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837"/>
  </p:normalViewPr>
  <p:slideViewPr>
    <p:cSldViewPr>
      <p:cViewPr>
        <p:scale>
          <a:sx n="164" d="100"/>
          <a:sy n="164" d="100"/>
        </p:scale>
        <p:origin x="-864" y="14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FB825244-57A5-0948-9591-7766723534A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46AE2582-6386-F94F-BD7E-FCBB675EB0A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11291EA-A2AA-924E-A713-04A0F3DA0CF0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A5B2CF9-9900-3640-A7CD-0AF670762B50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169D8029-1D13-F649-94F4-BD233B1679EC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FDAF6059-6D85-CA4E-B4FB-E5B94167686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D9A4E628-A764-AB4C-9253-BBD2A9E5A7E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8386468-89EB-AF4B-9E3D-186A7D6920C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6A21BAC-74F3-F746-A7BA-EE023D38C83C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097" name="Text Box 1">
            <a:extLst>
              <a:ext uri="{FF2B5EF4-FFF2-40B4-BE49-F238E27FC236}">
                <a16:creationId xmlns:a16="http://schemas.microsoft.com/office/drawing/2014/main" id="{33F384DB-DFA0-2541-95C9-FDCCE066E5C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43683797-0DB5-CF48-B136-66E9B9B6D63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D0AA3-8EC1-5A43-AF47-4B9C5A39A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32384-7776-D84B-A48D-443AAE644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4F31F-335F-1C4E-AC90-F191447CDBC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EA491-432F-224D-9383-B34FE8B4CD6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29016-3F40-4045-9735-BB46D7589C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072CDB3-8796-464C-8575-AF0DD943DA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556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DA634-2659-334E-98FE-F1155FC7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5601D-4548-C54D-A8CA-AD318D9B6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CEA5B-B7E0-8246-87A0-7A87AE39E07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3F6AB-36C3-FE45-9823-6213E82D54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3CCEA-161A-AC43-8AF9-8D31605896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F3B40F3-1FE6-9644-BA64-72A96D3D00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468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2B5D3D-A280-924E-A796-77C650EB01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90478-0D89-EF40-8FF6-B07931804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8F2B-96AA-8A48-9CAD-1AD94D3D9AF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D393F-08E2-5D41-86A9-4267A8DDA66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A63CC-35B6-9945-A6D1-D0C15D1FCD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E0D4F6B-AAC5-C441-8312-E5BB634C5A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0985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5EAD-FF5C-1349-A81D-9AC96CCA8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7EED9B-7B31-694D-B0AE-1074F7675D03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28C12-F405-904E-8550-F3229810308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864E9-479A-6249-B577-05CA1B356F9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7A858AA2-898E-4041-AF44-F3637ACA98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303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1F33-8884-6343-BA30-941724801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2F8DB-9838-6446-A39D-232B0B804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B14E4-01E2-8745-8735-51E3BF9020D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D66BA-1BA7-6144-A3A6-29FB2CD5B88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C4150-F39E-DF4C-9357-A4A5469028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C398DA2-6101-5C40-9D29-5158B6EA0A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838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6368F-0BF4-784A-B299-FDD9DE73D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7C303-E4AC-0B49-9495-267E06288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180A4-DD6E-EF44-B00B-C4F3D365C4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9DEBC-66EC-7549-9E56-8605833E9EA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B87E6-C89F-1C44-ADCF-C8CEED0ECC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9B50706-4CEB-0347-A1C3-D90E426D04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534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BC2BA-FC93-DC40-8A8E-56DC31F3F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2FB22-0774-354E-80C2-995DFCFF2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C99F7-5765-6E4D-AABB-27A8FDFF3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347C8-0E31-9448-BD0E-6A71572582E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D03D0-038E-CF4C-BBD2-DB0110C5B54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B14D2-5AF3-8547-9578-CD38ADB32D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314B2D4-36FF-674D-8957-9D2C3AC1C2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114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325E-E78C-0743-A0B9-A4A20FF44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942CE-6608-5F43-8C7D-2231B790B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F8BB8-118E-0B45-B94B-0B524F4E6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8A5E0D-7DA9-274D-834C-B66F5B5AB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BB7163-4969-D344-A36C-714A9CE64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802A1D-7D90-E045-81A5-FBB0D863339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FFBC13-EDC3-3640-BDAC-6331D731EB4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17A85A-54D9-2747-B0D8-EE51D6B3C6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F0F77F9-21C3-ED49-95BD-BC677C7C12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561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11E93-1CBE-704E-B2BC-10D9E0016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40E90D-47C4-7041-AC2E-1CEDEBAFD46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3379B3-C3C2-E844-8ECC-D1BE873F8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E4C6A-62A1-BA4C-8A9F-6857C6A920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153A448-67E3-034D-9135-BB5493FA43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694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2E5D4-E787-9C4D-9EE4-E33A6BC35CE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086F21-5AAB-1347-AE63-DFCBE991E14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72886-9142-8C49-8073-3FC8FE819F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CD3D938-971E-EC49-8AB2-EB6D248AB7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920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2D29-A90E-8547-8563-C4CBA02FF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50881-14DC-CE4A-A72C-054E4FD1A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460E1-0E57-3647-BB74-A4CE9A1D7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015A8-7EF4-7642-9DDD-CA5B8001CFA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0C178-3431-8748-8707-E2C12CFCE0E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06F4B-CE0D-3549-8C16-49197AF376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99962B1-BCEF-224C-97DD-1DFD04ADF7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4922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2B34-E402-F04F-9B89-FE689DD5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29C03-A761-7049-8FF9-E1957F9A0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D1180-10B0-AF48-98F6-29247B225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0487B-A68A-0743-8DA2-80463D37515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AF77D-464B-2A4F-BFDA-4ACEAF38DF3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51DBE-C238-1E4A-96C3-54ABCACF9C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249E8BA-4267-624A-AE34-9172980BDA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080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58E21C7D-7E1E-7449-ACC1-47730B8D3E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B07864EF-4DFB-FF4E-8F8D-994A69D92D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AB8271D-87EF-4B48-9566-324E9E594ED8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14163AE-0C43-1D40-8501-E07A9BBBBF00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EF383BB-D2F8-A24A-9DE9-9095BB6C202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1ABF5F62-3072-1649-BC8C-91D4712D7AE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FC1C23-3350-BE40-9B98-9EF5E12E2CE2}"/>
              </a:ext>
            </a:extLst>
          </p:cNvPr>
          <p:cNvSpPr/>
          <p:nvPr/>
        </p:nvSpPr>
        <p:spPr bwMode="auto">
          <a:xfrm>
            <a:off x="773112" y="503237"/>
            <a:ext cx="6697877" cy="4876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073" name="AutoShape 1">
            <a:extLst>
              <a:ext uri="{FF2B5EF4-FFF2-40B4-BE49-F238E27FC236}">
                <a16:creationId xmlns:a16="http://schemas.microsoft.com/office/drawing/2014/main" id="{9E3A6026-205D-9143-AE56-50010CB3E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488" y="634999"/>
            <a:ext cx="1123950" cy="2687638"/>
          </a:xfrm>
          <a:prstGeom prst="roundRect">
            <a:avLst>
              <a:gd name="adj" fmla="val 139"/>
            </a:avLst>
          </a:prstGeom>
          <a:solidFill>
            <a:srgbClr val="FF8080">
              <a:alpha val="50000"/>
            </a:srgbClr>
          </a:solidFill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>
            <a:extLst>
              <a:ext uri="{FF2B5EF4-FFF2-40B4-BE49-F238E27FC236}">
                <a16:creationId xmlns:a16="http://schemas.microsoft.com/office/drawing/2014/main" id="{122BC2AB-28CD-6542-B761-921861DB9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4438" y="2012950"/>
            <a:ext cx="822325" cy="1194594"/>
          </a:xfrm>
          <a:prstGeom prst="roundRect">
            <a:avLst>
              <a:gd name="adj" fmla="val 190"/>
            </a:avLst>
          </a:prstGeom>
          <a:solidFill>
            <a:srgbClr val="FFFFCC">
              <a:alpha val="50000"/>
            </a:srgbClr>
          </a:solidFill>
          <a:ln w="18360" cap="flat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CD867C84-E4E8-AB48-B70A-6DE2B9861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75" y="2019300"/>
            <a:ext cx="1195388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A1A77B2-301D-084A-A6A0-FAC36B065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75" y="974725"/>
            <a:ext cx="1195388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7" name="AutoShape 5">
            <a:extLst>
              <a:ext uri="{FF2B5EF4-FFF2-40B4-BE49-F238E27FC236}">
                <a16:creationId xmlns:a16="http://schemas.microsoft.com/office/drawing/2014/main" id="{E7EE9785-51DA-1D49-86D0-44D59D873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3638" y="992188"/>
            <a:ext cx="1189037" cy="557212"/>
          </a:xfrm>
          <a:prstGeom prst="roundRect">
            <a:avLst>
              <a:gd name="adj" fmla="val 25097"/>
            </a:avLst>
          </a:prstGeom>
          <a:solidFill>
            <a:srgbClr val="FFFFFF">
              <a:alpha val="0"/>
            </a:srgbClr>
          </a:solidFill>
          <a:ln w="18360" cap="flat">
            <a:solidFill>
              <a:srgbClr val="CC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AutoShape 6">
            <a:extLst>
              <a:ext uri="{FF2B5EF4-FFF2-40B4-BE49-F238E27FC236}">
                <a16:creationId xmlns:a16="http://schemas.microsoft.com/office/drawing/2014/main" id="{521AF2C2-7CC7-BE49-8CE8-FF76BAACA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3638" y="1981200"/>
            <a:ext cx="1189037" cy="577850"/>
          </a:xfrm>
          <a:prstGeom prst="roundRect">
            <a:avLst>
              <a:gd name="adj" fmla="val 25097"/>
            </a:avLst>
          </a:prstGeom>
          <a:solidFill>
            <a:srgbClr val="FFFFFF">
              <a:alpha val="0"/>
            </a:srgbClr>
          </a:solidFill>
          <a:ln w="18360" cap="flat">
            <a:solidFill>
              <a:srgbClr val="CC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Line 7">
            <a:extLst>
              <a:ext uri="{FF2B5EF4-FFF2-40B4-BE49-F238E27FC236}">
                <a16:creationId xmlns:a16="http://schemas.microsoft.com/office/drawing/2014/main" id="{0EBA65D6-F280-FB4E-AEEE-379A42C21E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0813" y="1189038"/>
            <a:ext cx="1587" cy="1000125"/>
          </a:xfrm>
          <a:prstGeom prst="line">
            <a:avLst/>
          </a:prstGeom>
          <a:noFill/>
          <a:ln w="18360" cap="flat">
            <a:solidFill>
              <a:srgbClr val="FF33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BCFAC38E-3AFA-5D46-8982-350523F01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2087563"/>
            <a:ext cx="61913" cy="7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81" name="Picture 9">
            <a:extLst>
              <a:ext uri="{FF2B5EF4-FFF2-40B4-BE49-F238E27FC236}">
                <a16:creationId xmlns:a16="http://schemas.microsoft.com/office/drawing/2014/main" id="{5AEE4DFE-5A54-964E-8627-2CFC9564F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1073150"/>
            <a:ext cx="61913" cy="7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93" name="AutoShape 21">
            <a:extLst>
              <a:ext uri="{FF2B5EF4-FFF2-40B4-BE49-F238E27FC236}">
                <a16:creationId xmlns:a16="http://schemas.microsoft.com/office/drawing/2014/main" id="{8B528926-DC3C-F646-B6CF-BF108F106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488" y="4235449"/>
            <a:ext cx="1387475" cy="944563"/>
          </a:xfrm>
          <a:prstGeom prst="roundRect">
            <a:avLst>
              <a:gd name="adj" fmla="val 167"/>
            </a:avLst>
          </a:prstGeom>
          <a:solidFill>
            <a:srgbClr val="CFE7F5">
              <a:alpha val="0"/>
            </a:srgbClr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6" name="AutoShape 24">
            <a:extLst>
              <a:ext uri="{FF2B5EF4-FFF2-40B4-BE49-F238E27FC236}">
                <a16:creationId xmlns:a16="http://schemas.microsoft.com/office/drawing/2014/main" id="{D70976D0-4008-3346-9AFB-0BD98D925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450" y="4192587"/>
            <a:ext cx="4525963" cy="1027112"/>
          </a:xfrm>
          <a:prstGeom prst="roundRect">
            <a:avLst>
              <a:gd name="adj" fmla="val 10037"/>
            </a:avLst>
          </a:prstGeom>
          <a:solidFill>
            <a:srgbClr val="FFFFFF">
              <a:alpha val="0"/>
            </a:srgbClr>
          </a:solidFill>
          <a:ln w="18360" cap="flat">
            <a:solidFill>
              <a:srgbClr val="FF3333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30" name="Group 58">
            <a:extLst>
              <a:ext uri="{FF2B5EF4-FFF2-40B4-BE49-F238E27FC236}">
                <a16:creationId xmlns:a16="http://schemas.microsoft.com/office/drawing/2014/main" id="{5A777955-38CB-A842-9302-43F8E3ACCA27}"/>
              </a:ext>
            </a:extLst>
          </p:cNvPr>
          <p:cNvGrpSpPr>
            <a:grpSpLocks/>
          </p:cNvGrpSpPr>
          <p:nvPr/>
        </p:nvGrpSpPr>
        <p:grpSpPr bwMode="auto">
          <a:xfrm>
            <a:off x="2420941" y="4295768"/>
            <a:ext cx="298450" cy="269875"/>
            <a:chOff x="1525" y="2064"/>
            <a:chExt cx="188" cy="170"/>
          </a:xfrm>
        </p:grpSpPr>
        <p:pic>
          <p:nvPicPr>
            <p:cNvPr id="3131" name="Picture 59">
              <a:extLst>
                <a:ext uri="{FF2B5EF4-FFF2-40B4-BE49-F238E27FC236}">
                  <a16:creationId xmlns:a16="http://schemas.microsoft.com/office/drawing/2014/main" id="{000866D6-3029-C342-8F46-F5BF9E9809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" y="2153"/>
              <a:ext cx="59" cy="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132" name="Text Box 60">
              <a:extLst>
                <a:ext uri="{FF2B5EF4-FFF2-40B4-BE49-F238E27FC236}">
                  <a16:creationId xmlns:a16="http://schemas.microsoft.com/office/drawing/2014/main" id="{79F7E3BE-8BCE-7444-BCF6-1B29A9CB85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5" y="2064"/>
              <a:ext cx="178" cy="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55584" rIns="90000" bIns="45000"/>
            <a:lstStyle/>
            <a:p>
              <a:r>
                <a:rPr lang="en-US" altLang="en-US" sz="1200" dirty="0"/>
                <a:t>S</a:t>
              </a:r>
            </a:p>
          </p:txBody>
        </p:sp>
      </p:grpSp>
      <p:sp>
        <p:nvSpPr>
          <p:cNvPr id="3108" name="AutoShape 36">
            <a:extLst>
              <a:ext uri="{FF2B5EF4-FFF2-40B4-BE49-F238E27FC236}">
                <a16:creationId xmlns:a16="http://schemas.microsoft.com/office/drawing/2014/main" id="{6ED2FCF4-122A-CE4E-BD40-AC18AEF22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3863" y="4235449"/>
            <a:ext cx="779462" cy="944563"/>
          </a:xfrm>
          <a:prstGeom prst="roundRect">
            <a:avLst>
              <a:gd name="adj" fmla="val 204"/>
            </a:avLst>
          </a:prstGeom>
          <a:solidFill>
            <a:srgbClr val="CFE7F5">
              <a:alpha val="0"/>
            </a:srgbClr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07" name="AutoShape 35">
            <a:extLst>
              <a:ext uri="{FF2B5EF4-FFF2-40B4-BE49-F238E27FC236}">
                <a16:creationId xmlns:a16="http://schemas.microsoft.com/office/drawing/2014/main" id="{2D4EECAC-D865-4746-BBBB-885CC7EC4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7075" y="4235449"/>
            <a:ext cx="2212975" cy="944563"/>
          </a:xfrm>
          <a:prstGeom prst="roundRect">
            <a:avLst>
              <a:gd name="adj" fmla="val 167"/>
            </a:avLst>
          </a:prstGeom>
          <a:solidFill>
            <a:srgbClr val="CFE7F5">
              <a:alpha val="0"/>
            </a:srgbClr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9" name="Text Box 57">
            <a:extLst>
              <a:ext uri="{FF2B5EF4-FFF2-40B4-BE49-F238E27FC236}">
                <a16:creationId xmlns:a16="http://schemas.microsoft.com/office/drawing/2014/main" id="{BDA54927-BFAE-1241-9C29-5F333A2F5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1441" y="4418011"/>
            <a:ext cx="2147634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1173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altLang="en-US" sz="700" b="1" dirty="0"/>
              <a:t>-</a:t>
            </a:r>
            <a:r>
              <a:rPr lang="en-US" altLang="en-US" sz="700" dirty="0"/>
              <a:t> For the Global proteomic tree, find the best splitting rule (minimize node impurity) based on protein k. </a:t>
            </a:r>
            <a:r>
              <a:rPr lang="en-US" altLang="en-US" sz="700" b="1" dirty="0"/>
              <a:t>Impurity</a:t>
            </a:r>
            <a:r>
              <a:rPr lang="en-US" altLang="en-US" sz="700" dirty="0"/>
              <a:t> </a:t>
            </a:r>
            <a:r>
              <a:rPr lang="en-US" altLang="en-US" sz="700" b="1" dirty="0"/>
              <a:t> = U</a:t>
            </a:r>
            <a:r>
              <a:rPr lang="en-US" altLang="en-US" sz="700" b="1" baseline="-25000" dirty="0"/>
              <a:t>1</a:t>
            </a:r>
            <a:r>
              <a:rPr lang="en-US" altLang="en-US" sz="700" b="1" dirty="0"/>
              <a:t>(k)</a:t>
            </a:r>
          </a:p>
          <a:p>
            <a:r>
              <a:rPr lang="en-US" altLang="en-US" sz="700" b="1" dirty="0"/>
              <a:t>-</a:t>
            </a:r>
            <a:r>
              <a:rPr lang="en-US" altLang="en-US" sz="700" dirty="0"/>
              <a:t> For </a:t>
            </a:r>
            <a:r>
              <a:rPr lang="en-US" altLang="en-US" sz="700" dirty="0" err="1"/>
              <a:t>Phospho</a:t>
            </a:r>
            <a:r>
              <a:rPr lang="en-US" altLang="en-US" sz="700" dirty="0"/>
              <a:t> trees, find the best splitting rule based on the </a:t>
            </a:r>
            <a:r>
              <a:rPr lang="en-US" altLang="en-US" sz="700" dirty="0" err="1"/>
              <a:t>phosphosites</a:t>
            </a:r>
            <a:r>
              <a:rPr lang="en-US" altLang="en-US" sz="700" dirty="0"/>
              <a:t> of protein k. Choose the </a:t>
            </a:r>
            <a:r>
              <a:rPr lang="en-US" altLang="en-US" sz="700" dirty="0" err="1"/>
              <a:t>phosphosites</a:t>
            </a:r>
            <a:r>
              <a:rPr lang="en-US" altLang="en-US" sz="700"/>
              <a:t> with the </a:t>
            </a:r>
            <a:r>
              <a:rPr lang="en-US" altLang="en-US" sz="700" dirty="0"/>
              <a:t>best splitting rule. </a:t>
            </a:r>
            <a:r>
              <a:rPr lang="en-US" altLang="en-US" sz="700" b="1" dirty="0"/>
              <a:t>Impurity = U</a:t>
            </a:r>
            <a:r>
              <a:rPr lang="en-US" altLang="en-US" sz="700" b="1" baseline="-25000" dirty="0"/>
              <a:t>2</a:t>
            </a:r>
            <a:r>
              <a:rPr lang="en-US" altLang="en-US" sz="700" b="1" dirty="0"/>
              <a:t>(k) and Impurity = U</a:t>
            </a:r>
            <a:r>
              <a:rPr lang="en-US" altLang="en-US" sz="700" b="1" baseline="-25000" dirty="0"/>
              <a:t>3</a:t>
            </a:r>
            <a:r>
              <a:rPr lang="en-US" altLang="en-US" sz="700" b="1" dirty="0"/>
              <a:t>(k)</a:t>
            </a:r>
          </a:p>
        </p:txBody>
      </p:sp>
      <p:sp>
        <p:nvSpPr>
          <p:cNvPr id="3139" name="Text Box 67">
            <a:extLst>
              <a:ext uri="{FF2B5EF4-FFF2-40B4-BE49-F238E27FC236}">
                <a16:creationId xmlns:a16="http://schemas.microsoft.com/office/drawing/2014/main" id="{9B40BF10-9BE6-1B4C-A481-338B4B3C4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5700" y="1976437"/>
            <a:ext cx="936625" cy="1231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2938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altLang="en-US" sz="900" dirty="0"/>
              <a:t>For each edge (</a:t>
            </a:r>
            <a:r>
              <a:rPr lang="en-US" altLang="en-US" sz="900" dirty="0" err="1"/>
              <a:t>j,k</a:t>
            </a:r>
            <a:r>
              <a:rPr lang="en-US" altLang="en-US" sz="900" dirty="0"/>
              <a:t>), take average to find final score </a:t>
            </a:r>
            <a:r>
              <a:rPr lang="en-US" altLang="en-US" sz="1000" dirty="0" err="1"/>
              <a:t>H</a:t>
            </a:r>
            <a:r>
              <a:rPr lang="en-US" altLang="en-US" sz="1000" baseline="-25000" dirty="0" err="1"/>
              <a:t>j,k</a:t>
            </a:r>
            <a:r>
              <a:rPr lang="en-US" altLang="en-US" sz="700" dirty="0"/>
              <a:t>, i.e.,</a:t>
            </a:r>
          </a:p>
          <a:p>
            <a:r>
              <a:rPr lang="en-US" altLang="en-US" sz="1000" dirty="0"/>
              <a:t>(</a:t>
            </a:r>
            <a:r>
              <a:rPr lang="en-US" altLang="en-US" sz="1000" dirty="0" err="1"/>
              <a:t>C</a:t>
            </a:r>
            <a:r>
              <a:rPr lang="en-US" altLang="en-US" sz="1000" baseline="-25000" dirty="0" err="1"/>
              <a:t>j,k</a:t>
            </a:r>
            <a:r>
              <a:rPr lang="en-US" altLang="en-US" sz="1200" dirty="0"/>
              <a:t> </a:t>
            </a:r>
            <a:r>
              <a:rPr lang="en-US" altLang="en-US" sz="1000" dirty="0"/>
              <a:t>+ </a:t>
            </a:r>
            <a:r>
              <a:rPr lang="en-US" altLang="en-US" sz="1000" dirty="0" err="1"/>
              <a:t>D</a:t>
            </a:r>
            <a:r>
              <a:rPr lang="en-US" altLang="en-US" sz="800" baseline="-25000" dirty="0" err="1"/>
              <a:t>j,k</a:t>
            </a:r>
            <a:r>
              <a:rPr lang="en-US" altLang="en-US" sz="1000" dirty="0"/>
              <a:t>)/2</a:t>
            </a:r>
          </a:p>
          <a:p>
            <a:r>
              <a:rPr lang="en-US" altLang="en-US" sz="900" dirty="0"/>
              <a:t>and </a:t>
            </a:r>
            <a:r>
              <a:rPr lang="en-US" altLang="en-US" sz="1000" dirty="0" err="1"/>
              <a:t>I</a:t>
            </a:r>
            <a:r>
              <a:rPr lang="en-US" altLang="en-US" sz="1000" baseline="-25000" dirty="0" err="1"/>
              <a:t>j,k</a:t>
            </a:r>
            <a:r>
              <a:rPr lang="en-US" altLang="en-US" sz="800" dirty="0"/>
              <a:t>, </a:t>
            </a:r>
            <a:r>
              <a:rPr lang="en-US" altLang="en-US" sz="700" dirty="0"/>
              <a:t>i.e.,</a:t>
            </a:r>
          </a:p>
          <a:p>
            <a:r>
              <a:rPr lang="en-US" altLang="en-US" sz="1000" dirty="0"/>
              <a:t>(</a:t>
            </a:r>
            <a:r>
              <a:rPr lang="en-US" altLang="en-US" sz="1000" dirty="0" err="1"/>
              <a:t>E</a:t>
            </a:r>
            <a:r>
              <a:rPr lang="en-US" altLang="en-US" sz="800" baseline="-25000" dirty="0" err="1"/>
              <a:t>j,k</a:t>
            </a:r>
            <a:r>
              <a:rPr lang="en-US" altLang="en-US" sz="1200" dirty="0"/>
              <a:t> </a:t>
            </a:r>
            <a:r>
              <a:rPr lang="en-US" altLang="en-US" sz="1000" dirty="0"/>
              <a:t>+ </a:t>
            </a:r>
            <a:r>
              <a:rPr lang="en-US" altLang="en-US" sz="1000" dirty="0" err="1"/>
              <a:t>F</a:t>
            </a:r>
            <a:r>
              <a:rPr lang="en-US" altLang="en-US" sz="800" baseline="-25000" dirty="0" err="1"/>
              <a:t>j,k</a:t>
            </a:r>
            <a:r>
              <a:rPr lang="en-US" altLang="en-US" sz="1000" dirty="0"/>
              <a:t>)/2</a:t>
            </a:r>
          </a:p>
          <a:p>
            <a:endParaRPr lang="en-US" altLang="en-US" sz="1000" dirty="0"/>
          </a:p>
          <a:p>
            <a:endParaRPr lang="en-US" altLang="en-US" sz="1000" dirty="0"/>
          </a:p>
          <a:p>
            <a:endParaRPr lang="en-US" altLang="en-US" sz="1000" dirty="0"/>
          </a:p>
        </p:txBody>
      </p:sp>
      <p:sp>
        <p:nvSpPr>
          <p:cNvPr id="3083" name="AutoShape 11">
            <a:extLst>
              <a:ext uri="{FF2B5EF4-FFF2-40B4-BE49-F238E27FC236}">
                <a16:creationId xmlns:a16="http://schemas.microsoft.com/office/drawing/2014/main" id="{CA250DE6-5E4B-314E-A1DE-8B9D4026DD2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625600" y="1082675"/>
            <a:ext cx="322263" cy="292100"/>
          </a:xfrm>
          <a:prstGeom prst="diamond">
            <a:avLst/>
          </a:prstGeom>
          <a:solidFill>
            <a:srgbClr val="0084D1"/>
          </a:solidFill>
          <a:ln w="18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Text Box 13">
            <a:extLst>
              <a:ext uri="{FF2B5EF4-FFF2-40B4-BE49-F238E27FC236}">
                <a16:creationId xmlns:a16="http://schemas.microsoft.com/office/drawing/2014/main" id="{F4A39D79-B464-A24B-844C-5E21433C7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1769" y="1457325"/>
            <a:ext cx="1036638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3820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altLang="en-US" sz="900" i="1" dirty="0">
                <a:solidFill>
                  <a:schemeClr val="tx1"/>
                </a:solidFill>
              </a:rPr>
              <a:t>Protein J-</a:t>
            </a:r>
            <a:r>
              <a:rPr lang="en-US" altLang="en-US" sz="900" i="1" dirty="0" err="1">
                <a:solidFill>
                  <a:schemeClr val="tx1"/>
                </a:solidFill>
              </a:rPr>
              <a:t>th</a:t>
            </a:r>
            <a:endParaRPr lang="en-US" altLang="en-US" sz="900" i="1" dirty="0">
              <a:solidFill>
                <a:schemeClr val="tx1"/>
              </a:solidFill>
            </a:endParaRPr>
          </a:p>
        </p:txBody>
      </p:sp>
      <p:sp>
        <p:nvSpPr>
          <p:cNvPr id="3113" name="Oval 41">
            <a:extLst>
              <a:ext uri="{FF2B5EF4-FFF2-40B4-BE49-F238E27FC236}">
                <a16:creationId xmlns:a16="http://schemas.microsoft.com/office/drawing/2014/main" id="{0CADC0F3-5A7F-4B42-AC40-4DC28FCBF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125" y="1339850"/>
            <a:ext cx="92075" cy="92075"/>
          </a:xfrm>
          <a:prstGeom prst="ellipse">
            <a:avLst/>
          </a:prstGeom>
          <a:solidFill>
            <a:srgbClr val="FF3333"/>
          </a:solidFill>
          <a:ln w="18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4" name="Oval 42">
            <a:extLst>
              <a:ext uri="{FF2B5EF4-FFF2-40B4-BE49-F238E27FC236}">
                <a16:creationId xmlns:a16="http://schemas.microsoft.com/office/drawing/2014/main" id="{7183D6D0-033C-6846-BF14-584077FFE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075" y="1231900"/>
            <a:ext cx="92075" cy="92075"/>
          </a:xfrm>
          <a:prstGeom prst="ellipse">
            <a:avLst/>
          </a:prstGeom>
          <a:solidFill>
            <a:srgbClr val="009900"/>
          </a:solidFill>
          <a:ln w="18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116" name="Picture 44">
            <a:extLst>
              <a:ext uri="{FF2B5EF4-FFF2-40B4-BE49-F238E27FC236}">
                <a16:creationId xmlns:a16="http://schemas.microsoft.com/office/drawing/2014/main" id="{4957E475-4101-6F4B-9C2C-7D78E468A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688" y="2007147"/>
            <a:ext cx="1195387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17" name="Picture 45">
            <a:extLst>
              <a:ext uri="{FF2B5EF4-FFF2-40B4-BE49-F238E27FC236}">
                <a16:creationId xmlns:a16="http://schemas.microsoft.com/office/drawing/2014/main" id="{B4A74C10-03E0-6C44-A8D5-65C320D7F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138" y="979488"/>
            <a:ext cx="1195387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118" name="AutoShape 46">
            <a:extLst>
              <a:ext uri="{FF2B5EF4-FFF2-40B4-BE49-F238E27FC236}">
                <a16:creationId xmlns:a16="http://schemas.microsoft.com/office/drawing/2014/main" id="{5F36C73C-73EC-7F49-AD43-3183F1BCE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6725" y="996950"/>
            <a:ext cx="1189038" cy="550863"/>
          </a:xfrm>
          <a:prstGeom prst="roundRect">
            <a:avLst>
              <a:gd name="adj" fmla="val 25097"/>
            </a:avLst>
          </a:prstGeom>
          <a:solidFill>
            <a:srgbClr val="FFFFFF">
              <a:alpha val="0"/>
            </a:srgbClr>
          </a:solidFill>
          <a:ln w="18360" cap="flat">
            <a:solidFill>
              <a:srgbClr val="CC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9" name="AutoShape 47">
            <a:extLst>
              <a:ext uri="{FF2B5EF4-FFF2-40B4-BE49-F238E27FC236}">
                <a16:creationId xmlns:a16="http://schemas.microsoft.com/office/drawing/2014/main" id="{958A439A-215C-A548-AC72-B88E0B321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9311" y="1977231"/>
            <a:ext cx="1235075" cy="581025"/>
          </a:xfrm>
          <a:prstGeom prst="roundRect">
            <a:avLst>
              <a:gd name="adj" fmla="val 25097"/>
            </a:avLst>
          </a:prstGeom>
          <a:solidFill>
            <a:srgbClr val="FFFFFF">
              <a:alpha val="0"/>
            </a:srgbClr>
          </a:solidFill>
          <a:ln w="18360" cap="flat">
            <a:solidFill>
              <a:srgbClr val="CC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0" name="Line 48">
            <a:extLst>
              <a:ext uri="{FF2B5EF4-FFF2-40B4-BE49-F238E27FC236}">
                <a16:creationId xmlns:a16="http://schemas.microsoft.com/office/drawing/2014/main" id="{497D3E6B-B03F-9748-8E41-E84B8AD033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46818" y="1193800"/>
            <a:ext cx="15658" cy="1042194"/>
          </a:xfrm>
          <a:prstGeom prst="line">
            <a:avLst/>
          </a:prstGeom>
          <a:noFill/>
          <a:ln w="18360" cap="flat">
            <a:solidFill>
              <a:srgbClr val="FF33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121" name="Picture 49">
            <a:extLst>
              <a:ext uri="{FF2B5EF4-FFF2-40B4-BE49-F238E27FC236}">
                <a16:creationId xmlns:a16="http://schemas.microsoft.com/office/drawing/2014/main" id="{CEDF154C-D99A-A449-AB35-CAB3DA759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37" y="2163762"/>
            <a:ext cx="61913" cy="7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22" name="Picture 50">
            <a:extLst>
              <a:ext uri="{FF2B5EF4-FFF2-40B4-BE49-F238E27FC236}">
                <a16:creationId xmlns:a16="http://schemas.microsoft.com/office/drawing/2014/main" id="{25BB07F5-DD19-614B-A854-A116A04FA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0" y="1077913"/>
            <a:ext cx="61913" cy="7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123" name="Text Box 51">
            <a:extLst>
              <a:ext uri="{FF2B5EF4-FFF2-40B4-BE49-F238E27FC236}">
                <a16:creationId xmlns:a16="http://schemas.microsoft.com/office/drawing/2014/main" id="{7298A1AE-A9DE-2B46-BC16-670509786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0145" y="643731"/>
            <a:ext cx="1220788" cy="56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205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altLang="en-US" sz="900" b="1" dirty="0">
                <a:solidFill>
                  <a:schemeClr val="tx1"/>
                </a:solidFill>
              </a:rPr>
              <a:t>Global Proteomics</a:t>
            </a:r>
          </a:p>
        </p:txBody>
      </p:sp>
      <p:sp>
        <p:nvSpPr>
          <p:cNvPr id="3124" name="Text Box 52">
            <a:extLst>
              <a:ext uri="{FF2B5EF4-FFF2-40B4-BE49-F238E27FC236}">
                <a16:creationId xmlns:a16="http://schemas.microsoft.com/office/drawing/2014/main" id="{57781C27-705A-C941-B25F-C7B6AEA250DD}"/>
              </a:ext>
            </a:extLst>
          </p:cNvPr>
          <p:cNvSpPr txBox="1">
            <a:spLocks noChangeArrowheads="1"/>
          </p:cNvSpPr>
          <p:nvPr/>
        </p:nvSpPr>
        <p:spPr bwMode="auto">
          <a:xfrm rot="21540000">
            <a:off x="5982088" y="1815508"/>
            <a:ext cx="134461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205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altLang="en-US" sz="900" b="1" dirty="0" err="1">
                <a:solidFill>
                  <a:schemeClr val="tx1"/>
                </a:solidFill>
              </a:rPr>
              <a:t>Phospho</a:t>
            </a:r>
            <a:r>
              <a:rPr lang="en-US" altLang="en-US" sz="900" b="1" dirty="0">
                <a:solidFill>
                  <a:schemeClr val="tx1"/>
                </a:solidFill>
              </a:rPr>
              <a:t> Sites</a:t>
            </a:r>
          </a:p>
          <a:p>
            <a:pPr algn="ctr"/>
            <a:endParaRPr lang="en-US" altLang="en-US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38" name="Text Box 66">
            <a:extLst>
              <a:ext uri="{FF2B5EF4-FFF2-40B4-BE49-F238E27FC236}">
                <a16:creationId xmlns:a16="http://schemas.microsoft.com/office/drawing/2014/main" id="{742A6A41-BAE9-F24F-AEDB-325953606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713" y="660400"/>
            <a:ext cx="4510087" cy="31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382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altLang="en-US" sz="1100" b="1" dirty="0">
                <a:solidFill>
                  <a:schemeClr val="tx1"/>
                </a:solidFill>
              </a:rPr>
              <a:t>Response</a:t>
            </a:r>
            <a:r>
              <a:rPr lang="en-US" altLang="en-US" sz="1000" i="1" dirty="0">
                <a:solidFill>
                  <a:schemeClr val="tx1"/>
                </a:solidFill>
              </a:rPr>
              <a:t>          </a:t>
            </a:r>
          </a:p>
        </p:txBody>
      </p:sp>
      <p:sp>
        <p:nvSpPr>
          <p:cNvPr id="3140" name="AutoShape 68">
            <a:extLst>
              <a:ext uri="{FF2B5EF4-FFF2-40B4-BE49-F238E27FC236}">
                <a16:creationId xmlns:a16="http://schemas.microsoft.com/office/drawing/2014/main" id="{008D544E-E26C-D04C-B5CE-884AFF3D3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4438" y="830263"/>
            <a:ext cx="822325" cy="877887"/>
          </a:xfrm>
          <a:prstGeom prst="roundRect">
            <a:avLst>
              <a:gd name="adj" fmla="val 190"/>
            </a:avLst>
          </a:prstGeom>
          <a:solidFill>
            <a:srgbClr val="FFFFCC">
              <a:alpha val="50000"/>
            </a:srgbClr>
          </a:solidFill>
          <a:ln w="18360" cap="flat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1" name="Text Box 69">
            <a:extLst>
              <a:ext uri="{FF2B5EF4-FFF2-40B4-BE49-F238E27FC236}">
                <a16:creationId xmlns:a16="http://schemas.microsoft.com/office/drawing/2014/main" id="{25C5313E-CF7C-6242-92A3-FB7BB5AF3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5700" y="793750"/>
            <a:ext cx="908050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2938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altLang="en-US" sz="900" dirty="0"/>
              <a:t>For each edge (</a:t>
            </a:r>
            <a:r>
              <a:rPr lang="en-US" altLang="en-US" sz="900" dirty="0" err="1"/>
              <a:t>j,k</a:t>
            </a:r>
            <a:r>
              <a:rPr lang="en-US" altLang="en-US" sz="900" dirty="0"/>
              <a:t>), take average to find final score </a:t>
            </a:r>
            <a:r>
              <a:rPr lang="en-US" altLang="en-US" sz="1000" dirty="0" err="1"/>
              <a:t>G</a:t>
            </a:r>
            <a:r>
              <a:rPr lang="en-US" altLang="en-US" sz="1100" baseline="-25000" dirty="0" err="1"/>
              <a:t>j,k</a:t>
            </a:r>
            <a:r>
              <a:rPr lang="en-US" altLang="en-US" sz="700" dirty="0"/>
              <a:t>, i.e.,</a:t>
            </a:r>
          </a:p>
          <a:p>
            <a:r>
              <a:rPr lang="en-US" altLang="en-US" sz="1000" dirty="0"/>
              <a:t>(</a:t>
            </a:r>
            <a:r>
              <a:rPr lang="en-US" altLang="en-US" sz="1000" dirty="0" err="1"/>
              <a:t>A</a:t>
            </a:r>
            <a:r>
              <a:rPr lang="en-US" altLang="en-US" sz="1000" baseline="-25000" dirty="0" err="1"/>
              <a:t>j,k</a:t>
            </a:r>
            <a:r>
              <a:rPr lang="en-US" altLang="en-US" sz="1200" dirty="0"/>
              <a:t> </a:t>
            </a:r>
            <a:r>
              <a:rPr lang="en-US" altLang="en-US" sz="1000" dirty="0"/>
              <a:t>+ </a:t>
            </a:r>
            <a:r>
              <a:rPr lang="en-US" altLang="en-US" sz="1000" dirty="0" err="1"/>
              <a:t>B</a:t>
            </a:r>
            <a:r>
              <a:rPr lang="en-US" altLang="en-US" sz="1000" baseline="-25000" dirty="0" err="1"/>
              <a:t>j,k</a:t>
            </a:r>
            <a:r>
              <a:rPr lang="en-US" altLang="en-US" sz="1000" dirty="0"/>
              <a:t>)/2</a:t>
            </a:r>
          </a:p>
        </p:txBody>
      </p:sp>
      <p:sp>
        <p:nvSpPr>
          <p:cNvPr id="3143" name="AutoShape 71">
            <a:extLst>
              <a:ext uri="{FF2B5EF4-FFF2-40B4-BE49-F238E27FC236}">
                <a16:creationId xmlns:a16="http://schemas.microsoft.com/office/drawing/2014/main" id="{6EA77FD5-494C-DB4E-B8FD-A6625AFB2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650" y="1157288"/>
            <a:ext cx="136525" cy="228600"/>
          </a:xfrm>
          <a:prstGeom prst="rightArrow">
            <a:avLst>
              <a:gd name="adj1" fmla="val 34593"/>
              <a:gd name="adj2" fmla="val 47384"/>
            </a:avLst>
          </a:prstGeom>
          <a:solidFill>
            <a:srgbClr val="FFFF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0E1C69-7F64-0442-94DB-C7839B8177BD}"/>
              </a:ext>
            </a:extLst>
          </p:cNvPr>
          <p:cNvGrpSpPr/>
          <p:nvPr/>
        </p:nvGrpSpPr>
        <p:grpSpPr>
          <a:xfrm>
            <a:off x="1620212" y="1905631"/>
            <a:ext cx="565776" cy="360525"/>
            <a:chOff x="1508611" y="1882612"/>
            <a:chExt cx="678469" cy="451807"/>
          </a:xfrm>
        </p:grpSpPr>
        <p:sp>
          <p:nvSpPr>
            <p:cNvPr id="3082" name="Oval 10">
              <a:extLst>
                <a:ext uri="{FF2B5EF4-FFF2-40B4-BE49-F238E27FC236}">
                  <a16:creationId xmlns:a16="http://schemas.microsoft.com/office/drawing/2014/main" id="{B16A7D56-F579-F043-AF0E-53F9A2E6C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157" y="1882612"/>
              <a:ext cx="250825" cy="236537"/>
            </a:xfrm>
            <a:prstGeom prst="ellipse">
              <a:avLst/>
            </a:prstGeom>
            <a:solidFill>
              <a:srgbClr val="FF3333"/>
            </a:solidFill>
            <a:ln w="1836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Text Box 12">
              <a:extLst>
                <a:ext uri="{FF2B5EF4-FFF2-40B4-BE49-F238E27FC236}">
                  <a16:creationId xmlns:a16="http://schemas.microsoft.com/office/drawing/2014/main" id="{37901DDD-139D-204A-9379-D4A7F2349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8611" y="2086769"/>
              <a:ext cx="678469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53820" rIns="90000" bIns="45000"/>
            <a:lstStyle/>
            <a:p>
              <a:r>
                <a:rPr lang="en-US" altLang="en-US" sz="800" i="1" dirty="0"/>
                <a:t>Site 1  </a:t>
              </a:r>
            </a:p>
          </p:txBody>
        </p:sp>
        <p:sp>
          <p:nvSpPr>
            <p:cNvPr id="3144" name="AutoShape 72">
              <a:extLst>
                <a:ext uri="{FF2B5EF4-FFF2-40B4-BE49-F238E27FC236}">
                  <a16:creationId xmlns:a16="http://schemas.microsoft.com/office/drawing/2014/main" id="{AE3072E1-2AF7-B040-9F84-DB2B9EB2C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349" y="1897856"/>
              <a:ext cx="136525" cy="228600"/>
            </a:xfrm>
            <a:prstGeom prst="rightArrow">
              <a:avLst>
                <a:gd name="adj1" fmla="val 34593"/>
                <a:gd name="adj2" fmla="val 47384"/>
              </a:avLst>
            </a:prstGeom>
            <a:solidFill>
              <a:srgbClr val="FFFFFF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47" name="Text Box 75">
            <a:extLst>
              <a:ext uri="{FF2B5EF4-FFF2-40B4-BE49-F238E27FC236}">
                <a16:creationId xmlns:a16="http://schemas.microsoft.com/office/drawing/2014/main" id="{D1D26917-67C9-EB40-B9A0-681DCC877AA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11198" y="2011387"/>
            <a:ext cx="1458913" cy="436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382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altLang="en-US" sz="900" b="1" dirty="0">
                <a:solidFill>
                  <a:schemeClr val="tx1"/>
                </a:solidFill>
              </a:rPr>
              <a:t>Tumor </a:t>
            </a:r>
            <a:r>
              <a:rPr lang="en-US" altLang="en-US" sz="900" b="1" dirty="0" err="1">
                <a:solidFill>
                  <a:schemeClr val="tx1"/>
                </a:solidFill>
              </a:rPr>
              <a:t>Phospho</a:t>
            </a:r>
            <a:endParaRPr lang="en-US" alt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altLang="en-US" sz="900" b="1" dirty="0">
                <a:solidFill>
                  <a:schemeClr val="tx1"/>
                </a:solidFill>
              </a:rPr>
              <a:t>Proteomics</a:t>
            </a:r>
          </a:p>
          <a:p>
            <a:pPr algn="ctr"/>
            <a:endParaRPr lang="en-US" altLang="en-US" sz="900" b="1" dirty="0">
              <a:solidFill>
                <a:schemeClr val="tx1"/>
              </a:solidFill>
            </a:endParaRPr>
          </a:p>
        </p:txBody>
      </p:sp>
      <p:sp>
        <p:nvSpPr>
          <p:cNvPr id="3168" name="Text Box 96">
            <a:extLst>
              <a:ext uri="{FF2B5EF4-FFF2-40B4-BE49-F238E27FC236}">
                <a16:creationId xmlns:a16="http://schemas.microsoft.com/office/drawing/2014/main" id="{185E626D-1F46-804A-98E9-8319C6BD498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75456" y="1207293"/>
            <a:ext cx="1458913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382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altLang="en-US" sz="900" b="1" dirty="0">
                <a:solidFill>
                  <a:schemeClr val="tx1"/>
                </a:solidFill>
              </a:rPr>
              <a:t>Global</a:t>
            </a:r>
          </a:p>
          <a:p>
            <a:pPr algn="ctr"/>
            <a:r>
              <a:rPr lang="en-US" altLang="en-US" sz="900" b="1" dirty="0">
                <a:solidFill>
                  <a:schemeClr val="tx1"/>
                </a:solidFill>
              </a:rPr>
              <a:t>Proteomics</a:t>
            </a:r>
          </a:p>
          <a:p>
            <a:pPr algn="ctr"/>
            <a:endParaRPr lang="en-US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6E5D18-AC92-7C40-8A61-7E68F462089B}"/>
              </a:ext>
            </a:extLst>
          </p:cNvPr>
          <p:cNvGrpSpPr/>
          <p:nvPr/>
        </p:nvGrpSpPr>
        <p:grpSpPr>
          <a:xfrm>
            <a:off x="5609945" y="1971173"/>
            <a:ext cx="594005" cy="526758"/>
            <a:chOff x="5609945" y="1971173"/>
            <a:chExt cx="594005" cy="526758"/>
          </a:xfrm>
        </p:grpSpPr>
        <p:sp>
          <p:nvSpPr>
            <p:cNvPr id="3162" name="Text Box 90">
              <a:extLst>
                <a:ext uri="{FF2B5EF4-FFF2-40B4-BE49-F238E27FC236}">
                  <a16:creationId xmlns:a16="http://schemas.microsoft.com/office/drawing/2014/main" id="{69A04117-2631-EF4B-990A-29E47DE950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8500" y="2241798"/>
              <a:ext cx="425450" cy="203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52056" rIns="90000" bIns="45000"/>
            <a:lstStyle/>
            <a:p>
              <a:r>
                <a:rPr lang="en-US" altLang="en-US" sz="800" dirty="0" err="1">
                  <a:solidFill>
                    <a:srgbClr val="000000"/>
                  </a:solidFill>
                </a:rPr>
                <a:t>D</a:t>
              </a:r>
              <a:r>
                <a:rPr lang="en-US" altLang="en-US" sz="800" baseline="-25000" dirty="0" err="1">
                  <a:solidFill>
                    <a:srgbClr val="000000"/>
                  </a:solidFill>
                </a:rPr>
                <a:t>j,k</a:t>
              </a:r>
              <a:endParaRPr lang="en-US" altLang="en-US" sz="600" dirty="0">
                <a:solidFill>
                  <a:srgbClr val="000000"/>
                </a:solidFill>
              </a:endParaRPr>
            </a:p>
          </p:txBody>
        </p:sp>
        <p:sp>
          <p:nvSpPr>
            <p:cNvPr id="3163" name="Oval 91">
              <a:extLst>
                <a:ext uri="{FF2B5EF4-FFF2-40B4-BE49-F238E27FC236}">
                  <a16:creationId xmlns:a16="http://schemas.microsoft.com/office/drawing/2014/main" id="{CF486056-F4F3-A344-9B99-DB9C4E1A4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7156" y="2279458"/>
              <a:ext cx="46037" cy="46037"/>
            </a:xfrm>
            <a:prstGeom prst="ellipse">
              <a:avLst/>
            </a:prstGeom>
            <a:solidFill>
              <a:srgbClr val="C5000B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5" name="Oval 93">
              <a:extLst>
                <a:ext uri="{FF2B5EF4-FFF2-40B4-BE49-F238E27FC236}">
                  <a16:creationId xmlns:a16="http://schemas.microsoft.com/office/drawing/2014/main" id="{7B481C0A-FF92-CE47-AB62-A6D35AEC1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1618" y="2130233"/>
              <a:ext cx="46038" cy="46037"/>
            </a:xfrm>
            <a:prstGeom prst="ellipse">
              <a:avLst/>
            </a:prstGeom>
            <a:solidFill>
              <a:srgbClr val="0066CC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166" name="AutoShape 94">
              <a:extLst>
                <a:ext uri="{FF2B5EF4-FFF2-40B4-BE49-F238E27FC236}">
                  <a16:creationId xmlns:a16="http://schemas.microsoft.com/office/drawing/2014/main" id="{DA1453C0-89AB-7547-853B-F0AF09655D0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810018" y="2151975"/>
              <a:ext cx="122237" cy="127000"/>
            </a:xfrm>
            <a:prstGeom prst="straightConnector1">
              <a:avLst/>
            </a:prstGeom>
            <a:noFill/>
            <a:ln w="9525" cap="flat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164" name="Text Box 92">
              <a:extLst>
                <a:ext uri="{FF2B5EF4-FFF2-40B4-BE49-F238E27FC236}">
                  <a16:creationId xmlns:a16="http://schemas.microsoft.com/office/drawing/2014/main" id="{2A43D2EF-7C9C-4B4D-8A55-8109DC40FA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9945" y="2266156"/>
              <a:ext cx="209550" cy="231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58860" rIns="90000" bIns="45000"/>
            <a:lstStyle/>
            <a:p>
              <a:pPr algn="ctr">
                <a:lnSpc>
                  <a:spcPct val="89000"/>
                </a:lnSpc>
              </a:pPr>
              <a:r>
                <a:rPr lang="en-US" altLang="en-US" sz="1000" b="1" i="1" dirty="0">
                  <a:solidFill>
                    <a:srgbClr val="000000"/>
                  </a:solidFill>
                  <a:latin typeface="Arial Hebrew" pitchFamily="2" charset="-79"/>
                </a:rPr>
                <a:t>j</a:t>
              </a:r>
            </a:p>
          </p:txBody>
        </p:sp>
        <p:sp>
          <p:nvSpPr>
            <p:cNvPr id="3167" name="Text Box 95">
              <a:extLst>
                <a:ext uri="{FF2B5EF4-FFF2-40B4-BE49-F238E27FC236}">
                  <a16:creationId xmlns:a16="http://schemas.microsoft.com/office/drawing/2014/main" id="{502112DC-C0E3-0341-ABF9-0EA40856C8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3017" y="1971173"/>
              <a:ext cx="209550" cy="231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58860" rIns="90000" bIns="45000"/>
            <a:lstStyle/>
            <a:p>
              <a:pPr algn="ctr">
                <a:lnSpc>
                  <a:spcPct val="89000"/>
                </a:lnSpc>
              </a:pPr>
              <a:r>
                <a:rPr lang="en-US" altLang="en-US" sz="1000" b="1" i="1" dirty="0">
                  <a:solidFill>
                    <a:srgbClr val="000000"/>
                  </a:solidFill>
                  <a:latin typeface="Arial Hebrew" pitchFamily="2" charset="-79"/>
                </a:rPr>
                <a:t>k</a:t>
              </a:r>
            </a:p>
          </p:txBody>
        </p:sp>
      </p:grpSp>
      <p:sp>
        <p:nvSpPr>
          <p:cNvPr id="3169" name="Line 97">
            <a:extLst>
              <a:ext uri="{FF2B5EF4-FFF2-40B4-BE49-F238E27FC236}">
                <a16:creationId xmlns:a16="http://schemas.microsoft.com/office/drawing/2014/main" id="{4092D57A-6723-9543-9187-333E6F3566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4738" y="1228725"/>
            <a:ext cx="174625" cy="1588"/>
          </a:xfrm>
          <a:prstGeom prst="line">
            <a:avLst/>
          </a:prstGeom>
          <a:noFill/>
          <a:ln w="18360" cap="flat">
            <a:solidFill>
              <a:srgbClr val="CC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0" name="Line 98">
            <a:extLst>
              <a:ext uri="{FF2B5EF4-FFF2-40B4-BE49-F238E27FC236}">
                <a16:creationId xmlns:a16="http://schemas.microsoft.com/office/drawing/2014/main" id="{F980BE5B-A03E-BF48-A324-883F63B679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1563" y="2236788"/>
            <a:ext cx="174625" cy="1587"/>
          </a:xfrm>
          <a:prstGeom prst="line">
            <a:avLst/>
          </a:prstGeom>
          <a:noFill/>
          <a:ln w="18360" cap="flat">
            <a:solidFill>
              <a:srgbClr val="CC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1" name="Line 99">
            <a:extLst>
              <a:ext uri="{FF2B5EF4-FFF2-40B4-BE49-F238E27FC236}">
                <a16:creationId xmlns:a16="http://schemas.microsoft.com/office/drawing/2014/main" id="{E4BF2847-740D-5240-9AA7-2DD899FD18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3225" y="1228725"/>
            <a:ext cx="184150" cy="1588"/>
          </a:xfrm>
          <a:prstGeom prst="line">
            <a:avLst/>
          </a:prstGeom>
          <a:noFill/>
          <a:ln w="18360" cap="flat">
            <a:solidFill>
              <a:srgbClr val="CC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2" name="Line 100">
            <a:extLst>
              <a:ext uri="{FF2B5EF4-FFF2-40B4-BE49-F238E27FC236}">
                <a16:creationId xmlns:a16="http://schemas.microsoft.com/office/drawing/2014/main" id="{3861AD39-AEC3-C147-9952-59ED0BC8F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7870" y="2235994"/>
            <a:ext cx="184150" cy="1587"/>
          </a:xfrm>
          <a:prstGeom prst="line">
            <a:avLst/>
          </a:prstGeom>
          <a:noFill/>
          <a:ln w="18360" cap="flat">
            <a:solidFill>
              <a:srgbClr val="CC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3" name="Text Box 101">
            <a:extLst>
              <a:ext uri="{FF2B5EF4-FFF2-40B4-BE49-F238E27FC236}">
                <a16:creationId xmlns:a16="http://schemas.microsoft.com/office/drawing/2014/main" id="{D94E1622-DBC6-B04E-ACF6-A28BBF3429EC}"/>
              </a:ext>
            </a:extLst>
          </p:cNvPr>
          <p:cNvSpPr txBox="1">
            <a:spLocks noChangeArrowheads="1"/>
          </p:cNvSpPr>
          <p:nvPr/>
        </p:nvSpPr>
        <p:spPr bwMode="auto">
          <a:xfrm rot="16140000">
            <a:off x="6331444" y="1109795"/>
            <a:ext cx="18811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382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altLang="en-US" sz="1000" dirty="0">
                <a:solidFill>
                  <a:schemeClr val="tx1"/>
                </a:solidFill>
              </a:rPr>
              <a:t>Final Weights</a:t>
            </a:r>
          </a:p>
        </p:txBody>
      </p:sp>
      <p:sp>
        <p:nvSpPr>
          <p:cNvPr id="3175" name="Text Box 103">
            <a:extLst>
              <a:ext uri="{FF2B5EF4-FFF2-40B4-BE49-F238E27FC236}">
                <a16:creationId xmlns:a16="http://schemas.microsoft.com/office/drawing/2014/main" id="{CC724FE3-3CFF-134C-A685-D7DA5C5C7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5387" y="1738313"/>
            <a:ext cx="1520825" cy="31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292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altLang="en-US" sz="600" i="1" dirty="0">
                <a:solidFill>
                  <a:schemeClr val="tx1"/>
                </a:solidFill>
              </a:rPr>
              <a:t>Model </a:t>
            </a:r>
            <a:r>
              <a:rPr lang="en-US" altLang="en-US" sz="600" i="1" dirty="0" err="1">
                <a:solidFill>
                  <a:schemeClr val="tx1"/>
                </a:solidFill>
              </a:rPr>
              <a:t>phospho</a:t>
            </a:r>
            <a:r>
              <a:rPr lang="en-US" altLang="en-US" sz="600" i="1" dirty="0">
                <a:solidFill>
                  <a:schemeClr val="tx1"/>
                </a:solidFill>
              </a:rPr>
              <a:t> site 2 as function  of other tumor protein </a:t>
            </a:r>
            <a:r>
              <a:rPr lang="en-US" altLang="en-US" sz="600" i="1" dirty="0" err="1">
                <a:solidFill>
                  <a:schemeClr val="tx1"/>
                </a:solidFill>
              </a:rPr>
              <a:t>phospho</a:t>
            </a:r>
            <a:r>
              <a:rPr lang="en-US" altLang="en-US" sz="600" i="1" dirty="0">
                <a:solidFill>
                  <a:schemeClr val="tx1"/>
                </a:solidFill>
              </a:rPr>
              <a:t> sites</a:t>
            </a:r>
          </a:p>
        </p:txBody>
      </p:sp>
      <p:sp>
        <p:nvSpPr>
          <p:cNvPr id="3176" name="Text Box 104">
            <a:extLst>
              <a:ext uri="{FF2B5EF4-FFF2-40B4-BE49-F238E27FC236}">
                <a16:creationId xmlns:a16="http://schemas.microsoft.com/office/drawing/2014/main" id="{4C57FD6A-D24C-A148-9CD3-6086F3161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9025" y="835025"/>
            <a:ext cx="1703388" cy="17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292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altLang="en-US" sz="600" i="1">
                <a:solidFill>
                  <a:schemeClr val="tx1"/>
                </a:solidFill>
              </a:rPr>
              <a:t>Model protein as function of other proteins</a:t>
            </a:r>
          </a:p>
        </p:txBody>
      </p:sp>
      <p:sp>
        <p:nvSpPr>
          <p:cNvPr id="3177" name="Text Box 105">
            <a:extLst>
              <a:ext uri="{FF2B5EF4-FFF2-40B4-BE49-F238E27FC236}">
                <a16:creationId xmlns:a16="http://schemas.microsoft.com/office/drawing/2014/main" id="{128473E4-421B-474C-BFAF-28DB67C59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0" y="836613"/>
            <a:ext cx="1703388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292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altLang="en-US" sz="600" i="1">
                <a:solidFill>
                  <a:schemeClr val="tx1"/>
                </a:solidFill>
              </a:rPr>
              <a:t>Model protein as function of other proteins</a:t>
            </a:r>
          </a:p>
        </p:txBody>
      </p:sp>
      <p:sp>
        <p:nvSpPr>
          <p:cNvPr id="3086" name="Text Box 14">
            <a:extLst>
              <a:ext uri="{FF2B5EF4-FFF2-40B4-BE49-F238E27FC236}">
                <a16:creationId xmlns:a16="http://schemas.microsoft.com/office/drawing/2014/main" id="{A476F860-6D4B-E34F-8C0E-801A044E9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4675" y="4894261"/>
            <a:ext cx="612775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292" rIns="90000" bIns="45000"/>
          <a:lstStyle/>
          <a:p>
            <a:pPr algn="ctr"/>
            <a:r>
              <a:rPr lang="en-US" altLang="en-US" sz="500" b="1" dirty="0">
                <a:solidFill>
                  <a:srgbClr val="000000"/>
                </a:solidFill>
              </a:rPr>
              <a:t>Global Proteomics</a:t>
            </a:r>
          </a:p>
        </p:txBody>
      </p:sp>
      <p:sp>
        <p:nvSpPr>
          <p:cNvPr id="3087" name="Text Box 15">
            <a:extLst>
              <a:ext uri="{FF2B5EF4-FFF2-40B4-BE49-F238E27FC236}">
                <a16:creationId xmlns:a16="http://schemas.microsoft.com/office/drawing/2014/main" id="{23311C7C-42A9-D34C-92C1-9F2607944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099" y="4868861"/>
            <a:ext cx="538163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292" rIns="90000" bIns="45000"/>
          <a:lstStyle/>
          <a:p>
            <a:pPr algn="ctr"/>
            <a:r>
              <a:rPr lang="en-US" altLang="en-US" sz="500" b="1" dirty="0">
                <a:solidFill>
                  <a:srgbClr val="000000"/>
                </a:solidFill>
              </a:rPr>
              <a:t>Normal </a:t>
            </a:r>
            <a:r>
              <a:rPr lang="en-US" altLang="en-US" sz="500" b="1" dirty="0" err="1">
                <a:solidFill>
                  <a:srgbClr val="000000"/>
                </a:solidFill>
              </a:rPr>
              <a:t>Phospho</a:t>
            </a:r>
            <a:endParaRPr lang="en-US" altLang="en-US" sz="500" b="1" dirty="0">
              <a:solidFill>
                <a:srgbClr val="000000"/>
              </a:solidFill>
            </a:endParaRPr>
          </a:p>
          <a:p>
            <a:pPr algn="ctr"/>
            <a:r>
              <a:rPr lang="en-US" altLang="en-US" sz="500" b="1" dirty="0">
                <a:solidFill>
                  <a:srgbClr val="000000"/>
                </a:solidFill>
              </a:rPr>
              <a:t>Proteomics</a:t>
            </a: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8F448063-4C69-E740-9A4B-E60B4A2FC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4211637"/>
            <a:ext cx="16129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1173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altLang="en-US" sz="700"/>
              <a:t>Randomly sample M  proteins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E6A6C753-958F-6B43-B6AD-B65446C78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1638" y="4286249"/>
            <a:ext cx="855662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altLang="en-US" sz="700" dirty="0"/>
              <a:t>Split node based on protein </a:t>
            </a:r>
            <a:r>
              <a:rPr lang="en-US" altLang="en-US" sz="700" i="1" dirty="0"/>
              <a:t> </a:t>
            </a:r>
            <a:r>
              <a:rPr lang="en-US" altLang="en-US" sz="700" b="1" i="1" dirty="0"/>
              <a:t>K=K* </a:t>
            </a:r>
            <a:r>
              <a:rPr lang="en-US" altLang="en-US" sz="700" dirty="0"/>
              <a:t> which minimizes</a:t>
            </a:r>
          </a:p>
          <a:p>
            <a:pPr>
              <a:lnSpc>
                <a:spcPct val="140000"/>
              </a:lnSpc>
            </a:pPr>
            <a:r>
              <a:rPr lang="en-US" altLang="en-US" sz="700" b="1" dirty="0"/>
              <a:t>U</a:t>
            </a:r>
            <a:r>
              <a:rPr lang="en-US" altLang="en-US" sz="700" b="1" baseline="-25000" dirty="0"/>
              <a:t>1</a:t>
            </a:r>
            <a:r>
              <a:rPr lang="en-US" altLang="en-US" sz="700" b="1" dirty="0"/>
              <a:t>(K) + U</a:t>
            </a:r>
            <a:r>
              <a:rPr lang="en-US" altLang="en-US" sz="700" b="1" baseline="-25000" dirty="0"/>
              <a:t>2</a:t>
            </a:r>
            <a:r>
              <a:rPr lang="en-US" altLang="en-US" sz="700" b="1" dirty="0"/>
              <a:t>(K) + U</a:t>
            </a:r>
            <a:r>
              <a:rPr lang="en-US" altLang="en-US" sz="700" b="1" baseline="-25000" dirty="0"/>
              <a:t>3</a:t>
            </a:r>
            <a:r>
              <a:rPr lang="en-US" altLang="en-US" sz="700" b="1" dirty="0"/>
              <a:t>(k)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18760620-F7CA-594C-842D-F21C856FE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4038599"/>
            <a:ext cx="3703638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1173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just"/>
            <a:r>
              <a:rPr lang="en-US" altLang="en-US" sz="700" dirty="0"/>
              <a:t>The three tree ensembles use the same protein for the splitting rules</a:t>
            </a:r>
          </a:p>
        </p:txBody>
      </p:sp>
      <p:cxnSp>
        <p:nvCxnSpPr>
          <p:cNvPr id="3098" name="AutoShape 26">
            <a:extLst>
              <a:ext uri="{FF2B5EF4-FFF2-40B4-BE49-F238E27FC236}">
                <a16:creationId xmlns:a16="http://schemas.microsoft.com/office/drawing/2014/main" id="{424AF2D0-FE60-6F48-BCC8-C0D274A0A06D}"/>
              </a:ext>
            </a:extLst>
          </p:cNvPr>
          <p:cNvCxnSpPr>
            <a:cxnSpLocks noChangeShapeType="1"/>
            <a:stCxn id="3132" idx="1"/>
          </p:cNvCxnSpPr>
          <p:nvPr/>
        </p:nvCxnSpPr>
        <p:spPr bwMode="auto">
          <a:xfrm rot="10800000" flipV="1">
            <a:off x="2148681" y="4400542"/>
            <a:ext cx="272264" cy="206381"/>
          </a:xfrm>
          <a:prstGeom prst="bentConnector2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99" name="AutoShape 27">
            <a:extLst>
              <a:ext uri="{FF2B5EF4-FFF2-40B4-BE49-F238E27FC236}">
                <a16:creationId xmlns:a16="http://schemas.microsoft.com/office/drawing/2014/main" id="{B349B4C6-6026-2647-AE95-1DF358E3FD7E}"/>
              </a:ext>
            </a:extLst>
          </p:cNvPr>
          <p:cNvCxnSpPr>
            <a:cxnSpLocks noChangeShapeType="1"/>
            <a:stCxn id="3132" idx="3"/>
          </p:cNvCxnSpPr>
          <p:nvPr/>
        </p:nvCxnSpPr>
        <p:spPr bwMode="auto">
          <a:xfrm>
            <a:off x="2703520" y="4400543"/>
            <a:ext cx="265899" cy="195269"/>
          </a:xfrm>
          <a:prstGeom prst="bentConnector2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126" name="Oval 54">
            <a:extLst>
              <a:ext uri="{FF2B5EF4-FFF2-40B4-BE49-F238E27FC236}">
                <a16:creationId xmlns:a16="http://schemas.microsoft.com/office/drawing/2014/main" id="{DAA04D66-EA6F-2548-8A56-C7A3439FB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2088" y="4265612"/>
            <a:ext cx="182562" cy="182563"/>
          </a:xfrm>
          <a:prstGeom prst="ellipse">
            <a:avLst/>
          </a:prstGeom>
          <a:solidFill>
            <a:srgbClr val="CFE7F5"/>
          </a:solidFill>
          <a:ln w="18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65466" rIns="99000" bIns="54000" anchor="ctr"/>
          <a:lstStyle/>
          <a:p>
            <a:pPr algn="ctr"/>
            <a:r>
              <a:rPr lang="en-US" altLang="en-US" sz="1300" dirty="0"/>
              <a:t>k</a:t>
            </a:r>
            <a:endParaRPr lang="en-US" altLang="en-US" sz="1300" b="1" dirty="0">
              <a:solidFill>
                <a:srgbClr val="000000"/>
              </a:solidFill>
            </a:endParaRPr>
          </a:p>
        </p:txBody>
      </p:sp>
      <p:sp>
        <p:nvSpPr>
          <p:cNvPr id="3127" name="Oval 55">
            <a:extLst>
              <a:ext uri="{FF2B5EF4-FFF2-40B4-BE49-F238E27FC236}">
                <a16:creationId xmlns:a16="http://schemas.microsoft.com/office/drawing/2014/main" id="{E1753E11-1837-B646-B769-9E124ACB3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057" y="4365624"/>
            <a:ext cx="92075" cy="92075"/>
          </a:xfrm>
          <a:prstGeom prst="ellipse">
            <a:avLst/>
          </a:prstGeom>
          <a:solidFill>
            <a:srgbClr val="579D1C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8" name="Oval 56">
            <a:extLst>
              <a:ext uri="{FF2B5EF4-FFF2-40B4-BE49-F238E27FC236}">
                <a16:creationId xmlns:a16="http://schemas.microsoft.com/office/drawing/2014/main" id="{6DC52EB9-5A1E-5F4D-8611-25AC8E9D6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0403" y="4258391"/>
            <a:ext cx="92075" cy="92075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" name="Text Box 61">
            <a:extLst>
              <a:ext uri="{FF2B5EF4-FFF2-40B4-BE49-F238E27FC236}">
                <a16:creationId xmlns:a16="http://schemas.microsoft.com/office/drawing/2014/main" id="{4E2DA91A-97ED-5941-96A1-59CB5372F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0688" y="4256087"/>
            <a:ext cx="2794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/>
          <a:p>
            <a:r>
              <a:rPr lang="en-US" altLang="en-US" sz="1000">
                <a:solidFill>
                  <a:srgbClr val="000000"/>
                </a:solidFill>
              </a:rPr>
              <a:t>in</a:t>
            </a:r>
          </a:p>
        </p:txBody>
      </p:sp>
      <p:grpSp>
        <p:nvGrpSpPr>
          <p:cNvPr id="3134" name="Group 62">
            <a:extLst>
              <a:ext uri="{FF2B5EF4-FFF2-40B4-BE49-F238E27FC236}">
                <a16:creationId xmlns:a16="http://schemas.microsoft.com/office/drawing/2014/main" id="{16FBBFD5-CD6E-E54A-A84D-5ACB06841C24}"/>
              </a:ext>
            </a:extLst>
          </p:cNvPr>
          <p:cNvGrpSpPr>
            <a:grpSpLocks/>
          </p:cNvGrpSpPr>
          <p:nvPr/>
        </p:nvGrpSpPr>
        <p:grpSpPr bwMode="auto">
          <a:xfrm>
            <a:off x="4394207" y="4235450"/>
            <a:ext cx="298450" cy="322262"/>
            <a:chOff x="2768" y="2045"/>
            <a:chExt cx="188" cy="203"/>
          </a:xfrm>
        </p:grpSpPr>
        <p:pic>
          <p:nvPicPr>
            <p:cNvPr id="3135" name="Picture 63">
              <a:extLst>
                <a:ext uri="{FF2B5EF4-FFF2-40B4-BE49-F238E27FC236}">
                  <a16:creationId xmlns:a16="http://schemas.microsoft.com/office/drawing/2014/main" id="{E5A9345A-BBF6-6C43-8F66-E18352660D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7" y="2121"/>
              <a:ext cx="59" cy="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136" name="Text Box 64">
              <a:extLst>
                <a:ext uri="{FF2B5EF4-FFF2-40B4-BE49-F238E27FC236}">
                  <a16:creationId xmlns:a16="http://schemas.microsoft.com/office/drawing/2014/main" id="{56429DAA-AA73-244B-AC31-B39466485B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8" y="2045"/>
              <a:ext cx="159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55584" rIns="90000" bIns="45000"/>
            <a:lstStyle/>
            <a:p>
              <a:r>
                <a:rPr lang="en-US" altLang="en-US" sz="1200" dirty="0"/>
                <a:t>S</a:t>
              </a:r>
            </a:p>
          </p:txBody>
        </p:sp>
      </p:grpSp>
      <p:sp>
        <p:nvSpPr>
          <p:cNvPr id="3178" name="Text Box 106">
            <a:extLst>
              <a:ext uri="{FF2B5EF4-FFF2-40B4-BE49-F238E27FC236}">
                <a16:creationId xmlns:a16="http://schemas.microsoft.com/office/drawing/2014/main" id="{D353A3C1-0E4E-5E42-A210-2F896CEE2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5650" y="4256087"/>
            <a:ext cx="68262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/>
          <a:p>
            <a:r>
              <a:rPr lang="en-US" altLang="en-US" sz="1000" dirty="0">
                <a:solidFill>
                  <a:srgbClr val="000000"/>
                </a:solidFill>
              </a:rPr>
              <a:t>For each</a:t>
            </a:r>
          </a:p>
        </p:txBody>
      </p:sp>
      <p:sp>
        <p:nvSpPr>
          <p:cNvPr id="112" name="AutoShape 47">
            <a:extLst>
              <a:ext uri="{FF2B5EF4-FFF2-40B4-BE49-F238E27FC236}">
                <a16:creationId xmlns:a16="http://schemas.microsoft.com/office/drawing/2014/main" id="{2B8B227D-56DC-2F47-8EB0-CF07D1A9B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182" y="1977058"/>
            <a:ext cx="1235075" cy="581025"/>
          </a:xfrm>
          <a:prstGeom prst="roundRect">
            <a:avLst>
              <a:gd name="adj" fmla="val 25097"/>
            </a:avLst>
          </a:prstGeom>
          <a:solidFill>
            <a:srgbClr val="FFFFFF">
              <a:alpha val="0"/>
            </a:srgbClr>
          </a:solidFill>
          <a:ln w="18360" cap="flat">
            <a:solidFill>
              <a:srgbClr val="CC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1FFD823-4010-A241-8B0D-3474BA38DEF7}"/>
              </a:ext>
            </a:extLst>
          </p:cNvPr>
          <p:cNvGrpSpPr/>
          <p:nvPr/>
        </p:nvGrpSpPr>
        <p:grpSpPr>
          <a:xfrm>
            <a:off x="5584550" y="1007760"/>
            <a:ext cx="594005" cy="526758"/>
            <a:chOff x="5609945" y="1971173"/>
            <a:chExt cx="594005" cy="526758"/>
          </a:xfrm>
        </p:grpSpPr>
        <p:sp>
          <p:nvSpPr>
            <p:cNvPr id="121" name="Text Box 90">
              <a:extLst>
                <a:ext uri="{FF2B5EF4-FFF2-40B4-BE49-F238E27FC236}">
                  <a16:creationId xmlns:a16="http://schemas.microsoft.com/office/drawing/2014/main" id="{6A891113-E294-D04E-91EB-F8BDB89FC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8500" y="2241798"/>
              <a:ext cx="425450" cy="203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52056" rIns="90000" bIns="45000"/>
            <a:lstStyle/>
            <a:p>
              <a:r>
                <a:rPr lang="en-US" altLang="en-US" sz="800" dirty="0" err="1">
                  <a:solidFill>
                    <a:srgbClr val="000000"/>
                  </a:solidFill>
                </a:rPr>
                <a:t>B</a:t>
              </a:r>
              <a:r>
                <a:rPr lang="en-US" altLang="en-US" sz="800" baseline="-25000" dirty="0" err="1">
                  <a:solidFill>
                    <a:srgbClr val="000000"/>
                  </a:solidFill>
                </a:rPr>
                <a:t>j,k</a:t>
              </a:r>
              <a:endParaRPr lang="en-US" altLang="en-US" sz="600" dirty="0">
                <a:solidFill>
                  <a:srgbClr val="000000"/>
                </a:solidFill>
              </a:endParaRPr>
            </a:p>
          </p:txBody>
        </p:sp>
        <p:sp>
          <p:nvSpPr>
            <p:cNvPr id="122" name="Oval 91">
              <a:extLst>
                <a:ext uri="{FF2B5EF4-FFF2-40B4-BE49-F238E27FC236}">
                  <a16:creationId xmlns:a16="http://schemas.microsoft.com/office/drawing/2014/main" id="{899D3A3D-8616-7E42-9FAC-6C875726A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7156" y="2279458"/>
              <a:ext cx="46037" cy="46037"/>
            </a:xfrm>
            <a:prstGeom prst="ellipse">
              <a:avLst/>
            </a:prstGeom>
            <a:solidFill>
              <a:srgbClr val="C5000B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Oval 93">
              <a:extLst>
                <a:ext uri="{FF2B5EF4-FFF2-40B4-BE49-F238E27FC236}">
                  <a16:creationId xmlns:a16="http://schemas.microsoft.com/office/drawing/2014/main" id="{318F02A7-95A7-C948-A7D1-55D5016FB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1618" y="2130233"/>
              <a:ext cx="46038" cy="46037"/>
            </a:xfrm>
            <a:prstGeom prst="ellipse">
              <a:avLst/>
            </a:prstGeom>
            <a:solidFill>
              <a:srgbClr val="0066CC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4" name="AutoShape 94">
              <a:extLst>
                <a:ext uri="{FF2B5EF4-FFF2-40B4-BE49-F238E27FC236}">
                  <a16:creationId xmlns:a16="http://schemas.microsoft.com/office/drawing/2014/main" id="{CC5A537A-D1F3-1E45-AEB6-70EC83DC241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810018" y="2151975"/>
              <a:ext cx="122237" cy="127000"/>
            </a:xfrm>
            <a:prstGeom prst="straightConnector1">
              <a:avLst/>
            </a:prstGeom>
            <a:noFill/>
            <a:ln w="9525" cap="flat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25" name="Text Box 92">
              <a:extLst>
                <a:ext uri="{FF2B5EF4-FFF2-40B4-BE49-F238E27FC236}">
                  <a16:creationId xmlns:a16="http://schemas.microsoft.com/office/drawing/2014/main" id="{4B529C3F-598B-5B46-A750-8462492F62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9945" y="2266156"/>
              <a:ext cx="209550" cy="231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58860" rIns="90000" bIns="45000"/>
            <a:lstStyle/>
            <a:p>
              <a:pPr algn="ctr">
                <a:lnSpc>
                  <a:spcPct val="89000"/>
                </a:lnSpc>
              </a:pPr>
              <a:r>
                <a:rPr lang="en-US" altLang="en-US" sz="1000" b="1" i="1" dirty="0">
                  <a:solidFill>
                    <a:srgbClr val="000000"/>
                  </a:solidFill>
                  <a:latin typeface="Arial Hebrew" pitchFamily="2" charset="-79"/>
                </a:rPr>
                <a:t>j</a:t>
              </a:r>
            </a:p>
          </p:txBody>
        </p:sp>
        <p:sp>
          <p:nvSpPr>
            <p:cNvPr id="126" name="Text Box 95">
              <a:extLst>
                <a:ext uri="{FF2B5EF4-FFF2-40B4-BE49-F238E27FC236}">
                  <a16:creationId xmlns:a16="http://schemas.microsoft.com/office/drawing/2014/main" id="{936F1E92-F671-A24A-BC4D-18D1CAA76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3017" y="1971173"/>
              <a:ext cx="209550" cy="231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58860" rIns="90000" bIns="45000"/>
            <a:lstStyle/>
            <a:p>
              <a:pPr algn="ctr">
                <a:lnSpc>
                  <a:spcPct val="89000"/>
                </a:lnSpc>
              </a:pPr>
              <a:r>
                <a:rPr lang="en-US" altLang="en-US" sz="1000" b="1" i="1" dirty="0">
                  <a:solidFill>
                    <a:srgbClr val="000000"/>
                  </a:solidFill>
                  <a:latin typeface="Arial Hebrew" pitchFamily="2" charset="-79"/>
                </a:rPr>
                <a:t>k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23BCD575-9164-AD42-8FD4-E7F8E868EF4A}"/>
              </a:ext>
            </a:extLst>
          </p:cNvPr>
          <p:cNvGrpSpPr/>
          <p:nvPr/>
        </p:nvGrpSpPr>
        <p:grpSpPr>
          <a:xfrm>
            <a:off x="3738563" y="986579"/>
            <a:ext cx="594005" cy="526758"/>
            <a:chOff x="5609945" y="1971173"/>
            <a:chExt cx="594005" cy="526758"/>
          </a:xfrm>
        </p:grpSpPr>
        <p:sp>
          <p:nvSpPr>
            <p:cNvPr id="128" name="Text Box 90">
              <a:extLst>
                <a:ext uri="{FF2B5EF4-FFF2-40B4-BE49-F238E27FC236}">
                  <a16:creationId xmlns:a16="http://schemas.microsoft.com/office/drawing/2014/main" id="{C349FACC-C5AC-8244-904F-094F22518C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8500" y="2241798"/>
              <a:ext cx="425450" cy="203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52056" rIns="90000" bIns="45000"/>
            <a:lstStyle/>
            <a:p>
              <a:r>
                <a:rPr lang="en-US" altLang="en-US" sz="800" dirty="0" err="1">
                  <a:solidFill>
                    <a:srgbClr val="000000"/>
                  </a:solidFill>
                </a:rPr>
                <a:t>A</a:t>
              </a:r>
              <a:r>
                <a:rPr lang="en-US" altLang="en-US" sz="800" baseline="-25000" dirty="0" err="1">
                  <a:solidFill>
                    <a:srgbClr val="000000"/>
                  </a:solidFill>
                </a:rPr>
                <a:t>j,k</a:t>
              </a:r>
              <a:endParaRPr lang="en-US" altLang="en-US" sz="600" dirty="0">
                <a:solidFill>
                  <a:srgbClr val="000000"/>
                </a:solidFill>
              </a:endParaRPr>
            </a:p>
          </p:txBody>
        </p:sp>
        <p:sp>
          <p:nvSpPr>
            <p:cNvPr id="129" name="Oval 91">
              <a:extLst>
                <a:ext uri="{FF2B5EF4-FFF2-40B4-BE49-F238E27FC236}">
                  <a16:creationId xmlns:a16="http://schemas.microsoft.com/office/drawing/2014/main" id="{638943FD-F284-7C4F-8E3E-E7368C6E7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7156" y="2279458"/>
              <a:ext cx="46037" cy="46037"/>
            </a:xfrm>
            <a:prstGeom prst="ellipse">
              <a:avLst/>
            </a:prstGeom>
            <a:solidFill>
              <a:srgbClr val="C5000B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Oval 93">
              <a:extLst>
                <a:ext uri="{FF2B5EF4-FFF2-40B4-BE49-F238E27FC236}">
                  <a16:creationId xmlns:a16="http://schemas.microsoft.com/office/drawing/2014/main" id="{65F20859-720C-B04D-A0C9-081B13428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1618" y="2130233"/>
              <a:ext cx="46038" cy="46037"/>
            </a:xfrm>
            <a:prstGeom prst="ellipse">
              <a:avLst/>
            </a:prstGeom>
            <a:solidFill>
              <a:srgbClr val="0066CC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31" name="AutoShape 94">
              <a:extLst>
                <a:ext uri="{FF2B5EF4-FFF2-40B4-BE49-F238E27FC236}">
                  <a16:creationId xmlns:a16="http://schemas.microsoft.com/office/drawing/2014/main" id="{97E4BA75-6F04-8A48-9CB6-5E233A51456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810018" y="2151975"/>
              <a:ext cx="122237" cy="127000"/>
            </a:xfrm>
            <a:prstGeom prst="straightConnector1">
              <a:avLst/>
            </a:prstGeom>
            <a:noFill/>
            <a:ln w="9525" cap="flat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2" name="Text Box 92">
              <a:extLst>
                <a:ext uri="{FF2B5EF4-FFF2-40B4-BE49-F238E27FC236}">
                  <a16:creationId xmlns:a16="http://schemas.microsoft.com/office/drawing/2014/main" id="{2C46026C-BAD1-C64C-A290-1F936A2BE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9945" y="2266156"/>
              <a:ext cx="209550" cy="231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58860" rIns="90000" bIns="45000"/>
            <a:lstStyle/>
            <a:p>
              <a:pPr algn="ctr">
                <a:lnSpc>
                  <a:spcPct val="89000"/>
                </a:lnSpc>
              </a:pPr>
              <a:r>
                <a:rPr lang="en-US" altLang="en-US" sz="1000" b="1" i="1" dirty="0">
                  <a:solidFill>
                    <a:srgbClr val="000000"/>
                  </a:solidFill>
                  <a:latin typeface="Arial Hebrew" pitchFamily="2" charset="-79"/>
                </a:rPr>
                <a:t>j</a:t>
              </a:r>
            </a:p>
          </p:txBody>
        </p:sp>
        <p:sp>
          <p:nvSpPr>
            <p:cNvPr id="133" name="Text Box 95">
              <a:extLst>
                <a:ext uri="{FF2B5EF4-FFF2-40B4-BE49-F238E27FC236}">
                  <a16:creationId xmlns:a16="http://schemas.microsoft.com/office/drawing/2014/main" id="{38CAE8FD-D899-DA4A-B75A-36D6F2FFC7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3017" y="1971173"/>
              <a:ext cx="209550" cy="231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58860" rIns="90000" bIns="45000"/>
            <a:lstStyle/>
            <a:p>
              <a:pPr algn="ctr">
                <a:lnSpc>
                  <a:spcPct val="89000"/>
                </a:lnSpc>
              </a:pPr>
              <a:r>
                <a:rPr lang="en-US" altLang="en-US" sz="1000" b="1" i="1" dirty="0">
                  <a:solidFill>
                    <a:srgbClr val="000000"/>
                  </a:solidFill>
                  <a:latin typeface="Arial Hebrew" pitchFamily="2" charset="-79"/>
                </a:rPr>
                <a:t>k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08CF081-F41B-8F4D-89B9-31F231429312}"/>
              </a:ext>
            </a:extLst>
          </p:cNvPr>
          <p:cNvGrpSpPr/>
          <p:nvPr/>
        </p:nvGrpSpPr>
        <p:grpSpPr>
          <a:xfrm>
            <a:off x="3698875" y="1986110"/>
            <a:ext cx="594005" cy="526758"/>
            <a:chOff x="5609945" y="1971173"/>
            <a:chExt cx="594005" cy="526758"/>
          </a:xfrm>
        </p:grpSpPr>
        <p:sp>
          <p:nvSpPr>
            <p:cNvPr id="135" name="Text Box 90">
              <a:extLst>
                <a:ext uri="{FF2B5EF4-FFF2-40B4-BE49-F238E27FC236}">
                  <a16:creationId xmlns:a16="http://schemas.microsoft.com/office/drawing/2014/main" id="{A5C53B3D-5F92-904D-B1FC-FE8C9008C5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8500" y="2241798"/>
              <a:ext cx="425450" cy="203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52056" rIns="90000" bIns="45000"/>
            <a:lstStyle/>
            <a:p>
              <a:r>
                <a:rPr lang="en-US" altLang="en-US" sz="800" dirty="0" err="1">
                  <a:solidFill>
                    <a:srgbClr val="000000"/>
                  </a:solidFill>
                </a:rPr>
                <a:t>C</a:t>
              </a:r>
              <a:r>
                <a:rPr lang="en-US" altLang="en-US" sz="800" baseline="-25000" dirty="0" err="1">
                  <a:solidFill>
                    <a:srgbClr val="000000"/>
                  </a:solidFill>
                </a:rPr>
                <a:t>j,k</a:t>
              </a:r>
              <a:endParaRPr lang="en-US" altLang="en-US" sz="600" dirty="0">
                <a:solidFill>
                  <a:srgbClr val="000000"/>
                </a:solidFill>
              </a:endParaRPr>
            </a:p>
          </p:txBody>
        </p:sp>
        <p:sp>
          <p:nvSpPr>
            <p:cNvPr id="136" name="Oval 91">
              <a:extLst>
                <a:ext uri="{FF2B5EF4-FFF2-40B4-BE49-F238E27FC236}">
                  <a16:creationId xmlns:a16="http://schemas.microsoft.com/office/drawing/2014/main" id="{5958693A-18E0-3442-84D7-C4CAFB4B3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7156" y="2279458"/>
              <a:ext cx="46037" cy="46037"/>
            </a:xfrm>
            <a:prstGeom prst="ellipse">
              <a:avLst/>
            </a:prstGeom>
            <a:solidFill>
              <a:srgbClr val="C5000B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Oval 93">
              <a:extLst>
                <a:ext uri="{FF2B5EF4-FFF2-40B4-BE49-F238E27FC236}">
                  <a16:creationId xmlns:a16="http://schemas.microsoft.com/office/drawing/2014/main" id="{C82B9759-DB70-AA4F-9DEC-ABC08204C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1618" y="2130233"/>
              <a:ext cx="46038" cy="46037"/>
            </a:xfrm>
            <a:prstGeom prst="ellipse">
              <a:avLst/>
            </a:prstGeom>
            <a:solidFill>
              <a:srgbClr val="0066CC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38" name="AutoShape 94">
              <a:extLst>
                <a:ext uri="{FF2B5EF4-FFF2-40B4-BE49-F238E27FC236}">
                  <a16:creationId xmlns:a16="http://schemas.microsoft.com/office/drawing/2014/main" id="{1CCA122D-3F13-D347-A5AA-2D8578DEBAC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810018" y="2151975"/>
              <a:ext cx="122237" cy="127000"/>
            </a:xfrm>
            <a:prstGeom prst="straightConnector1">
              <a:avLst/>
            </a:prstGeom>
            <a:noFill/>
            <a:ln w="9525" cap="flat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9" name="Text Box 92">
              <a:extLst>
                <a:ext uri="{FF2B5EF4-FFF2-40B4-BE49-F238E27FC236}">
                  <a16:creationId xmlns:a16="http://schemas.microsoft.com/office/drawing/2014/main" id="{45AD012E-5BCE-B048-BABA-BE049D67A4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9945" y="2266156"/>
              <a:ext cx="209550" cy="231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58860" rIns="90000" bIns="45000"/>
            <a:lstStyle/>
            <a:p>
              <a:pPr algn="ctr">
                <a:lnSpc>
                  <a:spcPct val="89000"/>
                </a:lnSpc>
              </a:pPr>
              <a:r>
                <a:rPr lang="en-US" altLang="en-US" sz="1000" b="1" i="1" dirty="0">
                  <a:solidFill>
                    <a:srgbClr val="000000"/>
                  </a:solidFill>
                  <a:latin typeface="Arial Hebrew" pitchFamily="2" charset="-79"/>
                </a:rPr>
                <a:t>j</a:t>
              </a:r>
            </a:p>
          </p:txBody>
        </p:sp>
        <p:sp>
          <p:nvSpPr>
            <p:cNvPr id="140" name="Text Box 95">
              <a:extLst>
                <a:ext uri="{FF2B5EF4-FFF2-40B4-BE49-F238E27FC236}">
                  <a16:creationId xmlns:a16="http://schemas.microsoft.com/office/drawing/2014/main" id="{1316B3C9-253C-A044-A346-95685BCCE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3017" y="1971173"/>
              <a:ext cx="209550" cy="231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58860" rIns="90000" bIns="45000"/>
            <a:lstStyle/>
            <a:p>
              <a:pPr algn="ctr">
                <a:lnSpc>
                  <a:spcPct val="89000"/>
                </a:lnSpc>
              </a:pPr>
              <a:r>
                <a:rPr lang="en-US" altLang="en-US" sz="1000" b="1" i="1" dirty="0">
                  <a:solidFill>
                    <a:srgbClr val="000000"/>
                  </a:solidFill>
                  <a:latin typeface="Arial Hebrew" pitchFamily="2" charset="-79"/>
                </a:rPr>
                <a:t>k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437D631-A00A-9341-A1FC-06713E07EE6B}"/>
              </a:ext>
            </a:extLst>
          </p:cNvPr>
          <p:cNvGrpSpPr/>
          <p:nvPr/>
        </p:nvGrpSpPr>
        <p:grpSpPr>
          <a:xfrm>
            <a:off x="1623699" y="2291393"/>
            <a:ext cx="565776" cy="360525"/>
            <a:chOff x="1508611" y="1882612"/>
            <a:chExt cx="678469" cy="451807"/>
          </a:xfrm>
        </p:grpSpPr>
        <p:sp>
          <p:nvSpPr>
            <p:cNvPr id="143" name="Oval 10">
              <a:extLst>
                <a:ext uri="{FF2B5EF4-FFF2-40B4-BE49-F238E27FC236}">
                  <a16:creationId xmlns:a16="http://schemas.microsoft.com/office/drawing/2014/main" id="{0DBE464C-F252-5C43-BB91-7049FBA8C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157" y="1882612"/>
              <a:ext cx="250825" cy="236537"/>
            </a:xfrm>
            <a:prstGeom prst="ellipse">
              <a:avLst/>
            </a:prstGeom>
            <a:solidFill>
              <a:srgbClr val="00B050"/>
            </a:solidFill>
            <a:ln w="1836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4" name="Text Box 12">
              <a:extLst>
                <a:ext uri="{FF2B5EF4-FFF2-40B4-BE49-F238E27FC236}">
                  <a16:creationId xmlns:a16="http://schemas.microsoft.com/office/drawing/2014/main" id="{D064A26B-9D10-E14E-9BB6-A67FF7E3B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8611" y="2086769"/>
              <a:ext cx="678469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53820" rIns="90000" bIns="45000"/>
            <a:lstStyle/>
            <a:p>
              <a:r>
                <a:rPr lang="en-US" altLang="en-US" sz="800" i="1" dirty="0"/>
                <a:t>Site 2  </a:t>
              </a:r>
            </a:p>
          </p:txBody>
        </p:sp>
        <p:sp>
          <p:nvSpPr>
            <p:cNvPr id="145" name="AutoShape 72">
              <a:extLst>
                <a:ext uri="{FF2B5EF4-FFF2-40B4-BE49-F238E27FC236}">
                  <a16:creationId xmlns:a16="http://schemas.microsoft.com/office/drawing/2014/main" id="{C68CB462-10D6-9349-8CE6-895B3EFEE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349" y="1897856"/>
              <a:ext cx="136525" cy="228600"/>
            </a:xfrm>
            <a:prstGeom prst="rightArrow">
              <a:avLst>
                <a:gd name="adj1" fmla="val 34593"/>
                <a:gd name="adj2" fmla="val 47384"/>
              </a:avLst>
            </a:prstGeom>
            <a:solidFill>
              <a:srgbClr val="FFFFFF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47" name="Picture 3">
            <a:extLst>
              <a:ext uri="{FF2B5EF4-FFF2-40B4-BE49-F238E27FC236}">
                <a16:creationId xmlns:a16="http://schemas.microsoft.com/office/drawing/2014/main" id="{A47F5ADB-44AB-9042-BEDA-2D83885CC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790" y="3068635"/>
            <a:ext cx="1195388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8" name="AutoShape 6">
            <a:extLst>
              <a:ext uri="{FF2B5EF4-FFF2-40B4-BE49-F238E27FC236}">
                <a16:creationId xmlns:a16="http://schemas.microsoft.com/office/drawing/2014/main" id="{D7ED9FC5-1482-E245-BF14-B20EDD308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2953" y="3030535"/>
            <a:ext cx="1189037" cy="577850"/>
          </a:xfrm>
          <a:prstGeom prst="roundRect">
            <a:avLst>
              <a:gd name="adj" fmla="val 25097"/>
            </a:avLst>
          </a:prstGeom>
          <a:solidFill>
            <a:srgbClr val="FFFFFF">
              <a:alpha val="0"/>
            </a:srgbClr>
          </a:solidFill>
          <a:ln w="18360" cap="flat">
            <a:solidFill>
              <a:srgbClr val="CC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49" name="Picture 8">
            <a:extLst>
              <a:ext uri="{FF2B5EF4-FFF2-40B4-BE49-F238E27FC236}">
                <a16:creationId xmlns:a16="http://schemas.microsoft.com/office/drawing/2014/main" id="{557F5976-096D-9B49-B058-EB5067F5A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115" y="3136898"/>
            <a:ext cx="61913" cy="7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0" name="Picture 44">
            <a:extLst>
              <a:ext uri="{FF2B5EF4-FFF2-40B4-BE49-F238E27FC236}">
                <a16:creationId xmlns:a16="http://schemas.microsoft.com/office/drawing/2014/main" id="{2E63FA33-29C5-734C-B003-A0B232E1B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003" y="3056482"/>
            <a:ext cx="1195387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1" name="AutoShape 47">
            <a:extLst>
              <a:ext uri="{FF2B5EF4-FFF2-40B4-BE49-F238E27FC236}">
                <a16:creationId xmlns:a16="http://schemas.microsoft.com/office/drawing/2014/main" id="{815E6AD9-AC93-A946-8625-D252A07B0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626" y="3026566"/>
            <a:ext cx="1235075" cy="581025"/>
          </a:xfrm>
          <a:prstGeom prst="roundRect">
            <a:avLst>
              <a:gd name="adj" fmla="val 25097"/>
            </a:avLst>
          </a:prstGeom>
          <a:solidFill>
            <a:srgbClr val="FFFFFF">
              <a:alpha val="0"/>
            </a:srgbClr>
          </a:solidFill>
          <a:ln w="18360" cap="flat">
            <a:solidFill>
              <a:srgbClr val="CC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2" name="Picture 49">
            <a:extLst>
              <a:ext uri="{FF2B5EF4-FFF2-40B4-BE49-F238E27FC236}">
                <a16:creationId xmlns:a16="http://schemas.microsoft.com/office/drawing/2014/main" id="{D57C4196-45D3-B047-9863-E4EE1CDDA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652" y="3213097"/>
            <a:ext cx="61913" cy="7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53" name="Group 152">
            <a:extLst>
              <a:ext uri="{FF2B5EF4-FFF2-40B4-BE49-F238E27FC236}">
                <a16:creationId xmlns:a16="http://schemas.microsoft.com/office/drawing/2014/main" id="{565834D2-D56B-1243-8668-6976F3D4CEFC}"/>
              </a:ext>
            </a:extLst>
          </p:cNvPr>
          <p:cNvGrpSpPr/>
          <p:nvPr/>
        </p:nvGrpSpPr>
        <p:grpSpPr>
          <a:xfrm>
            <a:off x="1599527" y="2954966"/>
            <a:ext cx="565776" cy="360525"/>
            <a:chOff x="1508611" y="1882612"/>
            <a:chExt cx="678469" cy="451807"/>
          </a:xfrm>
        </p:grpSpPr>
        <p:sp>
          <p:nvSpPr>
            <p:cNvPr id="154" name="Oval 10">
              <a:extLst>
                <a:ext uri="{FF2B5EF4-FFF2-40B4-BE49-F238E27FC236}">
                  <a16:creationId xmlns:a16="http://schemas.microsoft.com/office/drawing/2014/main" id="{84DA58E7-835F-3C43-A51B-E87797C9A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157" y="1882612"/>
              <a:ext cx="250825" cy="236537"/>
            </a:xfrm>
            <a:prstGeom prst="ellipse">
              <a:avLst/>
            </a:prstGeom>
            <a:solidFill>
              <a:srgbClr val="FF3333"/>
            </a:solidFill>
            <a:ln w="1836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Text Box 12">
              <a:extLst>
                <a:ext uri="{FF2B5EF4-FFF2-40B4-BE49-F238E27FC236}">
                  <a16:creationId xmlns:a16="http://schemas.microsoft.com/office/drawing/2014/main" id="{E1CD2C84-6E4C-D04C-807F-E77A7801DC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8611" y="2086769"/>
              <a:ext cx="678469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53820" rIns="90000" bIns="45000"/>
            <a:lstStyle/>
            <a:p>
              <a:r>
                <a:rPr lang="en-US" altLang="en-US" sz="800" i="1" dirty="0"/>
                <a:t>Site 1  </a:t>
              </a:r>
            </a:p>
          </p:txBody>
        </p:sp>
        <p:sp>
          <p:nvSpPr>
            <p:cNvPr id="156" name="AutoShape 72">
              <a:extLst>
                <a:ext uri="{FF2B5EF4-FFF2-40B4-BE49-F238E27FC236}">
                  <a16:creationId xmlns:a16="http://schemas.microsoft.com/office/drawing/2014/main" id="{167E6963-606B-9942-8C97-70148D0C5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349" y="1897856"/>
              <a:ext cx="136525" cy="228600"/>
            </a:xfrm>
            <a:prstGeom prst="rightArrow">
              <a:avLst>
                <a:gd name="adj1" fmla="val 34593"/>
                <a:gd name="adj2" fmla="val 47384"/>
              </a:avLst>
            </a:prstGeom>
            <a:solidFill>
              <a:srgbClr val="FFFFFF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7" name="Text Box 75">
            <a:extLst>
              <a:ext uri="{FF2B5EF4-FFF2-40B4-BE49-F238E27FC236}">
                <a16:creationId xmlns:a16="http://schemas.microsoft.com/office/drawing/2014/main" id="{6539A647-8FF8-A946-A261-FE1A19C8890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90513" y="3060722"/>
            <a:ext cx="1458913" cy="436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382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altLang="en-US" sz="900" b="1" dirty="0">
                <a:solidFill>
                  <a:schemeClr val="tx1"/>
                </a:solidFill>
              </a:rPr>
              <a:t>Normal </a:t>
            </a:r>
            <a:r>
              <a:rPr lang="en-US" altLang="en-US" sz="900" b="1" dirty="0" err="1">
                <a:solidFill>
                  <a:schemeClr val="tx1"/>
                </a:solidFill>
              </a:rPr>
              <a:t>Phospho</a:t>
            </a:r>
            <a:endParaRPr lang="en-US" alt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altLang="en-US" sz="900" b="1" dirty="0">
                <a:solidFill>
                  <a:schemeClr val="tx1"/>
                </a:solidFill>
              </a:rPr>
              <a:t>Proteomics</a:t>
            </a:r>
          </a:p>
          <a:p>
            <a:pPr algn="ctr"/>
            <a:endParaRPr lang="en-US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41CB4B9-0C7A-2744-AAE7-99758B342B2E}"/>
              </a:ext>
            </a:extLst>
          </p:cNvPr>
          <p:cNvGrpSpPr/>
          <p:nvPr/>
        </p:nvGrpSpPr>
        <p:grpSpPr>
          <a:xfrm>
            <a:off x="5589260" y="3020508"/>
            <a:ext cx="594005" cy="526758"/>
            <a:chOff x="5609945" y="1971173"/>
            <a:chExt cx="594005" cy="526758"/>
          </a:xfrm>
        </p:grpSpPr>
        <p:sp>
          <p:nvSpPr>
            <p:cNvPr id="159" name="Text Box 90">
              <a:extLst>
                <a:ext uri="{FF2B5EF4-FFF2-40B4-BE49-F238E27FC236}">
                  <a16:creationId xmlns:a16="http://schemas.microsoft.com/office/drawing/2014/main" id="{214F5159-19E6-A743-AEBD-5DD9BC3E2E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8500" y="2241798"/>
              <a:ext cx="425450" cy="203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52056" rIns="90000" bIns="45000"/>
            <a:lstStyle/>
            <a:p>
              <a:r>
                <a:rPr lang="en-US" altLang="en-US" sz="800" dirty="0" err="1">
                  <a:solidFill>
                    <a:srgbClr val="000000"/>
                  </a:solidFill>
                </a:rPr>
                <a:t>F</a:t>
              </a:r>
              <a:r>
                <a:rPr lang="en-US" altLang="en-US" sz="800" baseline="-25000" dirty="0" err="1">
                  <a:solidFill>
                    <a:srgbClr val="000000"/>
                  </a:solidFill>
                </a:rPr>
                <a:t>j,k</a:t>
              </a:r>
              <a:endParaRPr lang="en-US" altLang="en-US" sz="600" dirty="0">
                <a:solidFill>
                  <a:srgbClr val="000000"/>
                </a:solidFill>
              </a:endParaRPr>
            </a:p>
          </p:txBody>
        </p:sp>
        <p:sp>
          <p:nvSpPr>
            <p:cNvPr id="160" name="Oval 91">
              <a:extLst>
                <a:ext uri="{FF2B5EF4-FFF2-40B4-BE49-F238E27FC236}">
                  <a16:creationId xmlns:a16="http://schemas.microsoft.com/office/drawing/2014/main" id="{D876C5A8-7CF6-E344-9175-4D532FE01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7156" y="2279458"/>
              <a:ext cx="46037" cy="46037"/>
            </a:xfrm>
            <a:prstGeom prst="ellipse">
              <a:avLst/>
            </a:prstGeom>
            <a:solidFill>
              <a:srgbClr val="C5000B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Oval 93">
              <a:extLst>
                <a:ext uri="{FF2B5EF4-FFF2-40B4-BE49-F238E27FC236}">
                  <a16:creationId xmlns:a16="http://schemas.microsoft.com/office/drawing/2014/main" id="{A586BCA9-3FB9-7643-9376-D8C46AA85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1618" y="2130233"/>
              <a:ext cx="46038" cy="46037"/>
            </a:xfrm>
            <a:prstGeom prst="ellipse">
              <a:avLst/>
            </a:prstGeom>
            <a:solidFill>
              <a:srgbClr val="0066CC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2" name="AutoShape 94">
              <a:extLst>
                <a:ext uri="{FF2B5EF4-FFF2-40B4-BE49-F238E27FC236}">
                  <a16:creationId xmlns:a16="http://schemas.microsoft.com/office/drawing/2014/main" id="{4319577E-92E9-BE4C-914C-0B71736C75D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810018" y="2151975"/>
              <a:ext cx="122237" cy="127000"/>
            </a:xfrm>
            <a:prstGeom prst="straightConnector1">
              <a:avLst/>
            </a:prstGeom>
            <a:noFill/>
            <a:ln w="9525" cap="flat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63" name="Text Box 92">
              <a:extLst>
                <a:ext uri="{FF2B5EF4-FFF2-40B4-BE49-F238E27FC236}">
                  <a16:creationId xmlns:a16="http://schemas.microsoft.com/office/drawing/2014/main" id="{463FECF6-4663-C145-9610-394D3C0E15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9945" y="2266156"/>
              <a:ext cx="209550" cy="231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58860" rIns="90000" bIns="45000"/>
            <a:lstStyle/>
            <a:p>
              <a:pPr algn="ctr">
                <a:lnSpc>
                  <a:spcPct val="89000"/>
                </a:lnSpc>
              </a:pPr>
              <a:r>
                <a:rPr lang="en-US" altLang="en-US" sz="1000" b="1" i="1" dirty="0">
                  <a:solidFill>
                    <a:srgbClr val="000000"/>
                  </a:solidFill>
                  <a:latin typeface="Arial Hebrew" pitchFamily="2" charset="-79"/>
                </a:rPr>
                <a:t>j</a:t>
              </a:r>
            </a:p>
          </p:txBody>
        </p:sp>
        <p:sp>
          <p:nvSpPr>
            <p:cNvPr id="164" name="Text Box 95">
              <a:extLst>
                <a:ext uri="{FF2B5EF4-FFF2-40B4-BE49-F238E27FC236}">
                  <a16:creationId xmlns:a16="http://schemas.microsoft.com/office/drawing/2014/main" id="{8E2F8F1F-383B-544F-A54D-DF60F50A9D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3017" y="1971173"/>
              <a:ext cx="209550" cy="231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58860" rIns="90000" bIns="45000"/>
            <a:lstStyle/>
            <a:p>
              <a:pPr algn="ctr">
                <a:lnSpc>
                  <a:spcPct val="89000"/>
                </a:lnSpc>
              </a:pPr>
              <a:r>
                <a:rPr lang="en-US" altLang="en-US" sz="1000" b="1" i="1" dirty="0">
                  <a:solidFill>
                    <a:srgbClr val="000000"/>
                  </a:solidFill>
                  <a:latin typeface="Arial Hebrew" pitchFamily="2" charset="-79"/>
                </a:rPr>
                <a:t>k</a:t>
              </a:r>
            </a:p>
          </p:txBody>
        </p:sp>
      </p:grpSp>
      <p:sp>
        <p:nvSpPr>
          <p:cNvPr id="165" name="Line 98">
            <a:extLst>
              <a:ext uri="{FF2B5EF4-FFF2-40B4-BE49-F238E27FC236}">
                <a16:creationId xmlns:a16="http://schemas.microsoft.com/office/drawing/2014/main" id="{2136D2F5-30B3-0047-B917-5336B86C9C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0878" y="3286123"/>
            <a:ext cx="174625" cy="1587"/>
          </a:xfrm>
          <a:prstGeom prst="line">
            <a:avLst/>
          </a:prstGeom>
          <a:noFill/>
          <a:ln w="18360" cap="flat">
            <a:solidFill>
              <a:srgbClr val="CC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" name="Line 100">
            <a:extLst>
              <a:ext uri="{FF2B5EF4-FFF2-40B4-BE49-F238E27FC236}">
                <a16:creationId xmlns:a16="http://schemas.microsoft.com/office/drawing/2014/main" id="{0E1E9AB5-A9D6-624B-9518-8B10DD4D9B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7185" y="3285329"/>
            <a:ext cx="184150" cy="1587"/>
          </a:xfrm>
          <a:prstGeom prst="line">
            <a:avLst/>
          </a:prstGeom>
          <a:noFill/>
          <a:ln w="18360" cap="flat">
            <a:solidFill>
              <a:srgbClr val="CC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" name="AutoShape 47">
            <a:extLst>
              <a:ext uri="{FF2B5EF4-FFF2-40B4-BE49-F238E27FC236}">
                <a16:creationId xmlns:a16="http://schemas.microsoft.com/office/drawing/2014/main" id="{4834CDB6-F193-024C-AF53-BDE393BE0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6497" y="3026393"/>
            <a:ext cx="1235075" cy="581025"/>
          </a:xfrm>
          <a:prstGeom prst="roundRect">
            <a:avLst>
              <a:gd name="adj" fmla="val 25097"/>
            </a:avLst>
          </a:prstGeom>
          <a:solidFill>
            <a:srgbClr val="FFFFFF">
              <a:alpha val="0"/>
            </a:srgbClr>
          </a:solidFill>
          <a:ln w="18360" cap="flat">
            <a:solidFill>
              <a:srgbClr val="CC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621CAD5F-5696-FD43-9B11-954A0211DB64}"/>
              </a:ext>
            </a:extLst>
          </p:cNvPr>
          <p:cNvGrpSpPr/>
          <p:nvPr/>
        </p:nvGrpSpPr>
        <p:grpSpPr>
          <a:xfrm>
            <a:off x="3678190" y="3035445"/>
            <a:ext cx="594005" cy="526758"/>
            <a:chOff x="5609945" y="1971173"/>
            <a:chExt cx="594005" cy="526758"/>
          </a:xfrm>
        </p:grpSpPr>
        <p:sp>
          <p:nvSpPr>
            <p:cNvPr id="171" name="Text Box 90">
              <a:extLst>
                <a:ext uri="{FF2B5EF4-FFF2-40B4-BE49-F238E27FC236}">
                  <a16:creationId xmlns:a16="http://schemas.microsoft.com/office/drawing/2014/main" id="{1551EA70-6927-8E4C-AB67-AD376935D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8500" y="2241798"/>
              <a:ext cx="425450" cy="203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52056" rIns="90000" bIns="45000"/>
            <a:lstStyle/>
            <a:p>
              <a:r>
                <a:rPr lang="en-US" altLang="en-US" sz="800" dirty="0" err="1">
                  <a:solidFill>
                    <a:srgbClr val="000000"/>
                  </a:solidFill>
                </a:rPr>
                <a:t>E</a:t>
              </a:r>
              <a:r>
                <a:rPr lang="en-US" altLang="en-US" sz="800" baseline="-25000" dirty="0" err="1">
                  <a:solidFill>
                    <a:srgbClr val="000000"/>
                  </a:solidFill>
                </a:rPr>
                <a:t>j,k</a:t>
              </a:r>
              <a:endParaRPr lang="en-US" altLang="en-US" sz="600" dirty="0">
                <a:solidFill>
                  <a:srgbClr val="000000"/>
                </a:solidFill>
              </a:endParaRPr>
            </a:p>
          </p:txBody>
        </p:sp>
        <p:sp>
          <p:nvSpPr>
            <p:cNvPr id="172" name="Oval 91">
              <a:extLst>
                <a:ext uri="{FF2B5EF4-FFF2-40B4-BE49-F238E27FC236}">
                  <a16:creationId xmlns:a16="http://schemas.microsoft.com/office/drawing/2014/main" id="{F4C7A24B-0C8E-8547-BF41-49C94CA07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7156" y="2279458"/>
              <a:ext cx="46037" cy="46037"/>
            </a:xfrm>
            <a:prstGeom prst="ellipse">
              <a:avLst/>
            </a:prstGeom>
            <a:solidFill>
              <a:srgbClr val="C5000B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Oval 93">
              <a:extLst>
                <a:ext uri="{FF2B5EF4-FFF2-40B4-BE49-F238E27FC236}">
                  <a16:creationId xmlns:a16="http://schemas.microsoft.com/office/drawing/2014/main" id="{0DD3056E-B97C-0949-A58A-A6954603F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1618" y="2130233"/>
              <a:ext cx="46038" cy="46037"/>
            </a:xfrm>
            <a:prstGeom prst="ellipse">
              <a:avLst/>
            </a:prstGeom>
            <a:solidFill>
              <a:srgbClr val="0066CC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" name="AutoShape 94">
              <a:extLst>
                <a:ext uri="{FF2B5EF4-FFF2-40B4-BE49-F238E27FC236}">
                  <a16:creationId xmlns:a16="http://schemas.microsoft.com/office/drawing/2014/main" id="{8F709083-BD50-0642-B640-0778EAB4FEA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810018" y="2151975"/>
              <a:ext cx="122237" cy="127000"/>
            </a:xfrm>
            <a:prstGeom prst="straightConnector1">
              <a:avLst/>
            </a:prstGeom>
            <a:noFill/>
            <a:ln w="9525" cap="flat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5" name="Text Box 92">
              <a:extLst>
                <a:ext uri="{FF2B5EF4-FFF2-40B4-BE49-F238E27FC236}">
                  <a16:creationId xmlns:a16="http://schemas.microsoft.com/office/drawing/2014/main" id="{91C4ECCE-26D8-DE47-AA86-62975BD1C5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9945" y="2266156"/>
              <a:ext cx="209550" cy="231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58860" rIns="90000" bIns="45000"/>
            <a:lstStyle/>
            <a:p>
              <a:pPr algn="ctr">
                <a:lnSpc>
                  <a:spcPct val="89000"/>
                </a:lnSpc>
              </a:pPr>
              <a:r>
                <a:rPr lang="en-US" altLang="en-US" sz="1000" b="1" i="1" dirty="0">
                  <a:solidFill>
                    <a:srgbClr val="000000"/>
                  </a:solidFill>
                  <a:latin typeface="Arial Hebrew" pitchFamily="2" charset="-79"/>
                </a:rPr>
                <a:t>j</a:t>
              </a:r>
            </a:p>
          </p:txBody>
        </p:sp>
        <p:sp>
          <p:nvSpPr>
            <p:cNvPr id="176" name="Text Box 95">
              <a:extLst>
                <a:ext uri="{FF2B5EF4-FFF2-40B4-BE49-F238E27FC236}">
                  <a16:creationId xmlns:a16="http://schemas.microsoft.com/office/drawing/2014/main" id="{24004CDC-3D7B-D448-ADFC-AF22447D2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3017" y="1971173"/>
              <a:ext cx="209550" cy="231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58860" rIns="90000" bIns="45000"/>
            <a:lstStyle/>
            <a:p>
              <a:pPr algn="ctr">
                <a:lnSpc>
                  <a:spcPct val="89000"/>
                </a:lnSpc>
              </a:pPr>
              <a:r>
                <a:rPr lang="en-US" altLang="en-US" sz="1000" b="1" i="1" dirty="0">
                  <a:solidFill>
                    <a:srgbClr val="000000"/>
                  </a:solidFill>
                  <a:latin typeface="Arial Hebrew" pitchFamily="2" charset="-79"/>
                </a:rPr>
                <a:t>k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C02F04A9-DF33-6144-8DD8-839F2EA89955}"/>
              </a:ext>
            </a:extLst>
          </p:cNvPr>
          <p:cNvGrpSpPr/>
          <p:nvPr/>
        </p:nvGrpSpPr>
        <p:grpSpPr>
          <a:xfrm>
            <a:off x="1603014" y="3340728"/>
            <a:ext cx="565776" cy="360525"/>
            <a:chOff x="1508611" y="1882612"/>
            <a:chExt cx="678469" cy="451807"/>
          </a:xfrm>
        </p:grpSpPr>
        <p:sp>
          <p:nvSpPr>
            <p:cNvPr id="178" name="Oval 10">
              <a:extLst>
                <a:ext uri="{FF2B5EF4-FFF2-40B4-BE49-F238E27FC236}">
                  <a16:creationId xmlns:a16="http://schemas.microsoft.com/office/drawing/2014/main" id="{7A826B1A-38C5-564D-B32B-717AB80BB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157" y="1882612"/>
              <a:ext cx="250825" cy="236537"/>
            </a:xfrm>
            <a:prstGeom prst="ellipse">
              <a:avLst/>
            </a:prstGeom>
            <a:solidFill>
              <a:srgbClr val="00B050"/>
            </a:solidFill>
            <a:ln w="1836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9" name="Text Box 12">
              <a:extLst>
                <a:ext uri="{FF2B5EF4-FFF2-40B4-BE49-F238E27FC236}">
                  <a16:creationId xmlns:a16="http://schemas.microsoft.com/office/drawing/2014/main" id="{84404812-176C-8747-984F-E21CB995C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8611" y="2086769"/>
              <a:ext cx="678469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53820" rIns="90000" bIns="45000"/>
            <a:lstStyle/>
            <a:p>
              <a:r>
                <a:rPr lang="en-US" altLang="en-US" sz="800" i="1" dirty="0"/>
                <a:t>Site 2  </a:t>
              </a:r>
            </a:p>
          </p:txBody>
        </p:sp>
        <p:sp>
          <p:nvSpPr>
            <p:cNvPr id="180" name="AutoShape 72">
              <a:extLst>
                <a:ext uri="{FF2B5EF4-FFF2-40B4-BE49-F238E27FC236}">
                  <a16:creationId xmlns:a16="http://schemas.microsoft.com/office/drawing/2014/main" id="{51DA8905-5802-494E-8A74-45C9A7837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349" y="1897856"/>
              <a:ext cx="136525" cy="228600"/>
            </a:xfrm>
            <a:prstGeom prst="rightArrow">
              <a:avLst>
                <a:gd name="adj1" fmla="val 34593"/>
                <a:gd name="adj2" fmla="val 47384"/>
              </a:avLst>
            </a:prstGeom>
            <a:solidFill>
              <a:srgbClr val="FFFFFF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1" name="Line 7">
            <a:extLst>
              <a:ext uri="{FF2B5EF4-FFF2-40B4-BE49-F238E27FC236}">
                <a16:creationId xmlns:a16="http://schemas.microsoft.com/office/drawing/2014/main" id="{D7DE1CEE-15B6-B940-9E78-79EF9B8F93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81241" y="2227263"/>
            <a:ext cx="6350" cy="1058067"/>
          </a:xfrm>
          <a:prstGeom prst="line">
            <a:avLst/>
          </a:prstGeom>
          <a:noFill/>
          <a:ln w="18360" cap="flat">
            <a:solidFill>
              <a:srgbClr val="FF33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" name="Line 7">
            <a:extLst>
              <a:ext uri="{FF2B5EF4-FFF2-40B4-BE49-F238E27FC236}">
                <a16:creationId xmlns:a16="http://schemas.microsoft.com/office/drawing/2014/main" id="{4FE81FB9-C6A9-3745-8626-8D2A3A14B8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38634" y="2227263"/>
            <a:ext cx="8184" cy="1058066"/>
          </a:xfrm>
          <a:prstGeom prst="line">
            <a:avLst/>
          </a:prstGeom>
          <a:noFill/>
          <a:ln w="18360" cap="flat">
            <a:solidFill>
              <a:srgbClr val="FF33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" name="Line 7">
            <a:extLst>
              <a:ext uri="{FF2B5EF4-FFF2-40B4-BE49-F238E27FC236}">
                <a16:creationId xmlns:a16="http://schemas.microsoft.com/office/drawing/2014/main" id="{1122CC56-1ECE-0146-A9AA-0E869EAB7A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4030" y="3285330"/>
            <a:ext cx="285835" cy="875507"/>
          </a:xfrm>
          <a:prstGeom prst="line">
            <a:avLst/>
          </a:prstGeom>
          <a:noFill/>
          <a:ln w="18360" cap="flat">
            <a:solidFill>
              <a:srgbClr val="FF33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" name="Line 7">
            <a:extLst>
              <a:ext uri="{FF2B5EF4-FFF2-40B4-BE49-F238E27FC236}">
                <a16:creationId xmlns:a16="http://schemas.microsoft.com/office/drawing/2014/main" id="{FDC2A8E7-AEA5-E544-80B0-83D5550128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7658" y="3265430"/>
            <a:ext cx="375801" cy="941444"/>
          </a:xfrm>
          <a:prstGeom prst="line">
            <a:avLst/>
          </a:prstGeom>
          <a:noFill/>
          <a:ln w="18360" cap="flat">
            <a:solidFill>
              <a:srgbClr val="FF33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91" name="AutoShape 26">
            <a:extLst>
              <a:ext uri="{FF2B5EF4-FFF2-40B4-BE49-F238E27FC236}">
                <a16:creationId xmlns:a16="http://schemas.microsoft.com/office/drawing/2014/main" id="{C391E5A9-1747-C646-914F-84359024027A}"/>
              </a:ext>
            </a:extLst>
          </p:cNvPr>
          <p:cNvCxnSpPr>
            <a:cxnSpLocks noChangeShapeType="1"/>
            <a:stCxn id="3132" idx="2"/>
          </p:cNvCxnSpPr>
          <p:nvPr/>
        </p:nvCxnSpPr>
        <p:spPr bwMode="auto">
          <a:xfrm rot="16200000" flipH="1">
            <a:off x="2513317" y="4554229"/>
            <a:ext cx="97828" cy="5"/>
          </a:xfrm>
          <a:prstGeom prst="bentConnector3">
            <a:avLst>
              <a:gd name="adj1" fmla="val 50000"/>
            </a:avLst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19B9F19-B954-514F-96EB-98B9CD9177FB}"/>
              </a:ext>
            </a:extLst>
          </p:cNvPr>
          <p:cNvGrpSpPr/>
          <p:nvPr/>
        </p:nvGrpSpPr>
        <p:grpSpPr>
          <a:xfrm>
            <a:off x="2781166" y="4535060"/>
            <a:ext cx="388937" cy="376238"/>
            <a:chOff x="2714625" y="5684837"/>
            <a:chExt cx="388937" cy="376238"/>
          </a:xfrm>
        </p:grpSpPr>
        <p:sp>
          <p:nvSpPr>
            <p:cNvPr id="209" name="Oval 30">
              <a:extLst>
                <a:ext uri="{FF2B5EF4-FFF2-40B4-BE49-F238E27FC236}">
                  <a16:creationId xmlns:a16="http://schemas.microsoft.com/office/drawing/2014/main" id="{48CA4A4F-8222-7C47-BEC6-94B49FB36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137" y="5746750"/>
              <a:ext cx="65088" cy="74612"/>
            </a:xfrm>
            <a:prstGeom prst="ellipse">
              <a:avLst/>
            </a:prstGeom>
            <a:solidFill>
              <a:srgbClr val="FFD320"/>
            </a:solidFill>
            <a:ln w="9525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Oval 31">
              <a:extLst>
                <a:ext uri="{FF2B5EF4-FFF2-40B4-BE49-F238E27FC236}">
                  <a16:creationId xmlns:a16="http://schemas.microsoft.com/office/drawing/2014/main" id="{581E0484-9A9B-AA42-A929-188CF42D4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5425" y="5984875"/>
              <a:ext cx="65087" cy="76200"/>
            </a:xfrm>
            <a:prstGeom prst="ellipse">
              <a:avLst/>
            </a:prstGeom>
            <a:solidFill>
              <a:srgbClr val="FFD320"/>
            </a:solidFill>
            <a:ln w="9525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Oval 32">
              <a:extLst>
                <a:ext uri="{FF2B5EF4-FFF2-40B4-BE49-F238E27FC236}">
                  <a16:creationId xmlns:a16="http://schemas.microsoft.com/office/drawing/2014/main" id="{385BD5BD-801A-DA4F-8496-9734C240C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912" y="5984875"/>
              <a:ext cx="65087" cy="76200"/>
            </a:xfrm>
            <a:prstGeom prst="ellipse">
              <a:avLst/>
            </a:prstGeom>
            <a:solidFill>
              <a:srgbClr val="FFD320"/>
            </a:solidFill>
            <a:ln w="9525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Text Box 39">
              <a:extLst>
                <a:ext uri="{FF2B5EF4-FFF2-40B4-BE49-F238E27FC236}">
                  <a16:creationId xmlns:a16="http://schemas.microsoft.com/office/drawing/2014/main" id="{ED2FAD0E-0AFC-364C-87A1-9F7DFA167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4625" y="5810250"/>
              <a:ext cx="136525" cy="180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50292" rIns="90000" bIns="45000"/>
            <a:lstStyle/>
            <a:p>
              <a:r>
                <a:rPr lang="en-US" altLang="en-US" sz="600">
                  <a:solidFill>
                    <a:srgbClr val="000000"/>
                  </a:solidFill>
                </a:rPr>
                <a:t>?</a:t>
              </a:r>
            </a:p>
          </p:txBody>
        </p:sp>
        <p:sp>
          <p:nvSpPr>
            <p:cNvPr id="213" name="Text Box 40">
              <a:extLst>
                <a:ext uri="{FF2B5EF4-FFF2-40B4-BE49-F238E27FC236}">
                  <a16:creationId xmlns:a16="http://schemas.microsoft.com/office/drawing/2014/main" id="{100455CB-8180-1A43-AAB8-24C13ADBC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7037" y="5810250"/>
              <a:ext cx="136525" cy="180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50292" rIns="90000" bIns="45000"/>
            <a:lstStyle/>
            <a:p>
              <a:r>
                <a:rPr lang="en-US" altLang="en-US" sz="600">
                  <a:solidFill>
                    <a:srgbClr val="000000"/>
                  </a:solidFill>
                </a:rPr>
                <a:t>?</a:t>
              </a:r>
            </a:p>
          </p:txBody>
        </p:sp>
        <p:pic>
          <p:nvPicPr>
            <p:cNvPr id="214" name="Picture 17">
              <a:extLst>
                <a:ext uri="{FF2B5EF4-FFF2-40B4-BE49-F238E27FC236}">
                  <a16:creationId xmlns:a16="http://schemas.microsoft.com/office/drawing/2014/main" id="{D25B84E1-8D81-7440-ACBF-8F142944F3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4312" y="5684837"/>
              <a:ext cx="61913" cy="80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15" name="Line 33">
              <a:extLst>
                <a:ext uri="{FF2B5EF4-FFF2-40B4-BE49-F238E27FC236}">
                  <a16:creationId xmlns:a16="http://schemas.microsoft.com/office/drawing/2014/main" id="{7C8801C7-B2FF-8640-9315-8040D12BE0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08289" y="5810249"/>
              <a:ext cx="84136" cy="18097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Line 33">
              <a:extLst>
                <a:ext uri="{FF2B5EF4-FFF2-40B4-BE49-F238E27FC236}">
                  <a16:creationId xmlns:a16="http://schemas.microsoft.com/office/drawing/2014/main" id="{F5E8D6C9-5B4F-9D45-A7B3-DD323D5769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35288" y="5821361"/>
              <a:ext cx="69345" cy="17295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F348122-95E1-BE42-87A5-10EBC007E496}"/>
              </a:ext>
            </a:extLst>
          </p:cNvPr>
          <p:cNvGrpSpPr/>
          <p:nvPr/>
        </p:nvGrpSpPr>
        <p:grpSpPr>
          <a:xfrm>
            <a:off x="2361406" y="4545011"/>
            <a:ext cx="388937" cy="376238"/>
            <a:chOff x="2714625" y="5684837"/>
            <a:chExt cx="388937" cy="376238"/>
          </a:xfrm>
        </p:grpSpPr>
        <p:sp>
          <p:nvSpPr>
            <p:cNvPr id="220" name="Oval 30">
              <a:extLst>
                <a:ext uri="{FF2B5EF4-FFF2-40B4-BE49-F238E27FC236}">
                  <a16:creationId xmlns:a16="http://schemas.microsoft.com/office/drawing/2014/main" id="{245BEE00-2C63-564D-B286-ED7C6F0A2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137" y="5746750"/>
              <a:ext cx="65088" cy="74612"/>
            </a:xfrm>
            <a:prstGeom prst="ellipse">
              <a:avLst/>
            </a:prstGeom>
            <a:solidFill>
              <a:srgbClr val="FFD320"/>
            </a:solidFill>
            <a:ln w="9525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Oval 31">
              <a:extLst>
                <a:ext uri="{FF2B5EF4-FFF2-40B4-BE49-F238E27FC236}">
                  <a16:creationId xmlns:a16="http://schemas.microsoft.com/office/drawing/2014/main" id="{8230B87B-9EED-6548-A302-4590D19E8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5425" y="5984875"/>
              <a:ext cx="65087" cy="76200"/>
            </a:xfrm>
            <a:prstGeom prst="ellipse">
              <a:avLst/>
            </a:prstGeom>
            <a:solidFill>
              <a:srgbClr val="FFD320"/>
            </a:solidFill>
            <a:ln w="9525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Oval 32">
              <a:extLst>
                <a:ext uri="{FF2B5EF4-FFF2-40B4-BE49-F238E27FC236}">
                  <a16:creationId xmlns:a16="http://schemas.microsoft.com/office/drawing/2014/main" id="{B10C75CF-C7F7-6940-9BF5-0BB6F8442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912" y="5984875"/>
              <a:ext cx="65087" cy="76200"/>
            </a:xfrm>
            <a:prstGeom prst="ellipse">
              <a:avLst/>
            </a:prstGeom>
            <a:solidFill>
              <a:srgbClr val="FFD320"/>
            </a:solidFill>
            <a:ln w="9525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Text Box 39">
              <a:extLst>
                <a:ext uri="{FF2B5EF4-FFF2-40B4-BE49-F238E27FC236}">
                  <a16:creationId xmlns:a16="http://schemas.microsoft.com/office/drawing/2014/main" id="{87B743EF-56FF-1544-A4F9-E8EA436796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4625" y="5810250"/>
              <a:ext cx="136525" cy="180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50292" rIns="90000" bIns="45000"/>
            <a:lstStyle/>
            <a:p>
              <a:r>
                <a:rPr lang="en-US" altLang="en-US" sz="600">
                  <a:solidFill>
                    <a:srgbClr val="000000"/>
                  </a:solidFill>
                </a:rPr>
                <a:t>?</a:t>
              </a:r>
            </a:p>
          </p:txBody>
        </p:sp>
        <p:sp>
          <p:nvSpPr>
            <p:cNvPr id="224" name="Text Box 40">
              <a:extLst>
                <a:ext uri="{FF2B5EF4-FFF2-40B4-BE49-F238E27FC236}">
                  <a16:creationId xmlns:a16="http://schemas.microsoft.com/office/drawing/2014/main" id="{C32DE074-824B-8546-815C-46AE7AF02D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7037" y="5810250"/>
              <a:ext cx="136525" cy="180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50292" rIns="90000" bIns="45000"/>
            <a:lstStyle/>
            <a:p>
              <a:r>
                <a:rPr lang="en-US" altLang="en-US" sz="600">
                  <a:solidFill>
                    <a:srgbClr val="000000"/>
                  </a:solidFill>
                </a:rPr>
                <a:t>?</a:t>
              </a:r>
            </a:p>
          </p:txBody>
        </p:sp>
        <p:pic>
          <p:nvPicPr>
            <p:cNvPr id="225" name="Picture 17">
              <a:extLst>
                <a:ext uri="{FF2B5EF4-FFF2-40B4-BE49-F238E27FC236}">
                  <a16:creationId xmlns:a16="http://schemas.microsoft.com/office/drawing/2014/main" id="{35BC58F1-4115-534C-89E9-0548FD8546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4312" y="5684837"/>
              <a:ext cx="61913" cy="80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26" name="Line 33">
              <a:extLst>
                <a:ext uri="{FF2B5EF4-FFF2-40B4-BE49-F238E27FC236}">
                  <a16:creationId xmlns:a16="http://schemas.microsoft.com/office/drawing/2014/main" id="{50C09281-F044-D343-A743-DDA7B2638A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08289" y="5810249"/>
              <a:ext cx="84136" cy="18097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33">
              <a:extLst>
                <a:ext uri="{FF2B5EF4-FFF2-40B4-BE49-F238E27FC236}">
                  <a16:creationId xmlns:a16="http://schemas.microsoft.com/office/drawing/2014/main" id="{AA33B7DA-1213-A949-81B5-6BF3536DE7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35288" y="5821361"/>
              <a:ext cx="69345" cy="17295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4B943F08-9603-C64C-B169-1F8762FC67C7}"/>
              </a:ext>
            </a:extLst>
          </p:cNvPr>
          <p:cNvGrpSpPr/>
          <p:nvPr/>
        </p:nvGrpSpPr>
        <p:grpSpPr>
          <a:xfrm>
            <a:off x="1949122" y="4546174"/>
            <a:ext cx="388937" cy="376238"/>
            <a:chOff x="2714625" y="5684837"/>
            <a:chExt cx="388937" cy="376238"/>
          </a:xfrm>
        </p:grpSpPr>
        <p:sp>
          <p:nvSpPr>
            <p:cNvPr id="229" name="Oval 30">
              <a:extLst>
                <a:ext uri="{FF2B5EF4-FFF2-40B4-BE49-F238E27FC236}">
                  <a16:creationId xmlns:a16="http://schemas.microsoft.com/office/drawing/2014/main" id="{BEC70499-5BB8-F04E-BF82-1E8D55B5B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137" y="5746750"/>
              <a:ext cx="65088" cy="74612"/>
            </a:xfrm>
            <a:prstGeom prst="ellipse">
              <a:avLst/>
            </a:prstGeom>
            <a:solidFill>
              <a:srgbClr val="FFD320"/>
            </a:solidFill>
            <a:ln w="9525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Oval 31">
              <a:extLst>
                <a:ext uri="{FF2B5EF4-FFF2-40B4-BE49-F238E27FC236}">
                  <a16:creationId xmlns:a16="http://schemas.microsoft.com/office/drawing/2014/main" id="{36187458-834A-F74D-B92E-20C33F54C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5425" y="5984875"/>
              <a:ext cx="65087" cy="76200"/>
            </a:xfrm>
            <a:prstGeom prst="ellipse">
              <a:avLst/>
            </a:prstGeom>
            <a:solidFill>
              <a:srgbClr val="FFD320"/>
            </a:solidFill>
            <a:ln w="9525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Oval 32">
              <a:extLst>
                <a:ext uri="{FF2B5EF4-FFF2-40B4-BE49-F238E27FC236}">
                  <a16:creationId xmlns:a16="http://schemas.microsoft.com/office/drawing/2014/main" id="{51545134-AD56-A04C-8468-97E7C77DF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912" y="5984875"/>
              <a:ext cx="65087" cy="76200"/>
            </a:xfrm>
            <a:prstGeom prst="ellipse">
              <a:avLst/>
            </a:prstGeom>
            <a:solidFill>
              <a:srgbClr val="FFD320"/>
            </a:solidFill>
            <a:ln w="9525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Text Box 39">
              <a:extLst>
                <a:ext uri="{FF2B5EF4-FFF2-40B4-BE49-F238E27FC236}">
                  <a16:creationId xmlns:a16="http://schemas.microsoft.com/office/drawing/2014/main" id="{330B3A5D-A489-D649-BF64-F61132DEE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4625" y="5810250"/>
              <a:ext cx="136525" cy="180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50292" rIns="90000" bIns="45000"/>
            <a:lstStyle/>
            <a:p>
              <a:r>
                <a:rPr lang="en-US" altLang="en-US" sz="600">
                  <a:solidFill>
                    <a:srgbClr val="000000"/>
                  </a:solidFill>
                </a:rPr>
                <a:t>?</a:t>
              </a:r>
            </a:p>
          </p:txBody>
        </p:sp>
        <p:sp>
          <p:nvSpPr>
            <p:cNvPr id="233" name="Text Box 40">
              <a:extLst>
                <a:ext uri="{FF2B5EF4-FFF2-40B4-BE49-F238E27FC236}">
                  <a16:creationId xmlns:a16="http://schemas.microsoft.com/office/drawing/2014/main" id="{A23C83AF-D67A-9D44-A05B-5E27086917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7037" y="5810250"/>
              <a:ext cx="136525" cy="180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50292" rIns="90000" bIns="45000"/>
            <a:lstStyle/>
            <a:p>
              <a:r>
                <a:rPr lang="en-US" altLang="en-US" sz="600">
                  <a:solidFill>
                    <a:srgbClr val="000000"/>
                  </a:solidFill>
                </a:rPr>
                <a:t>?</a:t>
              </a:r>
            </a:p>
          </p:txBody>
        </p:sp>
        <p:pic>
          <p:nvPicPr>
            <p:cNvPr id="234" name="Picture 17">
              <a:extLst>
                <a:ext uri="{FF2B5EF4-FFF2-40B4-BE49-F238E27FC236}">
                  <a16:creationId xmlns:a16="http://schemas.microsoft.com/office/drawing/2014/main" id="{C31977F3-942E-C840-8CC6-B422E405D0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4312" y="5684837"/>
              <a:ext cx="61913" cy="80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35" name="Line 33">
              <a:extLst>
                <a:ext uri="{FF2B5EF4-FFF2-40B4-BE49-F238E27FC236}">
                  <a16:creationId xmlns:a16="http://schemas.microsoft.com/office/drawing/2014/main" id="{9593ECC9-B3B0-CE40-A9EC-4DE32679AB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08289" y="5810249"/>
              <a:ext cx="84136" cy="18097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Line 33">
              <a:extLst>
                <a:ext uri="{FF2B5EF4-FFF2-40B4-BE49-F238E27FC236}">
                  <a16:creationId xmlns:a16="http://schemas.microsoft.com/office/drawing/2014/main" id="{8B00EA93-E60A-A04F-BF3F-15DEBB73D1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35288" y="5821361"/>
              <a:ext cx="69345" cy="17295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7" name="Text Box 15">
            <a:extLst>
              <a:ext uri="{FF2B5EF4-FFF2-40B4-BE49-F238E27FC236}">
                <a16:creationId xmlns:a16="http://schemas.microsoft.com/office/drawing/2014/main" id="{E2C68C4F-43F5-2742-9EFA-82614B786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8306" y="4874418"/>
            <a:ext cx="538163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292" rIns="90000" bIns="45000"/>
          <a:lstStyle/>
          <a:p>
            <a:pPr algn="ctr"/>
            <a:r>
              <a:rPr lang="en-US" altLang="en-US" sz="500" b="1" dirty="0">
                <a:solidFill>
                  <a:srgbClr val="000000"/>
                </a:solidFill>
              </a:rPr>
              <a:t>Tumor </a:t>
            </a:r>
            <a:r>
              <a:rPr lang="en-US" altLang="en-US" sz="500" b="1" dirty="0" err="1">
                <a:solidFill>
                  <a:srgbClr val="000000"/>
                </a:solidFill>
              </a:rPr>
              <a:t>Phospho</a:t>
            </a:r>
            <a:endParaRPr lang="en-US" altLang="en-US" sz="500" b="1" dirty="0">
              <a:solidFill>
                <a:srgbClr val="000000"/>
              </a:solidFill>
            </a:endParaRPr>
          </a:p>
          <a:p>
            <a:pPr algn="ctr"/>
            <a:r>
              <a:rPr lang="en-US" altLang="en-US" sz="500" b="1" dirty="0">
                <a:solidFill>
                  <a:srgbClr val="000000"/>
                </a:solidFill>
              </a:rPr>
              <a:t>Proteomics</a:t>
            </a:r>
          </a:p>
        </p:txBody>
      </p:sp>
      <p:sp>
        <p:nvSpPr>
          <p:cNvPr id="3174" name="Text Box 102">
            <a:extLst>
              <a:ext uri="{FF2B5EF4-FFF2-40B4-BE49-F238E27FC236}">
                <a16:creationId xmlns:a16="http://schemas.microsoft.com/office/drawing/2014/main" id="{734C2EBA-A0F6-4648-BD30-0762740E0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263" y="1741488"/>
            <a:ext cx="15208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292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altLang="en-US" sz="600" i="1" dirty="0">
                <a:solidFill>
                  <a:schemeClr val="tx1"/>
                </a:solidFill>
              </a:rPr>
              <a:t>Model </a:t>
            </a:r>
            <a:r>
              <a:rPr lang="en-US" altLang="en-US" sz="600" i="1" dirty="0" err="1">
                <a:solidFill>
                  <a:schemeClr val="tx1"/>
                </a:solidFill>
              </a:rPr>
              <a:t>phospho</a:t>
            </a:r>
            <a:r>
              <a:rPr lang="en-US" altLang="en-US" sz="600" i="1" dirty="0">
                <a:solidFill>
                  <a:schemeClr val="tx1"/>
                </a:solidFill>
              </a:rPr>
              <a:t> site 1 as function  of other tumor protein </a:t>
            </a:r>
            <a:r>
              <a:rPr lang="en-US" altLang="en-US" sz="600" i="1" dirty="0" err="1">
                <a:solidFill>
                  <a:schemeClr val="tx1"/>
                </a:solidFill>
              </a:rPr>
              <a:t>phospho</a:t>
            </a:r>
            <a:r>
              <a:rPr lang="en-US" altLang="en-US" sz="600" i="1" dirty="0">
                <a:solidFill>
                  <a:schemeClr val="tx1"/>
                </a:solidFill>
              </a:rPr>
              <a:t> sites</a:t>
            </a:r>
          </a:p>
        </p:txBody>
      </p:sp>
      <p:sp>
        <p:nvSpPr>
          <p:cNvPr id="167" name="Text Box 102">
            <a:extLst>
              <a:ext uri="{FF2B5EF4-FFF2-40B4-BE49-F238E27FC236}">
                <a16:creationId xmlns:a16="http://schemas.microsoft.com/office/drawing/2014/main" id="{4A5C815D-55A5-EC43-B37E-185A5703B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578" y="2790823"/>
            <a:ext cx="15208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292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altLang="en-US" sz="600" i="1" dirty="0">
                <a:solidFill>
                  <a:schemeClr val="tx1"/>
                </a:solidFill>
              </a:rPr>
              <a:t>Model </a:t>
            </a:r>
            <a:r>
              <a:rPr lang="en-US" altLang="en-US" sz="600" i="1" dirty="0" err="1">
                <a:solidFill>
                  <a:schemeClr val="tx1"/>
                </a:solidFill>
              </a:rPr>
              <a:t>phospho</a:t>
            </a:r>
            <a:r>
              <a:rPr lang="en-US" altLang="en-US" sz="600" i="1" dirty="0">
                <a:solidFill>
                  <a:schemeClr val="tx1"/>
                </a:solidFill>
              </a:rPr>
              <a:t> site 1 as function  of other </a:t>
            </a:r>
            <a:r>
              <a:rPr lang="en-US" altLang="en-US" sz="600" i="1" dirty="0" err="1">
                <a:solidFill>
                  <a:schemeClr val="tx1"/>
                </a:solidFill>
              </a:rPr>
              <a:t>notmal</a:t>
            </a:r>
            <a:r>
              <a:rPr lang="en-US" altLang="en-US" sz="600" i="1" dirty="0">
                <a:solidFill>
                  <a:schemeClr val="tx1"/>
                </a:solidFill>
              </a:rPr>
              <a:t> protein </a:t>
            </a:r>
            <a:r>
              <a:rPr lang="en-US" altLang="en-US" sz="600" i="1" dirty="0" err="1">
                <a:solidFill>
                  <a:schemeClr val="tx1"/>
                </a:solidFill>
              </a:rPr>
              <a:t>phospho</a:t>
            </a:r>
            <a:r>
              <a:rPr lang="en-US" altLang="en-US" sz="600" i="1" dirty="0">
                <a:solidFill>
                  <a:schemeClr val="tx1"/>
                </a:solidFill>
              </a:rPr>
              <a:t> sites</a:t>
            </a:r>
          </a:p>
        </p:txBody>
      </p:sp>
      <p:sp>
        <p:nvSpPr>
          <p:cNvPr id="168" name="Text Box 103">
            <a:extLst>
              <a:ext uri="{FF2B5EF4-FFF2-40B4-BE49-F238E27FC236}">
                <a16:creationId xmlns:a16="http://schemas.microsoft.com/office/drawing/2014/main" id="{C6BFDC8A-2C60-9A4C-B333-24D440C83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4702" y="2787648"/>
            <a:ext cx="1520825" cy="31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0292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altLang="en-US" sz="600" i="1" dirty="0">
                <a:solidFill>
                  <a:schemeClr val="tx1"/>
                </a:solidFill>
              </a:rPr>
              <a:t>Model </a:t>
            </a:r>
            <a:r>
              <a:rPr lang="en-US" altLang="en-US" sz="600" i="1" dirty="0" err="1">
                <a:solidFill>
                  <a:schemeClr val="tx1"/>
                </a:solidFill>
              </a:rPr>
              <a:t>phospho</a:t>
            </a:r>
            <a:r>
              <a:rPr lang="en-US" altLang="en-US" sz="600" i="1" dirty="0">
                <a:solidFill>
                  <a:schemeClr val="tx1"/>
                </a:solidFill>
              </a:rPr>
              <a:t> site 2 as function  of other normal protein </a:t>
            </a:r>
            <a:r>
              <a:rPr lang="en-US" altLang="en-US" sz="600" i="1" dirty="0" err="1">
                <a:solidFill>
                  <a:schemeClr val="tx1"/>
                </a:solidFill>
              </a:rPr>
              <a:t>phospho</a:t>
            </a:r>
            <a:r>
              <a:rPr lang="en-US" altLang="en-US" sz="600" i="1" dirty="0">
                <a:solidFill>
                  <a:schemeClr val="tx1"/>
                </a:solidFill>
              </a:rPr>
              <a:t> sites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330</Words>
  <Application>Microsoft Macintosh PowerPoint</Application>
  <PresentationFormat>Custom</PresentationFormat>
  <Paragraphs>69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Unicode MS</vt:lpstr>
      <vt:lpstr>Arial</vt:lpstr>
      <vt:lpstr>Arial Hebrew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francesca petralia</dc:creator>
  <cp:lastModifiedBy>Patel_Shalin</cp:lastModifiedBy>
  <cp:revision>37</cp:revision>
  <cp:lastPrinted>2018-09-26T18:32:31Z</cp:lastPrinted>
  <dcterms:created xsi:type="dcterms:W3CDTF">2018-09-20T12:49:02Z</dcterms:created>
  <dcterms:modified xsi:type="dcterms:W3CDTF">2018-09-26T18:40:20Z</dcterms:modified>
</cp:coreProperties>
</file>