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90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3" r:id="rId26"/>
    <p:sldId id="282" r:id="rId27"/>
    <p:sldId id="288" r:id="rId28"/>
    <p:sldId id="289" r:id="rId29"/>
    <p:sldId id="287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Libre Baskerville" panose="02000000000000000000" pitchFamily="2" charset="0"/>
      <p:regular r:id="rId36"/>
      <p:bold r:id="rId36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NUL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0" y="-6518275"/>
            <a:ext cx="0" cy="14422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68937" cy="4097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500" tIns="45750" rIns="91500" bIns="45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500" tIns="45750" rIns="91500" bIns="457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6470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4313"/>
          </a:xfrm>
          <a:prstGeom prst="rect">
            <a:avLst/>
          </a:prstGeom>
          <a:noFill/>
          <a:ln>
            <a:noFill/>
          </a:ln>
        </p:spPr>
        <p:txBody>
          <a:bodyPr lIns="0" tIns="104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value of the belongsTo property in the Engine class is a Map. </a:t>
            </a:r>
          </a:p>
          <a:p>
            <a:pPr marL="0" marR="0" lvl="0" indent="0" algn="l" rtl="0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22145" y="3714627"/>
            <a:ext cx="4977300" cy="3519300"/>
          </a:xfrm>
          <a:prstGeom prst="rect">
            <a:avLst/>
          </a:prstGeom>
          <a:noFill/>
          <a:ln>
            <a:noFill/>
          </a:ln>
        </p:spPr>
        <p:txBody>
          <a:bodyPr lIns="80100" tIns="41650" rIns="80100" bIns="41650" anchor="t" anchorCtr="0">
            <a:noAutofit/>
          </a:bodyPr>
          <a:lstStyle/>
          <a:p>
            <a:pPr marL="190500" marR="0" lvl="0" indent="-19685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4313"/>
          </a:xfrm>
          <a:prstGeom prst="rect">
            <a:avLst/>
          </a:prstGeom>
          <a:noFill/>
          <a:ln>
            <a:noFill/>
          </a:ln>
        </p:spPr>
        <p:txBody>
          <a:bodyPr lIns="0" tIns="104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 domain class has a method called getName() and a method called setName(), then that domain class has a persistent property called name. It doesn’t matter that the class doesn’t have a field called “name.”</a:t>
            </a:r>
          </a:p>
          <a:p>
            <a:pPr marL="0" marR="0" lvl="0" indent="0" algn="l" rtl="0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22"/>
          <p:cNvCxnSpPr/>
          <p:nvPr/>
        </p:nvCxnSpPr>
        <p:spPr>
          <a:xfrm>
            <a:off x="685800" y="18034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685800" y="34798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596902" y="1993900"/>
            <a:ext cx="8064600" cy="13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565150" y="1763716"/>
            <a:ext cx="77724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508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381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65150" y="1763716"/>
            <a:ext cx="38100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0" algn="l" rtl="0">
              <a:spcBef>
                <a:spcPts val="644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527550" y="1763716"/>
            <a:ext cx="38100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0" algn="l" rtl="0">
              <a:spcBef>
                <a:spcPts val="644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2" y="4406903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8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25400" algn="l" rtl="0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381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5026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8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25400" algn="l" rtl="0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381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RxLogixTitle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5500" cy="685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hape 45"/>
          <p:cNvCxnSpPr/>
          <p:nvPr/>
        </p:nvCxnSpPr>
        <p:spPr>
          <a:xfrm>
            <a:off x="685800" y="18034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/>
          <p:nvPr/>
        </p:nvSpPr>
        <p:spPr>
          <a:xfrm>
            <a:off x="584200" y="1068388"/>
            <a:ext cx="22833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RxLogix Corporation</a:t>
            </a:r>
          </a:p>
        </p:txBody>
      </p:sp>
      <p:cxnSp>
        <p:nvCxnSpPr>
          <p:cNvPr id="47" name="Shape 47"/>
          <p:cNvCxnSpPr/>
          <p:nvPr/>
        </p:nvCxnSpPr>
        <p:spPr>
          <a:xfrm>
            <a:off x="685800" y="34798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596900" y="3860800"/>
            <a:ext cx="7581900" cy="16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4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596902" y="1993900"/>
            <a:ext cx="8064600" cy="13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300" cy="3621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80439" y="584639"/>
            <a:ext cx="8564100" cy="59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80439" y="1284840"/>
            <a:ext cx="8564100" cy="48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NUL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565150" y="1763716"/>
            <a:ext cx="77724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0" algn="l" rtl="0">
              <a:spcBef>
                <a:spcPts val="644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5867400" y="6370637"/>
            <a:ext cx="2743200" cy="25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u="none" strike="noStrike" cap="non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RxLogix Corporation, Confidential, Copyright </a:t>
            </a:r>
            <a:r>
              <a:rPr lang="en-US" sz="700" b="0" i="0" u="none" strike="noStrike" cap="non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r>
              <a:rPr lang="en-US" sz="800" b="0" i="0" u="none" strike="noStrike" cap="non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2010    </a:t>
            </a:r>
            <a:fld id="{00000000-1234-1234-1234-123412341234}" type="slidenum">
              <a:rPr lang="en-US" sz="10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grails.github.io/grails-doc/latest/guide/theWebLayer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grails.github.io/grails-doc/latest/guide/single.html#commandObjec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96902" y="1937381"/>
            <a:ext cx="8064600" cy="135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dirty="0"/>
              <a:t>Grails Controllers 2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96902" y="1965464"/>
            <a:ext cx="83820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961975" y="4709850"/>
            <a:ext cx="2699400" cy="9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400" dirty="0">
                <a:solidFill>
                  <a:srgbClr val="FFFFFF"/>
                </a:solidFill>
              </a:rPr>
              <a:t>Prashant Sahi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280987" y="510962"/>
            <a:ext cx="8564700" cy="619199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IN" sz="3200" b="1" dirty="0">
                <a:solidFill>
                  <a:srgbClr val="FFFFFF"/>
                </a:solidFill>
                <a:latin typeface="Libre Baskerville"/>
              </a:rPr>
              <a:t>Binding Data: Some params magic</a:t>
            </a:r>
            <a:endParaRPr lang="en-US" sz="3200" b="1" dirty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indent="-319088">
              <a:spcBef>
                <a:spcPts val="100"/>
              </a:spcBef>
              <a:buClr>
                <a:srgbClr val="000000"/>
              </a:buClr>
            </a:pPr>
            <a:r>
              <a:rPr lang="en-IN" sz="2400" dirty="0">
                <a:latin typeface="Times New Roman"/>
                <a:cs typeface="Times New Roman"/>
              </a:rPr>
              <a:t>params has some utility methods:</a:t>
            </a:r>
          </a:p>
          <a:p>
            <a:pPr marL="319088" indent="-319088"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IN" sz="2400" dirty="0" err="1">
                <a:latin typeface="Times New Roman"/>
                <a:cs typeface="Times New Roman"/>
              </a:rPr>
              <a:t>params.int</a:t>
            </a:r>
            <a:r>
              <a:rPr lang="en-IN" sz="2400" dirty="0">
                <a:latin typeface="Times New Roman"/>
                <a:cs typeface="Times New Roman"/>
              </a:rPr>
              <a:t>(“age”)</a:t>
            </a:r>
          </a:p>
          <a:p>
            <a:pPr marL="319088" indent="-319088"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IN" sz="2400" dirty="0" err="1">
                <a:latin typeface="Times New Roman"/>
                <a:cs typeface="Times New Roman"/>
              </a:rPr>
              <a:t>params.date</a:t>
            </a:r>
            <a:r>
              <a:rPr lang="en-IN" sz="2400" dirty="0">
                <a:latin typeface="Times New Roman"/>
                <a:cs typeface="Times New Roman"/>
              </a:rPr>
              <a:t>(“</a:t>
            </a:r>
            <a:r>
              <a:rPr lang="en-IN" sz="2400" dirty="0" err="1">
                <a:latin typeface="Times New Roman"/>
                <a:cs typeface="Times New Roman"/>
              </a:rPr>
              <a:t>dob”,”dd</a:t>
            </a:r>
            <a:r>
              <a:rPr lang="en-IN" sz="2400" dirty="0">
                <a:latin typeface="Times New Roman"/>
                <a:cs typeface="Times New Roman"/>
              </a:rPr>
              <a:t>-MM-</a:t>
            </a:r>
            <a:r>
              <a:rPr lang="en-IN" sz="2400" dirty="0" err="1">
                <a:latin typeface="Times New Roman"/>
                <a:cs typeface="Times New Roman"/>
              </a:rPr>
              <a:t>yyyy</a:t>
            </a:r>
            <a:r>
              <a:rPr lang="en-IN" sz="2400" dirty="0">
                <a:latin typeface="Times New Roman"/>
                <a:cs typeface="Times New Roman"/>
              </a:rPr>
              <a:t>”)</a:t>
            </a:r>
          </a:p>
          <a:p>
            <a:pPr marL="319088" indent="-319088"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IN" sz="2400" dirty="0" err="1">
                <a:latin typeface="Times New Roman"/>
                <a:cs typeface="Times New Roman"/>
              </a:rPr>
              <a:t>params.list</a:t>
            </a:r>
            <a:r>
              <a:rPr lang="en-IN" sz="2400" dirty="0">
                <a:latin typeface="Times New Roman"/>
                <a:cs typeface="Times New Roman"/>
              </a:rPr>
              <a:t>(“student”)</a:t>
            </a:r>
          </a:p>
          <a:p>
            <a:pPr marL="319088" indent="-319088">
              <a:spcBef>
                <a:spcPts val="10"/>
              </a:spcBef>
              <a:buClr>
                <a:srgbClr val="000000"/>
              </a:buClr>
            </a:pPr>
            <a:endParaRPr lang="en-IN" sz="2400" dirty="0">
              <a:latin typeface="Times New Roman"/>
              <a:cs typeface="Times New Roman"/>
            </a:endParaRPr>
          </a:p>
          <a:p>
            <a:pPr marL="319088" indent="-319088">
              <a:buClr>
                <a:srgbClr val="000000"/>
              </a:buClr>
            </a:pPr>
            <a:r>
              <a:rPr lang="en-IN" sz="2400" dirty="0">
                <a:latin typeface="Times New Roman"/>
                <a:cs typeface="Times New Roman"/>
              </a:rPr>
              <a:t>To action arguments : action(Integer age){ //... }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br>
              <a:rPr lang="en-US" sz="6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6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280987" y="45595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IN" sz="3200" b="1" dirty="0">
                <a:solidFill>
                  <a:srgbClr val="FFFFFF"/>
                </a:solidFill>
                <a:latin typeface="Libre Baskerville"/>
              </a:rPr>
              <a:t>Binding Data: Type conversion errors</a:t>
            </a:r>
            <a:endParaRPr lang="en-US" sz="3200" b="1" dirty="0">
              <a:solidFill>
                <a:srgbClr val="FFFFFF"/>
              </a:solidFill>
              <a:latin typeface="Libre Baskerville"/>
              <a:sym typeface="Libre Baskerville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indent="-319088">
              <a:buClr>
                <a:srgbClr val="000000"/>
              </a:buClr>
              <a:buSzPct val="45000"/>
              <a:buFont typeface="Noto Sans Symbols"/>
              <a:buChar char="◆"/>
              <a:tabLst>
                <a:tab pos="34925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Sometimes when performing data binding it is not possible to convert a particular String into a  particular target type. This results in a type conversion error. Grails will retain type conversion  errors inside the errors property of a Grails domain class.</a:t>
            </a:r>
            <a:br>
              <a:rPr lang="en-IN" sz="2000" dirty="0">
                <a:latin typeface="Times New Roman"/>
                <a:cs typeface="Times New Roman"/>
              </a:rPr>
            </a:br>
            <a:endParaRPr lang="en-IN" sz="2000" dirty="0">
              <a:latin typeface="Times New Roman"/>
              <a:cs typeface="Times New Roman"/>
            </a:endParaRPr>
          </a:p>
          <a:p>
            <a:pPr marL="319088" indent="-319088"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IN" sz="2000" dirty="0">
                <a:latin typeface="Times New Roman"/>
                <a:cs typeface="Times New Roman"/>
              </a:rPr>
              <a:t>Employee b = new Employee(params)</a:t>
            </a:r>
            <a:br>
              <a:rPr lang="en-IN" sz="2000" dirty="0">
                <a:latin typeface="Times New Roman"/>
                <a:cs typeface="Times New Roman"/>
              </a:rPr>
            </a:br>
            <a:endParaRPr lang="en-IN" sz="2000" dirty="0">
              <a:latin typeface="Times New Roman"/>
              <a:cs typeface="Times New Roman"/>
            </a:endParaRPr>
          </a:p>
          <a:p>
            <a:pPr marL="319088" indent="-319088"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IN" sz="2000" dirty="0">
                <a:latin typeface="Times New Roman"/>
                <a:cs typeface="Times New Roman"/>
              </a:rPr>
              <a:t>if (</a:t>
            </a:r>
            <a:r>
              <a:rPr lang="en-IN" sz="2000" dirty="0" err="1">
                <a:latin typeface="Times New Roman"/>
                <a:cs typeface="Times New Roman"/>
              </a:rPr>
              <a:t>b.hasErrors</a:t>
            </a:r>
            <a:r>
              <a:rPr lang="en-IN" sz="2000" dirty="0">
                <a:latin typeface="Times New Roman"/>
                <a:cs typeface="Times New Roman"/>
              </a:rPr>
              <a:t>()) {</a:t>
            </a:r>
          </a:p>
          <a:p>
            <a:pPr>
              <a:buClr>
                <a:srgbClr val="000000"/>
              </a:buClr>
              <a:buSzPct val="45000"/>
            </a:pPr>
            <a:r>
              <a:rPr lang="en-IN" sz="2000" dirty="0">
                <a:latin typeface="Times New Roman"/>
                <a:cs typeface="Times New Roman"/>
              </a:rPr>
              <a:t>	</a:t>
            </a:r>
            <a:r>
              <a:rPr lang="en-IN" sz="2000" dirty="0" err="1">
                <a:latin typeface="Times New Roman"/>
                <a:cs typeface="Times New Roman"/>
              </a:rPr>
              <a:t>println</a:t>
            </a:r>
            <a:r>
              <a:rPr lang="en-IN" sz="2000" dirty="0">
                <a:latin typeface="Times New Roman"/>
                <a:cs typeface="Times New Roman"/>
              </a:rPr>
              <a:t> "The value ${</a:t>
            </a:r>
            <a:r>
              <a:rPr lang="en-IN" sz="2000" dirty="0" err="1">
                <a:latin typeface="Times New Roman"/>
                <a:cs typeface="Times New Roman"/>
              </a:rPr>
              <a:t>b.errors.getFieldError</a:t>
            </a:r>
            <a:r>
              <a:rPr lang="en-IN" sz="2000" dirty="0">
                <a:latin typeface="Times New Roman"/>
                <a:cs typeface="Times New Roman"/>
              </a:rPr>
              <a:t>('age')}"</a:t>
            </a:r>
          </a:p>
          <a:p>
            <a:pPr>
              <a:buClr>
                <a:srgbClr val="000000"/>
              </a:buClr>
              <a:buSzPct val="45000"/>
            </a:pPr>
            <a:r>
              <a:rPr lang="en-IN" sz="2000" dirty="0">
                <a:latin typeface="Times New Roman"/>
                <a:cs typeface="Times New Roman"/>
              </a:rPr>
              <a:t>     }</a:t>
            </a:r>
          </a:p>
          <a:p>
            <a:pPr marL="319088" indent="-319088">
              <a:buClr>
                <a:srgbClr val="000000"/>
              </a:buClr>
              <a:buSzPct val="45000"/>
              <a:buFont typeface="Noto Sans Symbols"/>
              <a:buChar char="◆"/>
            </a:pPr>
            <a:endParaRPr lang="en-IN" sz="2000" dirty="0">
              <a:latin typeface="Times New Roman"/>
              <a:cs typeface="Times New Roman"/>
            </a:endParaRPr>
          </a:p>
          <a:p>
            <a:pPr marL="319088" indent="-319088"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&lt;object&gt;.</a:t>
            </a:r>
            <a:r>
              <a:rPr lang="en-IN" sz="2000" dirty="0" err="1">
                <a:latin typeface="Times New Roman"/>
                <a:cs typeface="Times New Roman"/>
              </a:rPr>
              <a:t>hasErrors</a:t>
            </a:r>
            <a:r>
              <a:rPr lang="en-IN" sz="2000" dirty="0">
                <a:latin typeface="Times New Roman"/>
                <a:cs typeface="Times New Roman"/>
              </a:rPr>
              <a:t>()</a:t>
            </a:r>
          </a:p>
          <a:p>
            <a:pPr marL="319088" indent="-319088"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&lt;object&gt;.</a:t>
            </a:r>
            <a:r>
              <a:rPr lang="en-IN" sz="2000" dirty="0" err="1">
                <a:latin typeface="Times New Roman"/>
                <a:cs typeface="Times New Roman"/>
              </a:rPr>
              <a:t>errors.allErrors</a:t>
            </a:r>
            <a:r>
              <a:rPr lang="en-IN" sz="2000" dirty="0">
                <a:latin typeface="Times New Roman"/>
                <a:cs typeface="Times New Roman"/>
              </a:rPr>
              <a:t>()</a:t>
            </a:r>
          </a:p>
          <a:p>
            <a:pPr marL="319088" indent="-319088"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&lt;object&gt;.</a:t>
            </a:r>
            <a:r>
              <a:rPr lang="en-IN" sz="2000" dirty="0" err="1">
                <a:latin typeface="Times New Roman"/>
                <a:cs typeface="Times New Roman"/>
              </a:rPr>
              <a:t>errors.getFieldError</a:t>
            </a:r>
            <a:r>
              <a:rPr lang="en-IN" sz="2000" dirty="0">
                <a:latin typeface="Times New Roman"/>
                <a:cs typeface="Times New Roman"/>
              </a:rPr>
              <a:t>()</a:t>
            </a:r>
          </a:p>
          <a:p>
            <a:pPr marL="319088" indent="-319088"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&lt;object&gt;.</a:t>
            </a:r>
            <a:r>
              <a:rPr lang="en-IN" sz="2000" dirty="0" err="1">
                <a:latin typeface="Times New Roman"/>
                <a:cs typeface="Times New Roman"/>
              </a:rPr>
              <a:t>errors.hasFieldErrors</a:t>
            </a:r>
            <a:r>
              <a:rPr lang="en-IN" sz="2000" dirty="0">
                <a:latin typeface="Times New Roman"/>
                <a:cs typeface="Times New Roman"/>
              </a:rPr>
              <a:t>()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lang="en-US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289712" y="41867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 dirty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Demo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9255" indent="-376555">
              <a:spcBef>
                <a:spcPts val="370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Consider the Person Domain class,</a:t>
            </a:r>
          </a:p>
          <a:p>
            <a:pPr marL="846455" lvl="1" indent="-376555">
              <a:spcBef>
                <a:spcPts val="270"/>
              </a:spcBef>
              <a:buAutoNum type="alphaLcPeriod"/>
              <a:tabLst>
                <a:tab pos="846455" algn="l"/>
                <a:tab pos="84709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bind data using Domain Class 'Implicit Constructor'.</a:t>
            </a:r>
          </a:p>
          <a:p>
            <a:pPr marL="846455" lvl="1" indent="-376555">
              <a:spcBef>
                <a:spcPts val="270"/>
              </a:spcBef>
              <a:buAutoNum type="alphaLcPeriod"/>
              <a:tabLst>
                <a:tab pos="846455" algn="l"/>
                <a:tab pos="84709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bind data using .properties</a:t>
            </a:r>
          </a:p>
          <a:p>
            <a:pPr marL="846455" lvl="1" indent="-376555">
              <a:spcBef>
                <a:spcPts val="270"/>
              </a:spcBef>
              <a:buAutoNum type="alphaLcPeriod"/>
              <a:tabLst>
                <a:tab pos="846455" algn="l"/>
                <a:tab pos="84709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using “</a:t>
            </a:r>
            <a:r>
              <a:rPr lang="en-IN" sz="2000" dirty="0" err="1">
                <a:latin typeface="Times New Roman"/>
                <a:cs typeface="Times New Roman"/>
              </a:rPr>
              <a:t>bindData</a:t>
            </a:r>
            <a:r>
              <a:rPr lang="en-IN" sz="2000" dirty="0">
                <a:latin typeface="Times New Roman"/>
                <a:cs typeface="Times New Roman"/>
              </a:rPr>
              <a:t>(....)” Method</a:t>
            </a:r>
          </a:p>
          <a:p>
            <a:pPr lvl="1" indent="-376555">
              <a:spcBef>
                <a:spcPts val="50"/>
              </a:spcBef>
              <a:buFont typeface="Arial"/>
              <a:buAutoNum type="alphaLcPeriod"/>
            </a:pPr>
            <a:endParaRPr lang="en-IN" sz="2000" dirty="0">
              <a:latin typeface="Times New Roman"/>
              <a:cs typeface="Times New Roman"/>
            </a:endParaRPr>
          </a:p>
          <a:p>
            <a:pPr marL="389255" indent="-376555">
              <a:buAutoNum type="arabicPeriod"/>
              <a:tabLst>
                <a:tab pos="389255" algn="l"/>
                <a:tab pos="38989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For Person Domain, bind all data excluding ‘age’ property and once again by including </a:t>
            </a:r>
            <a:r>
              <a:rPr lang="en-IN" sz="2000" dirty="0" err="1">
                <a:latin typeface="Times New Roman"/>
                <a:cs typeface="Times New Roman"/>
              </a:rPr>
              <a:t>firstname</a:t>
            </a:r>
            <a:r>
              <a:rPr lang="en-IN" sz="2000" dirty="0">
                <a:latin typeface="Times New Roman"/>
                <a:cs typeface="Times New Roman"/>
              </a:rPr>
              <a:t>  and </a:t>
            </a:r>
            <a:r>
              <a:rPr lang="en-IN" sz="2000" dirty="0" err="1">
                <a:latin typeface="Times New Roman"/>
                <a:cs typeface="Times New Roman"/>
              </a:rPr>
              <a:t>lastname</a:t>
            </a:r>
            <a:r>
              <a:rPr lang="en-IN" sz="20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07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280987" y="43110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IN" sz="3200" b="1" dirty="0">
                <a:solidFill>
                  <a:srgbClr val="FFFFFF"/>
                </a:solidFill>
                <a:latin typeface="Libre Baskerville"/>
              </a:rPr>
              <a:t>Data Binding: Binding and Association</a:t>
            </a:r>
            <a:endParaRPr lang="en-US" sz="3200" b="1" dirty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80987" y="1284287"/>
            <a:ext cx="8564562" cy="4868862"/>
          </a:xfrm>
          <a:prstGeom prst="rect">
            <a:avLst/>
          </a:prstGeom>
          <a:noFill/>
          <a:ln>
            <a:noFill/>
          </a:ln>
        </p:spPr>
        <p:txBody>
          <a:bodyPr lIns="91425" tIns="68025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en-IN" sz="2400" b="1" dirty="0">
                <a:latin typeface="Times New Roman"/>
                <a:cs typeface="Times New Roman"/>
              </a:rPr>
              <a:t>Single-Ended Association : (one-to-one or many-to-one)</a:t>
            </a:r>
            <a:br>
              <a:rPr lang="en-IN" sz="2400" b="1" dirty="0">
                <a:latin typeface="Times New Roman"/>
                <a:cs typeface="Times New Roman"/>
              </a:rPr>
            </a:br>
            <a:endParaRPr lang="en-IN" sz="2400" b="1" dirty="0">
              <a:latin typeface="Times New Roman"/>
              <a:cs typeface="Times New Roman"/>
            </a:endParaRPr>
          </a:p>
          <a:p>
            <a:pPr marL="319088" indent="-319088">
              <a:buClr>
                <a:srgbClr val="000000"/>
              </a:buClr>
              <a:buSzPct val="45000"/>
              <a:buFont typeface="Noto Sans Symbols"/>
              <a:buChar char="◆"/>
              <a:tabLst>
                <a:tab pos="469265" algn="l"/>
                <a:tab pos="46990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Suppose when incoming request is like :</a:t>
            </a:r>
          </a:p>
          <a:p>
            <a:pPr>
              <a:buClr>
                <a:srgbClr val="000000"/>
              </a:buClr>
              <a:buSzPct val="45000"/>
            </a:pPr>
            <a:r>
              <a:rPr lang="en-IN" sz="2400" b="1" dirty="0">
                <a:latin typeface="Times New Roman"/>
                <a:cs typeface="Times New Roman"/>
              </a:rPr>
              <a:t>	/book/</a:t>
            </a:r>
            <a:r>
              <a:rPr lang="en-IN" sz="2400" b="1" dirty="0" err="1">
                <a:latin typeface="Times New Roman"/>
                <a:cs typeface="Times New Roman"/>
              </a:rPr>
              <a:t>save?author.id</a:t>
            </a:r>
            <a:r>
              <a:rPr lang="en-IN" sz="2400" b="1" dirty="0">
                <a:latin typeface="Times New Roman"/>
                <a:cs typeface="Times New Roman"/>
              </a:rPr>
              <a:t>=10</a:t>
            </a:r>
          </a:p>
          <a:p>
            <a:pPr marL="319088" indent="-319088">
              <a:buClr>
                <a:srgbClr val="000000"/>
              </a:buClr>
              <a:buSzPct val="45000"/>
              <a:buFont typeface="Noto Sans Symbols"/>
              <a:buChar char="◆"/>
            </a:pPr>
            <a:endParaRPr lang="en-IN" sz="2400" dirty="0">
              <a:latin typeface="Times New Roman"/>
              <a:cs typeface="Times New Roman"/>
            </a:endParaRPr>
          </a:p>
          <a:p>
            <a:pPr marL="319088" indent="-319088">
              <a:buClr>
                <a:srgbClr val="000000"/>
              </a:buClr>
              <a:buSzPct val="45000"/>
              <a:buFont typeface="Noto Sans Symbols"/>
              <a:buChar char="◆"/>
              <a:tabLst>
                <a:tab pos="469265" algn="l"/>
                <a:tab pos="46990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Grails will automatically detect the “.id” suffix on the request parameter and look-up for the  author instance for the given “id”.</a:t>
            </a:r>
          </a:p>
          <a:p>
            <a: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59999"/>
            </a:pPr>
            <a:b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3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280987" y="46837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IN" sz="3200" b="1" dirty="0">
                <a:solidFill>
                  <a:srgbClr val="FFFFFF"/>
                </a:solidFill>
                <a:latin typeface="Libre Baskerville"/>
              </a:rPr>
              <a:t>Data Binding: Binding and Association</a:t>
            </a:r>
            <a:endParaRPr lang="en-US" sz="3200" b="1" dirty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2700">
              <a:buClr>
                <a:srgbClr val="000000"/>
              </a:buClr>
              <a:buSzPct val="45000"/>
            </a:pPr>
            <a:r>
              <a:rPr lang="en-IN" sz="2000" b="1" dirty="0">
                <a:latin typeface="Times New Roman"/>
                <a:cs typeface="Times New Roman"/>
              </a:rPr>
              <a:t>Many-Ended Association : (one-to-many or many-to-many)</a:t>
            </a:r>
            <a:r>
              <a:rPr lang="en-IN" sz="2000" dirty="0">
                <a:latin typeface="Times New Roman"/>
                <a:cs typeface="Times New Roman"/>
              </a:rPr>
              <a:t> - If you have a one-to-many or many-to-many association there are different techniques for data binding depending of the association type.</a:t>
            </a:r>
          </a:p>
          <a:p>
            <a:pPr>
              <a:buClr>
                <a:srgbClr val="000000"/>
              </a:buClr>
              <a:buSzPct val="45000"/>
            </a:pPr>
            <a:endParaRPr lang="en-IN" sz="2000" dirty="0">
              <a:latin typeface="Times New Roman"/>
              <a:cs typeface="Times New Roman"/>
            </a:endParaRPr>
          </a:p>
          <a:p>
            <a:pPr marL="469900" indent="-336550">
              <a:buClr>
                <a:srgbClr val="000000"/>
              </a:buClr>
              <a:buSzPct val="45000"/>
              <a:buChar char="●"/>
              <a:tabLst>
                <a:tab pos="469265" algn="l"/>
                <a:tab pos="46990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If you have a Set based association (default for a </a:t>
            </a:r>
            <a:r>
              <a:rPr lang="en-IN" sz="2000" dirty="0" err="1">
                <a:latin typeface="Times New Roman"/>
                <a:cs typeface="Times New Roman"/>
              </a:rPr>
              <a:t>hasMany</a:t>
            </a:r>
            <a:r>
              <a:rPr lang="en-IN" sz="2000" dirty="0">
                <a:latin typeface="Times New Roman"/>
                <a:cs typeface="Times New Roman"/>
              </a:rPr>
              <a:t>) then the simplest way to populate  an association is to simply send a list of identifiers.</a:t>
            </a:r>
          </a:p>
          <a:p>
            <a:pPr marL="469900" indent="-336550">
              <a:buClr>
                <a:srgbClr val="000000"/>
              </a:buClr>
              <a:buSzPct val="45000"/>
              <a:buChar char="●"/>
              <a:tabLst>
                <a:tab pos="469265" algn="l"/>
                <a:tab pos="469900" algn="l"/>
              </a:tabLst>
            </a:pPr>
            <a:endParaRPr lang="en-IN" sz="2000" dirty="0">
              <a:latin typeface="Times New Roman"/>
              <a:cs typeface="Times New Roman"/>
            </a:endParaRPr>
          </a:p>
          <a:p>
            <a:pPr marL="962025" indent="-35560">
              <a:buClr>
                <a:srgbClr val="000000"/>
              </a:buClr>
              <a:buSzPct val="45000"/>
            </a:pPr>
            <a:r>
              <a:rPr lang="en-IN" sz="2000" dirty="0">
                <a:latin typeface="Times New Roman"/>
                <a:cs typeface="Times New Roman"/>
              </a:rPr>
              <a:t>&lt;</a:t>
            </a:r>
            <a:r>
              <a:rPr lang="en-IN" sz="2000" dirty="0" err="1">
                <a:latin typeface="Times New Roman"/>
                <a:cs typeface="Times New Roman"/>
              </a:rPr>
              <a:t>g:select</a:t>
            </a:r>
            <a:r>
              <a:rPr lang="en-IN" sz="2000" dirty="0">
                <a:latin typeface="Times New Roman"/>
                <a:cs typeface="Times New Roman"/>
              </a:rPr>
              <a:t> name="books"  from="${</a:t>
            </a:r>
            <a:r>
              <a:rPr lang="en-IN" sz="2000" dirty="0" err="1">
                <a:latin typeface="Times New Roman"/>
                <a:cs typeface="Times New Roman"/>
              </a:rPr>
              <a:t>Book.list</a:t>
            </a:r>
            <a:r>
              <a:rPr lang="en-IN" sz="2000" dirty="0">
                <a:latin typeface="Times New Roman"/>
                <a:cs typeface="Times New Roman"/>
              </a:rPr>
              <a:t>()}"</a:t>
            </a:r>
          </a:p>
          <a:p>
            <a:pPr marL="962025">
              <a:buClr>
                <a:srgbClr val="000000"/>
              </a:buClr>
              <a:buSzPct val="45000"/>
            </a:pPr>
            <a:r>
              <a:rPr lang="en-IN" sz="2000" dirty="0">
                <a:latin typeface="Times New Roman"/>
                <a:cs typeface="Times New Roman"/>
              </a:rPr>
              <a:t>size="5" multiple="yes" </a:t>
            </a:r>
            <a:r>
              <a:rPr lang="en-IN" sz="2000" dirty="0" err="1">
                <a:latin typeface="Times New Roman"/>
                <a:cs typeface="Times New Roman"/>
              </a:rPr>
              <a:t>optionKey</a:t>
            </a:r>
            <a:r>
              <a:rPr lang="en-IN" sz="2000" dirty="0">
                <a:latin typeface="Times New Roman"/>
                <a:cs typeface="Times New Roman"/>
              </a:rPr>
              <a:t>="id"  value="${</a:t>
            </a:r>
            <a:r>
              <a:rPr lang="en-IN" sz="2000" dirty="0" err="1">
                <a:latin typeface="Times New Roman"/>
                <a:cs typeface="Times New Roman"/>
              </a:rPr>
              <a:t>author?.books</a:t>
            </a:r>
            <a:r>
              <a:rPr lang="en-IN" sz="2000" dirty="0">
                <a:latin typeface="Times New Roman"/>
                <a:cs typeface="Times New Roman"/>
              </a:rPr>
              <a:t>}" /&gt;</a:t>
            </a:r>
          </a:p>
          <a:p>
            <a:pPr marL="962025">
              <a:buClr>
                <a:srgbClr val="000000"/>
              </a:buClr>
              <a:buSzPct val="45000"/>
            </a:pPr>
            <a:endParaRPr lang="en-IN" sz="2000" dirty="0">
              <a:latin typeface="Times New Roman"/>
              <a:cs typeface="Times New Roman"/>
            </a:endParaRPr>
          </a:p>
          <a:p>
            <a:pPr marL="469900" indent="-336550">
              <a:buClr>
                <a:srgbClr val="000000"/>
              </a:buClr>
              <a:buSzPct val="45000"/>
              <a:buChar char="●"/>
              <a:tabLst>
                <a:tab pos="469265" algn="l"/>
                <a:tab pos="46990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In this case if you submit the form Grails will automatically use the identifiers from the select box  to populate the books association.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289712" y="45595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IN" sz="3200" b="1" dirty="0">
                <a:solidFill>
                  <a:srgbClr val="FFFFFF"/>
                </a:solidFill>
                <a:latin typeface="Libre Baskerville"/>
              </a:rPr>
              <a:t>Data Binding: Multiple Domain Object</a:t>
            </a:r>
            <a:endParaRPr lang="en-US" sz="3200" b="1" dirty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381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000" i="1" dirty="0"/>
              <a:t>It is possible to bind data to multiple domain objects from the params object.</a:t>
            </a:r>
          </a:p>
          <a:p>
            <a:pPr marL="12700"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IN" sz="2000" i="1" dirty="0"/>
              <a:t>     </a:t>
            </a:r>
            <a:r>
              <a:rPr lang="en-IN" sz="2000" b="1" i="1" dirty="0"/>
              <a:t>/book/</a:t>
            </a:r>
            <a:r>
              <a:rPr lang="en-IN" sz="2000" b="1" i="1" dirty="0" err="1"/>
              <a:t>save?book.title</a:t>
            </a:r>
            <a:r>
              <a:rPr lang="en-IN" sz="2000" b="1" i="1" dirty="0"/>
              <a:t>=</a:t>
            </a:r>
            <a:r>
              <a:rPr lang="en-IN" sz="2000" b="1" i="1" dirty="0" err="1"/>
              <a:t>TheStand&amp;author.name</a:t>
            </a:r>
            <a:r>
              <a:rPr lang="en-IN" sz="2000" b="1" i="1" dirty="0"/>
              <a:t>=Stephen%20King</a:t>
            </a:r>
          </a:p>
          <a:p>
            <a:pPr marL="12700">
              <a:spcBef>
                <a:spcPts val="800"/>
              </a:spcBef>
              <a:buClr>
                <a:srgbClr val="000000"/>
              </a:buClr>
              <a:buSzPct val="45000"/>
            </a:pPr>
            <a:endParaRPr lang="en-IN" sz="2000" i="1" dirty="0"/>
          </a:p>
          <a:p>
            <a:pPr marL="3381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000" i="1" dirty="0"/>
              <a:t>Above, each parameter has a prefix such as author. or book. which is used to isolate which  parameters belong to which type.</a:t>
            </a:r>
          </a:p>
          <a:p>
            <a:pPr marL="3381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</a:pPr>
            <a:endParaRPr lang="en-IN" sz="2000" i="1" dirty="0"/>
          </a:p>
          <a:p>
            <a:pPr marL="3381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IN" sz="2000" i="1" dirty="0"/>
              <a:t>Author b = new Author(params[author])</a:t>
            </a:r>
          </a:p>
          <a:p>
            <a:pPr marL="3381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</a:pPr>
            <a:endParaRPr lang="en-IN" sz="2000" i="1" dirty="0"/>
          </a:p>
          <a:p>
            <a:pPr marL="3381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000" i="1" dirty="0"/>
              <a:t>This is how we use the prefix before the first dot of the “</a:t>
            </a:r>
            <a:r>
              <a:rPr lang="en-IN" sz="2000" i="1" dirty="0" err="1"/>
              <a:t>book.title</a:t>
            </a:r>
            <a:r>
              <a:rPr lang="en-IN" sz="2000" i="1" dirty="0"/>
              <a:t>” parameter to isolate only  parameters below this level to bind.</a:t>
            </a:r>
          </a:p>
          <a:p>
            <a:pPr marL="12700"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</a:pPr>
            <a:b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280987" y="573087"/>
            <a:ext cx="8564562" cy="619125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1" dirty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Command Objects	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80987" y="1525587"/>
            <a:ext cx="8564562" cy="4875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381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000" i="1" dirty="0"/>
              <a:t>Command objects are useful in circumstances when you want  to populate a subset of the properties needed to update a domain class.</a:t>
            </a:r>
          </a:p>
          <a:p>
            <a:pPr marL="12700"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IN" sz="2000" i="1" dirty="0"/>
              <a:t>    Or</a:t>
            </a:r>
          </a:p>
          <a:p>
            <a:pPr marL="12700"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IN" sz="2000" i="1" dirty="0"/>
              <a:t>    where there is no domain class required for the interaction, but you need features such as data  binding and validation.</a:t>
            </a:r>
          </a:p>
          <a:p>
            <a:pPr marL="3381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</a:pPr>
            <a:endParaRPr lang="en-IN" sz="2000" i="1" dirty="0"/>
          </a:p>
          <a:p>
            <a:pPr marL="3381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000" i="1" dirty="0"/>
              <a:t>Has all the capabilities of a domain class except persistence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280987" y="44355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 dirty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Command Objects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3850" indent="-323850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1800" dirty="0"/>
              <a:t>Command objects are typically declared in the same source file as a controller directly below the  controller class definition</a:t>
            </a:r>
          </a:p>
          <a:p>
            <a:pPr marL="323850" indent="-323850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1800" dirty="0"/>
              <a:t>Or You Can Have </a:t>
            </a:r>
            <a:r>
              <a:rPr lang="en-IN" sz="1800" dirty="0" err="1"/>
              <a:t>Seperate</a:t>
            </a:r>
            <a:r>
              <a:rPr lang="en-IN" sz="1800" dirty="0"/>
              <a:t> Class named “</a:t>
            </a:r>
            <a:r>
              <a:rPr lang="en-IN" sz="1800" dirty="0" err="1"/>
              <a:t>SampleCommand</a:t>
            </a:r>
            <a:r>
              <a:rPr lang="en-IN" sz="1800" dirty="0"/>
              <a:t>' that has suffix as “Command”  </a:t>
            </a:r>
          </a:p>
          <a:p>
            <a:pPr marL="323850" indent="-323850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1800" dirty="0"/>
              <a:t>class </a:t>
            </a:r>
            <a:r>
              <a:rPr lang="en-IN" sz="1800" dirty="0" err="1"/>
              <a:t>RegisterCommand</a:t>
            </a:r>
            <a:r>
              <a:rPr lang="en-IN" sz="1800" dirty="0"/>
              <a:t> {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   String username</a:t>
            </a:r>
            <a:br>
              <a:rPr lang="en-IN" sz="1800" dirty="0"/>
            </a:br>
            <a:r>
              <a:rPr lang="en-IN" sz="1800" dirty="0"/>
              <a:t>    String password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    static constraints = {</a:t>
            </a:r>
            <a:br>
              <a:rPr lang="en-IN" sz="1800" dirty="0"/>
            </a:br>
            <a:r>
              <a:rPr lang="en-IN" sz="1800" dirty="0"/>
              <a:t>        username(blank: false, </a:t>
            </a:r>
            <a:r>
              <a:rPr lang="en-IN" sz="1800" dirty="0" err="1"/>
              <a:t>minSize</a:t>
            </a:r>
            <a:r>
              <a:rPr lang="en-IN" sz="1800" dirty="0"/>
              <a:t>: 6)</a:t>
            </a:r>
            <a:br>
              <a:rPr lang="en-IN" sz="1800" dirty="0"/>
            </a:br>
            <a:r>
              <a:rPr lang="en-IN" sz="1800" dirty="0"/>
              <a:t>        password(blank: false, </a:t>
            </a:r>
            <a:r>
              <a:rPr lang="en-IN" sz="1800" dirty="0" err="1"/>
              <a:t>minSize</a:t>
            </a:r>
            <a:r>
              <a:rPr lang="en-IN" sz="1800" dirty="0"/>
              <a:t>: 6)</a:t>
            </a:r>
            <a:br>
              <a:rPr lang="en-IN" sz="1800" dirty="0"/>
            </a:br>
            <a:r>
              <a:rPr lang="en-IN" sz="1800" dirty="0"/>
              <a:t>    }</a:t>
            </a:r>
            <a:br>
              <a:rPr lang="en-IN" sz="1800" dirty="0"/>
            </a:br>
            <a:r>
              <a:rPr lang="en-IN" sz="1800" dirty="0"/>
              <a:t>}</a:t>
            </a:r>
            <a:endParaRPr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280987" y="542925"/>
            <a:ext cx="8564562" cy="681037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 dirty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Command Objects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80987" y="1284287"/>
            <a:ext cx="8564562" cy="4875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IN" sz="2400" dirty="0">
                <a:latin typeface="Times New Roman"/>
                <a:cs typeface="Times New Roman"/>
              </a:rPr>
              <a:t>Using Command objects :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469265" algn="l"/>
                <a:tab pos="46990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 The parameter types must be supplied so that Grails knows what objects to create, populate  and validate.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</a:pPr>
            <a:endParaRPr lang="en-IN" sz="2400" dirty="0">
              <a:latin typeface="Times New Roman"/>
              <a:cs typeface="Times New Roman"/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469265" algn="l"/>
                <a:tab pos="46990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 def register( </a:t>
            </a:r>
            <a:r>
              <a:rPr lang="en-IN" sz="2400" dirty="0" err="1">
                <a:latin typeface="Times New Roman"/>
                <a:cs typeface="Times New Roman"/>
              </a:rPr>
              <a:t>RegisterCommand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lang="en-IN" sz="2400" dirty="0" err="1">
                <a:latin typeface="Times New Roman"/>
                <a:cs typeface="Times New Roman"/>
              </a:rPr>
              <a:t>cmd</a:t>
            </a:r>
            <a:r>
              <a:rPr lang="en-IN" sz="2400" dirty="0">
                <a:latin typeface="Times New Roman"/>
                <a:cs typeface="Times New Roman"/>
              </a:rPr>
              <a:t> ) {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IN" sz="2400" dirty="0">
                <a:latin typeface="Times New Roman"/>
                <a:cs typeface="Times New Roman"/>
              </a:rPr>
              <a:t>	//Your Code Here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IN" sz="2400" dirty="0">
                <a:latin typeface="Times New Roman"/>
                <a:cs typeface="Times New Roman"/>
              </a:rPr>
              <a:t>	}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</a:pPr>
            <a:endParaRPr lang="en-IN" sz="2400" dirty="0">
              <a:latin typeface="Times New Roman"/>
              <a:cs typeface="Times New Roman"/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469265" algn="l"/>
                <a:tab pos="46990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 The form is constructed with inputs' names being that of properties of command object.</a:t>
            </a: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b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280987" y="43112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 dirty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Command Objects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381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000" i="1" dirty="0"/>
              <a:t>Before the controller action is executed, Grails will automatically create an instance of the  command object class.</a:t>
            </a:r>
          </a:p>
          <a:p>
            <a:pPr marL="3381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</a:pPr>
            <a:endParaRPr lang="en-IN" sz="2000" i="1" dirty="0"/>
          </a:p>
          <a:p>
            <a:pPr marL="3381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000" i="1" dirty="0"/>
              <a:t>Then populate the properties of the command object with request parameters having  corresponding names.</a:t>
            </a:r>
          </a:p>
          <a:p>
            <a:pPr marL="3381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</a:pPr>
            <a:endParaRPr lang="en-IN" sz="2000" i="1" dirty="0"/>
          </a:p>
          <a:p>
            <a:pPr marL="3381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000" i="1" dirty="0"/>
              <a:t>and then the command object will be validated.</a:t>
            </a:r>
          </a:p>
          <a:p>
            <a:pPr marL="3381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endParaRPr lang="en-IN" sz="2000" i="1" dirty="0"/>
          </a:p>
          <a:p>
            <a:pPr marL="3381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000" i="1" dirty="0"/>
              <a:t>Validation can be done by </a:t>
            </a:r>
            <a:r>
              <a:rPr lang="en-IN" sz="2000" i="1" dirty="0" err="1"/>
              <a:t>cmd.validate</a:t>
            </a:r>
            <a:r>
              <a:rPr lang="en-IN" sz="2000" i="1" dirty="0"/>
              <a:t>()</a:t>
            </a:r>
          </a:p>
          <a:p>
            <a:pPr marL="3381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endParaRPr lang="en-IN" sz="2000" i="1" dirty="0"/>
          </a:p>
          <a:p>
            <a:pPr marL="3381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000" i="1" dirty="0"/>
              <a:t>The errors are contained in an Errors object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289712" y="400962"/>
            <a:ext cx="8564700" cy="7413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4000" b="1" dirty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Agenda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7025" marR="0" lvl="0" indent="-3270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4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39725" indent="-339725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✓"/>
              <a:tabLst>
                <a:tab pos="347980" algn="l"/>
                <a:tab pos="34925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What is Data Binding(In General)?</a:t>
            </a:r>
          </a:p>
          <a:p>
            <a:pPr marL="339725" indent="-339725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✓"/>
              <a:tabLst>
                <a:tab pos="347980" algn="l"/>
                <a:tab pos="34925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Binding Request Data To Model</a:t>
            </a:r>
          </a:p>
          <a:p>
            <a:pPr marL="339725" indent="-339725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✓"/>
              <a:tabLst>
                <a:tab pos="347980" algn="l"/>
                <a:tab pos="34925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Binding and Association</a:t>
            </a:r>
          </a:p>
          <a:p>
            <a:pPr marL="339725" indent="-339725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✓"/>
              <a:tabLst>
                <a:tab pos="347980" algn="l"/>
                <a:tab pos="34925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Data binding with Multiple Domain Object</a:t>
            </a:r>
          </a:p>
          <a:p>
            <a:pPr marL="339725" indent="-339725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✓"/>
              <a:tabLst>
                <a:tab pos="347980" algn="l"/>
                <a:tab pos="34925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Command Objects</a:t>
            </a:r>
          </a:p>
          <a:p>
            <a:pPr marL="339725" indent="-339725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✓"/>
              <a:tabLst>
                <a:tab pos="347980" algn="l"/>
                <a:tab pos="34925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Error Handling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04800" y="2590800"/>
            <a:ext cx="8564562" cy="1611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289712" y="43110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 dirty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File Uploads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5438" indent="-325438"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Grails supports file uploads using Spring's </a:t>
            </a:r>
            <a:r>
              <a:rPr lang="en-IN" sz="2400" b="1" dirty="0">
                <a:latin typeface="Times New Roman"/>
                <a:cs typeface="Times New Roman"/>
              </a:rPr>
              <a:t>MultipartHttpServletRequest</a:t>
            </a:r>
            <a:r>
              <a:rPr lang="en-IN" sz="2400" dirty="0">
                <a:latin typeface="Times New Roman"/>
                <a:cs typeface="Times New Roman"/>
              </a:rPr>
              <a:t> interface.</a:t>
            </a:r>
          </a:p>
          <a:p>
            <a:pPr marL="325438" indent="-325438"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In order to transfer files, you need to create a form whose </a:t>
            </a:r>
            <a:r>
              <a:rPr lang="en-IN" sz="2400" b="1" dirty="0">
                <a:latin typeface="Times New Roman"/>
                <a:cs typeface="Times New Roman"/>
              </a:rPr>
              <a:t>enctype</a:t>
            </a:r>
            <a:r>
              <a:rPr lang="en-IN" sz="2400" dirty="0">
                <a:latin typeface="Times New Roman"/>
                <a:cs typeface="Times New Roman"/>
              </a:rPr>
              <a:t> attribute is set to  “</a:t>
            </a:r>
            <a:r>
              <a:rPr lang="en-IN" sz="2400" b="1" dirty="0">
                <a:latin typeface="Times New Roman"/>
                <a:cs typeface="Times New Roman"/>
              </a:rPr>
              <a:t>multipart/form-data</a:t>
            </a:r>
            <a:r>
              <a:rPr lang="en-IN" sz="2400" dirty="0">
                <a:latin typeface="Times New Roman"/>
                <a:cs typeface="Times New Roman"/>
              </a:rPr>
              <a:t>”.</a:t>
            </a:r>
          </a:p>
          <a:p>
            <a:pPr marL="325438" indent="-325438"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In addition, an input field of type=”file” must be created within the form.</a:t>
            </a:r>
          </a:p>
          <a:p>
            <a:pPr>
              <a:buClr>
                <a:srgbClr val="000000"/>
              </a:buClr>
              <a:buSzPct val="45000"/>
            </a:pPr>
            <a:r>
              <a:rPr lang="en-IN" sz="2400" dirty="0">
                <a:latin typeface="Times New Roman"/>
                <a:cs typeface="Times New Roman"/>
              </a:rPr>
              <a:t>	&lt;form name=”upload” enctype=”multipart/form-data”&gt;</a:t>
            </a:r>
          </a:p>
          <a:p>
            <a:pPr>
              <a:buClr>
                <a:srgbClr val="000000"/>
              </a:buClr>
              <a:buSzPct val="45000"/>
            </a:pPr>
            <a:r>
              <a:rPr lang="en-IN" sz="2400" dirty="0">
                <a:latin typeface="Times New Roman"/>
                <a:cs typeface="Times New Roman"/>
              </a:rPr>
              <a:t>		&lt;input type=”file” name=”</a:t>
            </a:r>
            <a:r>
              <a:rPr lang="en-IN" sz="2400" dirty="0" err="1">
                <a:latin typeface="Times New Roman"/>
                <a:cs typeface="Times New Roman"/>
              </a:rPr>
              <a:t>myFile</a:t>
            </a:r>
            <a:r>
              <a:rPr lang="en-IN" sz="2400" dirty="0">
                <a:latin typeface="Times New Roman"/>
                <a:cs typeface="Times New Roman"/>
              </a:rPr>
              <a:t>” /&gt;</a:t>
            </a:r>
          </a:p>
          <a:p>
            <a:pPr>
              <a:buClr>
                <a:srgbClr val="000000"/>
              </a:buClr>
              <a:buSzPct val="45000"/>
            </a:pPr>
            <a:r>
              <a:rPr lang="en-IN" sz="2400" dirty="0">
                <a:latin typeface="Times New Roman"/>
                <a:cs typeface="Times New Roman"/>
              </a:rPr>
              <a:t>	&lt;/form&gt;</a:t>
            </a:r>
          </a:p>
          <a:p>
            <a:pPr marL="325438" indent="-325438"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This can also be done by using the </a:t>
            </a:r>
            <a:r>
              <a:rPr lang="en-IN" sz="2400" b="1" dirty="0" err="1">
                <a:latin typeface="Times New Roman"/>
                <a:cs typeface="Times New Roman"/>
              </a:rPr>
              <a:t>g:uploadForm</a:t>
            </a:r>
            <a:r>
              <a:rPr lang="en-IN" sz="2400" dirty="0">
                <a:latin typeface="Times New Roman"/>
                <a:cs typeface="Times New Roman"/>
              </a:rPr>
              <a:t> tag provided by grails.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280987" y="41870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 dirty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Programming: File Uploads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54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IN" sz="1800" b="1" dirty="0">
                <a:latin typeface="Times New Roman"/>
                <a:cs typeface="Times New Roman"/>
              </a:rPr>
              <a:t>1st Step :</a:t>
            </a:r>
            <a:r>
              <a:rPr lang="en-IN" sz="1800" dirty="0">
                <a:latin typeface="Times New Roman"/>
                <a:cs typeface="Times New Roman"/>
              </a:rPr>
              <a:t> Create a multipart form like :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IN" sz="1800" dirty="0">
                <a:latin typeface="Times New Roman"/>
                <a:cs typeface="Times New Roman"/>
              </a:rPr>
              <a:t>	&lt;</a:t>
            </a:r>
            <a:r>
              <a:rPr lang="en-IN" sz="1800" dirty="0" err="1">
                <a:latin typeface="Times New Roman"/>
                <a:cs typeface="Times New Roman"/>
              </a:rPr>
              <a:t>g:form</a:t>
            </a:r>
            <a:r>
              <a:rPr lang="en-IN" sz="1800" dirty="0">
                <a:latin typeface="Times New Roman"/>
                <a:cs typeface="Times New Roman"/>
              </a:rPr>
              <a:t> action="upload" method="post" enctype="multipart/form-data"&gt;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IN" sz="1800" dirty="0">
                <a:latin typeface="Times New Roman"/>
                <a:cs typeface="Times New Roman"/>
              </a:rPr>
              <a:t>		&lt;input type="file" name="</a:t>
            </a:r>
            <a:r>
              <a:rPr lang="en-IN" sz="1800" dirty="0" err="1">
                <a:latin typeface="Times New Roman"/>
                <a:cs typeface="Times New Roman"/>
              </a:rPr>
              <a:t>myFile</a:t>
            </a:r>
            <a:r>
              <a:rPr lang="en-IN" sz="1800" dirty="0">
                <a:latin typeface="Times New Roman"/>
                <a:cs typeface="Times New Roman"/>
              </a:rPr>
              <a:t>" /&gt;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IN" sz="1800" dirty="0">
                <a:latin typeface="Times New Roman"/>
                <a:cs typeface="Times New Roman"/>
              </a:rPr>
              <a:t>		&lt;input type="submit" /&gt;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IN" sz="1800" dirty="0">
                <a:latin typeface="Times New Roman"/>
                <a:cs typeface="Times New Roman"/>
              </a:rPr>
              <a:t>	&lt;/</a:t>
            </a:r>
            <a:r>
              <a:rPr lang="en-IN" sz="1800" dirty="0" err="1">
                <a:latin typeface="Times New Roman"/>
                <a:cs typeface="Times New Roman"/>
              </a:rPr>
              <a:t>g:form</a:t>
            </a:r>
            <a:r>
              <a:rPr lang="en-IN" sz="1800" dirty="0">
                <a:latin typeface="Times New Roman"/>
                <a:cs typeface="Times New Roman"/>
              </a:rPr>
              <a:t>&gt;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IN" sz="1800" dirty="0">
                <a:latin typeface="Times New Roman"/>
                <a:cs typeface="Times New Roman"/>
              </a:rPr>
              <a:t>      OR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IN" sz="1800" dirty="0">
                <a:latin typeface="Times New Roman"/>
                <a:cs typeface="Times New Roman"/>
              </a:rPr>
              <a:t>	&lt;g:uploadForm action="upload" method="post"&gt;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IN" sz="1800" dirty="0">
                <a:latin typeface="Times New Roman"/>
                <a:cs typeface="Times New Roman"/>
              </a:rPr>
              <a:t>		&lt;input type="file" name="</a:t>
            </a:r>
            <a:r>
              <a:rPr lang="en-IN" sz="1800" dirty="0" err="1">
                <a:latin typeface="Times New Roman"/>
                <a:cs typeface="Times New Roman"/>
              </a:rPr>
              <a:t>myFile</a:t>
            </a:r>
            <a:r>
              <a:rPr lang="en-IN" sz="1800" dirty="0">
                <a:latin typeface="Times New Roman"/>
                <a:cs typeface="Times New Roman"/>
              </a:rPr>
              <a:t>" /&gt; 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IN" sz="1800" dirty="0">
                <a:latin typeface="Times New Roman"/>
                <a:cs typeface="Times New Roman"/>
              </a:rPr>
              <a:t>		&lt;input type="submit" /&gt;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IN" sz="1800" dirty="0">
                <a:latin typeface="Times New Roman"/>
                <a:cs typeface="Times New Roman"/>
              </a:rPr>
              <a:t>	&lt;/g:uploadForm&gt;</a:t>
            </a:r>
          </a:p>
          <a:p>
            <a:pPr marL="325438" indent="-32543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IN" sz="1800" dirty="0">
                <a:latin typeface="Times New Roman"/>
                <a:cs typeface="Times New Roman"/>
              </a:rPr>
              <a:t>There are 2 ways to upload file now :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  <a:tabLst>
                <a:tab pos="667385" algn="l"/>
              </a:tabLst>
            </a:pPr>
            <a:r>
              <a:rPr lang="en-IN" sz="1800" dirty="0">
                <a:latin typeface="Times New Roman"/>
                <a:cs typeface="Times New Roman"/>
              </a:rPr>
              <a:t>	1.   Upload File to System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  <a:tabLst>
                <a:tab pos="667385" algn="l"/>
              </a:tabLst>
            </a:pPr>
            <a:r>
              <a:rPr lang="en-IN" sz="1800" dirty="0">
                <a:latin typeface="Times New Roman"/>
                <a:cs typeface="Times New Roman"/>
              </a:rPr>
              <a:t>	2.   Through Data Binding, in Database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280987" y="41867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IN" sz="3600" b="1" dirty="0">
                <a:solidFill>
                  <a:srgbClr val="FFFFFF"/>
                </a:solidFill>
                <a:latin typeface="Libre Baskerville"/>
              </a:rPr>
              <a:t>File Uploads : To File System</a:t>
            </a:r>
            <a:endParaRPr lang="en-US" sz="3600" b="1" dirty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5438" indent="-325438"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IN" sz="2400" b="1" dirty="0">
                <a:latin typeface="Times New Roman"/>
                <a:cs typeface="Times New Roman"/>
              </a:rPr>
              <a:t>2nd Step</a:t>
            </a:r>
            <a:r>
              <a:rPr lang="en-IN" sz="2400" dirty="0">
                <a:latin typeface="Times New Roman"/>
                <a:cs typeface="Times New Roman"/>
              </a:rPr>
              <a:t> : You can directly get the file from the params itself  </a:t>
            </a:r>
            <a:br>
              <a:rPr lang="en-IN" sz="2400" dirty="0">
                <a:latin typeface="Times New Roman"/>
                <a:cs typeface="Times New Roman"/>
              </a:rPr>
            </a:br>
            <a:br>
              <a:rPr lang="en-IN" sz="2400" dirty="0">
                <a:latin typeface="Times New Roman"/>
                <a:cs typeface="Times New Roman"/>
              </a:rPr>
            </a:br>
            <a:r>
              <a:rPr lang="en-IN" sz="2400" dirty="0">
                <a:latin typeface="Times New Roman"/>
                <a:cs typeface="Times New Roman"/>
              </a:rPr>
              <a:t>def upload() {</a:t>
            </a:r>
          </a:p>
          <a:p>
            <a:pPr>
              <a:buClr>
                <a:srgbClr val="000000"/>
              </a:buClr>
              <a:buSzPct val="45000"/>
            </a:pPr>
            <a:r>
              <a:rPr lang="en-IN" sz="2400" dirty="0">
                <a:latin typeface="Times New Roman"/>
                <a:cs typeface="Times New Roman"/>
              </a:rPr>
              <a:t>    	def f = </a:t>
            </a:r>
            <a:r>
              <a:rPr lang="en-IN" sz="2400" dirty="0" err="1">
                <a:latin typeface="Times New Roman"/>
                <a:cs typeface="Times New Roman"/>
              </a:rPr>
              <a:t>params.myFile</a:t>
            </a:r>
            <a:r>
              <a:rPr lang="en-IN" sz="2400" dirty="0">
                <a:latin typeface="Times New Roman"/>
                <a:cs typeface="Times New Roman"/>
              </a:rPr>
              <a:t>  </a:t>
            </a:r>
          </a:p>
          <a:p>
            <a:pPr>
              <a:buClr>
                <a:srgbClr val="000000"/>
              </a:buClr>
              <a:buSzPct val="45000"/>
            </a:pPr>
            <a:r>
              <a:rPr lang="en-IN" sz="2400" dirty="0">
                <a:latin typeface="Times New Roman"/>
                <a:cs typeface="Times New Roman"/>
              </a:rPr>
              <a:t>	render </a:t>
            </a:r>
            <a:r>
              <a:rPr lang="en-IN" sz="2400" dirty="0" err="1">
                <a:latin typeface="Times New Roman"/>
                <a:cs typeface="Times New Roman"/>
              </a:rPr>
              <a:t>f.inputStream.text</a:t>
            </a:r>
            <a:endParaRPr lang="en-IN" sz="2400" dirty="0">
              <a:latin typeface="Times New Roman"/>
              <a:cs typeface="Times New Roman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IN" sz="2400" dirty="0">
                <a:latin typeface="Times New Roman"/>
                <a:cs typeface="Times New Roman"/>
              </a:rPr>
              <a:t>    }</a:t>
            </a:r>
          </a:p>
          <a:p>
            <a:pPr marL="325438" indent="-325438">
              <a:buClr>
                <a:srgbClr val="000000"/>
              </a:buClr>
              <a:buSzPct val="45000"/>
              <a:buFont typeface="Noto Sans Symbols"/>
              <a:buChar char="◆"/>
            </a:pPr>
            <a:endParaRPr lang="en-IN" sz="2400" dirty="0">
              <a:latin typeface="Times New Roman"/>
              <a:cs typeface="Times New Roman"/>
            </a:endParaRPr>
          </a:p>
          <a:p>
            <a:pPr marL="325438" indent="-325438">
              <a:buClr>
                <a:srgbClr val="000000"/>
              </a:buClr>
              <a:buSzPct val="45000"/>
              <a:buFont typeface="Noto Sans Symbols"/>
              <a:buChar char="◆"/>
            </a:pPr>
            <a:endParaRPr lang="en-IN" sz="2400" dirty="0">
              <a:latin typeface="Times New Roman"/>
              <a:cs typeface="Times New Roman"/>
            </a:endParaRPr>
          </a:p>
          <a:p>
            <a:pPr marL="325438" indent="-325438"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IN" sz="2400" dirty="0">
                <a:latin typeface="Times New Roman"/>
                <a:cs typeface="Times New Roman"/>
              </a:rPr>
              <a:t>The file that comes in from the client is an instance of </a:t>
            </a:r>
            <a:r>
              <a:rPr lang="en-IN" sz="2400" dirty="0" err="1">
                <a:latin typeface="Times New Roman"/>
                <a:cs typeface="Times New Roman"/>
              </a:rPr>
              <a:t>CommonsMultipartFile</a:t>
            </a:r>
            <a:r>
              <a:rPr lang="en-IN" sz="2400" dirty="0">
                <a:latin typeface="Times New Roman"/>
                <a:cs typeface="Times New Roman"/>
              </a:rPr>
              <a:t> which contains  other information about the file apart from its contents like original file name, size, content type 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280987" y="44352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IN" sz="3200" b="1" dirty="0">
                <a:solidFill>
                  <a:srgbClr val="FFFFFF"/>
                </a:solidFill>
                <a:latin typeface="Libre Baskerville"/>
              </a:rPr>
              <a:t>File Uploads : Through Data Binding</a:t>
            </a:r>
            <a:endParaRPr lang="en-US" sz="3600" b="1" dirty="0">
              <a:solidFill>
                <a:srgbClr val="FFFFFF"/>
              </a:solidFill>
              <a:latin typeface="Libre Baskerville"/>
              <a:sym typeface="Libre Baskerville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201965" y="1352020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5438" indent="-325438"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r>
              <a:rPr lang="en-IN" sz="2000" b="1" dirty="0">
                <a:latin typeface="Times New Roman"/>
                <a:cs typeface="Times New Roman"/>
              </a:rPr>
              <a:t>2nd Step</a:t>
            </a:r>
            <a:r>
              <a:rPr lang="en-IN" sz="2000" dirty="0">
                <a:latin typeface="Times New Roman"/>
                <a:cs typeface="Times New Roman"/>
              </a:rPr>
              <a:t> : You can bind the incoming file using command objects as well. There are two ways to do this.</a:t>
            </a:r>
          </a:p>
          <a:p>
            <a:pPr marL="325438" indent="-325438"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endParaRPr lang="en-IN" sz="2000" dirty="0">
              <a:latin typeface="Times New Roman"/>
              <a:cs typeface="Times New Roman"/>
            </a:endParaRPr>
          </a:p>
          <a:p>
            <a:pPr>
              <a:buClr>
                <a:srgbClr val="000000"/>
              </a:buClr>
              <a:buSzPct val="45000"/>
              <a:tabLst>
                <a:tab pos="347980" algn="l"/>
                <a:tab pos="34925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	1. Create a </a:t>
            </a:r>
            <a:r>
              <a:rPr lang="en-IN" sz="2000" b="1" dirty="0">
                <a:latin typeface="Times New Roman"/>
                <a:cs typeface="Times New Roman"/>
              </a:rPr>
              <a:t>byte array </a:t>
            </a:r>
            <a:r>
              <a:rPr lang="en-IN" sz="2000" dirty="0">
                <a:latin typeface="Times New Roman"/>
                <a:cs typeface="Times New Roman"/>
              </a:rPr>
              <a:t>to hold the contents of the file.  </a:t>
            </a:r>
          </a:p>
          <a:p>
            <a:pPr>
              <a:buClr>
                <a:srgbClr val="000000"/>
              </a:buClr>
              <a:buSzPct val="45000"/>
              <a:tabLst>
                <a:tab pos="347980" algn="l"/>
                <a:tab pos="34925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			</a:t>
            </a:r>
          </a:p>
          <a:p>
            <a:pPr>
              <a:buClr>
                <a:srgbClr val="000000"/>
              </a:buClr>
              <a:buSzPct val="45000"/>
              <a:tabLst>
                <a:tab pos="347980" algn="l"/>
                <a:tab pos="34925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			class </a:t>
            </a:r>
            <a:r>
              <a:rPr lang="en-IN" sz="2000" dirty="0" err="1">
                <a:latin typeface="Times New Roman"/>
                <a:cs typeface="Times New Roman"/>
              </a:rPr>
              <a:t>FileCommand</a:t>
            </a:r>
            <a:r>
              <a:rPr lang="en-IN" sz="2000" dirty="0">
                <a:latin typeface="Times New Roman"/>
                <a:cs typeface="Times New Roman"/>
              </a:rPr>
              <a:t> {</a:t>
            </a:r>
          </a:p>
          <a:p>
            <a:pPr>
              <a:buClr>
                <a:srgbClr val="000000"/>
              </a:buClr>
              <a:buSzPct val="45000"/>
              <a:tabLst>
                <a:tab pos="347980" algn="l"/>
                <a:tab pos="34925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				byte[] </a:t>
            </a:r>
            <a:r>
              <a:rPr lang="en-IN" sz="2000" dirty="0" err="1">
                <a:latin typeface="Times New Roman"/>
                <a:cs typeface="Times New Roman"/>
              </a:rPr>
              <a:t>myFile</a:t>
            </a:r>
            <a:endParaRPr lang="en-IN" sz="2000" dirty="0">
              <a:latin typeface="Times New Roman"/>
              <a:cs typeface="Times New Roman"/>
            </a:endParaRPr>
          </a:p>
          <a:p>
            <a:pPr>
              <a:buClr>
                <a:srgbClr val="000000"/>
              </a:buClr>
              <a:buSzPct val="45000"/>
              <a:tabLst>
                <a:tab pos="347980" algn="l"/>
                <a:tab pos="34925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			}</a:t>
            </a:r>
          </a:p>
          <a:p>
            <a:pPr marL="325438" indent="-325438">
              <a:buClr>
                <a:srgbClr val="000000"/>
              </a:buClr>
              <a:buSzPct val="45000"/>
              <a:buFont typeface="Noto Sans Symbols"/>
              <a:buChar char="◆"/>
              <a:tabLst>
                <a:tab pos="347980" algn="l"/>
                <a:tab pos="349250" algn="l"/>
              </a:tabLst>
            </a:pPr>
            <a:endParaRPr lang="en-IN" sz="2000" dirty="0">
              <a:latin typeface="Times New Roman"/>
              <a:cs typeface="Times New Roman"/>
            </a:endParaRPr>
          </a:p>
          <a:p>
            <a:pPr>
              <a:buClr>
                <a:srgbClr val="000000"/>
              </a:buClr>
              <a:buSzPct val="45000"/>
              <a:tabLst>
                <a:tab pos="347980" algn="l"/>
                <a:tab pos="34925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	2. Create a </a:t>
            </a:r>
            <a:r>
              <a:rPr lang="en-IN" sz="2000" b="1" dirty="0" err="1">
                <a:latin typeface="Times New Roman"/>
                <a:cs typeface="Times New Roman"/>
              </a:rPr>
              <a:t>MultipartFile</a:t>
            </a:r>
            <a:r>
              <a:rPr lang="en-IN" sz="2000" dirty="0">
                <a:latin typeface="Times New Roman"/>
                <a:cs typeface="Times New Roman"/>
              </a:rPr>
              <a:t> reference. This allows access to other properties of 		    the file like content type  as well.</a:t>
            </a:r>
          </a:p>
          <a:p>
            <a:pPr>
              <a:buClr>
                <a:srgbClr val="000000"/>
              </a:buClr>
              <a:buSzPct val="45000"/>
              <a:tabLst>
                <a:tab pos="347980" algn="l"/>
                <a:tab pos="34925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	</a:t>
            </a:r>
          </a:p>
          <a:p>
            <a:pPr>
              <a:buClr>
                <a:srgbClr val="000000"/>
              </a:buClr>
              <a:buSzPct val="45000"/>
              <a:tabLst>
                <a:tab pos="347980" algn="l"/>
                <a:tab pos="34925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			class </a:t>
            </a:r>
            <a:r>
              <a:rPr lang="en-IN" sz="2000" dirty="0" err="1">
                <a:latin typeface="Times New Roman"/>
                <a:cs typeface="Times New Roman"/>
              </a:rPr>
              <a:t>FileCommand</a:t>
            </a:r>
            <a:r>
              <a:rPr lang="en-IN" sz="2000" dirty="0">
                <a:latin typeface="Times New Roman"/>
                <a:cs typeface="Times New Roman"/>
              </a:rPr>
              <a:t> {  </a:t>
            </a:r>
          </a:p>
          <a:p>
            <a:pPr>
              <a:buClr>
                <a:srgbClr val="000000"/>
              </a:buClr>
              <a:buSzPct val="45000"/>
              <a:tabLst>
                <a:tab pos="347980" algn="l"/>
                <a:tab pos="34925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				</a:t>
            </a:r>
            <a:r>
              <a:rPr lang="en-IN" sz="2000" dirty="0" err="1">
                <a:latin typeface="Times New Roman"/>
                <a:cs typeface="Times New Roman"/>
              </a:rPr>
              <a:t>MultipartFile</a:t>
            </a: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lang="en-IN" sz="2000" dirty="0" err="1">
                <a:latin typeface="Times New Roman"/>
                <a:cs typeface="Times New Roman"/>
              </a:rPr>
              <a:t>myFile</a:t>
            </a:r>
            <a:endParaRPr lang="en-IN" sz="2000" dirty="0">
              <a:latin typeface="Times New Roman"/>
              <a:cs typeface="Times New Roman"/>
            </a:endParaRPr>
          </a:p>
          <a:p>
            <a:pPr>
              <a:buClr>
                <a:srgbClr val="000000"/>
              </a:buClr>
              <a:buSzPct val="45000"/>
              <a:tabLst>
                <a:tab pos="347980" algn="l"/>
                <a:tab pos="34925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			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457200" y="159025"/>
            <a:ext cx="8229600" cy="13719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lvl="0" algn="ctr">
              <a:buSzPct val="25000"/>
            </a:pPr>
            <a:r>
              <a:rPr lang="en-IN" sz="3200" b="1" dirty="0">
                <a:solidFill>
                  <a:srgbClr val="FFFFFF"/>
                </a:solidFill>
                <a:latin typeface="Libre Baskerville"/>
              </a:rPr>
              <a:t>File Download : Writing Response</a:t>
            </a:r>
            <a:endParaRPr lang="en-US" sz="3200" b="1" dirty="0">
              <a:solidFill>
                <a:srgbClr val="FFFFFF"/>
              </a:solidFill>
              <a:latin typeface="Libre Baskerville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457200" y="1530919"/>
            <a:ext cx="8686800" cy="4499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8615" marR="5080" indent="-335915">
              <a:lnSpc>
                <a:spcPts val="1650"/>
              </a:lnSpc>
              <a:spcBef>
                <a:spcPts val="18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allow downloading of files by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anchor tag that points to the actual location  of the file. The browser will automatically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the</a:t>
            </a:r>
            <a:r>
              <a:rPr lang="en-IN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170180" indent="-335915">
              <a:lnSpc>
                <a:spcPts val="1650"/>
              </a:lnSpc>
              <a:spcBef>
                <a:spcPts val="135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cases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that the file be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fly,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order  detail PDF. In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cases, you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the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available to</a:t>
            </a:r>
            <a:r>
              <a:rPr lang="en-IN"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controllers:</a:t>
            </a:r>
          </a:p>
          <a:p>
            <a:pPr marL="348615">
              <a:lnSpc>
                <a:spcPts val="1664"/>
              </a:lnSpc>
              <a:spcBef>
                <a:spcPts val="1270"/>
              </a:spcBef>
            </a:pPr>
            <a:r>
              <a:rPr lang="en-IN" sz="1800" spc="-5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1800" dirty="0" err="1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createOrderPDF</a:t>
            </a:r>
            <a:r>
              <a:rPr lang="en-IN" sz="1800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1800" spc="-15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8615">
              <a:lnSpc>
                <a:spcPts val="1664"/>
              </a:lnSpc>
              <a:spcBef>
                <a:spcPts val="1270"/>
              </a:spcBef>
            </a:pPr>
            <a:r>
              <a:rPr lang="en-IN" sz="1800" spc="-5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byte[] </a:t>
            </a:r>
            <a:r>
              <a:rPr lang="en-IN" sz="1800" spc="-5" dirty="0" err="1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orderPDF</a:t>
            </a:r>
            <a:r>
              <a:rPr lang="en-IN" sz="1800" spc="-5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800" spc="-5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// </a:t>
            </a:r>
            <a:r>
              <a:rPr lang="en-IN" sz="1800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IN" sz="1800" spc="-5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bytes from </a:t>
            </a:r>
            <a:r>
              <a:rPr lang="en-IN" sz="1800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source  		    	    </a:t>
            </a:r>
            <a:r>
              <a:rPr lang="en-IN" sz="1800" dirty="0" err="1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response.setHeader</a:t>
            </a:r>
            <a:r>
              <a:rPr lang="en-IN" sz="1800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("Content-disposition", </a:t>
            </a:r>
            <a:r>
              <a:rPr lang="en-IN" sz="1800" spc="-5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"attachment; filename=” </a:t>
            </a:r>
            <a:r>
              <a:rPr lang="en-IN" sz="1800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1800" spc="-95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5" dirty="0" err="1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IN" sz="1800" spc="-5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5545" marR="3787775">
              <a:lnSpc>
                <a:spcPts val="1650"/>
              </a:lnSpc>
            </a:pPr>
            <a:r>
              <a:rPr lang="en-IN" sz="1800" dirty="0" err="1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response.contentType</a:t>
            </a:r>
            <a:r>
              <a:rPr lang="en-IN" sz="1800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contentType</a:t>
            </a:r>
            <a:r>
              <a:rPr lang="en-IN" sz="1800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dirty="0" err="1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response.contentLength</a:t>
            </a:r>
            <a:r>
              <a:rPr lang="en-IN" sz="1800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IN" sz="1800" spc="-105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5" dirty="0" err="1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bytes.length</a:t>
            </a:r>
            <a:r>
              <a:rPr lang="en-IN" sz="1800" spc="-5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dirty="0" err="1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response.outputStream</a:t>
            </a:r>
            <a:r>
              <a:rPr lang="en-IN" sz="1800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5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IN" sz="1800" spc="-30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5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>
              <a:lnSpc>
                <a:spcPts val="1600"/>
              </a:lnSpc>
            </a:pPr>
            <a:r>
              <a:rPr lang="en-IN" sz="1800" dirty="0">
                <a:solidFill>
                  <a:srgbClr val="0B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304800" y="2590800"/>
            <a:ext cx="8564562" cy="1611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304800" y="2824163"/>
            <a:ext cx="8564563" cy="741361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304800" y="2824163"/>
            <a:ext cx="8564563" cy="741361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289712" y="46837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References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89725" y="2078125"/>
            <a:ext cx="8564700" cy="328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8615" indent="-335915">
              <a:spcBef>
                <a:spcPts val="100"/>
              </a:spcBef>
              <a:buClr>
                <a:srgbClr val="000000"/>
              </a:buClr>
              <a:buChar char="●"/>
              <a:tabLst>
                <a:tab pos="347980" algn="l"/>
                <a:tab pos="349250" algn="l"/>
              </a:tabLst>
            </a:pPr>
            <a:r>
              <a:rPr lang="en-IN" sz="2400" u="sng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Web</a:t>
            </a:r>
            <a:r>
              <a:rPr lang="en-IN" sz="2400" u="sng" spc="-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 </a:t>
            </a:r>
            <a:r>
              <a:rPr lang="en-IN" sz="24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Layer</a:t>
            </a:r>
            <a:endParaRPr lang="en-IN" sz="2400" dirty="0"/>
          </a:p>
          <a:p>
            <a:pPr marL="348615" indent="-335915">
              <a:spcBef>
                <a:spcPts val="30"/>
              </a:spcBef>
              <a:buClr>
                <a:srgbClr val="000000"/>
              </a:buClr>
              <a:buChar char="●"/>
              <a:tabLst>
                <a:tab pos="347980" algn="l"/>
                <a:tab pos="349250" algn="l"/>
              </a:tabLst>
            </a:pPr>
            <a:r>
              <a:rPr lang="en-IN" sz="2400" u="sng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Command</a:t>
            </a:r>
            <a:r>
              <a:rPr lang="en-IN" sz="2400" u="sng" spc="-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 </a:t>
            </a:r>
            <a:r>
              <a:rPr lang="en-IN" sz="24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Objects</a:t>
            </a:r>
            <a:endParaRPr lang="en-IN" sz="2400" dirty="0"/>
          </a:p>
          <a:p>
            <a:pPr marL="342900" marR="0" lvl="0" indent="-3302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400" dirty="0">
              <a:solidFill>
                <a:srgbClr val="CCCC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02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400" dirty="0">
              <a:solidFill>
                <a:srgbClr val="CC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289712" y="43110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IN" sz="3600" b="1" dirty="0">
                <a:solidFill>
                  <a:srgbClr val="FFFFFF"/>
                </a:solidFill>
                <a:latin typeface="Libre Baskerville"/>
              </a:rPr>
              <a:t>What is Data Binding?</a:t>
            </a:r>
            <a:endParaRPr lang="en-US" sz="3600" b="1" dirty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15E763-6EC8-2C46-A237-8543B035C6C0}"/>
              </a:ext>
            </a:extLst>
          </p:cNvPr>
          <p:cNvSpPr/>
          <p:nvPr/>
        </p:nvSpPr>
        <p:spPr>
          <a:xfrm>
            <a:off x="289712" y="1756217"/>
            <a:ext cx="81249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29590">
              <a:lnSpc>
                <a:spcPts val="1650"/>
              </a:lnSpc>
              <a:spcBef>
                <a:spcPts val="180"/>
              </a:spcBef>
            </a:pP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 is the act of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“Binding”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onto the properties of an  object.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64"/>
              </a:lnSpc>
            </a:pP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Data Binding deal</a:t>
            </a:r>
            <a:r>
              <a:rPr lang="en-IN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with?</a:t>
            </a:r>
          </a:p>
          <a:p>
            <a:pPr marL="12700">
              <a:lnSpc>
                <a:spcPts val="1664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336550">
              <a:lnSpc>
                <a:spcPts val="1650"/>
              </a:lnSpc>
              <a:spcBef>
                <a:spcPts val="6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Parameters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(params)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we typically delivered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always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“strings”.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Whereas, our groovy or java object properties or we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domain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model 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“may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not be</a:t>
            </a:r>
            <a:r>
              <a:rPr lang="en-IN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string”</a:t>
            </a:r>
          </a:p>
          <a:p>
            <a:pPr>
              <a:spcBef>
                <a:spcPts val="20"/>
              </a:spcBef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36550">
              <a:buChar char="●"/>
              <a:tabLst>
                <a:tab pos="469265" algn="l"/>
                <a:tab pos="469900" algn="l"/>
              </a:tabLst>
            </a:pP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DATA BINDING DEAL WITH ALL NECESSARY TYPE</a:t>
            </a:r>
            <a:r>
              <a:rPr lang="en-IN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289712" y="45595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IN" sz="3600" b="1" dirty="0">
                <a:solidFill>
                  <a:srgbClr val="FFFFFF"/>
                </a:solidFill>
                <a:latin typeface="Libre Baskerville"/>
              </a:rPr>
              <a:t>Binding Request To Data Model</a:t>
            </a:r>
            <a:endParaRPr lang="en-US" sz="3600" b="1" dirty="0">
              <a:solidFill>
                <a:srgbClr val="FFFFFF"/>
              </a:solidFill>
              <a:latin typeface="Libre Baskerville"/>
              <a:sym typeface="Libre Baskerville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81000" y="1371600"/>
            <a:ext cx="8564562" cy="42889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indent="-31908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397510" algn="l"/>
                <a:tab pos="39814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Grails uses Spring's underlying data binding capability to perform data binding.</a:t>
            </a:r>
          </a:p>
          <a:p>
            <a:pPr marL="319088" indent="-31908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</a:pPr>
            <a:endParaRPr lang="en-IN" sz="2400" dirty="0">
              <a:latin typeface="Times New Roman"/>
              <a:cs typeface="Times New Roman"/>
            </a:endParaRPr>
          </a:p>
          <a:p>
            <a:pPr marL="319088" indent="-31908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397510" algn="l"/>
                <a:tab pos="39814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Values can be assigned to domain class properties by populating them with values received as  request attributes or params</a:t>
            </a:r>
          </a:p>
          <a:p>
            <a:pPr marL="319088" indent="-31908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</a:pPr>
            <a:endParaRPr lang="en-IN" sz="2400" dirty="0">
              <a:latin typeface="Times New Roman"/>
              <a:cs typeface="Times New Roman"/>
            </a:endParaRPr>
          </a:p>
          <a:p>
            <a:pPr marL="319088" indent="-31908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397510" algn="l"/>
                <a:tab pos="39814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Grails will attempt to bind any incoming request parameters onto the properties of the instance,  and perform type conversion if necessary.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289712" y="41867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 dirty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Demo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9255" indent="-376555">
              <a:spcBef>
                <a:spcPts val="370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Create a domain Person and dynamically bind data with its instance.</a:t>
            </a:r>
          </a:p>
          <a:p>
            <a:pPr marL="846455" lvl="1" indent="-376555">
              <a:spcBef>
                <a:spcPts val="270"/>
              </a:spcBef>
              <a:buAutoNum type="alphaLcPeriod"/>
              <a:tabLst>
                <a:tab pos="846455" algn="l"/>
                <a:tab pos="84709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Firstly through action arguments</a:t>
            </a:r>
          </a:p>
          <a:p>
            <a:pPr marL="846455" lvl="1" indent="-376555">
              <a:spcBef>
                <a:spcPts val="270"/>
              </a:spcBef>
              <a:buAutoNum type="alphaLcPeriod"/>
              <a:tabLst>
                <a:tab pos="846455" algn="l"/>
                <a:tab pos="84709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Secondly through param conversion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280987" y="41870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IN" sz="3600" b="1" dirty="0">
                <a:solidFill>
                  <a:srgbClr val="FFFFFF"/>
                </a:solidFill>
                <a:latin typeface="Libre Baskerville"/>
              </a:rPr>
              <a:t>Binding Request To Data Model</a:t>
            </a:r>
            <a:endParaRPr lang="en-US" sz="3600" b="1" dirty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280987" y="1284287"/>
            <a:ext cx="8564562" cy="5286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IN" sz="2000" dirty="0">
                <a:latin typeface="Times New Roman"/>
                <a:cs typeface="Times New Roman"/>
              </a:rPr>
              <a:t>Ways of Binding Data :</a:t>
            </a:r>
          </a:p>
          <a:p>
            <a:pPr>
              <a:spcBef>
                <a:spcPts val="10"/>
              </a:spcBef>
            </a:pPr>
            <a:endParaRPr lang="en-IN" sz="2800" dirty="0">
              <a:latin typeface="Times New Roman"/>
              <a:cs typeface="Times New Roman"/>
            </a:endParaRPr>
          </a:p>
          <a:p>
            <a:pPr marL="319088" indent="-31908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469265" algn="l"/>
                <a:tab pos="46990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Using Domain Class 'Implicit Constructor'</a:t>
            </a:r>
          </a:p>
          <a:p>
            <a:pPr marL="319088" indent="-31908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</a:pPr>
            <a:endParaRPr lang="en-IN" sz="2000" dirty="0">
              <a:latin typeface="Times New Roman"/>
              <a:cs typeface="Times New Roman"/>
            </a:endParaRPr>
          </a:p>
          <a:p>
            <a:pPr marL="319088" indent="-31908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469265" algn="l"/>
                <a:tab pos="46990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Using property 'properties' for existing instance</a:t>
            </a:r>
          </a:p>
          <a:p>
            <a:pPr marL="319088" indent="-31908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</a:pPr>
            <a:endParaRPr lang="en-IN" sz="2000" dirty="0">
              <a:latin typeface="Times New Roman"/>
              <a:cs typeface="Times New Roman"/>
            </a:endParaRPr>
          </a:p>
          <a:p>
            <a:pPr marL="319088" indent="-31908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◆"/>
              <a:tabLst>
                <a:tab pos="469265" algn="l"/>
                <a:tab pos="46990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Using “</a:t>
            </a:r>
            <a:r>
              <a:rPr lang="en-IN" sz="2000" dirty="0" err="1">
                <a:latin typeface="Times New Roman"/>
                <a:cs typeface="Times New Roman"/>
              </a:rPr>
              <a:t>bindData</a:t>
            </a:r>
            <a:r>
              <a:rPr lang="en-IN" sz="2000" dirty="0">
                <a:latin typeface="Times New Roman"/>
                <a:cs typeface="Times New Roman"/>
              </a:rPr>
              <a:t>(....)” Method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289712" y="413175"/>
            <a:ext cx="8564700" cy="615900"/>
          </a:xfrm>
          <a:prstGeom prst="rect">
            <a:avLst/>
          </a:prstGeom>
          <a:noFill/>
          <a:ln>
            <a:noFill/>
          </a:ln>
        </p:spPr>
        <p:txBody>
          <a:bodyPr lIns="91425" tIns="82075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IN" sz="3200" b="1" dirty="0">
                <a:solidFill>
                  <a:srgbClr val="FFFFFF"/>
                </a:solidFill>
                <a:latin typeface="Libre Baskerville"/>
              </a:rPr>
              <a:t>Data Binding: Implicit Constructor</a:t>
            </a:r>
            <a:endParaRPr lang="en-US" sz="3200" b="1" dirty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89800" y="1197350"/>
            <a:ext cx="8564700" cy="502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ct val="45000"/>
            </a:pPr>
            <a:r>
              <a:rPr lang="en-IN" sz="2400" dirty="0">
                <a:latin typeface="Times New Roman"/>
                <a:cs typeface="Times New Roman"/>
              </a:rPr>
              <a:t>Employee emp = new Employee(params)</a:t>
            </a:r>
          </a:p>
          <a:p>
            <a:pPr>
              <a:spcBef>
                <a:spcPts val="30"/>
              </a:spcBef>
            </a:pPr>
            <a:endParaRPr lang="en-IN" sz="2400" dirty="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</a:pPr>
            <a:r>
              <a:rPr lang="en-IN" sz="2400" dirty="0">
                <a:latin typeface="Times New Roman"/>
                <a:cs typeface="Times New Roman"/>
              </a:rPr>
              <a:t>By passing the params object to the domain class constructor Grails</a:t>
            </a:r>
          </a:p>
          <a:p>
            <a:pPr marL="12700" marR="5080">
              <a:lnSpc>
                <a:spcPts val="1650"/>
              </a:lnSpc>
            </a:pPr>
            <a:endParaRPr lang="en-IN" sz="2400" dirty="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</a:pPr>
            <a:r>
              <a:rPr lang="en-IN" sz="2400" dirty="0">
                <a:latin typeface="Times New Roman"/>
                <a:cs typeface="Times New Roman"/>
              </a:rPr>
              <a:t>automatically recognizes that you  are trying to bind from request </a:t>
            </a:r>
          </a:p>
          <a:p>
            <a:pPr marL="12700" marR="5080">
              <a:lnSpc>
                <a:spcPts val="1650"/>
              </a:lnSpc>
            </a:pPr>
            <a:endParaRPr lang="en-IN" sz="2400" dirty="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</a:pPr>
            <a:r>
              <a:rPr lang="en-IN" sz="2400" dirty="0">
                <a:latin typeface="Times New Roman"/>
                <a:cs typeface="Times New Roman"/>
              </a:rPr>
              <a:t>parameters. When incoming request is like :</a:t>
            </a:r>
          </a:p>
          <a:p>
            <a:pPr marL="12700" marR="5080">
              <a:lnSpc>
                <a:spcPts val="1650"/>
              </a:lnSpc>
            </a:pPr>
            <a:endParaRPr lang="en-IN" sz="2400" dirty="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lang="en-IN" sz="2400" b="1" dirty="0">
                <a:latin typeface="Times New Roman"/>
                <a:cs typeface="Times New Roman"/>
              </a:rPr>
              <a:t>/employee/</a:t>
            </a:r>
            <a:r>
              <a:rPr lang="en-IN" sz="2400" b="1" dirty="0" err="1">
                <a:latin typeface="Times New Roman"/>
                <a:cs typeface="Times New Roman"/>
              </a:rPr>
              <a:t>save?employeeId</a:t>
            </a:r>
            <a:r>
              <a:rPr lang="en-IN" sz="2400" b="1" dirty="0">
                <a:latin typeface="Times New Roman"/>
                <a:cs typeface="Times New Roman"/>
              </a:rPr>
              <a:t>=Rx-01</a:t>
            </a:r>
          </a:p>
          <a:p>
            <a:pPr>
              <a:spcBef>
                <a:spcPts val="40"/>
              </a:spcBef>
            </a:pPr>
            <a:endParaRPr lang="en-IN" sz="2400" dirty="0">
              <a:latin typeface="Times New Roman"/>
              <a:cs typeface="Times New Roman"/>
            </a:endParaRPr>
          </a:p>
          <a:p>
            <a:pPr marL="12700" marR="398780">
              <a:lnSpc>
                <a:spcPts val="1650"/>
              </a:lnSpc>
            </a:pPr>
            <a:r>
              <a:rPr lang="en-IN" sz="2400" dirty="0">
                <a:latin typeface="Times New Roman"/>
                <a:cs typeface="Times New Roman"/>
              </a:rPr>
              <a:t>Then the </a:t>
            </a:r>
            <a:r>
              <a:rPr lang="en-IN" sz="2400" dirty="0" err="1">
                <a:latin typeface="Times New Roman"/>
                <a:cs typeface="Times New Roman"/>
              </a:rPr>
              <a:t>employeeId</a:t>
            </a:r>
            <a:r>
              <a:rPr lang="en-IN" sz="2400" dirty="0">
                <a:latin typeface="Times New Roman"/>
                <a:cs typeface="Times New Roman"/>
              </a:rPr>
              <a:t> request parameters would automatically </a:t>
            </a:r>
          </a:p>
          <a:p>
            <a:pPr marL="12700" marR="398780">
              <a:lnSpc>
                <a:spcPts val="1650"/>
              </a:lnSpc>
            </a:pPr>
            <a:endParaRPr lang="en-IN" sz="2400" dirty="0">
              <a:latin typeface="Times New Roman"/>
              <a:cs typeface="Times New Roman"/>
            </a:endParaRPr>
          </a:p>
          <a:p>
            <a:pPr marL="12700" marR="398780">
              <a:lnSpc>
                <a:spcPts val="1650"/>
              </a:lnSpc>
            </a:pPr>
            <a:r>
              <a:rPr lang="en-IN" sz="2400" dirty="0">
                <a:latin typeface="Times New Roman"/>
                <a:cs typeface="Times New Roman"/>
              </a:rPr>
              <a:t>get set on the domain class properties with  similar name.</a:t>
            </a:r>
            <a:endParaRPr sz="2400" dirty="0"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280987" y="44352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IN" sz="3600" b="1" dirty="0">
                <a:solidFill>
                  <a:srgbClr val="FFFFFF"/>
                </a:solidFill>
                <a:latin typeface="Libre Baskerville"/>
              </a:rPr>
              <a:t>Data Binding: Using “properties”</a:t>
            </a:r>
            <a:endParaRPr lang="en-US" sz="3600" b="1" dirty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2700" marR="239395" indent="48895">
              <a:lnSpc>
                <a:spcPts val="1650"/>
              </a:lnSpc>
              <a:spcBef>
                <a:spcPts val="180"/>
              </a:spcBef>
            </a:pPr>
            <a:endParaRPr lang="en-IN" sz="2000" dirty="0">
              <a:latin typeface="Times New Roman"/>
              <a:cs typeface="Times New Roman"/>
            </a:endParaRPr>
          </a:p>
          <a:p>
            <a:pPr marL="12700" marR="239395" indent="48895">
              <a:lnSpc>
                <a:spcPts val="1650"/>
              </a:lnSpc>
              <a:spcBef>
                <a:spcPts val="180"/>
              </a:spcBef>
            </a:pPr>
            <a:r>
              <a:rPr lang="en-IN" sz="2000" dirty="0">
                <a:latin typeface="Times New Roman"/>
                <a:cs typeface="Times New Roman"/>
              </a:rPr>
              <a:t>If you need to perform data binding onto an existing instance then you can use</a:t>
            </a:r>
          </a:p>
          <a:p>
            <a:pPr marL="12700" marR="239395" indent="48895">
              <a:lnSpc>
                <a:spcPts val="1650"/>
              </a:lnSpc>
              <a:spcBef>
                <a:spcPts val="180"/>
              </a:spcBef>
            </a:pPr>
            <a:r>
              <a:rPr lang="en-IN" sz="2000" dirty="0">
                <a:latin typeface="Times New Roman"/>
                <a:cs typeface="Times New Roman"/>
              </a:rPr>
              <a:t>the “properties”  property :</a:t>
            </a:r>
          </a:p>
          <a:p>
            <a:pPr>
              <a:spcBef>
                <a:spcPts val="15"/>
              </a:spcBef>
            </a:pPr>
            <a:endParaRPr lang="en-IN" sz="2000" dirty="0">
              <a:latin typeface="Times New Roman"/>
              <a:cs typeface="Times New Roman"/>
            </a:endParaRPr>
          </a:p>
          <a:p>
            <a:pPr marL="160020">
              <a:lnSpc>
                <a:spcPts val="1664"/>
              </a:lnSpc>
            </a:pPr>
            <a:r>
              <a:rPr lang="en-IN" sz="2000" dirty="0">
                <a:latin typeface="Times New Roman"/>
                <a:cs typeface="Times New Roman"/>
              </a:rPr>
              <a:t>Book album = Book.get(params.id)</a:t>
            </a:r>
          </a:p>
          <a:p>
            <a:pPr marL="160020">
              <a:lnSpc>
                <a:spcPts val="1664"/>
              </a:lnSpc>
              <a:tabLst>
                <a:tab pos="2539365" algn="l"/>
              </a:tabLst>
            </a:pPr>
            <a:endParaRPr lang="en-IN" sz="2000" dirty="0">
              <a:latin typeface="Times New Roman"/>
              <a:cs typeface="Times New Roman"/>
            </a:endParaRPr>
          </a:p>
          <a:p>
            <a:pPr marL="160020">
              <a:lnSpc>
                <a:spcPts val="1664"/>
              </a:lnSpc>
              <a:tabLst>
                <a:tab pos="2539365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Book.properties = params	//Update Existing Record</a:t>
            </a:r>
          </a:p>
          <a:p>
            <a:pPr>
              <a:spcBef>
                <a:spcPts val="35"/>
              </a:spcBef>
            </a:pPr>
            <a:endParaRPr lang="en-IN" sz="2000" dirty="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</a:pPr>
            <a:r>
              <a:rPr lang="en-IN" sz="2000" dirty="0">
                <a:latin typeface="Times New Roman"/>
                <a:cs typeface="Times New Roman"/>
              </a:rPr>
              <a:t>Note : This has exactly the same effect as using the implicit constructor (Just can used for existing  record updation).</a:t>
            </a:r>
          </a:p>
          <a:p>
            <a:pPr marL="339725" marR="0" lvl="0" indent="-327025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0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289712" y="44352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IN" sz="3600" b="1" dirty="0">
                <a:solidFill>
                  <a:srgbClr val="FFFFFF"/>
                </a:solidFill>
                <a:latin typeface="Libre Baskerville"/>
              </a:rPr>
              <a:t>Data Binding: </a:t>
            </a:r>
            <a:r>
              <a:rPr lang="en-IN" sz="3600" b="1" dirty="0" err="1">
                <a:solidFill>
                  <a:srgbClr val="FFFFFF"/>
                </a:solidFill>
                <a:latin typeface="Libre Baskerville"/>
              </a:rPr>
              <a:t>bindData</a:t>
            </a:r>
            <a:r>
              <a:rPr lang="en-IN" sz="3600" b="1" dirty="0">
                <a:solidFill>
                  <a:srgbClr val="FFFFFF"/>
                </a:solidFill>
                <a:latin typeface="Libre Baskerville"/>
              </a:rPr>
              <a:t> method</a:t>
            </a:r>
            <a:endParaRPr lang="en-US" sz="3600" b="1" dirty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indent="-31908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IN" sz="2000" dirty="0">
                <a:latin typeface="Times New Roman"/>
                <a:cs typeface="Times New Roman"/>
              </a:rPr>
              <a:t>Enables inclusion/exclusion of properties to be included while binding the data</a:t>
            </a:r>
          </a:p>
          <a:p>
            <a:pPr marL="319088" indent="-31908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endParaRPr lang="en-IN" sz="2000" dirty="0">
              <a:latin typeface="Times New Roman"/>
              <a:cs typeface="Times New Roman"/>
            </a:endParaRPr>
          </a:p>
          <a:p>
            <a:pPr marL="319088" indent="-31908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IN" sz="2000" dirty="0" err="1">
                <a:latin typeface="Times New Roman"/>
                <a:cs typeface="Times New Roman"/>
              </a:rPr>
              <a:t>bindData</a:t>
            </a:r>
            <a:r>
              <a:rPr lang="en-IN" sz="2000" dirty="0">
                <a:latin typeface="Times New Roman"/>
                <a:cs typeface="Times New Roman"/>
              </a:rPr>
              <a:t>(album, params, [ include : [ 'title' , 'type' ] ])  Include : Specify only 'title' and 'type' property bind to album.</a:t>
            </a:r>
          </a:p>
          <a:p>
            <a:pPr marL="319088" indent="-31908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endParaRPr lang="en-IN" sz="2000" dirty="0">
              <a:latin typeface="Times New Roman"/>
              <a:cs typeface="Times New Roman"/>
            </a:endParaRPr>
          </a:p>
          <a:p>
            <a:pPr marL="319088" indent="-319088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IN" sz="2000" dirty="0" err="1">
                <a:latin typeface="Times New Roman"/>
                <a:cs typeface="Times New Roman"/>
              </a:rPr>
              <a:t>bindData</a:t>
            </a:r>
            <a:r>
              <a:rPr lang="en-IN" sz="2000" dirty="0">
                <a:latin typeface="Times New Roman"/>
                <a:cs typeface="Times New Roman"/>
              </a:rPr>
              <a:t>(album, params, [ exclude : "title" ])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IN" sz="2000" dirty="0">
                <a:latin typeface="Times New Roman"/>
                <a:cs typeface="Times New Roman"/>
              </a:rPr>
              <a:t>     Exclude : Specify bind all the property excluding 'title'.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B2B3B2"/>
      </a:lt1>
      <a:dk2>
        <a:srgbClr val="000000"/>
      </a:dk2>
      <a:lt2>
        <a:srgbClr val="808080"/>
      </a:lt2>
      <a:accent1>
        <a:srgbClr val="C0D563"/>
      </a:accent1>
      <a:accent2>
        <a:srgbClr val="333399"/>
      </a:accent2>
      <a:accent3>
        <a:srgbClr val="D5D6D5"/>
      </a:accent3>
      <a:accent4>
        <a:srgbClr val="000000"/>
      </a:accent4>
      <a:accent5>
        <a:srgbClr val="DCE7B7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1244</Words>
  <Application>Microsoft Macintosh PowerPoint</Application>
  <PresentationFormat>On-screen Show (4:3)</PresentationFormat>
  <Paragraphs>211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Libre Baskerville</vt:lpstr>
      <vt:lpstr>Times New Roman</vt:lpstr>
      <vt:lpstr>Calibri</vt:lpstr>
      <vt:lpstr>Arial</vt:lpstr>
      <vt:lpstr>Noto Sans Symbols</vt:lpstr>
      <vt:lpstr>Blank Presentation</vt:lpstr>
      <vt:lpstr>Grails Controllers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Grails Controllers</dc:title>
  <cp:lastModifiedBy>Microsoft Office User</cp:lastModifiedBy>
  <cp:revision>24</cp:revision>
  <dcterms:modified xsi:type="dcterms:W3CDTF">2019-07-22T04:23:37Z</dcterms:modified>
</cp:coreProperties>
</file>