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embeddedFontLst>
    <p:embeddedFont>
      <p:font typeface="Libre Baskerville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bold.fntdata"/><Relationship Id="rId20" Type="http://schemas.openxmlformats.org/officeDocument/2006/relationships/slide" Target="slides/slide16.xml"/><Relationship Id="rId41" Type="http://schemas.openxmlformats.org/officeDocument/2006/relationships/font" Target="fonts/LibreBaskerville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LibreBaskerville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>
            <p:ph idx="2" type="sldImg"/>
          </p:nvPr>
        </p:nvSpPr>
        <p:spPr>
          <a:xfrm>
            <a:off x="0" y="-6518275"/>
            <a:ext cx="0" cy="14422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85800" y="4343400"/>
            <a:ext cx="5468937" cy="4097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257300" y="719137"/>
            <a:ext cx="48006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rIns="91500" tIns="457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00" rIns="91500" tIns="457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02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10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domain class has a method called getName() and a method called setName(), then that domain class has a persistent property called name. It doesn’t matter that the class doesn’t have a field called “name.”</a:t>
            </a:r>
          </a:p>
          <a:p>
            <a:pPr indent="0" lvl="0" marL="0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02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10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of the belongsTo property in the Engine class is a Map. </a:t>
            </a:r>
          </a:p>
          <a:p>
            <a:pPr indent="0" lvl="0" marL="0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50" lIns="80100" rIns="80100" tIns="41650">
            <a:noAutofit/>
          </a:bodyPr>
          <a:lstStyle/>
          <a:p>
            <a:pPr indent="-196850" lvl="0" marL="1905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services, APIs and protocols. Multi Tiered web applications. </a:t>
            </a:r>
          </a:p>
          <a:p>
            <a:pPr indent="-196850" lvl="0" marL="1905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way of doing things. Decreases the need for programming a lot of features which are already available as re-usable components.</a:t>
            </a: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07" y="685791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50" lIns="80100" rIns="80100" tIns="41650">
            <a:noAutofit/>
          </a:bodyPr>
          <a:lstStyle/>
          <a:p>
            <a:pPr indent="-196850" lvl="0" marL="1905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services, APIs and protocols. Multi Tiered web applications. </a:t>
            </a:r>
          </a:p>
          <a:p>
            <a:pPr indent="-196850" lvl="0" marL="1905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way of doing things. Decreases the need for programming a lot of features which are already available as re-usable components.</a:t>
            </a: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07" y="685791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22145" y="3714627"/>
            <a:ext cx="49773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650" lIns="80100" rIns="80100" tIns="41650">
            <a:noAutofit/>
          </a:bodyPr>
          <a:lstStyle/>
          <a:p>
            <a:pPr indent="-196850" lvl="0" marL="1905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of services, APIs and protocols. Multi Tiered web applications. </a:t>
            </a:r>
          </a:p>
          <a:p>
            <a:pPr indent="-196850" lvl="0" marL="1905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way of doing things. Decreases the need for programming a lot of features which are already available as re-usable components.</a:t>
            </a: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07" y="685791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0" y="695325"/>
            <a:ext cx="1500" cy="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0" y="695325"/>
            <a:ext cx="1587" cy="1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0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cap="rnd" cmpd="sng" w="254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cap="rnd" cmpd="sng" w="254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177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143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14859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1943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003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3147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177800" marR="0" rtl="0" algn="l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1485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1943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003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3147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177800" marR="0" rtl="0" algn="l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1485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1943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003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3147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177800" marR="0" rtl="0" algn="l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143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14859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19431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4003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28575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3147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6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177800" marR="0" rtl="0" algn="l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143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14859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19431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4003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28575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3147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xLogixTitle2"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5500" cy="68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hape 45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cap="rnd" cmpd="sng" w="254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47" name="Shape 47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cap="rnd" cmpd="sng" w="254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" type="subTitle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4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1485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1943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003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3147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80439" y="584639"/>
            <a:ext cx="8564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80439" y="1284840"/>
            <a:ext cx="85641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177800" marR="0" rtl="0" algn="l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14859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19431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4003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28575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3147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800" u="none" cap="none" strike="noStrik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b="0" i="0" lang="en-US" sz="700" u="none" cap="none" strike="noStrik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b="0" i="0" lang="en-US" sz="800" u="none" cap="none" strike="noStrik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b="0" i="0" lang="en-US" sz="10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grails.org/doc/latest/ref/Domain%20Classes/properti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596902" y="1937381"/>
            <a:ext cx="8064600" cy="135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/>
              <a:t>Grails Controllers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6902" y="1965464"/>
            <a:ext cx="838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961975" y="4709850"/>
            <a:ext cx="26994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400">
                <a:solidFill>
                  <a:srgbClr val="FFFFFF"/>
                </a:solidFill>
              </a:rPr>
              <a:t>Sachin Verma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89712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Restricting access to controller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 all controller actions are accessible using any HTTP request method (GET, PUT, POST, etc...). 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request.getMethod()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restrict this, define a map by the name of allowedMethods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key of this map specifies the action name and the value of a key specifies the request method that the action should be allowed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static allowedMethods = [action1: 'POST', 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action2: ['POST', 'GET', 'DELETE']]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80987" y="510962"/>
            <a:ext cx="8564700" cy="6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Rending the view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convention, a gsp by the same name as the action is searched for, if no view is specified explicitly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myFirstAction = {}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trying to access this action, a view with the name of myFirstAction.gsp will be searched. If not found, it will give a 404 error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render a custom view, use the render method. render(view:"display")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b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80987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Creating a model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duty of the controller is gathering data that will be rendered in the view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collected data is put in a map called model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SampleController {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show = {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render(view: 'show', model: [song: Song.get(1) ]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80987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Redirecting a request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80987" y="1284287"/>
            <a:ext cx="8564562" cy="486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68025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control to another action within or outside the same controller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 method accepts a map as an argument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redirect(controller: 'sample', action: 'first')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: action, controller, id, params, uri, url</a:t>
            </a:r>
            <a:b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89712" y="4062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Redirect and Forward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Forward: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performed internally by the servlet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Original URL stays intact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step process -  web application instructs the browser to fetch a second URL, which differs from the original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Slower than a forward, since it requires a   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second browser request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280987" y="4683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Examples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action: "show", id: 4, params: [author: "Stephen King"]</a:t>
            </a: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(controller: "book", action: "show")</a:t>
            </a: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redirect(action:login)</a:t>
            </a: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redirect(controller:'home',action:'index')</a:t>
            </a: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redirect(uri:"/login.html")</a:t>
            </a: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redirect(url:"http://grails.org")</a:t>
            </a:r>
          </a:p>
          <a:p>
            <a:pPr indent="-3302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redirect(action:myaction,params:["myparam":"myvalue"])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289712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Controller Scopes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5438" lvl="0" marL="33813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0" marL="3381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i="1"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servletContext</a:t>
            </a:r>
            <a:r>
              <a:rPr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 to share state across the entire web application.</a:t>
            </a:r>
          </a:p>
          <a:p>
            <a:pPr indent="-325438" lvl="0" marL="3381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i="1"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associating state with a given user.</a:t>
            </a:r>
          </a:p>
          <a:p>
            <a:pPr indent="-325438" lvl="0" marL="3381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i="1"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the storage of objects for the current request only.</a:t>
            </a:r>
          </a:p>
          <a:p>
            <a:pPr indent="-325438" lvl="0" marL="3381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i="1"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of incoming request parameters </a:t>
            </a:r>
          </a:p>
          <a:p>
            <a:pPr indent="-325438" lvl="0" marL="3381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i="1"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placed in this scope are kept for the duration on the current request and the next request</a:t>
            </a:r>
            <a:b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80987" y="573087"/>
            <a:ext cx="8564562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Params and session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80987" y="1525587"/>
            <a:ext cx="8564562" cy="487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params” is a map consisting of incoming request parameters for the controller action</a:t>
            </a:r>
          </a:p>
          <a:p>
            <a:pPr indent="-334963" lvl="0" marL="33496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def paramsUsage = {</a:t>
            </a:r>
          </a:p>
          <a:p>
            <a:pPr indent="-569913" lvl="1" marL="1484313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“I got the following name: ” + params.name</a:t>
            </a:r>
          </a:p>
          <a:p>
            <a:pPr indent="-334963" lvl="0" marL="33496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</a:p>
          <a:p>
            <a:pPr indent="-334963" lvl="0" marL="33496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“session” is a map that can be used to store data pertaining to a user; uses cookies to associate a particular state with a user.</a:t>
            </a:r>
          </a:p>
          <a:p>
            <a:pPr indent="-334963" lvl="0" marL="33496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sessionsUsage = {</a:t>
            </a:r>
          </a:p>
          <a:p>
            <a:pPr indent="-569913" lvl="1" marL="1484313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render “I got the following name: ” + session.name</a:t>
            </a:r>
          </a:p>
          <a:p>
            <a:pPr indent="-569913" lvl="1" marL="1484313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80987" y="4435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Request Attributes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3238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properties are directly accessible in a controller</a:t>
            </a: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actionName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Executing Action</a:t>
            </a: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actionUri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URI of the action</a:t>
            </a: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controllerName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executing controller</a:t>
            </a: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controllerUri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URI of the action</a:t>
            </a: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: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HttpServletResponse object</a:t>
            </a: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2385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89712" y="400962"/>
            <a:ext cx="85647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4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Agenda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0" marL="3270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MVC? 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- Definition and Usage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Role played by controller in MVC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Action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Scaffolding - Static and Dynamic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Rendering Views And Models - Basic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Redirecting And Forwards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Controller Scopes – Params ,session, flash scope</a:t>
            </a:r>
          </a:p>
          <a:p>
            <a:pPr indent="-3397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Interceptor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280987" y="542925"/>
            <a:ext cx="8564562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Flash scope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0987" y="1284287"/>
            <a:ext cx="8564562" cy="487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special scope which is available for two requests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Useful in the case of a redirect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43200"/>
            <a:ext cx="7343775" cy="28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280987" y="4311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Scoped Controllers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 new controller instance is created for each request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change this behaviour by placing a controller in a particular scope.</a:t>
            </a:r>
          </a:p>
          <a:p>
            <a:pPr indent="-342900" lvl="0" marL="3429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scope = "singleton"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✦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✦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✦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define the default strategy under in Config.groovy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grails.controllers.defaultScope = "singleton"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89712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Interceptor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5438" lvl="0" marL="32543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'before' interceptor intercepts processing before the action is executed. 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returns 'false' then the following action will not be executed.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beforeInterceptor = {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println "Tracing action ${actionUri}"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80987" y="4187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Interceptor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5438" lvl="0" marL="32543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action can also be specified to be executed as a before interceptor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beforeInterceptor = [action: this.&amp;myAction]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myAction() {  println “Hello World!!” }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specify that before interceptor be not applied to certain action using the 'except' parameter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specify interceptor to be executed for only one action using the 'only' parameter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80987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Interceptor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5438" lvl="0" marL="32543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“afterInterceptor” is executed after an action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after interceptor takes the resulting model as an argument and can hence perform post manipulation of the model or response.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 afterInterceptor = { model -&gt;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  println "Tracing action ${actionUri}"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 afterInterceptor = { model, modelAndView -&gt;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println "Current view is ${modelAndView.viewName}"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if(model.someVar) modelAndView.viewName = 				"/mycontroller/someotherview"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println "View is now ${modelAndView.viewName}"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80987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Interceptor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5438" lvl="0" marL="32543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a before interceptor, an action can also be specified to be executed as an after interceptor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def afterInterceptor = [action: this.&amp;myAction]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myAction(model) {  println “Ghost!!” }</a:t>
            </a: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8" lvl="0" marL="32543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parameters 'except' and 'only' can also be used in after interceptor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159025"/>
            <a:ext cx="82296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Binding: Implicit Constructor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530919"/>
            <a:ext cx="82296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569879" lvl="1" marL="1484279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 album = new Album(params)</a:t>
            </a:r>
          </a:p>
          <a:p>
            <a:pPr indent="-334799" lvl="0" marL="334799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4799" lvl="0" marL="3347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passing the params object to the domain class constructor Grails automatically recognizes that you are trying to bind from request parameters. When incoming request is like :</a:t>
            </a:r>
          </a:p>
          <a:p>
            <a:pPr indent="-334799" lvl="0" marL="334799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/book/save?title=grails</a:t>
            </a:r>
          </a:p>
          <a:p>
            <a:pPr indent="-334799" lvl="0" marL="334799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4799" lvl="0" marL="3347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the</a:t>
            </a:r>
            <a:r>
              <a:rPr b="0" i="0" lang="en-US" sz="2000" u="none" cap="none" strike="noStrik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 title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parameters would automatically get set on the domain class properties with similar name.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457200" y="246000"/>
            <a:ext cx="82296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Binding: Using “properties”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7200" y="1794369"/>
            <a:ext cx="82296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you need to perform data binding onto an existing instance then you can use the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“properties”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property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def album = Book.get(params.id)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Book.properties = params       //Update Existing Record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has exactly the same effect as using the implicit constructor (Just can used for existing record updation).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89712" y="4311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MVC Architecture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1981199" y="1600199"/>
            <a:ext cx="5103813" cy="4570412"/>
            <a:chOff x="1343" y="1200"/>
            <a:chExt cx="3215" cy="2879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3" y="1200"/>
              <a:ext cx="3215" cy="28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1343" y="1200"/>
              <a:ext cx="3215" cy="2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457200" y="258425"/>
            <a:ext cx="82296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Binding: bindData method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57200" y="1794369"/>
            <a:ext cx="82296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inclusion/exclusion of properties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included while binding the data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bindData(album, params, [ include : [ 'title' , 'type' ] ])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: Specify only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'title'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'type'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bind to album.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bindData(album, params, [ exclude : "title" ])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Exclude : Specify bind all the property excluding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'title'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04800" y="2590800"/>
            <a:ext cx="8564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7" lvl="0" marL="319087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89712" y="4683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9725" y="2078125"/>
            <a:ext cx="8564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http://samet.kilictas.com/what-is-mvc-architecture-model-view-controller/</a:t>
            </a:r>
          </a:p>
          <a:p>
            <a:pPr indent="-330200" lvl="0" marL="3429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http://grails.org/doc/latest/guide/theWebLayer.html#controllers</a:t>
            </a:r>
          </a:p>
          <a:p>
            <a:pPr indent="-330200" lvl="0" marL="342900" marR="0" rtl="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0" y="2824163"/>
            <a:ext cx="8564563" cy="74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304800" y="2824163"/>
            <a:ext cx="8564563" cy="74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89712" y="45595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Defining a Controller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81000" y="1371600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defined under grails-app/controllers directory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ends with Controller as a convention; appended to end of controller name by default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grails create-controller sample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b="1" i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request-scoped, i.e. a new instance is created for every request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89712" y="41867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are groovy closures, each of these actions maps to a URI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 myFirstAction() {</a:t>
            </a:r>
          </a:p>
          <a:p>
            <a:pPr indent="-319088" lvl="1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“Sample controller Accessed”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controller has a number of actions; the above example maps to &lt;....&gt;/sample/myFirstAction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(SampleController is the name of the controller)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name starting with “get***” should be avoided.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80987" y="418700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Scaffolding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80987" y="1284287"/>
            <a:ext cx="8564562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Grails allows you to use dynamically generated code to get you started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the property 'scaffold' of a controller to true to generate code on the fly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scaffold = true </a:t>
            </a:r>
          </a:p>
          <a:p>
            <a:pPr indent="-319088" lvl="1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scaffold = Author // Author is a domain class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Views generated are HTML5 compliant since Grails 2.0.0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89712" y="413175"/>
            <a:ext cx="8564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2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Scaffolding by types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9800" y="1197350"/>
            <a:ext cx="85647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Scaffolding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 scaffold=Author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It will provide all the artifacts only on run time i.e while application is up. One can't modify the views/gsps, so one has to use only default views.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Scaffolding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grails generate-all Author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grails generate-all "*"    //For generating for all domain classes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It will generate all the artifacts like AuthorController, show.gsp,edit.gsp.. etc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Here one can modify views/gsps as the all things of code are made static.</a:t>
            </a:r>
          </a:p>
          <a:p>
            <a:pPr indent="-319088" lvl="0" marL="319088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304800" y="2590800"/>
            <a:ext cx="8564562" cy="161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9088" lvl="0" marL="319088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80987" y="443525"/>
            <a:ext cx="856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8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3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 : Setting Default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80987" y="1284287"/>
            <a:ext cx="8564562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ways to define the default action of a controller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action named </a:t>
            </a: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index () {</a:t>
            </a:r>
          </a:p>
          <a:p>
            <a:pPr indent="-569913" lvl="1" marL="1484313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“The action is right here – at index”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◆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property named </a:t>
            </a: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defaultAction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defaultAction = “myFirstAction”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i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myFirstAction() {</a:t>
            </a:r>
          </a:p>
          <a:p>
            <a:pPr indent="-569913" lvl="1" marL="1484313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”WooHoo!!”</a:t>
            </a:r>
          </a:p>
          <a:p>
            <a:pPr indent="-569913" lvl="1" marL="1484313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-327025" lvl="0" marL="33972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