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2" r:id="rId1"/>
  </p:sldMasterIdLst>
  <p:notesMasterIdLst>
    <p:notesMasterId r:id="rId33"/>
  </p:notesMasterIdLst>
  <p:sldIdLst>
    <p:sldId id="256" r:id="rId2"/>
    <p:sldId id="258" r:id="rId3"/>
    <p:sldId id="283" r:id="rId4"/>
    <p:sldId id="261" r:id="rId5"/>
    <p:sldId id="284" r:id="rId6"/>
    <p:sldId id="285" r:id="rId7"/>
    <p:sldId id="265" r:id="rId8"/>
    <p:sldId id="277" r:id="rId9"/>
    <p:sldId id="264" r:id="rId10"/>
    <p:sldId id="287" r:id="rId11"/>
    <p:sldId id="286" r:id="rId12"/>
    <p:sldId id="288" r:id="rId13"/>
    <p:sldId id="267" r:id="rId14"/>
    <p:sldId id="268" r:id="rId15"/>
    <p:sldId id="290" r:id="rId16"/>
    <p:sldId id="291" r:id="rId17"/>
    <p:sldId id="269" r:id="rId18"/>
    <p:sldId id="292" r:id="rId19"/>
    <p:sldId id="293" r:id="rId20"/>
    <p:sldId id="294" r:id="rId21"/>
    <p:sldId id="295" r:id="rId22"/>
    <p:sldId id="279" r:id="rId23"/>
    <p:sldId id="276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758C"/>
    <a:srgbClr val="DAD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840" autoAdjust="0"/>
  </p:normalViewPr>
  <p:slideViewPr>
    <p:cSldViewPr snapToGrid="0">
      <p:cViewPr varScale="1">
        <p:scale>
          <a:sx n="45" d="100"/>
          <a:sy n="45" d="100"/>
        </p:scale>
        <p:origin x="730" y="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694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06EFA-FA9C-4135-937C-C2A880FCB3F4}" type="datetimeFigureOut">
              <a:rPr lang="ko-KR" altLang="en-US" smtClean="0"/>
              <a:t>2015-03-09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C4B21-6540-49F8-82C3-FA171E975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10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err="1" smtClean="0"/>
              <a:t>서로다른</a:t>
            </a:r>
            <a:r>
              <a:rPr lang="ko-KR" altLang="en-US" sz="1200" dirty="0" smtClean="0"/>
              <a:t> 세계</a:t>
            </a:r>
            <a:r>
              <a:rPr lang="en-US" altLang="ko-KR" sz="1200" dirty="0" smtClean="0"/>
              <a:t>…</a:t>
            </a:r>
            <a:r>
              <a:rPr lang="ko-KR" altLang="en-US" sz="1200" dirty="0" smtClean="0"/>
              <a:t>각각을 동작시키는 방법이 다름</a:t>
            </a:r>
            <a:endParaRPr lang="en-US" altLang="ko-KR" sz="1200" dirty="0" smtClean="0"/>
          </a:p>
          <a:p>
            <a:r>
              <a:rPr lang="en-US" altLang="ko-KR" sz="1200" dirty="0" smtClean="0"/>
              <a:t>GPU</a:t>
            </a:r>
            <a:r>
              <a:rPr lang="ko-KR" altLang="en-US" sz="1200" dirty="0" smtClean="0"/>
              <a:t>를 물리적으로 직접 </a:t>
            </a:r>
            <a:r>
              <a:rPr lang="ko-KR" altLang="en-US" sz="1200" dirty="0" err="1" smtClean="0"/>
              <a:t>코딩하기</a:t>
            </a:r>
            <a:r>
              <a:rPr lang="ko-KR" altLang="en-US" sz="1200" dirty="0" smtClean="0"/>
              <a:t> 어렵기 때문에</a:t>
            </a:r>
            <a:r>
              <a:rPr lang="en-US" altLang="ko-KR" sz="1200" dirty="0" smtClean="0"/>
              <a:t>..</a:t>
            </a:r>
          </a:p>
          <a:p>
            <a:r>
              <a:rPr lang="en-US" altLang="ko-KR" sz="1200" dirty="0" err="1" smtClean="0"/>
              <a:t>webGL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라이브러리를 이용</a:t>
            </a:r>
            <a:r>
              <a:rPr lang="en-US" altLang="ko-KR" sz="1200" dirty="0" smtClean="0"/>
              <a:t>..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C4B21-6540-49F8-82C3-FA171E9757E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64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계산된 영역내의 색상을 어떻게 </a:t>
            </a:r>
            <a:r>
              <a:rPr lang="ko-KR" altLang="en-US" sz="1200" dirty="0" err="1" smtClean="0"/>
              <a:t>지정할껀가라는</a:t>
            </a:r>
            <a:r>
              <a:rPr lang="ko-KR" altLang="en-US" sz="1200" dirty="0" smtClean="0"/>
              <a:t> 문제가 있는데</a:t>
            </a:r>
            <a:r>
              <a:rPr lang="en-US" altLang="ko-KR" sz="1200" dirty="0" smtClean="0"/>
              <a:t>..</a:t>
            </a:r>
          </a:p>
          <a:p>
            <a:r>
              <a:rPr lang="ko-KR" altLang="en-US" sz="1200" dirty="0" smtClean="0"/>
              <a:t>이를 </a:t>
            </a:r>
            <a:r>
              <a:rPr lang="en-US" altLang="ko-KR" sz="1200" dirty="0" smtClean="0"/>
              <a:t>fragment </a:t>
            </a:r>
            <a:r>
              <a:rPr lang="en-US" altLang="ko-KR" sz="1200" dirty="0" err="1" smtClean="0"/>
              <a:t>Shader</a:t>
            </a:r>
            <a:r>
              <a:rPr lang="ko-KR" altLang="en-US" sz="1200" dirty="0" smtClean="0"/>
              <a:t>가 담당함</a:t>
            </a:r>
            <a:r>
              <a:rPr lang="en-US" altLang="ko-KR" sz="1200" dirty="0" smtClean="0"/>
              <a:t>…</a:t>
            </a:r>
            <a:r>
              <a:rPr lang="ko-KR" altLang="en-US" sz="1200" dirty="0" smtClean="0"/>
              <a:t>즉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개의 </a:t>
            </a:r>
            <a:r>
              <a:rPr lang="ko-KR" altLang="en-US" sz="1200" dirty="0" err="1" smtClean="0"/>
              <a:t>쉐이더를</a:t>
            </a:r>
            <a:r>
              <a:rPr lang="ko-KR" altLang="en-US" sz="1200" dirty="0" smtClean="0"/>
              <a:t> 이용함</a:t>
            </a:r>
            <a:r>
              <a:rPr lang="en-US" altLang="ko-KR" sz="1200" dirty="0" smtClean="0"/>
              <a:t>…</a:t>
            </a:r>
          </a:p>
          <a:p>
            <a:endParaRPr lang="en-US" altLang="ko-KR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C4B21-6540-49F8-82C3-FA171E9757E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98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err="1" smtClean="0"/>
              <a:t>쉐이더</a:t>
            </a:r>
            <a:r>
              <a:rPr lang="ko-KR" altLang="en-US" sz="1200" dirty="0" smtClean="0"/>
              <a:t> 소스란</a:t>
            </a:r>
            <a:r>
              <a:rPr lang="en-US" altLang="ko-KR" sz="1200" dirty="0" smtClean="0"/>
              <a:t>….</a:t>
            </a:r>
          </a:p>
          <a:p>
            <a:r>
              <a:rPr lang="ko-KR" altLang="en-US" sz="1200" dirty="0" err="1" smtClean="0"/>
              <a:t>지오메트리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결정할때</a:t>
            </a:r>
            <a:r>
              <a:rPr lang="ko-KR" altLang="en-US" sz="1200" dirty="0" smtClean="0"/>
              <a:t> 변환을 </a:t>
            </a:r>
            <a:r>
              <a:rPr lang="ko-KR" altLang="en-US" sz="1200" dirty="0" err="1" smtClean="0"/>
              <a:t>할수</a:t>
            </a:r>
            <a:r>
              <a:rPr lang="ko-KR" altLang="en-US" sz="1200" dirty="0" smtClean="0"/>
              <a:t> 있음</a:t>
            </a:r>
            <a:r>
              <a:rPr lang="en-US" altLang="ko-KR" sz="1200" dirty="0" smtClean="0"/>
              <a:t>!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근데 </a:t>
            </a:r>
            <a:r>
              <a:rPr lang="ko-KR" altLang="en-US" sz="1200" dirty="0" err="1" smtClean="0"/>
              <a:t>이소스가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GLSL</a:t>
            </a:r>
            <a:r>
              <a:rPr lang="ko-KR" altLang="en-US" sz="1200" dirty="0" smtClean="0"/>
              <a:t>이라 하여 </a:t>
            </a:r>
            <a:endParaRPr lang="en-US" altLang="ko-KR" sz="1200" dirty="0" smtClean="0"/>
          </a:p>
          <a:p>
            <a:r>
              <a:rPr lang="en-US" altLang="ko-KR" sz="1200" dirty="0" smtClean="0"/>
              <a:t>C</a:t>
            </a:r>
            <a:r>
              <a:rPr lang="ko-KR" altLang="en-US" sz="1200" dirty="0" smtClean="0"/>
              <a:t>언어를 </a:t>
            </a:r>
            <a:r>
              <a:rPr lang="ko-KR" altLang="en-US" sz="1200" dirty="0" err="1" smtClean="0"/>
              <a:t>기초로한</a:t>
            </a:r>
            <a:r>
              <a:rPr lang="en-US" altLang="ko-KR" sz="1200" dirty="0" smtClean="0"/>
              <a:t>…</a:t>
            </a:r>
            <a:r>
              <a:rPr lang="ko-KR" altLang="en-US" sz="1200" dirty="0" smtClean="0"/>
              <a:t>상위레벨 언어임</a:t>
            </a:r>
            <a:r>
              <a:rPr lang="en-US" altLang="ko-KR" sz="1200" dirty="0" smtClean="0"/>
              <a:t>..</a:t>
            </a:r>
          </a:p>
          <a:p>
            <a:r>
              <a:rPr lang="ko-KR" altLang="en-US" sz="1200" dirty="0" smtClean="0"/>
              <a:t>근데 쉬움</a:t>
            </a:r>
            <a:r>
              <a:rPr lang="en-US" altLang="ko-KR" sz="1200" dirty="0" smtClean="0"/>
              <a:t>…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C4B21-6540-49F8-82C3-FA171E9757E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021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err="1" smtClean="0"/>
              <a:t>버텍스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쉐이더에서</a:t>
            </a:r>
            <a:r>
              <a:rPr lang="ko-KR" altLang="en-US" sz="1200" dirty="0" smtClean="0"/>
              <a:t> 가능한 일들 예시</a:t>
            </a:r>
            <a:endParaRPr lang="en-US" altLang="ko-KR" sz="1200" dirty="0" smtClean="0"/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err="1" smtClean="0">
                <a:solidFill>
                  <a:srgbClr val="FF0000"/>
                </a:solidFill>
              </a:rPr>
              <a:t>프레그먼트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쉐이더에서</a:t>
            </a:r>
            <a:r>
              <a:rPr lang="ko-KR" altLang="en-US" sz="1200" dirty="0" smtClean="0">
                <a:solidFill>
                  <a:srgbClr val="FF0000"/>
                </a:solidFill>
              </a:rPr>
              <a:t> 가능한 일들 예시</a:t>
            </a:r>
            <a:r>
              <a:rPr lang="en-US" altLang="ko-KR" sz="1200" dirty="0" smtClean="0">
                <a:solidFill>
                  <a:srgbClr val="FF0000"/>
                </a:solidFill>
              </a:rPr>
              <a:t>..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각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쉐이더를</a:t>
            </a:r>
            <a:r>
              <a:rPr lang="ko-KR" altLang="en-US" sz="1200" dirty="0" smtClean="0">
                <a:solidFill>
                  <a:srgbClr val="FF0000"/>
                </a:solidFill>
              </a:rPr>
              <a:t> 조합해서 프로그램이 다양해 지면</a:t>
            </a:r>
            <a:r>
              <a:rPr lang="en-US" altLang="ko-KR" sz="1200" dirty="0" smtClean="0">
                <a:solidFill>
                  <a:srgbClr val="FF0000"/>
                </a:solidFill>
              </a:rPr>
              <a:t>…..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포토샵도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만듬</a:t>
            </a:r>
            <a:r>
              <a:rPr lang="en-US" altLang="ko-KR" sz="1200" dirty="0" smtClean="0">
                <a:solidFill>
                  <a:srgbClr val="FF0000"/>
                </a:solidFill>
              </a:rPr>
              <a:t>..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C4B21-6540-49F8-82C3-FA171E9757E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38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err="1" smtClean="0"/>
              <a:t>버텍스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쉐이더에서</a:t>
            </a:r>
            <a:r>
              <a:rPr lang="ko-KR" altLang="en-US" sz="1200" dirty="0" smtClean="0"/>
              <a:t> 가능한 일들 예시</a:t>
            </a:r>
            <a:endParaRPr lang="en-US" altLang="ko-KR" sz="1200" dirty="0" smtClean="0"/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err="1" smtClean="0">
                <a:solidFill>
                  <a:srgbClr val="FF0000"/>
                </a:solidFill>
              </a:rPr>
              <a:t>프레그먼트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쉐이더에서</a:t>
            </a:r>
            <a:r>
              <a:rPr lang="ko-KR" altLang="en-US" sz="1200" dirty="0" smtClean="0">
                <a:solidFill>
                  <a:srgbClr val="FF0000"/>
                </a:solidFill>
              </a:rPr>
              <a:t> 가능한 일들 예시</a:t>
            </a:r>
            <a:r>
              <a:rPr lang="en-US" altLang="ko-KR" sz="1200" dirty="0" smtClean="0">
                <a:solidFill>
                  <a:srgbClr val="FF0000"/>
                </a:solidFill>
              </a:rPr>
              <a:t>..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각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쉐이더를</a:t>
            </a:r>
            <a:r>
              <a:rPr lang="ko-KR" altLang="en-US" sz="1200" dirty="0" smtClean="0">
                <a:solidFill>
                  <a:srgbClr val="FF0000"/>
                </a:solidFill>
              </a:rPr>
              <a:t> 조합해서 프로그램이 다양해 지면</a:t>
            </a:r>
            <a:r>
              <a:rPr lang="en-US" altLang="ko-KR" sz="1200" dirty="0" smtClean="0">
                <a:solidFill>
                  <a:srgbClr val="FF0000"/>
                </a:solidFill>
              </a:rPr>
              <a:t>…..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포토샵도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만듬</a:t>
            </a:r>
            <a:r>
              <a:rPr lang="en-US" altLang="ko-KR" sz="1200" dirty="0" smtClean="0">
                <a:solidFill>
                  <a:srgbClr val="FF0000"/>
                </a:solidFill>
              </a:rPr>
              <a:t>..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C4B21-6540-49F8-82C3-FA171E9757E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33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err="1" smtClean="0"/>
              <a:t>쉐이더만들었는데</a:t>
            </a:r>
            <a:r>
              <a:rPr lang="ko-KR" altLang="en-US" sz="1200" dirty="0" smtClean="0"/>
              <a:t> 뭔 프로그램</a:t>
            </a:r>
            <a:r>
              <a:rPr lang="en-US" altLang="ko-KR" sz="1200" dirty="0" smtClean="0"/>
              <a:t>?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err="1" smtClean="0">
                <a:solidFill>
                  <a:srgbClr val="FF0000"/>
                </a:solidFill>
              </a:rPr>
              <a:t>쉐이더는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버텍스쉐이더와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프레그먼트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쉐이더가</a:t>
            </a:r>
            <a:r>
              <a:rPr lang="ko-KR" altLang="en-US" sz="1200" dirty="0" smtClean="0">
                <a:solidFill>
                  <a:srgbClr val="FF0000"/>
                </a:solidFill>
              </a:rPr>
              <a:t> 반드시 쌍으로 돌아감</a:t>
            </a:r>
            <a:r>
              <a:rPr lang="en-US" altLang="ko-KR" sz="1200" dirty="0" smtClean="0">
                <a:solidFill>
                  <a:srgbClr val="FF0000"/>
                </a:solidFill>
              </a:rPr>
              <a:t>..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이를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묶어놓은것이</a:t>
            </a:r>
            <a:r>
              <a:rPr lang="ko-KR" altLang="en-US" sz="1200" dirty="0" smtClean="0">
                <a:solidFill>
                  <a:srgbClr val="FF0000"/>
                </a:solidFill>
              </a:rPr>
              <a:t> 프로그램</a:t>
            </a:r>
            <a:r>
              <a:rPr lang="en-US" altLang="ko-KR" sz="1200" dirty="0" smtClean="0">
                <a:solidFill>
                  <a:srgbClr val="FF0000"/>
                </a:solidFill>
              </a:rPr>
              <a:t>…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역시나 </a:t>
            </a:r>
            <a:r>
              <a:rPr lang="en-US" altLang="ko-KR" sz="1200" dirty="0" smtClean="0">
                <a:solidFill>
                  <a:srgbClr val="FF0000"/>
                </a:solidFill>
              </a:rPr>
              <a:t>GPU</a:t>
            </a:r>
            <a:r>
              <a:rPr lang="ko-KR" altLang="en-US" sz="1200" dirty="0" smtClean="0">
                <a:solidFill>
                  <a:srgbClr val="FF0000"/>
                </a:solidFill>
              </a:rPr>
              <a:t>에게 일일이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알려줘야함</a:t>
            </a:r>
            <a:r>
              <a:rPr lang="en-US" altLang="ko-KR" sz="1200" dirty="0" smtClean="0">
                <a:solidFill>
                  <a:srgbClr val="FF0000"/>
                </a:solidFill>
              </a:rPr>
              <a:t>…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삼각형 하나 그리는데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드릅게</a:t>
            </a:r>
            <a:r>
              <a:rPr lang="ko-KR" altLang="en-US" sz="1200" dirty="0" smtClean="0">
                <a:solidFill>
                  <a:srgbClr val="FF0000"/>
                </a:solidFill>
              </a:rPr>
              <a:t> 머가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마늠</a:t>
            </a:r>
            <a:r>
              <a:rPr lang="en-US" altLang="ko-KR" sz="1200" dirty="0" smtClean="0">
                <a:solidFill>
                  <a:srgbClr val="FF0000"/>
                </a:solidFill>
              </a:rPr>
              <a:t>…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C4B21-6540-49F8-82C3-FA171E9757E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072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 smtClean="0"/>
              <a:t>키값에</a:t>
            </a:r>
            <a:r>
              <a:rPr lang="ko-KR" altLang="en-US" sz="1200" dirty="0" smtClean="0"/>
              <a:t> 대해서도 설명해야겠군</a:t>
            </a:r>
            <a:r>
              <a:rPr lang="en-US" altLang="ko-KR" sz="1200" dirty="0" smtClean="0"/>
              <a:t>..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 smtClean="0"/>
              <a:t>웹지엘과</a:t>
            </a:r>
            <a:r>
              <a:rPr lang="ko-KR" altLang="en-US" sz="1200" dirty="0" smtClean="0"/>
              <a:t> 같은 그래픽스 처리에서는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초당 최대 최대 </a:t>
            </a:r>
            <a:r>
              <a:rPr lang="en-US" altLang="ko-KR" sz="1200" dirty="0" smtClean="0"/>
              <a:t>60</a:t>
            </a:r>
            <a:r>
              <a:rPr lang="ko-KR" altLang="en-US" sz="1200" dirty="0" smtClean="0"/>
              <a:t>프레임을 그렸다 지웠다 반복하며 화면의 움직임을 표현함</a:t>
            </a:r>
            <a:r>
              <a:rPr lang="en-US" altLang="ko-KR" sz="1200" dirty="0" smtClean="0"/>
              <a:t>..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C4B21-6540-49F8-82C3-FA171E9757E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524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GPU</a:t>
            </a:r>
            <a:r>
              <a:rPr lang="ko-KR" altLang="en-US" dirty="0" smtClean="0"/>
              <a:t>가 가장 잘 할 수 있는 일은 삼각형 그리는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C4B21-6540-49F8-82C3-FA171E9757E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04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삼각형을 잘 조합해서 어떠한 형상을 </a:t>
            </a:r>
            <a:r>
              <a:rPr lang="ko-KR" altLang="en-US" dirty="0" err="1" smtClean="0"/>
              <a:t>그려내게됨</a:t>
            </a:r>
            <a:endParaRPr lang="en-US" altLang="ko-KR" dirty="0" smtClean="0"/>
          </a:p>
          <a:p>
            <a:r>
              <a:rPr lang="ko-KR" altLang="en-US" dirty="0" smtClean="0"/>
              <a:t>삼각형을 어떻게 그리는지가 문제임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C4B21-6540-49F8-82C3-FA171E9757E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210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WebGL</a:t>
            </a:r>
            <a:r>
              <a:rPr lang="en-US" altLang="ko-KR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API</a:t>
            </a:r>
            <a:r>
              <a:rPr lang="ko-KR" altLang="en-US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역할은</a:t>
            </a:r>
            <a:r>
              <a:rPr lang="en-US" altLang="ko-KR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javascript</a:t>
            </a:r>
            <a:r>
              <a:rPr lang="ko-KR" altLang="en-US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통해서 </a:t>
            </a:r>
            <a:r>
              <a:rPr lang="en-US" altLang="ko-KR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GPU</a:t>
            </a:r>
            <a:r>
              <a:rPr lang="ko-KR" altLang="en-US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말할 수 있는 </a:t>
            </a:r>
            <a:r>
              <a:rPr lang="ko-KR" altLang="en-US" sz="12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통역기</a:t>
            </a:r>
            <a:endParaRPr lang="en-US" altLang="ko-KR" sz="12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</a:t>
            </a:r>
            <a:r>
              <a:rPr lang="ko-KR" altLang="en-US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이용하던 데이터가 </a:t>
            </a:r>
            <a:r>
              <a:rPr lang="en-US" altLang="ko-KR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GPU</a:t>
            </a:r>
            <a:r>
              <a:rPr lang="ko-KR" altLang="en-US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가면서 이를 </a:t>
            </a:r>
            <a:r>
              <a:rPr lang="ko-KR" altLang="en-US" sz="12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구분하기위한</a:t>
            </a:r>
            <a:r>
              <a:rPr lang="ko-KR" altLang="en-US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용어들이 생겨남</a:t>
            </a:r>
            <a:r>
              <a:rPr lang="en-US" altLang="ko-KR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</a:p>
          <a:p>
            <a:r>
              <a:rPr lang="ko-KR" altLang="en-US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이제부터 그걸 알아봄</a:t>
            </a:r>
            <a:r>
              <a:rPr lang="en-US" altLang="ko-KR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C4B21-6540-49F8-82C3-FA171E9757E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94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좌표계</a:t>
            </a:r>
            <a:r>
              <a:rPr lang="ko-KR" altLang="en-US" dirty="0" smtClean="0"/>
              <a:t> 설명</a:t>
            </a:r>
            <a:endParaRPr lang="en-US" altLang="ko-KR" dirty="0" smtClean="0"/>
          </a:p>
          <a:p>
            <a:r>
              <a:rPr lang="ko-KR" altLang="en-US" dirty="0" smtClean="0"/>
              <a:t>비율단위로 표현된다고 말해야겠군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C4B21-6540-49F8-82C3-FA171E9757E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387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거기에 삼각형을 배열로 삼각형 정점 정보를 입력함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C4B21-6540-49F8-82C3-FA171E9757E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55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C4B21-6540-49F8-82C3-FA171E9757E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53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정점 정보를 연결해서 점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개를 지정했음</a:t>
            </a:r>
            <a:r>
              <a:rPr lang="en-US" altLang="ko-KR" sz="1200" dirty="0" smtClean="0"/>
              <a:t>..</a:t>
            </a:r>
          </a:p>
          <a:p>
            <a:r>
              <a:rPr lang="ko-KR" altLang="en-US" sz="1200" dirty="0" err="1" smtClean="0"/>
              <a:t>각점을</a:t>
            </a:r>
            <a:r>
              <a:rPr lang="ko-KR" altLang="en-US" sz="1200" dirty="0" smtClean="0"/>
              <a:t> 가상의 직선을 이용해서 </a:t>
            </a:r>
            <a:r>
              <a:rPr lang="en-US" altLang="ko-KR" sz="1200" dirty="0" smtClean="0"/>
              <a:t>GPU</a:t>
            </a:r>
            <a:r>
              <a:rPr lang="ko-KR" altLang="en-US" sz="1200" dirty="0" smtClean="0"/>
              <a:t>는 그릴 영역을 확정하게 되는데</a:t>
            </a:r>
            <a:r>
              <a:rPr lang="en-US" altLang="ko-KR" sz="1200" dirty="0" smtClean="0"/>
              <a:t>..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C4B21-6540-49F8-82C3-FA171E9757E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8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9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9922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07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03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91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10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0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8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5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0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3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3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4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7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txStyles>
    <p:titleStyle>
      <a:lvl1pPr algn="l" defTabSz="457207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6000" y="163354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</a:t>
            </a:r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줄로 </a:t>
            </a:r>
            <a:r>
              <a:rPr lang="ko-KR" altLang="en-US" sz="5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웹지엘</a:t>
            </a:r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입문하기</a:t>
            </a:r>
          </a:p>
        </p:txBody>
      </p:sp>
    </p:spTree>
    <p:extLst>
      <p:ext uri="{BB962C8B-B14F-4D97-AF65-F5344CB8AC3E}">
        <p14:creationId xmlns:p14="http://schemas.microsoft.com/office/powerpoint/2010/main" val="388108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9" y="527002"/>
            <a:ext cx="8041662" cy="5058988"/>
          </a:xfrm>
          <a:prstGeom prst="rect">
            <a:avLst/>
          </a:prstGeom>
          <a:effectLst>
            <a:outerShdw blurRad="495300" dist="177800" dir="198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7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68803" y="375079"/>
            <a:ext cx="7406395" cy="3019052"/>
            <a:chOff x="732669" y="375079"/>
            <a:chExt cx="7406395" cy="301905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rcRect l="2935" t="37354" r="4862" b="4119"/>
            <a:stretch/>
          </p:blipFill>
          <p:spPr>
            <a:xfrm>
              <a:off x="732669" y="375079"/>
              <a:ext cx="7406395" cy="2828753"/>
            </a:xfrm>
            <a:prstGeom prst="rect">
              <a:avLst/>
            </a:prstGeom>
            <a:effectLst>
              <a:outerShdw blurRad="495300" dist="177800" dir="198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1109686" y="2994021"/>
              <a:ext cx="1921466" cy="400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</a:t>
              </a:r>
              <a:endPara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3689" y="2994021"/>
              <a:ext cx="1465023" cy="400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버퍼</a:t>
              </a:r>
              <a:endPara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932769" y="4676289"/>
            <a:ext cx="32784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버퍼</a:t>
            </a:r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(Buffer)</a:t>
            </a:r>
          </a:p>
        </p:txBody>
      </p:sp>
      <p:pic>
        <p:nvPicPr>
          <p:cNvPr id="3074" name="Picture 2" descr="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399" y="2719991"/>
            <a:ext cx="1789203" cy="1485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3524" y="325398"/>
            <a:ext cx="6357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HOW TO..</a:t>
            </a:r>
            <a:endParaRPr lang="en-US" altLang="ko-KR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28803" y="988285"/>
            <a:ext cx="80621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Franklin Gothic Medium" panose="020B0603020102020204" pitchFamily="34" charset="0"/>
              </a:rPr>
              <a:t>var triangleData </a:t>
            </a:r>
            <a:r>
              <a:rPr lang="ko-KR" altLang="en-US" sz="2000" b="1" dirty="0" smtClean="0">
                <a:latin typeface="Franklin Gothic Medium" panose="020B0603020102020204" pitchFamily="34" charset="0"/>
              </a:rPr>
              <a:t>= [ 0.0, 1.0</a:t>
            </a:r>
            <a:r>
              <a:rPr lang="ko-KR" altLang="en-US" sz="2000" b="1" dirty="0">
                <a:latin typeface="Franklin Gothic Medium" panose="020B0603020102020204" pitchFamily="34" charset="0"/>
              </a:rPr>
              <a:t>, 0.0</a:t>
            </a:r>
            <a:r>
              <a:rPr lang="ko-KR" altLang="en-US" sz="2000" b="1" dirty="0" smtClean="0">
                <a:latin typeface="Franklin Gothic Medium" panose="020B0603020102020204" pitchFamily="34" charset="0"/>
              </a:rPr>
              <a:t>,  </a:t>
            </a:r>
            <a:r>
              <a:rPr lang="ko-KR" altLang="en-US" sz="2000" b="1" dirty="0">
                <a:latin typeface="Franklin Gothic Medium" panose="020B0603020102020204" pitchFamily="34" charset="0"/>
              </a:rPr>
              <a:t>-1.0, -1.0, 0.0</a:t>
            </a:r>
            <a:r>
              <a:rPr lang="ko-KR" altLang="en-US" sz="2000" b="1" dirty="0" smtClean="0">
                <a:latin typeface="Franklin Gothic Medium" panose="020B0603020102020204" pitchFamily="34" charset="0"/>
              </a:rPr>
              <a:t>,  </a:t>
            </a:r>
            <a:r>
              <a:rPr lang="ko-KR" altLang="en-US" sz="2000" b="1" dirty="0">
                <a:latin typeface="Franklin Gothic Medium" panose="020B0603020102020204" pitchFamily="34" charset="0"/>
              </a:rPr>
              <a:t>1.0, -1.0, </a:t>
            </a:r>
            <a:r>
              <a:rPr lang="ko-KR" altLang="en-US" sz="2000" b="1" dirty="0" smtClean="0">
                <a:latin typeface="Franklin Gothic Medium" panose="020B0603020102020204" pitchFamily="34" charset="0"/>
              </a:rPr>
              <a:t>0.0 ]</a:t>
            </a:r>
            <a:endParaRPr lang="ko-KR" altLang="en-US" sz="2000" b="1" dirty="0">
              <a:latin typeface="Franklin Gothic Medium" panose="020B0603020102020204" pitchFamily="34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35390" y="1528062"/>
            <a:ext cx="8555524" cy="349463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var </a:t>
            </a: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triangleBuffer = gl.</a:t>
            </a:r>
            <a:r>
              <a:rPr lang="ko-KR" altLang="ko-KR" sz="2000" b="1" dirty="0">
                <a:solidFill>
                  <a:srgbClr val="FFC66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createBuffer</a:t>
            </a: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b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1400" b="1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1.버퍼생성</a:t>
            </a:r>
            <a:r>
              <a:rPr lang="ko-KR" altLang="ko-KR" b="1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ko-KR" b="1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</a:t>
            </a:r>
            <a:r>
              <a:rPr lang="ko-KR" altLang="ko-KR" sz="2000" b="1" dirty="0">
                <a:solidFill>
                  <a:srgbClr val="FFC66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bindBuffer</a:t>
            </a: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(gl.</a:t>
            </a:r>
            <a:r>
              <a:rPr lang="ko-KR" altLang="ko-KR" sz="2000" b="1" dirty="0">
                <a:solidFill>
                  <a:srgbClr val="9876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ARRAY_BUFFER</a:t>
            </a:r>
            <a:r>
              <a:rPr lang="ko-KR" altLang="ko-KR" sz="20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triangleBuffer)</a:t>
            </a:r>
            <a:b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1200" b="1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2.버퍼를 GPU에 바인딩</a:t>
            </a:r>
            <a:r>
              <a:rPr lang="ko-KR" altLang="ko-KR" sz="2000" b="1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ko-KR" sz="2000" b="1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</a:t>
            </a:r>
            <a:r>
              <a:rPr lang="ko-KR" altLang="ko-KR" b="1" dirty="0">
                <a:solidFill>
                  <a:srgbClr val="FFC66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bufferData</a:t>
            </a:r>
            <a:r>
              <a:rPr lang="ko-KR" altLang="ko-KR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ko-KR" sz="1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</a:t>
            </a:r>
            <a:r>
              <a:rPr lang="ko-KR" altLang="ko-KR" sz="1400" b="1" dirty="0">
                <a:solidFill>
                  <a:srgbClr val="9876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ARRAY_BUFFER</a:t>
            </a:r>
            <a:r>
              <a:rPr lang="ko-KR" altLang="ko-KR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new </a:t>
            </a:r>
            <a:r>
              <a:rPr lang="ko-KR" altLang="ko-KR" b="1" dirty="0">
                <a:solidFill>
                  <a:srgbClr val="FFC66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Float32Array</a:t>
            </a:r>
            <a:r>
              <a:rPr lang="ko-KR" altLang="ko-KR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(triangleData)</a:t>
            </a:r>
            <a:r>
              <a:rPr lang="ko-KR" altLang="ko-KR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ko-KR" sz="11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</a:t>
            </a:r>
            <a:r>
              <a:rPr lang="ko-KR" altLang="ko-KR" sz="1100" b="1" dirty="0">
                <a:solidFill>
                  <a:srgbClr val="9876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STATIC_DRAW</a:t>
            </a:r>
            <a:r>
              <a:rPr lang="ko-KR" altLang="ko-KR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1200" b="1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3.버퍼에 데이터를 </a:t>
            </a:r>
            <a:r>
              <a:rPr lang="ko-KR" altLang="ko-KR" sz="1200" b="1" dirty="0" smtClean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</a:t>
            </a:r>
            <a:endParaRPr lang="en-US" altLang="ko-KR" sz="1200" b="1" dirty="0" smtClean="0">
              <a:solidFill>
                <a:srgbClr val="80808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b="1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ko-KR" sz="2000" b="1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triangleBuffer.</a:t>
            </a:r>
            <a:r>
              <a:rPr lang="ko-KR" altLang="ko-KR" sz="2000" b="1" dirty="0">
                <a:solidFill>
                  <a:srgbClr val="9876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itemSize </a:t>
            </a: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ko-KR" sz="2000" b="1" dirty="0">
                <a:solidFill>
                  <a:srgbClr val="6897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br>
              <a:rPr lang="ko-KR" altLang="ko-KR" sz="2000" b="1" dirty="0">
                <a:solidFill>
                  <a:srgbClr val="6897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triangleBuffer.</a:t>
            </a:r>
            <a:r>
              <a:rPr lang="ko-KR" altLang="ko-KR" sz="2000" b="1" dirty="0">
                <a:solidFill>
                  <a:srgbClr val="9876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numItem </a:t>
            </a: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ko-KR" sz="2000" b="1" dirty="0">
                <a:solidFill>
                  <a:srgbClr val="6897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br>
              <a:rPr lang="ko-KR" altLang="ko-KR" sz="2000" b="1" dirty="0">
                <a:solidFill>
                  <a:srgbClr val="6897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1200" b="1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4.생성된 버퍼를 담아둔 JS 오브젝트에 추가정보입력</a:t>
            </a:r>
            <a:r>
              <a:rPr lang="ko-KR" altLang="ko-KR" sz="2000" b="1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ko-KR" sz="2000" b="1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ko-KR" sz="3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Picture 2" descr="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058" y="4044191"/>
            <a:ext cx="2569493" cy="2132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91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07" y="0"/>
            <a:ext cx="7182852" cy="540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5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3020" y="326421"/>
            <a:ext cx="23807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쉐이더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Shader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7" name="타원 6"/>
          <p:cNvSpPr/>
          <p:nvPr/>
        </p:nvSpPr>
        <p:spPr>
          <a:xfrm>
            <a:off x="4218915" y="1204111"/>
            <a:ext cx="325925" cy="32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046083" y="4191754"/>
            <a:ext cx="325925" cy="32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500388" y="4191754"/>
            <a:ext cx="325925" cy="32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57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3020" y="326421"/>
            <a:ext cx="1515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쉐이더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1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Shader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7" name="타원 6"/>
          <p:cNvSpPr/>
          <p:nvPr/>
        </p:nvSpPr>
        <p:spPr>
          <a:xfrm>
            <a:off x="4019739" y="1629624"/>
            <a:ext cx="325925" cy="32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846907" y="4617267"/>
            <a:ext cx="325925" cy="32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301212" y="4617267"/>
            <a:ext cx="325925" cy="32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2009870" y="1783533"/>
            <a:ext cx="2190938" cy="300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2018923" y="4780230"/>
            <a:ext cx="4427145" cy="27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200808" y="1783533"/>
            <a:ext cx="2254313" cy="300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395744" y="3428061"/>
            <a:ext cx="1590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Geometry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2074" y="726531"/>
            <a:ext cx="31918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Vertex </a:t>
            </a:r>
            <a:r>
              <a:rPr lang="en-US" altLang="ko-KR" sz="36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Shader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960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2000817" y="1764673"/>
            <a:ext cx="4445251" cy="303441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03020" y="326421"/>
            <a:ext cx="1515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쉐이더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1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Shader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12074" y="726531"/>
            <a:ext cx="3866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Fragment </a:t>
            </a:r>
            <a:r>
              <a:rPr lang="en-US" altLang="ko-KR" sz="36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Shader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29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00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"/>
          <a:stretch/>
        </p:blipFill>
        <p:spPr bwMode="auto">
          <a:xfrm>
            <a:off x="479834" y="378881"/>
            <a:ext cx="8072496" cy="300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317421" y="2817881"/>
            <a:ext cx="2193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Vertex </a:t>
            </a:r>
            <a:r>
              <a:rPr lang="en-US" altLang="ko-KR" sz="24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Shader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47731" y="2817880"/>
            <a:ext cx="2645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Fragment </a:t>
            </a:r>
            <a:r>
              <a:rPr lang="en-US" altLang="ko-KR" sz="24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Shader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66943" y="3614585"/>
            <a:ext cx="1898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레스터</a:t>
            </a:r>
            <a:r>
              <a:rPr lang="ko-KR" altLang="en-US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라이즈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365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3524" y="325398"/>
            <a:ext cx="6357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HOW TO..</a:t>
            </a:r>
            <a:endParaRPr lang="en-US" altLang="ko-KR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57198" y="959668"/>
            <a:ext cx="8206967" cy="162962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var </a:t>
            </a: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firstShader </a:t>
            </a:r>
            <a: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gl.</a:t>
            </a:r>
            <a:r>
              <a:rPr lang="ko-KR" altLang="ko-KR" sz="2400" b="1" dirty="0">
                <a:solidFill>
                  <a:srgbClr val="FFC66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createShader</a:t>
            </a:r>
            <a: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(gl.</a:t>
            </a:r>
            <a:r>
              <a:rPr lang="ko-KR" altLang="ko-KR" sz="2400" b="1" dirty="0">
                <a:solidFill>
                  <a:srgbClr val="9876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VERTEX_SHADER</a:t>
            </a:r>
            <a: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</a:t>
            </a:r>
            <a:r>
              <a:rPr lang="ko-KR" altLang="ko-KR" sz="2400" b="1" dirty="0">
                <a:solidFill>
                  <a:srgbClr val="FFC66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shaderSource</a:t>
            </a:r>
            <a: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ko-KR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firstShader</a:t>
            </a:r>
            <a:r>
              <a:rPr lang="ko-KR" altLang="ko-KR" sz="24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2400" b="1" dirty="0" err="1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쉐이더소스</a:t>
            </a:r>
            <a: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</a:t>
            </a:r>
            <a:r>
              <a:rPr lang="ko-KR" altLang="ko-KR" sz="2400" b="1" dirty="0">
                <a:solidFill>
                  <a:srgbClr val="FFC66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compileShader</a:t>
            </a:r>
            <a: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ko-KR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firstShader</a:t>
            </a:r>
            <a: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ko-KR" sz="36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47322" y="2789924"/>
            <a:ext cx="778145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컴파일을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왜 해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GPU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입장에서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넘어온 데이터는 단순 문자열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이게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프로그램이니 컴파일을 해두라고 명령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쉐이더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3524" y="325398"/>
            <a:ext cx="6357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HOW TO..</a:t>
            </a:r>
            <a:endParaRPr lang="en-US" altLang="ko-KR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57198" y="950614"/>
            <a:ext cx="8206967" cy="264361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b="1" dirty="0" smtClean="0">
              <a:solidFill>
                <a:srgbClr val="CC783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b="1" dirty="0" smtClean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var </a:t>
            </a:r>
            <a: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vertexShaderStr = </a:t>
            </a:r>
            <a:r>
              <a:rPr lang="ko-KR" altLang="ko-KR" sz="2400" b="1" dirty="0">
                <a:solidFill>
                  <a:srgbClr val="6A8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""</a:t>
            </a:r>
            <a: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b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400" b="1" dirty="0" smtClean="0">
                <a:solidFill>
                  <a:srgbClr val="6A8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ko-KR" sz="2400" b="1" dirty="0">
                <a:solidFill>
                  <a:srgbClr val="6A8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attribute vec3 aVertexPosition;" </a:t>
            </a:r>
            <a: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b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400" b="1" dirty="0" smtClean="0">
                <a:solidFill>
                  <a:srgbClr val="6A8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ko-KR" sz="2400" b="1" dirty="0">
                <a:solidFill>
                  <a:srgbClr val="6A8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main(void) {" </a:t>
            </a:r>
            <a: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b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400" b="1" dirty="0" smtClean="0">
                <a:solidFill>
                  <a:srgbClr val="6A8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   </a:t>
            </a:r>
            <a:r>
              <a:rPr lang="en-US" altLang="ko-KR" sz="2400" b="1" dirty="0" smtClean="0">
                <a:solidFill>
                  <a:srgbClr val="6A8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ko-KR" sz="2400" b="1" dirty="0" smtClean="0">
                <a:solidFill>
                  <a:srgbClr val="6A8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gl_Position </a:t>
            </a:r>
            <a:r>
              <a:rPr lang="ko-KR" altLang="ko-KR" sz="2400" b="1" dirty="0">
                <a:solidFill>
                  <a:srgbClr val="6A8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vec4(aVertexPosition, 1.0);" </a:t>
            </a:r>
            <a: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b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400" b="1" dirty="0" smtClean="0">
                <a:solidFill>
                  <a:srgbClr val="6A8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"}“</a:t>
            </a:r>
            <a:endParaRPr lang="en-US" altLang="ko-KR" sz="2400" b="1" dirty="0" smtClean="0">
              <a:solidFill>
                <a:srgbClr val="6A8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49438" y="3714327"/>
            <a:ext cx="67575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err="1" smtClean="0">
                <a:latin typeface="Franklin Gothic Medium" panose="020B0603020102020204" pitchFamily="34" charset="0"/>
                <a:ea typeface="나눔바른고딕" panose="020B0603020101020101" pitchFamily="50" charset="-127"/>
              </a:rPr>
              <a:t>버텍스</a:t>
            </a:r>
            <a:r>
              <a:rPr lang="ko-KR" altLang="en-US" sz="3200" b="1" dirty="0" smtClean="0">
                <a:latin typeface="Franklin Gothic Medium" panose="020B0603020102020204" pitchFamily="34" charset="0"/>
                <a:ea typeface="나눔바른고딕" panose="020B0603020101020101" pitchFamily="50" charset="-127"/>
              </a:rPr>
              <a:t> </a:t>
            </a:r>
            <a:r>
              <a:rPr lang="ko-KR" altLang="en-US" sz="3200" b="1" dirty="0" err="1" smtClean="0">
                <a:latin typeface="Franklin Gothic Medium" panose="020B0603020102020204" pitchFamily="34" charset="0"/>
                <a:ea typeface="나눔바른고딕" panose="020B0603020101020101" pitchFamily="50" charset="-127"/>
              </a:rPr>
              <a:t>쉐이더의</a:t>
            </a:r>
            <a:r>
              <a:rPr lang="ko-KR" altLang="en-US" sz="3200" b="1" dirty="0" smtClean="0">
                <a:latin typeface="Franklin Gothic Medium" panose="020B0603020102020204" pitchFamily="34" charset="0"/>
                <a:ea typeface="나눔바른고딕" panose="020B0603020101020101" pitchFamily="50" charset="-127"/>
              </a:rPr>
              <a:t> 최종 목적 </a:t>
            </a:r>
            <a:r>
              <a:rPr lang="en-US" altLang="ko-KR" sz="3200" b="1" dirty="0" smtClean="0">
                <a:latin typeface="Franklin Gothic Medium" panose="020B0603020102020204" pitchFamily="34" charset="0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latin typeface="Franklin Gothic Medium" panose="020B0603020102020204" pitchFamily="34" charset="0"/>
                <a:ea typeface="나눔바른고딕" panose="020B0603020101020101" pitchFamily="50" charset="-127"/>
              </a:rPr>
              <a:t>gl_Position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925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0314" y="2036438"/>
            <a:ext cx="366799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canvas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javascript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4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WebGL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Library</a:t>
            </a:r>
          </a:p>
          <a:p>
            <a:pPr algn="ctr"/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GLSL</a:t>
            </a:r>
            <a:endParaRPr lang="en-US" altLang="ko-KR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0380" y="547934"/>
            <a:ext cx="2711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개발환경</a:t>
            </a:r>
            <a:endParaRPr lang="ko-KR" altLang="en-US" sz="2400" spc="-113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130405" y="1007617"/>
            <a:ext cx="531498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3524" y="325398"/>
            <a:ext cx="6357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HOW TO..</a:t>
            </a:r>
            <a:endParaRPr lang="en-US" altLang="ko-KR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57198" y="959667"/>
            <a:ext cx="8206967" cy="264361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var </a:t>
            </a: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fragmentShaderStr = </a:t>
            </a:r>
            <a:r>
              <a:rPr lang="ko-KR" altLang="ko-KR" sz="2000" b="1" dirty="0">
                <a:solidFill>
                  <a:srgbClr val="6A8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""</a:t>
            </a: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b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ko-KR" altLang="ko-KR" sz="2000" b="1" dirty="0">
                <a:solidFill>
                  <a:srgbClr val="6A8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"void main(void) {" </a:t>
            </a: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b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ko-KR" altLang="ko-KR" sz="2000" b="1" dirty="0">
                <a:solidFill>
                  <a:srgbClr val="6A8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   gl_FragColor = vec4(1.0, 1.0, 1.0, 1.0);" </a:t>
            </a: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b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ko-KR" altLang="ko-KR" sz="2000" b="1" dirty="0">
                <a:solidFill>
                  <a:srgbClr val="6A8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"}"</a:t>
            </a:r>
            <a:endParaRPr lang="ko-KR" altLang="ko-KR" sz="3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49438" y="3714327"/>
            <a:ext cx="6806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 smtClean="0">
                <a:latin typeface="Franklin Gothic Medium" panose="020B0603020102020204" pitchFamily="34" charset="0"/>
                <a:ea typeface="나눔바른고딕" panose="020B0603020101020101" pitchFamily="50" charset="-127"/>
              </a:rPr>
              <a:t>프래그먼트</a:t>
            </a:r>
            <a:r>
              <a:rPr lang="ko-KR" altLang="en-US" sz="2800" b="1" dirty="0" smtClean="0">
                <a:latin typeface="Franklin Gothic Medium" panose="020B0603020102020204" pitchFamily="34" charset="0"/>
                <a:ea typeface="나눔바른고딕" panose="020B0603020101020101" pitchFamily="50" charset="-127"/>
              </a:rPr>
              <a:t> </a:t>
            </a:r>
            <a:r>
              <a:rPr lang="ko-KR" altLang="en-US" sz="2800" b="1" dirty="0" err="1" smtClean="0">
                <a:latin typeface="Franklin Gothic Medium" panose="020B0603020102020204" pitchFamily="34" charset="0"/>
                <a:ea typeface="나눔바른고딕" panose="020B0603020101020101" pitchFamily="50" charset="-127"/>
              </a:rPr>
              <a:t>쉐이더의</a:t>
            </a:r>
            <a:r>
              <a:rPr lang="ko-KR" altLang="en-US" sz="2800" b="1" dirty="0" smtClean="0">
                <a:latin typeface="Franklin Gothic Medium" panose="020B0603020102020204" pitchFamily="34" charset="0"/>
                <a:ea typeface="나눔바른고딕" panose="020B0603020101020101" pitchFamily="50" charset="-127"/>
              </a:rPr>
              <a:t> 최종 목적 </a:t>
            </a:r>
            <a:r>
              <a:rPr lang="en-US" altLang="ko-KR" sz="2800" b="1" dirty="0" smtClean="0">
                <a:latin typeface="Franklin Gothic Medium" panose="020B0603020102020204" pitchFamily="34" charset="0"/>
                <a:ea typeface="나눔바른고딕" panose="020B0603020101020101" pitchFamily="50" charset="-127"/>
              </a:rPr>
              <a:t>: </a:t>
            </a:r>
            <a:r>
              <a:rPr lang="en-US" altLang="ko-KR" sz="2800" b="1" dirty="0" err="1" smtClean="0">
                <a:latin typeface="Franklin Gothic Medium" panose="020B0603020102020204" pitchFamily="34" charset="0"/>
                <a:ea typeface="나눔바른고딕" panose="020B0603020101020101" pitchFamily="50" charset="-127"/>
              </a:rPr>
              <a:t>gl_FragColor</a:t>
            </a:r>
            <a:endParaRPr lang="ko-KR" altLang="en-US" sz="2800" dirty="0"/>
          </a:p>
        </p:txBody>
      </p:sp>
      <p:grpSp>
        <p:nvGrpSpPr>
          <p:cNvPr id="6" name="그룹 5"/>
          <p:cNvGrpSpPr/>
          <p:nvPr/>
        </p:nvGrpSpPr>
        <p:grpSpPr>
          <a:xfrm>
            <a:off x="3793402" y="2697932"/>
            <a:ext cx="1401023" cy="398353"/>
            <a:chOff x="3793402" y="2697932"/>
            <a:chExt cx="1401023" cy="398353"/>
          </a:xfrm>
        </p:grpSpPr>
        <p:sp>
          <p:nvSpPr>
            <p:cNvPr id="5" name="타원 4"/>
            <p:cNvSpPr/>
            <p:nvPr/>
          </p:nvSpPr>
          <p:spPr>
            <a:xfrm>
              <a:off x="3793402" y="2697932"/>
              <a:ext cx="398353" cy="3983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4294737" y="2697932"/>
              <a:ext cx="398353" cy="39835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95300" dist="177800" dir="198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 b="1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796072" y="2697932"/>
              <a:ext cx="398353" cy="3983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outerShdw blurRad="495300" dist="177800" dir="198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 b="1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49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3020" y="326421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(program)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62550" y="959668"/>
            <a:ext cx="8627953" cy="311439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var </a:t>
            </a:r>
            <a:r>
              <a:rPr lang="ko-KR" altLang="ko-KR" sz="1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firstProgram </a:t>
            </a: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gl.</a:t>
            </a:r>
            <a:r>
              <a:rPr lang="ko-KR" altLang="ko-KR" sz="2000" b="1" dirty="0">
                <a:solidFill>
                  <a:srgbClr val="FFC66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createProgram</a:t>
            </a: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b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0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</a:t>
            </a:r>
            <a:r>
              <a:rPr lang="ko-KR" altLang="ko-KR" sz="2000" b="1" dirty="0" smtClean="0">
                <a:solidFill>
                  <a:srgbClr val="FFC66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attachShader</a:t>
            </a:r>
            <a:r>
              <a:rPr lang="ko-KR" altLang="ko-KR" sz="20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ko-KR" sz="1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firstProgram</a:t>
            </a: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2000" b="1" dirty="0" smtClean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vertexShader)</a:t>
            </a:r>
            <a:b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</a:t>
            </a:r>
            <a:r>
              <a:rPr lang="ko-KR" altLang="ko-KR" sz="2000" b="1" dirty="0">
                <a:solidFill>
                  <a:srgbClr val="FFC66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attachShader</a:t>
            </a: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ko-KR" sz="1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firstProgram</a:t>
            </a:r>
            <a:r>
              <a:rPr lang="ko-KR" altLang="ko-KR" sz="20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fragmentShader)</a:t>
            </a:r>
            <a:b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</a:t>
            </a:r>
            <a:r>
              <a:rPr lang="ko-KR" altLang="ko-KR" sz="2000" b="1" dirty="0">
                <a:solidFill>
                  <a:srgbClr val="FFC66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linkProgram</a:t>
            </a: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ko-KR" sz="1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firstProgram</a:t>
            </a: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1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firstProgram</a:t>
            </a: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ko-KR" sz="2000" b="1" dirty="0">
                <a:solidFill>
                  <a:srgbClr val="9876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aVertexPosition </a:t>
            </a: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endParaRPr lang="en-US" altLang="ko-KR" sz="2000" b="1" dirty="0" smtClean="0">
              <a:solidFill>
                <a:srgbClr val="A9B7C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</a:t>
            </a:r>
            <a:r>
              <a:rPr lang="ko-KR" altLang="ko-KR" sz="2000" b="1" dirty="0" smtClean="0">
                <a:solidFill>
                  <a:srgbClr val="FFC66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getAttribLocation</a:t>
            </a:r>
            <a:r>
              <a:rPr lang="ko-KR" altLang="ko-KR" sz="20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ko-KR" sz="14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firstProgram</a:t>
            </a:r>
            <a:r>
              <a:rPr lang="ko-KR" altLang="ko-KR" sz="20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2000" b="1" dirty="0">
                <a:solidFill>
                  <a:srgbClr val="6A8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"aVertexPosition"</a:t>
            </a: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ko-KR" sz="20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  <a:endParaRPr lang="ko-KR" altLang="ko-KR" sz="24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62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2478" y="1177446"/>
            <a:ext cx="37850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Renderer Update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710" t="14744" r="23121" b="5970"/>
          <a:stretch/>
        </p:blipFill>
        <p:spPr>
          <a:xfrm>
            <a:off x="425514" y="2055136"/>
            <a:ext cx="8383508" cy="221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53085" y="235390"/>
            <a:ext cx="8483097" cy="299669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8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</a:t>
            </a:r>
            <a:r>
              <a:rPr lang="ko-KR" altLang="ko-KR" sz="2800" b="1" dirty="0">
                <a:solidFill>
                  <a:srgbClr val="FFC66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useProgram</a:t>
            </a:r>
            <a:r>
              <a:rPr lang="ko-KR" altLang="ko-KR" sz="28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(fristProgram)</a:t>
            </a:r>
            <a:br>
              <a:rPr lang="ko-KR" altLang="ko-KR" sz="28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8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</a:t>
            </a:r>
            <a:r>
              <a:rPr lang="ko-KR" altLang="ko-KR" sz="2800" b="1" dirty="0">
                <a:solidFill>
                  <a:srgbClr val="FFC66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bindBuffer</a:t>
            </a:r>
            <a:r>
              <a:rPr lang="ko-KR" altLang="ko-KR" sz="28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(gl.</a:t>
            </a:r>
            <a:r>
              <a:rPr lang="ko-KR" altLang="ko-KR" sz="2800" b="1" dirty="0">
                <a:solidFill>
                  <a:srgbClr val="9876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ARRAY_BUFFER</a:t>
            </a:r>
            <a:r>
              <a:rPr lang="ko-KR" altLang="ko-KR" sz="28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28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triangleBuffer)</a:t>
            </a:r>
            <a:endParaRPr lang="ko-KR" altLang="ko-KR" sz="40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0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61727" y="235390"/>
            <a:ext cx="8139066" cy="409216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b="1" dirty="0" smtClean="0">
              <a:solidFill>
                <a:srgbClr val="A9B7C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b="1" dirty="0">
              <a:solidFill>
                <a:srgbClr val="A9B7C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b="1" dirty="0" smtClean="0">
              <a:solidFill>
                <a:srgbClr val="A9B7C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b="1" dirty="0">
              <a:solidFill>
                <a:srgbClr val="A9B7C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</a:t>
            </a:r>
            <a:r>
              <a:rPr lang="ko-KR" altLang="ko-KR" sz="1200" b="1" dirty="0" smtClean="0">
                <a:solidFill>
                  <a:srgbClr val="FFC66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useProgram</a:t>
            </a:r>
            <a:r>
              <a:rPr lang="ko-KR" altLang="ko-KR" sz="12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(fristProgram</a:t>
            </a:r>
            <a:r>
              <a:rPr lang="ko-KR" altLang="ko-KR" sz="12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ko-KR" altLang="ko-KR" sz="12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12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</a:t>
            </a:r>
            <a:r>
              <a:rPr lang="ko-KR" altLang="ko-KR" sz="1200" b="1" dirty="0">
                <a:solidFill>
                  <a:srgbClr val="FFC66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bindBuffer</a:t>
            </a:r>
            <a:r>
              <a:rPr lang="ko-KR" altLang="ko-KR" sz="12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(gl.</a:t>
            </a:r>
            <a:r>
              <a:rPr lang="ko-KR" altLang="ko-KR" sz="1200" b="1" dirty="0">
                <a:solidFill>
                  <a:srgbClr val="9876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ARRAY_BUFFER</a:t>
            </a:r>
            <a:r>
              <a:rPr lang="ko-KR" altLang="ko-KR" sz="12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2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triangleBuffer)</a:t>
            </a: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</a:t>
            </a:r>
            <a:r>
              <a:rPr lang="ko-KR" altLang="ko-KR" sz="2000" b="1" dirty="0">
                <a:solidFill>
                  <a:srgbClr val="FFC66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enableVertexAttribArray</a:t>
            </a: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(firstProgram.</a:t>
            </a:r>
            <a:r>
              <a:rPr lang="ko-KR" altLang="ko-KR" sz="2000" b="1" dirty="0">
                <a:solidFill>
                  <a:srgbClr val="9876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aVertexPosition</a:t>
            </a:r>
            <a:r>
              <a:rPr lang="ko-KR" altLang="ko-KR" sz="20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ko-KR" sz="20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ko-KR" sz="20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</a:t>
            </a:r>
            <a:r>
              <a:rPr lang="ko-KR" altLang="ko-KR" sz="2000" b="1" dirty="0">
                <a:solidFill>
                  <a:srgbClr val="FFC66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vertexAttribPointer</a:t>
            </a: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b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firstProgram.</a:t>
            </a:r>
            <a:r>
              <a:rPr lang="ko-KR" altLang="ko-KR" sz="2000" b="1" dirty="0">
                <a:solidFill>
                  <a:srgbClr val="9876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aVertexPosition</a:t>
            </a:r>
            <a:r>
              <a:rPr lang="ko-KR" altLang="ko-KR" sz="20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br>
              <a:rPr lang="ko-KR" altLang="ko-KR" sz="20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0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triangleBuffer.</a:t>
            </a:r>
            <a:r>
              <a:rPr lang="ko-KR" altLang="ko-KR" sz="2000" b="1" dirty="0">
                <a:solidFill>
                  <a:srgbClr val="9876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itemSize</a:t>
            </a:r>
            <a:r>
              <a:rPr lang="ko-KR" altLang="ko-KR" sz="20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2000" b="1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x,y,z </a:t>
            </a:r>
            <a:br>
              <a:rPr lang="ko-KR" altLang="ko-KR" sz="2000" b="1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000" b="1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ko-KR" altLang="ko-KR" sz="20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</a:t>
            </a:r>
            <a:r>
              <a:rPr lang="ko-KR" altLang="ko-KR" sz="2000" b="1" dirty="0">
                <a:solidFill>
                  <a:srgbClr val="9876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FLOAT</a:t>
            </a:r>
            <a:r>
              <a:rPr lang="ko-KR" altLang="ko-KR" sz="20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false, </a:t>
            </a:r>
            <a:r>
              <a:rPr lang="ko-KR" altLang="ko-KR" sz="2000" b="1" dirty="0">
                <a:solidFill>
                  <a:srgbClr val="6897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ko-KR" sz="20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2000" b="1" dirty="0">
                <a:solidFill>
                  <a:srgbClr val="6897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br>
              <a:rPr lang="ko-KR" altLang="ko-KR" sz="2000" b="1" dirty="0">
                <a:solidFill>
                  <a:srgbClr val="6897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0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ko-KR" sz="20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ko-KR" sz="20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0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ko-KR" sz="20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ko-KR" sz="3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18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62963" y="253497"/>
            <a:ext cx="8736594" cy="299669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</a:t>
            </a:r>
            <a:r>
              <a:rPr lang="ko-KR" altLang="ko-KR" sz="1200" b="1" dirty="0">
                <a:solidFill>
                  <a:srgbClr val="FFC66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useProgram</a:t>
            </a:r>
            <a:r>
              <a:rPr lang="ko-KR" altLang="ko-KR" sz="12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(fristProgram)</a:t>
            </a:r>
            <a:br>
              <a:rPr lang="ko-KR" altLang="ko-KR" sz="12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12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</a:t>
            </a:r>
            <a:r>
              <a:rPr lang="ko-KR" altLang="ko-KR" sz="1200" b="1" dirty="0">
                <a:solidFill>
                  <a:srgbClr val="FFC66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bindBuffer</a:t>
            </a:r>
            <a:r>
              <a:rPr lang="ko-KR" altLang="ko-KR" sz="12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(gl.</a:t>
            </a:r>
            <a:r>
              <a:rPr lang="ko-KR" altLang="ko-KR" sz="1200" b="1" dirty="0">
                <a:solidFill>
                  <a:srgbClr val="9876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ARRAY_BUFFER</a:t>
            </a:r>
            <a:r>
              <a:rPr lang="ko-KR" altLang="ko-KR" sz="12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2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triangleBuffer)</a:t>
            </a:r>
            <a:br>
              <a:rPr lang="ko-KR" altLang="ko-KR" sz="12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12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</a:t>
            </a:r>
            <a:r>
              <a:rPr lang="ko-KR" altLang="ko-KR" sz="1200" b="1" dirty="0">
                <a:solidFill>
                  <a:srgbClr val="FFC66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enableVertexAttribArray</a:t>
            </a:r>
            <a:r>
              <a:rPr lang="ko-KR" altLang="ko-KR" sz="12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(firstProgram.</a:t>
            </a:r>
            <a:r>
              <a:rPr lang="ko-KR" altLang="ko-KR" sz="1200" b="1" dirty="0">
                <a:solidFill>
                  <a:srgbClr val="9876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aVertexPosition</a:t>
            </a:r>
            <a:r>
              <a:rPr lang="ko-KR" altLang="ko-KR" sz="12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ko-KR" sz="12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ko-KR" sz="12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12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</a:t>
            </a:r>
            <a:r>
              <a:rPr lang="ko-KR" altLang="ko-KR" sz="1200" b="1" dirty="0">
                <a:solidFill>
                  <a:srgbClr val="FFC66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vertexAttribPointer</a:t>
            </a:r>
            <a:r>
              <a:rPr lang="ko-KR" altLang="ko-KR" sz="12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(firstProgram.</a:t>
            </a:r>
            <a:r>
              <a:rPr lang="ko-KR" altLang="ko-KR" sz="1200" b="1" dirty="0">
                <a:solidFill>
                  <a:srgbClr val="9876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aVertexPosition</a:t>
            </a:r>
            <a:r>
              <a:rPr lang="ko-KR" altLang="ko-KR" sz="12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2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triangleBuffer.</a:t>
            </a:r>
            <a:r>
              <a:rPr lang="ko-KR" altLang="ko-KR" sz="1200" b="1" dirty="0">
                <a:solidFill>
                  <a:srgbClr val="9876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itemSize</a:t>
            </a:r>
            <a:r>
              <a:rPr lang="ko-KR" altLang="ko-KR" sz="12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2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</a:t>
            </a:r>
            <a:r>
              <a:rPr lang="ko-KR" altLang="ko-KR" sz="1200" b="1" dirty="0">
                <a:solidFill>
                  <a:srgbClr val="9876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FLOAT</a:t>
            </a:r>
            <a:r>
              <a:rPr lang="ko-KR" altLang="ko-KR" sz="12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false, </a:t>
            </a:r>
            <a:r>
              <a:rPr lang="ko-KR" altLang="ko-KR" sz="1200" b="1" dirty="0">
                <a:solidFill>
                  <a:srgbClr val="6897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ko-KR" sz="12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200" b="1" dirty="0">
                <a:solidFill>
                  <a:srgbClr val="6897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ko-KR" sz="12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ko-KR" sz="12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ko-KR" sz="12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12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ko-KR" sz="12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12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ko-KR" sz="12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</a:t>
            </a:r>
            <a:r>
              <a:rPr lang="ko-KR" altLang="ko-KR" sz="2400" b="1" dirty="0">
                <a:solidFill>
                  <a:srgbClr val="FFC66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drawArrays</a:t>
            </a:r>
            <a: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(gl.</a:t>
            </a:r>
            <a:r>
              <a:rPr lang="ko-KR" altLang="ko-KR" sz="2400" b="1" dirty="0">
                <a:solidFill>
                  <a:srgbClr val="9876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TRIANGLES</a:t>
            </a:r>
            <a:r>
              <a:rPr lang="ko-KR" altLang="ko-KR" sz="24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2400" b="1" dirty="0">
                <a:solidFill>
                  <a:srgbClr val="6897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ko-KR" sz="24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triangleBuffer.</a:t>
            </a:r>
            <a:r>
              <a:rPr lang="ko-KR" altLang="ko-KR" sz="2400" b="1" dirty="0">
                <a:solidFill>
                  <a:srgbClr val="9876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numItem</a:t>
            </a:r>
            <a:r>
              <a:rPr lang="ko-KR" altLang="ko-KR" sz="24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ko-KR" sz="12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ko-KR" sz="12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12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ko-KR" sz="12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695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946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98354" y="3826545"/>
            <a:ext cx="8383508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ko-KR" altLang="en-US" sz="2400" b="1" dirty="0" smtClean="0">
                <a:solidFill>
                  <a:srgbClr val="DADAF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리뷰</a:t>
            </a:r>
            <a:endParaRPr lang="en-US" altLang="ko-KR" sz="32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90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3020" y="326421"/>
            <a:ext cx="2459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유니폼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(uniform)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83257" y="572642"/>
            <a:ext cx="49984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Draw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진행되는 동안 상수처럼 유지되는 변수</a:t>
            </a:r>
            <a:endParaRPr lang="en-US" altLang="ko-KR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70780" y="1103241"/>
            <a:ext cx="8030424" cy="1774479"/>
          </a:xfrm>
          <a:prstGeom prst="roundRect">
            <a:avLst/>
          </a:prstGeom>
          <a:effectLst>
            <a:outerShdw blurRad="495300" dist="177800" dir="19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var </a:t>
            </a:r>
            <a:r>
              <a:rPr lang="ko-KR" altLang="ko-KR" sz="1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vertexShaderStr = </a:t>
            </a:r>
            <a:r>
              <a:rPr lang="ko-KR" altLang="ko-KR" sz="1400" b="1" dirty="0">
                <a:solidFill>
                  <a:srgbClr val="6A8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"" </a:t>
            </a:r>
            <a:r>
              <a:rPr lang="ko-KR" altLang="ko-KR" sz="1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br>
              <a:rPr lang="ko-KR" altLang="ko-KR" sz="1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1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1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ko-KR" sz="14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400" b="1" dirty="0">
                <a:solidFill>
                  <a:srgbClr val="6A8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"attribute vec3 aVertexPosition;" </a:t>
            </a:r>
            <a:r>
              <a:rPr lang="ko-KR" altLang="ko-KR" sz="1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ko-KR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ko-KR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ko-KR" altLang="ko-KR" sz="2400" b="1" dirty="0">
                <a:solidFill>
                  <a:srgbClr val="6A8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"uniform vec3 uRotation;" </a:t>
            </a:r>
            <a: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b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ko-KR" altLang="ko-KR" sz="2400" b="1" dirty="0">
                <a:solidFill>
                  <a:srgbClr val="6A8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"uniform vec3 uPosition;" </a:t>
            </a:r>
            <a:r>
              <a:rPr lang="ko-KR" altLang="ko-KR" sz="24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endParaRPr lang="en-US" altLang="ko-KR" sz="2400" b="1" dirty="0" smtClean="0">
              <a:solidFill>
                <a:srgbClr val="A9B7C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ko-KR" sz="36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70780" y="3113110"/>
            <a:ext cx="8030424" cy="130498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firstProgram</a:t>
            </a:r>
            <a:r>
              <a:rPr lang="ko-KR" altLang="ko-KR" sz="16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ko-KR" sz="1600" b="1" dirty="0" smtClean="0">
                <a:solidFill>
                  <a:srgbClr val="9876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uRotation </a:t>
            </a:r>
            <a:r>
              <a:rPr lang="ko-KR" altLang="ko-KR" sz="16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gl.getUniformLocation</a:t>
            </a:r>
            <a:r>
              <a:rPr lang="ko-KR" altLang="ko-KR" sz="16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(firstProgram</a:t>
            </a:r>
            <a:r>
              <a:rPr lang="ko-KR" altLang="ko-KR" sz="16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b="1" dirty="0">
                <a:solidFill>
                  <a:srgbClr val="6A8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"uRotation"</a:t>
            </a:r>
            <a:r>
              <a:rPr lang="ko-KR" altLang="ko-KR" sz="16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ko-KR" sz="16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  <a:br>
              <a:rPr lang="ko-KR" altLang="ko-KR" sz="16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16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firstProgram</a:t>
            </a:r>
            <a:r>
              <a:rPr lang="ko-KR" altLang="ko-KR" sz="16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ko-KR" sz="1600" b="1" dirty="0" smtClean="0">
                <a:solidFill>
                  <a:srgbClr val="9876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uPosition </a:t>
            </a:r>
            <a:r>
              <a:rPr lang="ko-KR" altLang="ko-KR" sz="16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gl.getUniformLocation</a:t>
            </a:r>
            <a:r>
              <a:rPr lang="ko-KR" altLang="ko-KR" sz="16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(firstProgram</a:t>
            </a:r>
            <a:r>
              <a:rPr lang="ko-KR" altLang="ko-KR" sz="16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b="1" dirty="0">
                <a:solidFill>
                  <a:srgbClr val="6A8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"uPosition"</a:t>
            </a:r>
            <a:r>
              <a:rPr lang="ko-KR" altLang="ko-KR" sz="16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ko-KR" sz="1600" b="1" dirty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  <a:endParaRPr lang="ko-KR" altLang="ko-KR" sz="24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64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3020" y="326421"/>
            <a:ext cx="2459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유니폼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(uniform)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83257" y="572642"/>
            <a:ext cx="49984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Draw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진행되는 동안 상수처럼 유지되는 변수</a:t>
            </a:r>
            <a:endParaRPr lang="en-US" altLang="ko-KR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70780" y="1103241"/>
            <a:ext cx="8030424" cy="259057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b="1" dirty="0">
                <a:solidFill>
                  <a:srgbClr val="6A8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"void main(void) {" </a:t>
            </a:r>
            <a:r>
              <a:rPr lang="ko-KR" altLang="ko-KR" sz="16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br>
              <a:rPr lang="ko-KR" altLang="ko-KR" sz="16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1600" b="1" dirty="0">
                <a:solidFill>
                  <a:srgbClr val="6A8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 gl_Position = " </a:t>
            </a:r>
            <a:r>
              <a:rPr lang="ko-KR" altLang="ko-KR" sz="16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ko-KR" sz="2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positionMTX(uPosition</a:t>
            </a:r>
            <a:r>
              <a:rPr lang="ko-KR" altLang="ko-KR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* " +</a:t>
            </a:r>
            <a:br>
              <a:rPr lang="ko-KR" altLang="ko-KR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ko-KR" sz="2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rotationMTX(uRotation</a:t>
            </a:r>
            <a:r>
              <a:rPr lang="ko-KR" altLang="ko-KR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* " +</a:t>
            </a:r>
            <a: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400" b="1" dirty="0" smtClean="0">
                <a:solidFill>
                  <a:srgbClr val="6A8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en-US" altLang="ko-KR" sz="2400" b="1" dirty="0" smtClean="0">
                <a:solidFill>
                  <a:srgbClr val="6A8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ko-KR" sz="2400" b="1" dirty="0" smtClean="0">
                <a:solidFill>
                  <a:srgbClr val="6A8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vec4(aVertexPosition</a:t>
            </a:r>
            <a:r>
              <a:rPr lang="ko-KR" altLang="ko-KR" sz="2400" b="1" dirty="0">
                <a:solidFill>
                  <a:srgbClr val="6A8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1.0);" </a:t>
            </a:r>
            <a: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br>
              <a:rPr lang="ko-KR" altLang="ko-KR" sz="2400" b="1" dirty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1600" b="1" dirty="0">
                <a:solidFill>
                  <a:srgbClr val="6A8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"}"</a:t>
            </a:r>
            <a:endParaRPr lang="ko-KR" altLang="ko-KR" sz="24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5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3020" y="326421"/>
            <a:ext cx="2459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유니폼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(uniform)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83257" y="572642"/>
            <a:ext cx="49984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Draw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진행되는 동안 상수처럼 유지되는 변수</a:t>
            </a:r>
            <a:endParaRPr lang="en-US" altLang="ko-KR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70780" y="1103241"/>
            <a:ext cx="8030424" cy="420209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smtClean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var </a:t>
            </a:r>
            <a:r>
              <a:rPr lang="ko-KR" altLang="ko-KR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rotation</a:t>
            </a:r>
            <a:r>
              <a:rPr lang="ko-KR" altLang="ko-KR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ko-KR" altLang="ko-KR" b="1" dirty="0" smtClean="0">
                <a:solidFill>
                  <a:srgbClr val="6897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br>
              <a:rPr lang="ko-KR" altLang="ko-KR" b="1" dirty="0" smtClean="0">
                <a:solidFill>
                  <a:srgbClr val="6897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b="1" dirty="0" smtClean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var </a:t>
            </a:r>
            <a:r>
              <a:rPr lang="ko-KR" altLang="ko-KR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position</a:t>
            </a:r>
            <a:r>
              <a:rPr lang="ko-KR" altLang="ko-KR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ko-KR" altLang="ko-KR" b="1" dirty="0" smtClean="0">
                <a:solidFill>
                  <a:srgbClr val="6897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br>
              <a:rPr lang="ko-KR" altLang="ko-KR" b="1" dirty="0" smtClean="0">
                <a:solidFill>
                  <a:srgbClr val="6897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1200" b="1" dirty="0" smtClean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function </a:t>
            </a:r>
            <a:r>
              <a:rPr lang="ko-KR" altLang="ko-KR" sz="1200" b="1" dirty="0" smtClean="0">
                <a:solidFill>
                  <a:srgbClr val="FFC66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render</a:t>
            </a:r>
            <a:r>
              <a:rPr lang="ko-KR" altLang="ko-KR" sz="12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{</a:t>
            </a:r>
            <a:br>
              <a:rPr lang="ko-KR" altLang="ko-KR" sz="12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2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 </a:t>
            </a:r>
            <a:r>
              <a:rPr lang="ko-KR" altLang="en-US" sz="12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생략</a:t>
            </a:r>
            <a:endParaRPr lang="en-US" altLang="ko-KR" sz="1200" b="1" dirty="0" smtClean="0">
              <a:solidFill>
                <a:srgbClr val="A9B7C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ko-KR" sz="1200" b="1" dirty="0" smtClean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gl.vertexAttribPointer</a:t>
            </a:r>
            <a:r>
              <a:rPr lang="ko-KR" altLang="ko-KR" sz="12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(firstProgram.</a:t>
            </a:r>
            <a:r>
              <a:rPr lang="ko-KR" altLang="ko-KR" sz="1200" b="1" dirty="0" smtClean="0">
                <a:solidFill>
                  <a:srgbClr val="9876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aVertexPosition</a:t>
            </a:r>
            <a:r>
              <a:rPr lang="ko-KR" altLang="ko-KR" sz="1200" b="1" dirty="0" smtClean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2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triangleBuffer.</a:t>
            </a:r>
            <a:r>
              <a:rPr lang="ko-KR" altLang="ko-KR" sz="1200" b="1" dirty="0" smtClean="0">
                <a:solidFill>
                  <a:srgbClr val="9876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itemSize</a:t>
            </a:r>
            <a:r>
              <a:rPr lang="ko-KR" altLang="ko-KR" sz="1200" b="1" dirty="0" smtClean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2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</a:t>
            </a:r>
            <a:r>
              <a:rPr lang="ko-KR" altLang="ko-KR" sz="1200" b="1" dirty="0" smtClean="0">
                <a:solidFill>
                  <a:srgbClr val="9876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FLOAT</a:t>
            </a:r>
            <a:r>
              <a:rPr lang="ko-KR" altLang="ko-KR" sz="1200" b="1" dirty="0" smtClean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false, </a:t>
            </a:r>
            <a:r>
              <a:rPr lang="ko-KR" altLang="ko-KR" sz="1200" b="1" dirty="0" smtClean="0">
                <a:solidFill>
                  <a:srgbClr val="6897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ko-KR" sz="1200" b="1" dirty="0" smtClean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200" b="1" dirty="0" smtClean="0">
                <a:solidFill>
                  <a:srgbClr val="6897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ko-KR" sz="12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ko-KR" sz="1200" b="1" dirty="0" smtClean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  <a:endParaRPr lang="ko-KR" altLang="ko-KR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A9B7C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rotation</a:t>
            </a:r>
            <a:r>
              <a:rPr lang="ko-KR" altLang="ko-KR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+= </a:t>
            </a:r>
            <a:r>
              <a:rPr lang="ko-KR" altLang="ko-KR" dirty="0" smtClean="0">
                <a:solidFill>
                  <a:srgbClr val="6897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0.1</a:t>
            </a:r>
            <a:br>
              <a:rPr lang="ko-KR" altLang="ko-KR" dirty="0" smtClean="0">
                <a:solidFill>
                  <a:srgbClr val="6897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dirty="0" smtClean="0">
                <a:solidFill>
                  <a:srgbClr val="6897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position</a:t>
            </a:r>
            <a:r>
              <a:rPr lang="ko-KR" altLang="ko-KR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+= </a:t>
            </a:r>
            <a:r>
              <a:rPr lang="ko-KR" altLang="ko-KR" dirty="0" smtClean="0">
                <a:solidFill>
                  <a:srgbClr val="6897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0.1</a:t>
            </a:r>
            <a:br>
              <a:rPr lang="ko-KR" altLang="ko-KR" dirty="0" smtClean="0">
                <a:solidFill>
                  <a:srgbClr val="6897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dirty="0" smtClean="0">
                <a:solidFill>
                  <a:srgbClr val="6897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ko-KR" sz="1400" b="1" dirty="0" smtClean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gl.uniform3fv</a:t>
            </a:r>
            <a:r>
              <a:rPr lang="ko-KR" altLang="ko-KR" sz="14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ko-KR" sz="1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firstProgram</a:t>
            </a:r>
            <a:r>
              <a:rPr lang="ko-KR" altLang="ko-KR" sz="14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ko-KR" sz="1400" b="1" dirty="0" smtClean="0">
                <a:solidFill>
                  <a:srgbClr val="9876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uRotation</a:t>
            </a:r>
            <a:r>
              <a:rPr lang="ko-KR" altLang="ko-KR" sz="1400" b="1" dirty="0" smtClean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[rotation, rotation, rotation]</a:t>
            </a:r>
            <a:r>
              <a:rPr lang="ko-KR" altLang="ko-KR" sz="14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ko-KR" altLang="ko-KR" sz="14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14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14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400" b="1" dirty="0" smtClean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gl.uniform3fv</a:t>
            </a:r>
            <a:r>
              <a:rPr lang="ko-KR" altLang="ko-KR" sz="14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ko-KR" sz="1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firstProgram</a:t>
            </a:r>
            <a:r>
              <a:rPr lang="ko-KR" altLang="ko-KR" sz="14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ko-KR" sz="1400" b="1" dirty="0" smtClean="0">
                <a:solidFill>
                  <a:srgbClr val="9876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uPosition</a:t>
            </a:r>
            <a:r>
              <a:rPr lang="ko-KR" altLang="ko-KR" sz="1400" b="1" dirty="0" smtClean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[Math.</a:t>
            </a:r>
            <a:r>
              <a:rPr lang="ko-KR" altLang="ko-KR" sz="1400" b="1" i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sin</a:t>
            </a:r>
            <a:r>
              <a:rPr lang="ko-KR" altLang="ko-KR" sz="1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(position), Math.</a:t>
            </a:r>
            <a:r>
              <a:rPr lang="ko-KR" altLang="ko-KR" sz="1400" b="1" i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cos</a:t>
            </a:r>
            <a:r>
              <a:rPr lang="ko-KR" altLang="ko-KR" sz="1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(position), 0]</a:t>
            </a:r>
            <a:r>
              <a:rPr lang="ko-KR" altLang="ko-KR" sz="14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ko-KR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ko-KR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14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14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400" b="1" dirty="0" smtClean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gl.drawArrays</a:t>
            </a:r>
            <a:r>
              <a:rPr lang="ko-KR" altLang="ko-KR" sz="14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(gl.</a:t>
            </a:r>
            <a:r>
              <a:rPr lang="ko-KR" altLang="ko-KR" sz="1400" b="1" dirty="0" smtClean="0">
                <a:solidFill>
                  <a:srgbClr val="9876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TRIANGLES</a:t>
            </a:r>
            <a:r>
              <a:rPr lang="ko-KR" altLang="ko-KR" sz="1400" b="1" dirty="0" smtClean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400" b="1" dirty="0" smtClean="0">
                <a:solidFill>
                  <a:srgbClr val="6897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ko-KR" sz="1400" b="1" dirty="0" smtClean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4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triangleBuffer.</a:t>
            </a:r>
            <a:r>
              <a:rPr lang="ko-KR" altLang="ko-KR" sz="1400" b="1" dirty="0" smtClean="0">
                <a:solidFill>
                  <a:srgbClr val="9876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numItem</a:t>
            </a:r>
            <a:r>
              <a:rPr lang="ko-KR" altLang="ko-KR" sz="1400" b="1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ko-KR" sz="1400" b="1" dirty="0" smtClean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  <a:r>
              <a:rPr lang="ko-KR" altLang="ko-KR" dirty="0" smtClean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ko-KR" dirty="0" smtClean="0">
                <a:solidFill>
                  <a:srgbClr val="CC783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dirty="0" smtClean="0">
                <a:solidFill>
                  <a:srgbClr val="A9B7C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ko-KR" altLang="ko-KR" sz="2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48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0380" y="547934"/>
            <a:ext cx="2711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13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WEBGL</a:t>
            </a:r>
            <a:endParaRPr lang="ko-KR" altLang="en-US" sz="2400" spc="-113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130404" y="1007617"/>
            <a:ext cx="531498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935" t="37354" r="4862" b="4119"/>
          <a:stretch/>
        </p:blipFill>
        <p:spPr>
          <a:xfrm>
            <a:off x="1612553" y="1311254"/>
            <a:ext cx="5611091" cy="214306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844404" y="3665529"/>
            <a:ext cx="5119666" cy="102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WebGL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프로그래밍을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한다는 것은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endParaRPr lang="en-US" altLang="ko-KR" sz="2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35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35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javascript</a:t>
            </a:r>
            <a:r>
              <a:rPr lang="ko-KR" altLang="en-US" sz="135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만들어진 </a:t>
            </a:r>
            <a:r>
              <a:rPr lang="ko-KR" altLang="en-US" sz="135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기반으로 </a:t>
            </a:r>
            <a:endParaRPr lang="en-US" altLang="ko-KR" sz="135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35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javscript</a:t>
            </a:r>
            <a:r>
              <a:rPr lang="ko-KR" altLang="en-US" sz="135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형식의 </a:t>
            </a:r>
            <a:r>
              <a:rPr lang="en-US" altLang="ko-KR" sz="135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webGL</a:t>
            </a:r>
            <a:r>
              <a:rPr lang="en-US" altLang="ko-KR" sz="135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35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sz="135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</a:t>
            </a:r>
            <a:r>
              <a:rPr lang="en-US" altLang="ko-KR" sz="135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GPU</a:t>
            </a:r>
            <a:r>
              <a:rPr lang="ko-KR" altLang="en-US" sz="135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135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동작시키는것</a:t>
            </a:r>
            <a:endParaRPr lang="en-US" altLang="ko-KR" sz="135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4404" y="3098259"/>
            <a:ext cx="316574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pc="-113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javascript</a:t>
            </a:r>
            <a:endParaRPr lang="ko-KR" altLang="en-US" spc="-113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3098259"/>
            <a:ext cx="147767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pc="-113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GLSL</a:t>
            </a:r>
            <a:endParaRPr lang="ko-KR" altLang="en-US" spc="-113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97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3020" y="326421"/>
            <a:ext cx="2459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유니폼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(uniform)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83257" y="572642"/>
            <a:ext cx="49984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Draw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진행되는 동안 상수처럼 유지되는 변수</a:t>
            </a:r>
            <a:endParaRPr lang="en-US" altLang="ko-KR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70780" y="1103241"/>
            <a:ext cx="8030424" cy="420209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ko-KR" altLang="ko-KR" sz="12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l.uniform3fv(firstProgram.uRotation, [rotation, rotation, rotation])</a:t>
            </a:r>
            <a:br>
              <a:rPr lang="ko-KR" altLang="ko-KR" sz="12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12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gl.uniform3fv(firstProgram.uPosition, [Math.</a:t>
            </a:r>
            <a:r>
              <a:rPr lang="ko-KR" altLang="ko-KR" sz="1200" b="1" i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sin</a:t>
            </a:r>
            <a:r>
              <a:rPr lang="ko-KR" altLang="ko-KR" sz="12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(position), Math.</a:t>
            </a:r>
            <a:r>
              <a:rPr lang="ko-KR" altLang="ko-KR" sz="1200" b="1" i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cos</a:t>
            </a:r>
            <a:r>
              <a:rPr lang="ko-KR" altLang="ko-KR" sz="12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(position), 0])</a:t>
            </a:r>
            <a:r>
              <a:rPr lang="ko-KR" altLang="ko-KR" sz="1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ko-KR" sz="1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12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gl.drawArrays(gl.TRIANGLES, 0, triangleBuffer.numItem);</a:t>
            </a:r>
            <a:endParaRPr lang="en-US" altLang="ko-KR" sz="1200" b="1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gl.uniform3fv(firstProgram.uRotation, </a:t>
            </a:r>
            <a:r>
              <a:rPr lang="ko-KR" altLang="ko-KR" sz="2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[0, 0, 0]</a:t>
            </a:r>
            <a:r>
              <a:rPr lang="ko-KR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ko-KR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gl.uniform3fv(firstProgram.uPosition, </a:t>
            </a:r>
            <a:r>
              <a:rPr lang="ko-KR" altLang="ko-KR" sz="2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[0, 0, 0]</a:t>
            </a:r>
            <a:r>
              <a:rPr lang="ko-KR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ko-KR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gl.drawArrays(gl.TRIANGLES, 0, triangleBuffer.numItem);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8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4766" y="2547240"/>
            <a:ext cx="699515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</a:t>
            </a:r>
          </a:p>
          <a:p>
            <a:pPr algn="ctr"/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Bswebgl.com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런치프로젝트 </a:t>
            </a:r>
            <a:r>
              <a:rPr lang="en-US" altLang="ko-KR" sz="2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webGL</a:t>
            </a:r>
            <a:endParaRPr lang="en-US" altLang="ko-KR" sz="2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https://www.facebook.com/groups/bs5js/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31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6368" y="532465"/>
            <a:ext cx="69951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Context3D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렌더러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준비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1850" y="1013053"/>
            <a:ext cx="7749765" cy="1285591"/>
          </a:xfrm>
          <a:prstGeom prst="roundRect">
            <a:avLst/>
          </a:prstGeom>
          <a:effectLst>
            <a:outerShdw blurRad="317500" dist="88900" dir="21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altLang="ko-KR" sz="2000" b="1" dirty="0" err="1">
                <a:solidFill>
                  <a:schemeClr val="bg1"/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</a:rPr>
              <a:t>var</a:t>
            </a:r>
            <a:r>
              <a:rPr lang="en-US" altLang="ko-KR" sz="2000" b="1" dirty="0">
                <a:solidFill>
                  <a:schemeClr val="bg1"/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</a:rPr>
              <a:t>gl</a:t>
            </a:r>
            <a:r>
              <a:rPr lang="en-US" altLang="ko-KR" sz="2000" b="1" dirty="0">
                <a:solidFill>
                  <a:schemeClr val="bg1"/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</a:rPr>
              <a:t> = </a:t>
            </a:r>
            <a:r>
              <a:rPr lang="en-US" altLang="ko-KR" sz="2000" b="1" dirty="0" err="1">
                <a:solidFill>
                  <a:schemeClr val="bg1"/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</a:rPr>
              <a:t>canvas.</a:t>
            </a:r>
            <a:r>
              <a:rPr lang="en-US" altLang="ko-KR" sz="2000" b="1" dirty="0" err="1">
                <a:solidFill>
                  <a:schemeClr val="accent6">
                    <a:lumMod val="75000"/>
                  </a:schemeClr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</a:rPr>
              <a:t>getContext</a:t>
            </a:r>
            <a:r>
              <a:rPr lang="en-US" altLang="ko-KR" sz="2000" b="1" dirty="0">
                <a:solidFill>
                  <a:schemeClr val="bg1"/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</a:rPr>
              <a:t>(‘</a:t>
            </a:r>
            <a:r>
              <a:rPr lang="en-US" altLang="ko-KR" sz="2000" b="1" dirty="0" err="1">
                <a:solidFill>
                  <a:srgbClr val="FF0000"/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</a:rPr>
              <a:t>webgl</a:t>
            </a:r>
            <a:r>
              <a:rPr lang="en-US" altLang="ko-KR" sz="2000" b="1" dirty="0">
                <a:solidFill>
                  <a:schemeClr val="bg1"/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</a:rPr>
              <a:t>’) </a:t>
            </a:r>
            <a:r>
              <a:rPr lang="en-US" altLang="ko-KR" sz="11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</a:rPr>
              <a:t>// </a:t>
            </a:r>
            <a:r>
              <a:rPr lang="en-US" altLang="ko-KR" sz="11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</a:rPr>
              <a:t>webgl</a:t>
            </a:r>
            <a:r>
              <a:rPr lang="en-US" altLang="ko-KR" sz="11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</a:rPr>
              <a:t> Context </a:t>
            </a:r>
            <a:r>
              <a:rPr lang="ko-KR" altLang="en-US" sz="11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</a:rPr>
              <a:t>요청</a:t>
            </a:r>
          </a:p>
          <a:p>
            <a:pPr fontAlgn="base"/>
            <a:r>
              <a:rPr lang="en-US" altLang="ko-KR" sz="2000" b="1" dirty="0" err="1">
                <a:solidFill>
                  <a:schemeClr val="bg1"/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</a:rPr>
              <a:t>gl.drawArray</a:t>
            </a:r>
            <a:r>
              <a:rPr lang="en-US" altLang="ko-KR" sz="2000" b="1" dirty="0">
                <a:solidFill>
                  <a:schemeClr val="bg1"/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</a:rPr>
              <a:t>() </a:t>
            </a:r>
            <a:r>
              <a:rPr lang="en-US" altLang="ko-KR" sz="11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</a:rPr>
              <a:t>// </a:t>
            </a:r>
            <a:r>
              <a:rPr lang="ko-KR" altLang="en-US" sz="11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</a:rPr>
              <a:t>전용 </a:t>
            </a:r>
            <a:r>
              <a:rPr lang="en-US" altLang="ko-KR" sz="11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</a:rPr>
              <a:t>API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1850" y="2779232"/>
            <a:ext cx="7749765" cy="2435564"/>
          </a:xfrm>
          <a:prstGeom prst="roundRect">
            <a:avLst/>
          </a:prstGeom>
          <a:effectLst>
            <a:outerShdw blurRad="317500" dist="88900" dir="21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altLang="ko-KR" sz="1100" dirty="0">
                <a:solidFill>
                  <a:schemeClr val="bg1"/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function render</a:t>
            </a:r>
            <a:r>
              <a:rPr lang="en-US" altLang="ko-KR" sz="110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(){</a:t>
            </a:r>
          </a:p>
          <a:p>
            <a:pPr fontAlgn="base"/>
            <a:endParaRPr lang="en-US" altLang="ko-KR" sz="1400" dirty="0">
              <a:solidFill>
                <a:schemeClr val="bg1"/>
              </a:solidFill>
              <a:latin typeface="Franklin Gothic Medium" panose="020B06030201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fontAlgn="base"/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2000" dirty="0" err="1">
                <a:solidFill>
                  <a:schemeClr val="accent6">
                    <a:lumMod val="75000"/>
                  </a:schemeClr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gl.clearColor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solidFill>
                  <a:schemeClr val="accent6">
                    <a:lumMod val="75000"/>
                  </a:schemeClr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Math.random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(),</a:t>
            </a:r>
            <a:r>
              <a:rPr lang="en-US" altLang="ko-KR" sz="1600" dirty="0" err="1">
                <a:solidFill>
                  <a:schemeClr val="accent6">
                    <a:lumMod val="75000"/>
                  </a:schemeClr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Math.random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(),</a:t>
            </a:r>
            <a:r>
              <a:rPr lang="en-US" altLang="ko-KR" sz="1600" dirty="0" err="1">
                <a:solidFill>
                  <a:schemeClr val="accent6">
                    <a:lumMod val="75000"/>
                  </a:schemeClr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Math.random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()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1)</a:t>
            </a:r>
          </a:p>
          <a:p>
            <a:pPr fontAlgn="base"/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gl.clear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gl.COLOR_BUFFER_BIT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| </a:t>
            </a:r>
            <a:r>
              <a:rPr lang="en-US" altLang="ko-KR" sz="2000" dirty="0" err="1">
                <a:solidFill>
                  <a:schemeClr val="accent6">
                    <a:lumMod val="75000"/>
                  </a:schemeClr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gl.DEPTH_BUFFER_BIT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</a:p>
          <a:p>
            <a:pPr fontAlgn="base"/>
            <a:r>
              <a:rPr lang="en-US" altLang="ko-KR" sz="1100" dirty="0">
                <a:solidFill>
                  <a:schemeClr val="bg1"/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}</a:t>
            </a:r>
          </a:p>
          <a:p>
            <a:pPr fontAlgn="base"/>
            <a:r>
              <a:rPr lang="en-US" altLang="ko-KR" sz="2000" dirty="0" err="1">
                <a:solidFill>
                  <a:schemeClr val="bg1"/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setInterval</a:t>
            </a:r>
            <a:r>
              <a:rPr lang="en-US" altLang="ko-KR" sz="2000" dirty="0">
                <a:solidFill>
                  <a:schemeClr val="bg1"/>
                </a:solidFill>
                <a:latin typeface="Franklin Gothic Medium" panose="020B06030201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(render,16)</a:t>
            </a:r>
            <a:endParaRPr lang="en-US" altLang="ko-KR" sz="1100" dirty="0">
              <a:solidFill>
                <a:schemeClr val="bg1">
                  <a:lumMod val="50000"/>
                  <a:lumOff val="50000"/>
                </a:schemeClr>
              </a:solidFill>
              <a:latin typeface="Franklin Gothic Medium" panose="020B06030201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5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1508" y="547934"/>
            <a:ext cx="4009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13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GPU </a:t>
            </a:r>
            <a:r>
              <a:rPr lang="ko-KR" altLang="en-US" sz="2400" spc="-113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그래픽스의 기본</a:t>
            </a:r>
            <a:endParaRPr lang="ko-KR" altLang="en-US" sz="2400" spc="-113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130405" y="1007617"/>
            <a:ext cx="531498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882712" y="1358689"/>
            <a:ext cx="683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삼각형을 그려서 어떠한 형상을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그려내는 것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" t="1315" r="51165" b="47366"/>
          <a:stretch/>
        </p:blipFill>
        <p:spPr>
          <a:xfrm>
            <a:off x="882712" y="2169445"/>
            <a:ext cx="3082706" cy="3062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1" name="그룹 10"/>
          <p:cNvGrpSpPr/>
          <p:nvPr/>
        </p:nvGrpSpPr>
        <p:grpSpPr>
          <a:xfrm>
            <a:off x="4784755" y="2169445"/>
            <a:ext cx="3019332" cy="3056610"/>
            <a:chOff x="4784755" y="1925002"/>
            <a:chExt cx="3019332" cy="305661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98" t="1934" r="2929" b="47160"/>
            <a:stretch/>
          </p:blipFill>
          <p:spPr>
            <a:xfrm>
              <a:off x="4784755" y="1925002"/>
              <a:ext cx="3019332" cy="30566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10" name="직선 연결선 9"/>
            <p:cNvCxnSpPr/>
            <p:nvPr/>
          </p:nvCxnSpPr>
          <p:spPr>
            <a:xfrm flipH="1">
              <a:off x="5450186" y="2670772"/>
              <a:ext cx="1683945" cy="150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481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1508" y="547934"/>
            <a:ext cx="4009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13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GPU </a:t>
            </a:r>
            <a:r>
              <a:rPr lang="ko-KR" altLang="en-US" sz="2400" spc="-113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그래픽스의 기본</a:t>
            </a:r>
            <a:endParaRPr lang="ko-KR" altLang="en-US" sz="2400" spc="-113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130405" y="1007617"/>
            <a:ext cx="531498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525101" y="1484768"/>
            <a:ext cx="8021370" cy="2480650"/>
            <a:chOff x="516048" y="1484768"/>
            <a:chExt cx="8021370" cy="248065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16048" y="1484768"/>
              <a:ext cx="8021370" cy="248065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233" y="1907572"/>
              <a:ext cx="6911000" cy="1635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47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3612" y="1321978"/>
            <a:ext cx="78138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문제는 </a:t>
            </a:r>
            <a:endParaRPr lang="en-US" altLang="ko-KR" sz="2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있는 </a:t>
            </a: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</a:t>
            </a:r>
            <a:endParaRPr lang="en-US" altLang="ko-KR" sz="28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GPU</a:t>
            </a:r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어떻게 </a:t>
            </a:r>
            <a:r>
              <a:rPr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전달</a:t>
            </a:r>
            <a:r>
              <a:rPr lang="en-US" altLang="ko-KR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시킬 것인가</a:t>
            </a:r>
            <a:endParaRPr lang="en-US" altLang="ko-KR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5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6987" y="914572"/>
            <a:ext cx="635776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버퍼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(Buffer)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4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쉐이더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Shader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(Program)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유니폼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(Uniform)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06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3621" y="868448"/>
            <a:ext cx="8148118" cy="48623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78993" y="1209588"/>
            <a:ext cx="7337829" cy="3775221"/>
            <a:chOff x="683568" y="458937"/>
            <a:chExt cx="3744416" cy="2177975"/>
          </a:xfrm>
        </p:grpSpPr>
        <p:sp>
          <p:nvSpPr>
            <p:cNvPr id="7" name="직사각형 6"/>
            <p:cNvSpPr/>
            <p:nvPr/>
          </p:nvSpPr>
          <p:spPr>
            <a:xfrm>
              <a:off x="683568" y="764704"/>
              <a:ext cx="3744416" cy="187220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56145" y="458937"/>
              <a:ext cx="1671839" cy="288032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Viewport</a:t>
              </a:r>
              <a:endParaRPr lang="ko-KR" altLang="en-US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>
            <a:stCxn id="7" idx="1"/>
          </p:cNvCxnSpPr>
          <p:nvPr/>
        </p:nvCxnSpPr>
        <p:spPr>
          <a:xfrm flipV="1">
            <a:off x="878993" y="3362200"/>
            <a:ext cx="7337829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7" idx="2"/>
            <a:endCxn id="7" idx="0"/>
          </p:cNvCxnSpPr>
          <p:nvPr/>
        </p:nvCxnSpPr>
        <p:spPr>
          <a:xfrm flipV="1">
            <a:off x="4547908" y="1739593"/>
            <a:ext cx="0" cy="3245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426453" y="260648"/>
            <a:ext cx="2508763" cy="6078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Canvas Area</a:t>
            </a:r>
            <a:endParaRPr lang="ko-KR" altLang="en-US" sz="14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4417218" y="3212109"/>
            <a:ext cx="275341" cy="300182"/>
          </a:xfrm>
          <a:prstGeom prst="flowChartConnector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6337" y="3142959"/>
            <a:ext cx="465665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41534" y="3142959"/>
            <a:ext cx="33710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56089" y="1495131"/>
            <a:ext cx="41011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00038" y="4770969"/>
            <a:ext cx="30970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80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444</TotalTime>
  <Words>597</Words>
  <Application>Microsoft Office PowerPoint</Application>
  <PresentationFormat>화면 슬라이드 쇼(4:3)</PresentationFormat>
  <Paragraphs>163</Paragraphs>
  <Slides>31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나눔고딕 ExtraBold</vt:lpstr>
      <vt:lpstr>나눔바른고딕</vt:lpstr>
      <vt:lpstr>맑은 고딕</vt:lpstr>
      <vt:lpstr>Arial</vt:lpstr>
      <vt:lpstr>Century Gothic</vt:lpstr>
      <vt:lpstr>Franklin Gothic Medium</vt:lpstr>
      <vt:lpstr>Wingdings</vt:lpstr>
      <vt:lpstr>Wingdings 3</vt:lpstr>
      <vt:lpstr>이온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redcamel</dc:creator>
  <cp:lastModifiedBy>seonki paik</cp:lastModifiedBy>
  <cp:revision>124</cp:revision>
  <dcterms:created xsi:type="dcterms:W3CDTF">2015-03-03T01:55:52Z</dcterms:created>
  <dcterms:modified xsi:type="dcterms:W3CDTF">2015-03-09T10:26:34Z</dcterms:modified>
</cp:coreProperties>
</file>