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2bc51eda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2bc51eda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bc51eda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bc51eda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bc51edaa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bc51edaa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26e2b38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26e2b38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26e2b38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26e2b38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6e2b382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6e2b382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26e2b38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26e2b38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2bc51edaa_4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2bc51edaa_4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26e2b38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26e2b38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2bc51eda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2bc51eda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bc51eda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bc51eda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bc51ed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bc51ed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bc51eda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bc51eda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bc51eda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bc51eda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bc51eda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bc51eda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bc51eda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2bc51eda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bc51eda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bc51eda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h.github.io/posts/2015-08-Understanding-LSTMs/" TargetMode="External"/><Relationship Id="rId4" Type="http://schemas.openxmlformats.org/officeDocument/2006/relationships/hyperlink" Target="https://nlp.stanford.edu/projects/glo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76325"/>
            <a:ext cx="85206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F.I.S.H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Filming Industry Systematic Heuristic</a:t>
            </a:r>
            <a:endParaRPr sz="34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Classification on Netflix Movie Genre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99875" y="2828919"/>
            <a:ext cx="42426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Zengxiaoran (Shawn) Kang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Yifei Liang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Ashley Li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Joycelin Gu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101150" y="1676200"/>
            <a:ext cx="6941700" cy="21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Drop all the rows  where “listed_in” and “description” contains null values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Convert the “listed_in”(multi label) into multiple binary columns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Drop TV data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Splitted the data into train and testing set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Set “description” to be the feature and “listed_in” to be the label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Vectorized the text data from the “description”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</a:t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311725" y="2040850"/>
            <a:ext cx="47091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Logistics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ROC-AUC: 0.5179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ROC-AUC: 0.53212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Support Vector Classification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ROC-AUC: 0.56335</a:t>
            </a:r>
            <a:endParaRPr sz="18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795" y="1860288"/>
            <a:ext cx="4285050" cy="24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108125" y="13403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 Roc-auc: 0.8126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Tokenizer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Pad - Sequence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 Weights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LSTM</a:t>
            </a:r>
            <a:endParaRPr sz="18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250" y="1340369"/>
            <a:ext cx="3299351" cy="284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650" y="2626725"/>
            <a:ext cx="3924251" cy="24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Network- continue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Global Vectors for Word Representation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Aggregated global word-word co-occurrence </a:t>
            </a:r>
            <a:r>
              <a:rPr lang="en" sz="1800"/>
              <a:t>statistics</a:t>
            </a:r>
            <a:r>
              <a:rPr lang="en" sz="1800"/>
              <a:t> from given corpus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LSTM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585" y="1920775"/>
            <a:ext cx="3641526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5604750" y="3592075"/>
            <a:ext cx="321300" cy="349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6022725" y="3592075"/>
            <a:ext cx="321300" cy="349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7013750" y="3592075"/>
            <a:ext cx="321300" cy="349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- Case 1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505700"/>
            <a:ext cx="85206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212121"/>
                </a:solidFill>
                <a:highlight>
                  <a:srgbClr val="FFFFFF"/>
                </a:highlight>
              </a:rPr>
              <a:t>Predicted probability: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[0.072052   0.28723747 </a:t>
            </a:r>
            <a:r>
              <a:rPr lang="en" sz="1000">
                <a:solidFill>
                  <a:srgbClr val="212121"/>
                </a:solidFill>
                <a:highlight>
                  <a:srgbClr val="EA9999"/>
                </a:highlight>
              </a:rPr>
              <a:t> 0.5076671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 0.05697086 0.15419677 0.01069635 0.06939691 </a:t>
            </a:r>
            <a:r>
              <a:rPr lang="en" sz="1000">
                <a:solidFill>
                  <a:srgbClr val="000000"/>
                </a:solidFill>
                <a:highlight>
                  <a:srgbClr val="FFFF00"/>
                </a:highlight>
              </a:rPr>
              <a:t>0.4531484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 0.09403536 0.14484262 0.00449982 0.10807553 0.020082   0.05135286 0.04094008 0.00807366 0.09111542 0.01101145 0.03737101 0.00980088]</a:t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212121"/>
                </a:solidFill>
                <a:highlight>
                  <a:srgbClr val="FFFFFF"/>
                </a:highlight>
              </a:rPr>
              <a:t>True label: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[0 0 0 0 0 0 0 0 </a:t>
            </a:r>
            <a:r>
              <a:rPr lang="en" sz="1000">
                <a:solidFill>
                  <a:srgbClr val="000000"/>
                </a:solidFill>
                <a:highlight>
                  <a:srgbClr val="FFFF00"/>
                </a:highlight>
              </a:rPr>
              <a:t>1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0 0 0 0 0 0 0 0 0 0 0]</a:t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212121"/>
                </a:solidFill>
                <a:highlight>
                  <a:srgbClr val="FFFFFF"/>
                </a:highlight>
              </a:rPr>
              <a:t>Corresponding categories: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['Children &amp; Family Movies',  'Comedies', </a:t>
            </a:r>
            <a:r>
              <a:rPr lang="en" sz="1000">
                <a:solidFill>
                  <a:srgbClr val="212121"/>
                </a:solidFill>
                <a:highlight>
                  <a:srgbClr val="EA9999"/>
                </a:highlight>
              </a:rPr>
              <a:t>'International Movies'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,  'Stand-Up Comedy',  'Action &amp; Adventure', 'Cult Movies', 'Horror Movies',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'Dramas',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Documentaries', 'Independent Movies', 'Movies', 'Thrillers', Classic Movies', 'Music &amp; Musicals', 'Sci-Fi &amp; Fantasy',  'Anime Features', 'Romantic Movies', 'LGBTQ Movies', 'Sports Movies',' Faith &amp; Spirituality']</a:t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</a:rPr>
              <a:t>['Featuring archival footage and exclusive interviews, this documentary looks at the rise, fall and comeback of charismatic fashion designer Zac Posen.']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- Case 2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575600"/>
            <a:ext cx="85206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212121"/>
                </a:solidFill>
                <a:highlight>
                  <a:srgbClr val="FFFFFF"/>
                </a:highlight>
              </a:rPr>
              <a:t>Predicted probability: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[0.08683234 </a:t>
            </a:r>
            <a:r>
              <a:rPr lang="en" sz="1000">
                <a:solidFill>
                  <a:srgbClr val="000000"/>
                </a:solidFill>
                <a:highlight>
                  <a:srgbClr val="EA9999"/>
                </a:highlight>
              </a:rPr>
              <a:t>0.30879366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212121"/>
                </a:solidFill>
                <a:highlight>
                  <a:srgbClr val="EA9999"/>
                </a:highlight>
              </a:rPr>
              <a:t>0.45069584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0.05945012 0.1640177  0.01369348  0.09472477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0.4406873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 0.07671204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0.1860123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 0.00515196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0.11521545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 0.01767391 0.05644023 0.05278051 0.00802773 0.10038298 0.01157469 0.02974355 0.0085893 ]</a:t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212121"/>
                </a:solidFill>
                <a:highlight>
                  <a:srgbClr val="FFFFFF"/>
                </a:highlight>
              </a:rPr>
              <a:t>True Label: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[0 0 0 0 0 0 0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1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0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1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0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1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0 0 0 0 0 0 0 0]</a:t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212121"/>
                </a:solidFill>
                <a:highlight>
                  <a:srgbClr val="FFFFFF"/>
                </a:highlight>
              </a:rPr>
              <a:t>Corresponding categories: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['Children &amp; Family Movies',  </a:t>
            </a:r>
            <a:r>
              <a:rPr lang="en" sz="1000">
                <a:solidFill>
                  <a:srgbClr val="000000"/>
                </a:solidFill>
                <a:highlight>
                  <a:srgbClr val="EA9999"/>
                </a:highlight>
              </a:rPr>
              <a:t>'Comedies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', </a:t>
            </a:r>
            <a:r>
              <a:rPr lang="en" sz="1000">
                <a:solidFill>
                  <a:srgbClr val="212121"/>
                </a:solidFill>
                <a:highlight>
                  <a:srgbClr val="EA9999"/>
                </a:highlight>
              </a:rPr>
              <a:t>'International Movies'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,  'Stand-Up Comedy',  'Action &amp; Adventure', 'Cult Movies', </a:t>
            </a:r>
            <a:r>
              <a:rPr lang="en" sz="1000">
                <a:solidFill>
                  <a:srgbClr val="000000"/>
                </a:solidFill>
                <a:highlight>
                  <a:srgbClr val="FFFF00"/>
                </a:highlight>
              </a:rPr>
              <a:t>'Horror Movies',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212121"/>
                </a:solidFill>
              </a:rPr>
              <a:t>'Dramas',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Documentaries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', 'Independent Movies', </a:t>
            </a:r>
            <a:r>
              <a:rPr lang="en" sz="1000">
                <a:solidFill>
                  <a:srgbClr val="212121"/>
                </a:solidFill>
                <a:highlight>
                  <a:srgbClr val="FFFF00"/>
                </a:highlight>
              </a:rPr>
              <a:t>'Movies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', 'Thrillers', Classic Movies', 'Music &amp; Musicals', 'Sci-Fi &amp; Fantasy',  'Anime Features', 'Romantic Movies', 'LGBTQ Movies', 'Sports Movies',' Faith &amp; Spirituality']</a:t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</a:rPr>
              <a:t>['Conducting a study on the psychology of incarceration, a Stanford professor assigns guard and prisoner roles to 24 male test subjects in a mock jail.']</a:t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Weight Adjustment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25" y="1547650"/>
            <a:ext cx="3923275" cy="34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200">
                <a:solidFill>
                  <a:srgbClr val="242729"/>
                </a:solidFill>
                <a:highlight>
                  <a:srgbClr val="E4E6E8"/>
                </a:highlight>
                <a:latin typeface="Courier New"/>
                <a:ea typeface="Courier New"/>
                <a:cs typeface="Courier New"/>
                <a:sym typeface="Courier New"/>
              </a:rPr>
              <a:t>class_weight="balanced"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</a:rPr>
              <a:t>Replicating the smaller class until you have as many samples as in the larger one in an implicit way.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700"/>
              <a:buChar char="●"/>
            </a:pPr>
            <a:r>
              <a:rPr lang="en" sz="1700">
                <a:solidFill>
                  <a:srgbClr val="242729"/>
                </a:solidFill>
                <a:highlight>
                  <a:srgbClr val="FFFFFF"/>
                </a:highlight>
              </a:rPr>
              <a:t>Higher class-weight means you want to put more emphasis on a class</a:t>
            </a:r>
            <a:endParaRPr sz="17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700"/>
              <a:buChar char="●"/>
            </a:pPr>
            <a:r>
              <a:rPr lang="en" sz="1700">
                <a:solidFill>
                  <a:srgbClr val="242729"/>
                </a:solidFill>
                <a:highlight>
                  <a:srgbClr val="FFFFFF"/>
                </a:highlight>
              </a:rPr>
              <a:t># of Genres / count of each genre = each genre’s class_weight</a:t>
            </a:r>
            <a:endParaRPr sz="17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5155200" y="1547650"/>
            <a:ext cx="3354300" cy="15933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2" name="Google Shape;182;p29"/>
          <p:cNvSpPr txBox="1"/>
          <p:nvPr>
            <p:ph idx="2" type="body"/>
          </p:nvPr>
        </p:nvSpPr>
        <p:spPr>
          <a:xfrm>
            <a:off x="311725" y="1589575"/>
            <a:ext cx="7725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Traditional Machine Learning algorithm is not suitable for multi label Text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NN is much more powerful than traditional machine learning technique for </a:t>
            </a:r>
            <a:r>
              <a:rPr lang="en" sz="1800"/>
              <a:t>multi</a:t>
            </a:r>
            <a:r>
              <a:rPr lang="en" sz="1800"/>
              <a:t> label text classificatio</a:t>
            </a:r>
            <a:r>
              <a:rPr lang="en" sz="1800"/>
              <a:t>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number of movies and TV shows with a rating of TV-MA are the greatest.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November is the month with the most content release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505700"/>
            <a:ext cx="84378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https://colah.github.io/posts/2015-08-Understanding-LSTMs/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GloVe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https://nlp.stanford.edu/projects/glove/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Motivation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 is the dominant company in entertainment industry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Original shows, movies, and network TV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aims to uncover the popular trend of current entertainment streaming device and construct model for multi label classification.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Target Audience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 users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Recommend users with movies they will most likely enjoy based on dataset features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482300" y="1445750"/>
            <a:ext cx="46617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6234 objects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12 attributes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Show_id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Type (movie or tv show)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Title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Director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Cast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Country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Date_added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Release_year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Rating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Duration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Listed_in (International movies, Comedies, ...)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Description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23575"/>
            <a:ext cx="43719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Most &amp; Least Content Creating Countries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37775"/>
            <a:ext cx="4094275" cy="29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3275"/>
            <a:ext cx="4094275" cy="294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Number of Releases in Each Year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0" y="1518838"/>
            <a:ext cx="4353075" cy="273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470650"/>
            <a:ext cx="4628125" cy="29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Rating Analysis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92875" y="449497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TV-MA:</a:t>
            </a:r>
            <a:r>
              <a:rPr b="1" lang="en"/>
              <a:t> </a:t>
            </a:r>
            <a:r>
              <a:rPr lang="en"/>
              <a:t>This program is intended to be viewed by mature, adult audiences and may be unsuitable for children under 17.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TV-14:</a:t>
            </a:r>
            <a:r>
              <a:rPr lang="en"/>
              <a:t> </a:t>
            </a:r>
            <a:r>
              <a:rPr lang="en"/>
              <a:t>This program contains some material that many parents would find unsuitable for children under 14 years of age.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00" y="1306950"/>
            <a:ext cx="4121276" cy="33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143" y="1289950"/>
            <a:ext cx="4075182" cy="33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Movie Duration Analysis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050" y="1449525"/>
            <a:ext cx="4717775" cy="36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TV Show Season Analysis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75" y="1384175"/>
            <a:ext cx="543044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Word Cloud</a:t>
            </a:r>
            <a:endParaRPr/>
          </a:p>
        </p:txBody>
      </p:sp>
      <p:grpSp>
        <p:nvGrpSpPr>
          <p:cNvPr id="119" name="Google Shape;119;p21"/>
          <p:cNvGrpSpPr/>
          <p:nvPr/>
        </p:nvGrpSpPr>
        <p:grpSpPr>
          <a:xfrm>
            <a:off x="721909" y="1796515"/>
            <a:ext cx="3549628" cy="2578575"/>
            <a:chOff x="325263" y="1822363"/>
            <a:chExt cx="3326425" cy="2184863"/>
          </a:xfrm>
        </p:grpSpPr>
        <p:pic>
          <p:nvPicPr>
            <p:cNvPr id="120" name="Google Shape;12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263" y="1822363"/>
              <a:ext cx="3326425" cy="170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1"/>
            <p:cNvSpPr txBox="1"/>
            <p:nvPr/>
          </p:nvSpPr>
          <p:spPr>
            <a:xfrm>
              <a:off x="362475" y="3548525"/>
              <a:ext cx="32520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Movie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21"/>
          <p:cNvGrpSpPr/>
          <p:nvPr/>
        </p:nvGrpSpPr>
        <p:grpSpPr>
          <a:xfrm>
            <a:off x="5016184" y="1783421"/>
            <a:ext cx="3549675" cy="2578578"/>
            <a:chOff x="5213225" y="1796510"/>
            <a:chExt cx="3427651" cy="2210715"/>
          </a:xfrm>
        </p:grpSpPr>
        <p:pic>
          <p:nvPicPr>
            <p:cNvPr id="123" name="Google Shape;12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3225" y="1796510"/>
              <a:ext cx="3427651" cy="175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1"/>
            <p:cNvSpPr txBox="1"/>
            <p:nvPr/>
          </p:nvSpPr>
          <p:spPr>
            <a:xfrm>
              <a:off x="5213225" y="3548525"/>
              <a:ext cx="32520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TV show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