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3ccafca5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3ccafca5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f7a59b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f7a59b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3ccafca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3ccafca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3ccafca5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3ccafca5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bef367e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bef367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f7a59b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f7a59b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3ccafca5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43ccafca5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bef367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5bef367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bef367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bef367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3ccafc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3ccafc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3ccafca5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3ccafca5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3ccafc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3ccafc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bef367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bef367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bef367e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bef367e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3ccafca5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3ccafca5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f7a59b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f7a59b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3ccafca5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3ccafca5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f7a59b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f7a59b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reditcards.com/credit-card-news/glossary/term-fraudulent-transaction/" TargetMode="External"/><Relationship Id="rId4" Type="http://schemas.openxmlformats.org/officeDocument/2006/relationships/hyperlink" Target="https://www.kaggle.com/ealaxi/paysim1" TargetMode="External"/><Relationship Id="rId10" Type="http://schemas.openxmlformats.org/officeDocument/2006/relationships/hyperlink" Target="https://web.stanford.edu/~hastie/ISLRv2_website.pdf" TargetMode="External"/><Relationship Id="rId9" Type="http://schemas.openxmlformats.org/officeDocument/2006/relationships/hyperlink" Target="https://towardsdatascience.com/anomaly-fraud-detection-a-quick-overview-28641ec49ec1" TargetMode="External"/><Relationship Id="rId5" Type="http://schemas.openxmlformats.org/officeDocument/2006/relationships/hyperlink" Target="https://www.sciencedirect.com/science/article/abs/pii/S0065245820300851" TargetMode="External"/><Relationship Id="rId6" Type="http://schemas.openxmlformats.org/officeDocument/2006/relationships/hyperlink" Target="https://www.businesswire.com/news/home/20200224005675/en/Juniper-Research-Online-Payment-Fraud-Losses-to-Exceed-200-Billion-Over-Next-5-Years" TargetMode="External"/><Relationship Id="rId7" Type="http://schemas.openxmlformats.org/officeDocument/2006/relationships/hyperlink" Target="https://www.businesswire.com/news/home/20210323005370/en/Total-Identity-Fraud-Losses-Soar-to-56-Billion-in-2020" TargetMode="External"/><Relationship Id="rId8" Type="http://schemas.openxmlformats.org/officeDocument/2006/relationships/hyperlink" Target="https://www.intellspot.com/anomaly-detection-algorithm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Transaction Detection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Zengxiaoran Kang, Kazy Atausha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175"/>
            <a:ext cx="40797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500 decision trees and each with a maximum 6-level depth.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 0.5 cut-off, both classification rate and Out of Bag (OOB) Score are higher than 99% due to large true negative cases (genuine).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Sender’s balance before/after transaction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Error in R</a:t>
            </a:r>
            <a:r>
              <a:rPr lang="en" sz="1600"/>
              <a:t>eceiver</a:t>
            </a:r>
            <a:r>
              <a:rPr lang="en" sz="1600"/>
              <a:t>’s balance </a:t>
            </a:r>
            <a:endParaRPr sz="16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25" y="1152425"/>
            <a:ext cx="3704250" cy="35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 rot="-5400000">
            <a:off x="5770744" y="2694826"/>
            <a:ext cx="2697900" cy="21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rot="-5400000">
            <a:off x="6887336" y="3224258"/>
            <a:ext cx="1971900" cy="18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-5400000">
            <a:off x="5265851" y="3033555"/>
            <a:ext cx="2174400" cy="21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922100" y="212125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57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25" y="903475"/>
            <a:ext cx="7426500" cy="40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814962" y="2027291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552412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009826" y="2027291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814962" y="3225857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446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009826" y="3225857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1204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213178" y="2027291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552396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408042" y="2027291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213178" y="3225857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408042" y="3225857"/>
            <a:ext cx="107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1665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Variable Transformation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5931300" y="1266175"/>
            <a:ext cx="321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Previously, the distributions of some of the most important variables were highly skewed.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 them to reduce the impacts of outliers.</a:t>
            </a:r>
            <a:endParaRPr sz="16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075"/>
            <a:ext cx="5824251" cy="40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Regression - Variable Selection (Lasso)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5397425" y="1125825"/>
            <a:ext cx="374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</a:t>
            </a:r>
            <a:r>
              <a:rPr lang="en" sz="1600"/>
              <a:t>east absolute shrinkage and selection operator (Lasso)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Sender’s balance before transaction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Receiver's</a:t>
            </a:r>
            <a:r>
              <a:rPr lang="en" sz="1600"/>
              <a:t> balance before transaction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Error in Sender’s balance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</a:t>
            </a:r>
            <a:endParaRPr sz="16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100"/>
            <a:ext cx="5273550" cy="3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 rot="-5400000">
            <a:off x="628202" y="2683418"/>
            <a:ext cx="2772000" cy="18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-5400000">
            <a:off x="810531" y="2875538"/>
            <a:ext cx="2782500" cy="18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 rot="-5400000">
            <a:off x="2765186" y="2683418"/>
            <a:ext cx="2772000" cy="18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 rot="-5400000">
            <a:off x="2625481" y="2934394"/>
            <a:ext cx="2590800" cy="18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Variable Selection (RFE)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feature elimination (RFE)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8 features with the highest accuracy of 99.86%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transaction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being transacted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Sender’s balance before/after transaction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Receiver's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balance after transaction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in Sender’s balance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in Receiver’s balance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164625" y="2762775"/>
            <a:ext cx="4460100" cy="119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50" y="761175"/>
            <a:ext cx="6979101" cy="43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type="title"/>
          </p:nvPr>
        </p:nvSpPr>
        <p:spPr>
          <a:xfrm>
            <a:off x="173325" y="53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Logistic Regression - Results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2022772" y="1436936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552354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137819" y="1436936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022772" y="2117340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137819" y="2117340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1148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086514" y="1436936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552039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196144" y="1436936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373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086514" y="2117340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384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196144" y="2117340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1286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022772" y="3354797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552367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3137819" y="3354797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022772" y="4047243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137819" y="4047243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907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86514" y="3354797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552223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6196144" y="3354797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189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6196144" y="4047243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1077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086514" y="4047243"/>
            <a:ext cx="94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593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selects better set of predictors for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Yet, random forest has better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Across all models, here are most significant predictors: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Sender’s balance before and after transaction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Receiver's balance after transaction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 in Sender’s balance and Receiver’s balance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Fraudulent transaction definition reference: ​​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https://www.creditcards.com/credit-card-news/glossary/term-fraudulent-transaction/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source: </a:t>
            </a:r>
            <a:r>
              <a:rPr lang="en" sz="14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https://www.kaggle.com/ealaxi/paysim1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Paper reference: </a:t>
            </a:r>
            <a:r>
              <a:rPr lang="en" sz="14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https://www.sciencedirect.com/science/article/abs/pii/S0065245820300851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Article reference: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https://www.businesswire.com/news/home/20200224005675/en/Juniper-Research-Online-Payment-Fraud-Losses-to-Exceed-200-Billion-Over-Next-5-Years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https://www.businesswire.com/news/home/20210323005370/en/Total-Identity-Fraud-Losses-Soar-to-56-Billion-in-2020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Methods reference: </a:t>
            </a:r>
            <a:r>
              <a:rPr lang="en" sz="14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https://www.intellspot.com/anomaly-detection-algorithms/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Anomaly detection methods: </a:t>
            </a:r>
            <a:r>
              <a:rPr lang="en" sz="14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https://towardsdatascience.com/anomaly-fraud-detection-a-quick-overview-28641ec49ec1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Variable Selection methods: Introduction to Statistical Learning pdf: </a:t>
            </a:r>
            <a:r>
              <a:rPr lang="en" sz="14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https://web.stanford.edu/~hastie/ISLRv2_website.pdf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Zengxiaoran Kang, Kazy Atausha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 a statistical model that can make binary decisions on whether transactions are fraudulent based on key characteristics.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decision tree attempt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transformation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selection with Lasso and RFE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Study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2021 Identity Fraud Study released by Javelin Strategy &amp; Research, total combined fraud losses climbed to $56 billion in 2020.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recent study from Juniper Research stated that businesses in eCommerce, airline ticketing, money transfer, and banking services would have an expected loss over $200 billion between 2020 and 2024.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16750"/>
            <a:ext cx="36228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K</a:t>
            </a:r>
            <a:r>
              <a:rPr lang="en" sz="1600"/>
              <a:t>aggle - a synthetic dataset generated by the PaySim mobile money simulator.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550,000 transactions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1,600 fraud transactions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418750" y="817500"/>
            <a:ext cx="40971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are: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Payment type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Documented transaction amount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Sender’s balance before/after transaction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Receiver’s balance before/after transaction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Bank’s fraud flag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Actual fraud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</a:t>
            </a:r>
            <a:r>
              <a:rPr lang="en" sz="1600"/>
              <a:t>addition</a:t>
            </a:r>
            <a:r>
              <a:rPr lang="en" sz="1600"/>
              <a:t>, we created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Error in Sender’s balance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Error in Receiver’s balance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Analysis - Type of Transaction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00" y="1247825"/>
            <a:ext cx="7104799" cy="20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019550" y="3377925"/>
            <a:ext cx="7104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of transaction will be a very important variable for detecting fraudulent transactions since past fraud appears to only happen in cash out and transfer transactions.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Errors in Balances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1409"/>
          <a:stretch/>
        </p:blipFill>
        <p:spPr>
          <a:xfrm>
            <a:off x="542919" y="1309100"/>
            <a:ext cx="4346034" cy="3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888950" y="1895375"/>
            <a:ext cx="39999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the 2.8 million total cash-out and transfer transactions that occur, only about 0.3% are fraud.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bank only classified 0.2% of fraudulent transactions as fraud.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Multicollinearity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5" y="1152425"/>
            <a:ext cx="4226250" cy="35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3343275" y="2433600"/>
            <a:ext cx="314400" cy="31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857425" y="1862100"/>
            <a:ext cx="314400" cy="31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343275" y="1862100"/>
            <a:ext cx="314400" cy="31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857750" y="1719175"/>
            <a:ext cx="40290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balances before and after a transaction of the sender are </a:t>
            </a:r>
            <a:r>
              <a:rPr lang="en" sz="1600"/>
              <a:t>highly</a:t>
            </a:r>
            <a:r>
              <a:rPr lang="en" sz="1600"/>
              <a:t> </a:t>
            </a:r>
            <a:r>
              <a:rPr lang="en" sz="1600"/>
              <a:t>correlated, which will have an impact on the variables chosen by lasso regression.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addition, the balances before and after a transaction of the receiver are highly correlated.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Complexity parameter (CP) is used to control the size of the decision tree 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Select the optimal tree size with 6 level depth</a:t>
            </a:r>
            <a:endParaRPr sz="19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085638"/>
            <a:ext cx="4052399" cy="36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Decision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Decision Tree Graph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393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Sender’s balance before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Receiver's</a:t>
            </a:r>
            <a:r>
              <a:rPr lang="en"/>
              <a:t> balance after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in R</a:t>
            </a:r>
            <a:r>
              <a:rPr lang="en"/>
              <a:t>eceiver</a:t>
            </a:r>
            <a:r>
              <a:rPr lang="en"/>
              <a:t>’s balance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00" y="584075"/>
            <a:ext cx="4327374" cy="43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6655700" y="717725"/>
            <a:ext cx="1874100" cy="1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354350" y="1152425"/>
            <a:ext cx="2476800" cy="1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