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02" r:id="rId1"/>
  </p:sldMasterIdLst>
  <p:notesMasterIdLst>
    <p:notesMasterId r:id="rId22"/>
  </p:notesMasterIdLst>
  <p:handoutMasterIdLst>
    <p:handoutMasterId r:id="rId23"/>
  </p:handoutMasterIdLst>
  <p:sldIdLst>
    <p:sldId id="456" r:id="rId2"/>
    <p:sldId id="457" r:id="rId3"/>
    <p:sldId id="469" r:id="rId4"/>
    <p:sldId id="450" r:id="rId5"/>
    <p:sldId id="451" r:id="rId6"/>
    <p:sldId id="470" r:id="rId7"/>
    <p:sldId id="471" r:id="rId8"/>
    <p:sldId id="472" r:id="rId9"/>
    <p:sldId id="473" r:id="rId10"/>
    <p:sldId id="474" r:id="rId11"/>
    <p:sldId id="475" r:id="rId12"/>
    <p:sldId id="476" r:id="rId13"/>
    <p:sldId id="477" r:id="rId14"/>
    <p:sldId id="478" r:id="rId15"/>
    <p:sldId id="479" r:id="rId16"/>
    <p:sldId id="480" r:id="rId17"/>
    <p:sldId id="481" r:id="rId18"/>
    <p:sldId id="483" r:id="rId19"/>
    <p:sldId id="482" r:id="rId20"/>
    <p:sldId id="484" r:id="rId21"/>
  </p:sldIdLst>
  <p:sldSz cx="9144000" cy="6858000" type="screen4x3"/>
  <p:notesSz cx="6797675" cy="9874250"/>
  <p:defaultTextStyle>
    <a:defPPr>
      <a:defRPr lang="en-US"/>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a:srgbClr val="35DDE5"/>
    <a:srgbClr val="0000FF"/>
    <a:srgbClr val="FFFFFF"/>
    <a:srgbClr val="F6F6F6"/>
    <a:srgbClr val="F8F8F8"/>
    <a:srgbClr val="BEBEBE"/>
    <a:srgbClr val="F5F5F5"/>
    <a:srgbClr val="042EB8"/>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685" autoAdjust="0"/>
    <p:restoredTop sz="84827" autoAdjust="0"/>
  </p:normalViewPr>
  <p:slideViewPr>
    <p:cSldViewPr>
      <p:cViewPr varScale="1">
        <p:scale>
          <a:sx n="95" d="100"/>
          <a:sy n="95" d="100"/>
        </p:scale>
        <p:origin x="1002" y="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76" d="100"/>
          <a:sy n="76" d="100"/>
        </p:scale>
        <p:origin x="242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5300"/>
          </a:xfrm>
          <a:prstGeom prst="rect">
            <a:avLst/>
          </a:prstGeom>
        </p:spPr>
        <p:txBody>
          <a:bodyPr vert="horz" lIns="91440" tIns="45720" rIns="91440" bIns="45720" rtlCol="0"/>
          <a:lstStyle>
            <a:lvl1pPr algn="l" eaLnBrk="0" hangingPunct="0">
              <a:defRPr sz="1200">
                <a:latin typeface="Arial" panose="020B0604020202020204" pitchFamily="34" charset="0"/>
                <a:ea typeface="宋体" panose="02010600030101010101" pitchFamily="2" charset="-122"/>
              </a:defRPr>
            </a:lvl1pPr>
          </a:lstStyle>
          <a:p>
            <a:pPr>
              <a:defRPr/>
            </a:pPr>
            <a:endParaRPr lang="zh-CN" altLang="en-US"/>
          </a:p>
        </p:txBody>
      </p:sp>
      <p:sp>
        <p:nvSpPr>
          <p:cNvPr id="3" name="日期占位符 2"/>
          <p:cNvSpPr>
            <a:spLocks noGrp="1"/>
          </p:cNvSpPr>
          <p:nvPr>
            <p:ph type="dt" sz="quarter" idx="1"/>
          </p:nvPr>
        </p:nvSpPr>
        <p:spPr>
          <a:xfrm>
            <a:off x="3849688" y="0"/>
            <a:ext cx="2946400" cy="495300"/>
          </a:xfrm>
          <a:prstGeom prst="rect">
            <a:avLst/>
          </a:prstGeom>
        </p:spPr>
        <p:txBody>
          <a:bodyPr vert="horz" lIns="91440" tIns="45720" rIns="91440" bIns="45720" rtlCol="0"/>
          <a:lstStyle>
            <a:lvl1pPr algn="r" eaLnBrk="0" hangingPunct="0">
              <a:defRPr sz="1200" smtClean="0">
                <a:latin typeface="Arial" panose="020B0604020202020204" pitchFamily="34" charset="0"/>
                <a:ea typeface="宋体" panose="02010600030101010101" pitchFamily="2" charset="-122"/>
              </a:defRPr>
            </a:lvl1pPr>
          </a:lstStyle>
          <a:p>
            <a:pPr>
              <a:defRPr/>
            </a:pPr>
            <a:fld id="{F125DCDD-0FC4-4475-8595-7262362277FB}" type="datetimeFigureOut">
              <a:rPr lang="zh-CN" altLang="en-US"/>
              <a:pPr>
                <a:defRPr/>
              </a:pPr>
              <a:t>2016/11/10</a:t>
            </a:fld>
            <a:endParaRPr lang="zh-CN" altLang="en-US"/>
          </a:p>
        </p:txBody>
      </p:sp>
      <p:sp>
        <p:nvSpPr>
          <p:cNvPr id="4" name="页脚占位符 3"/>
          <p:cNvSpPr>
            <a:spLocks noGrp="1"/>
          </p:cNvSpPr>
          <p:nvPr>
            <p:ph type="ftr" sz="quarter" idx="2"/>
          </p:nvPr>
        </p:nvSpPr>
        <p:spPr>
          <a:xfrm>
            <a:off x="0" y="9378950"/>
            <a:ext cx="2946400" cy="495300"/>
          </a:xfrm>
          <a:prstGeom prst="rect">
            <a:avLst/>
          </a:prstGeom>
        </p:spPr>
        <p:txBody>
          <a:bodyPr vert="horz" lIns="91440" tIns="45720" rIns="91440" bIns="45720" rtlCol="0" anchor="b"/>
          <a:lstStyle>
            <a:lvl1pPr algn="l" eaLnBrk="0" hangingPunct="0">
              <a:defRPr sz="1200">
                <a:latin typeface="Arial" panose="020B0604020202020204" pitchFamily="34" charset="0"/>
                <a:ea typeface="宋体" panose="02010600030101010101" pitchFamily="2" charset="-122"/>
              </a:defRPr>
            </a:lvl1pPr>
          </a:lstStyle>
          <a:p>
            <a:pPr>
              <a:defRPr/>
            </a:pPr>
            <a:endParaRPr lang="zh-CN" altLang="en-US"/>
          </a:p>
        </p:txBody>
      </p:sp>
      <p:sp>
        <p:nvSpPr>
          <p:cNvPr id="5" name="灯片编号占位符 4"/>
          <p:cNvSpPr>
            <a:spLocks noGrp="1"/>
          </p:cNvSpPr>
          <p:nvPr>
            <p:ph type="sldNum" sz="quarter" idx="3"/>
          </p:nvPr>
        </p:nvSpPr>
        <p:spPr>
          <a:xfrm>
            <a:off x="3849688" y="9378950"/>
            <a:ext cx="2946400" cy="495300"/>
          </a:xfrm>
          <a:prstGeom prst="rect">
            <a:avLst/>
          </a:prstGeom>
        </p:spPr>
        <p:txBody>
          <a:bodyPr vert="horz" lIns="91440" tIns="45720" rIns="91440" bIns="45720" rtlCol="0" anchor="b"/>
          <a:lstStyle>
            <a:lvl1pPr algn="r" eaLnBrk="0" hangingPunct="0">
              <a:defRPr sz="1200" smtClean="0">
                <a:latin typeface="Arial" panose="020B0604020202020204" pitchFamily="34" charset="0"/>
                <a:ea typeface="宋体" panose="02010600030101010101" pitchFamily="2" charset="-122"/>
              </a:defRPr>
            </a:lvl1pPr>
          </a:lstStyle>
          <a:p>
            <a:pPr>
              <a:defRPr/>
            </a:pPr>
            <a:fld id="{2B4D39EC-56B8-4D7B-98AB-3F46AC12A3D8}" type="slidenum">
              <a:rPr lang="zh-CN" altLang="en-US"/>
              <a:pPr>
                <a:defRPr/>
              </a:pPr>
              <a:t>‹#›</a:t>
            </a:fld>
            <a:endParaRPr lang="zh-CN" altLang="en-US"/>
          </a:p>
        </p:txBody>
      </p:sp>
    </p:spTree>
    <p:extLst>
      <p:ext uri="{BB962C8B-B14F-4D97-AF65-F5344CB8AC3E}">
        <p14:creationId xmlns:p14="http://schemas.microsoft.com/office/powerpoint/2010/main" val="7767204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页眉占位符 1"/>
          <p:cNvSpPr>
            <a:spLocks noGrp="1" noChangeArrowheads="1"/>
          </p:cNvSpPr>
          <p:nvPr>
            <p:ph type="hdr" sz="quarter"/>
          </p:nvPr>
        </p:nvSpPr>
        <p:spPr bwMode="auto">
          <a:xfrm>
            <a:off x="0" y="0"/>
            <a:ext cx="2946400" cy="493713"/>
          </a:xfrm>
          <a:prstGeom prst="rect">
            <a:avLst/>
          </a:prstGeom>
          <a:noFill/>
          <a:ln>
            <a:noFill/>
          </a:ln>
          <a:ex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200">
                <a:latin typeface="Arial" panose="020B0604020202020204" pitchFamily="34" charset="0"/>
                <a:ea typeface="宋体" panose="02010600030101010101" pitchFamily="2" charset="-122"/>
              </a:defRPr>
            </a:lvl1pPr>
          </a:lstStyle>
          <a:p>
            <a:pPr>
              <a:defRPr/>
            </a:pPr>
            <a:endParaRPr lang="zh-CN" altLang="en-US"/>
          </a:p>
        </p:txBody>
      </p:sp>
      <p:sp>
        <p:nvSpPr>
          <p:cNvPr id="5123" name="日期占位符 2"/>
          <p:cNvSpPr>
            <a:spLocks noGrp="1" noChangeArrowheads="1"/>
          </p:cNvSpPr>
          <p:nvPr>
            <p:ph type="dt" idx="1"/>
          </p:nvPr>
        </p:nvSpPr>
        <p:spPr bwMode="auto">
          <a:xfrm>
            <a:off x="3849688" y="0"/>
            <a:ext cx="2946400" cy="493713"/>
          </a:xfrm>
          <a:prstGeom prst="rect">
            <a:avLst/>
          </a:prstGeom>
          <a:noFill/>
          <a:ln>
            <a:noFill/>
          </a:ln>
          <a:ex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latin typeface="Arial" panose="020B0604020202020204" pitchFamily="34" charset="0"/>
                <a:ea typeface="宋体" panose="02010600030101010101" pitchFamily="2" charset="-122"/>
              </a:defRPr>
            </a:lvl1pPr>
          </a:lstStyle>
          <a:p>
            <a:pPr>
              <a:defRPr/>
            </a:pPr>
            <a:fld id="{1E150DCE-C285-4AB7-8C81-8F2A49238089}" type="datetimeFigureOut">
              <a:rPr lang="zh-CN" altLang="en-US"/>
              <a:pPr>
                <a:defRPr/>
              </a:pPr>
              <a:t>2016/11/10</a:t>
            </a:fld>
            <a:endParaRPr lang="zh-CN" altLang="en-US"/>
          </a:p>
        </p:txBody>
      </p:sp>
      <p:sp>
        <p:nvSpPr>
          <p:cNvPr id="11268" name="幻灯片图像占位符 3"/>
          <p:cNvSpPr>
            <a:spLocks noGrp="1" noRot="1" noChangeAspect="1" noChangeArrowheads="1"/>
          </p:cNvSpPr>
          <p:nvPr>
            <p:ph type="sldImg" idx="2"/>
          </p:nvPr>
        </p:nvSpPr>
        <p:spPr bwMode="auto">
          <a:xfrm>
            <a:off x="931863" y="741363"/>
            <a:ext cx="4933950" cy="3702050"/>
          </a:xfrm>
          <a:prstGeom prst="rect">
            <a:avLst/>
          </a:prstGeom>
          <a:noFill/>
          <a:ln w="9525">
            <a:noFill/>
            <a:miter lim="800000"/>
            <a:headEnd/>
            <a:tailEnd/>
          </a:ln>
        </p:spPr>
      </p:sp>
      <p:sp>
        <p:nvSpPr>
          <p:cNvPr id="5125" name="备注占位符 4"/>
          <p:cNvSpPr>
            <a:spLocks noGrp="1" noChangeArrowheads="1"/>
          </p:cNvSpPr>
          <p:nvPr>
            <p:ph type="body" sz="quarter" idx="3"/>
          </p:nvPr>
        </p:nvSpPr>
        <p:spPr bwMode="auto">
          <a:xfrm>
            <a:off x="679450" y="4691063"/>
            <a:ext cx="5438775" cy="4443412"/>
          </a:xfrm>
          <a:prstGeom prst="rect">
            <a:avLst/>
          </a:prstGeom>
          <a:noFill/>
          <a:ln>
            <a:noFill/>
          </a:ln>
          <a:extLst/>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126" name="页脚占位符 5"/>
          <p:cNvSpPr>
            <a:spLocks noGrp="1" noChangeArrowheads="1"/>
          </p:cNvSpPr>
          <p:nvPr>
            <p:ph type="ftr" sz="quarter" idx="4"/>
          </p:nvPr>
        </p:nvSpPr>
        <p:spPr bwMode="auto">
          <a:xfrm>
            <a:off x="0" y="9378950"/>
            <a:ext cx="2946400" cy="493713"/>
          </a:xfrm>
          <a:prstGeom prst="rect">
            <a:avLst/>
          </a:prstGeom>
          <a:noFill/>
          <a:ln>
            <a:noFill/>
          </a:ln>
          <a:extLst/>
        </p:spPr>
        <p:txBody>
          <a:bodyPr vert="horz" wrap="square" lIns="91440" tIns="45720" rIns="91440" bIns="45720" numCol="1" anchor="b" anchorCtr="0" compatLnSpc="1">
            <a:prstTxWarp prst="textNoShape">
              <a:avLst/>
            </a:prstTxWarp>
          </a:bodyPr>
          <a:lstStyle>
            <a:lvl1pPr eaLnBrk="1" hangingPunct="1">
              <a:buFont typeface="Arial" panose="020B0604020202020204" pitchFamily="34" charset="0"/>
              <a:buNone/>
              <a:defRPr sz="1200">
                <a:latin typeface="Arial" panose="020B0604020202020204" pitchFamily="34" charset="0"/>
                <a:ea typeface="宋体" panose="02010600030101010101" pitchFamily="2" charset="-122"/>
              </a:defRPr>
            </a:lvl1pPr>
          </a:lstStyle>
          <a:p>
            <a:pPr>
              <a:defRPr/>
            </a:pPr>
            <a:endParaRPr lang="zh-CN" altLang="en-US"/>
          </a:p>
        </p:txBody>
      </p:sp>
      <p:sp>
        <p:nvSpPr>
          <p:cNvPr id="5127" name="灯片编号占位符 6"/>
          <p:cNvSpPr>
            <a:spLocks noGrp="1" noChangeArrowheads="1"/>
          </p:cNvSpPr>
          <p:nvPr>
            <p:ph type="sldNum" sz="quarter" idx="5"/>
          </p:nvPr>
        </p:nvSpPr>
        <p:spPr bwMode="auto">
          <a:xfrm>
            <a:off x="3849688" y="9378950"/>
            <a:ext cx="2946400" cy="493713"/>
          </a:xfrm>
          <a:prstGeom prst="rect">
            <a:avLst/>
          </a:prstGeom>
          <a:noFill/>
          <a:ln>
            <a:noFill/>
          </a:ln>
          <a:ex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a:latin typeface="Arial" panose="020B0604020202020204" pitchFamily="34" charset="0"/>
                <a:ea typeface="宋体" panose="02010600030101010101" pitchFamily="2" charset="-122"/>
              </a:defRPr>
            </a:lvl1pPr>
          </a:lstStyle>
          <a:p>
            <a:pPr>
              <a:defRPr/>
            </a:pPr>
            <a:fld id="{694D8154-26DE-4A0B-8B56-180C8ABB91CF}" type="slidenum">
              <a:rPr lang="zh-CN" altLang="en-US"/>
              <a:pPr>
                <a:defRPr/>
              </a:pPr>
              <a:t>‹#›</a:t>
            </a:fld>
            <a:endParaRPr lang="zh-CN" altLang="en-US"/>
          </a:p>
        </p:txBody>
      </p:sp>
    </p:spTree>
    <p:extLst>
      <p:ext uri="{BB962C8B-B14F-4D97-AF65-F5344CB8AC3E}">
        <p14:creationId xmlns:p14="http://schemas.microsoft.com/office/powerpoint/2010/main" val="35043500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并发操作不加以限制，会产生数据不一致问题，这种问题共有三类。</a:t>
            </a:r>
            <a:r>
              <a:rPr lang="en-US" altLang="zh-CN" dirty="0" smtClean="0"/>
              <a:t>1.</a:t>
            </a:r>
            <a:r>
              <a:rPr lang="zh-CN" altLang="en-US" dirty="0" smtClean="0"/>
              <a:t>丢失更新；</a:t>
            </a:r>
            <a:r>
              <a:rPr lang="en-US" altLang="zh-CN" dirty="0" smtClean="0"/>
              <a:t>2.</a:t>
            </a:r>
            <a:r>
              <a:rPr lang="zh-CN" altLang="en-US" dirty="0" smtClean="0"/>
              <a:t>读“脏数据”（当</a:t>
            </a:r>
            <a:r>
              <a:rPr lang="en-US" altLang="zh-CN" dirty="0" smtClean="0"/>
              <a:t>T1</a:t>
            </a:r>
            <a:r>
              <a:rPr lang="zh-CN" altLang="en-US" dirty="0" smtClean="0"/>
              <a:t>和</a:t>
            </a:r>
            <a:r>
              <a:rPr lang="en-US" altLang="zh-CN" dirty="0" smtClean="0"/>
              <a:t>T2</a:t>
            </a:r>
            <a:r>
              <a:rPr lang="zh-CN" altLang="en-US" dirty="0" smtClean="0"/>
              <a:t>并发执行时，在</a:t>
            </a:r>
            <a:r>
              <a:rPr lang="en-US" altLang="zh-CN" dirty="0" smtClean="0"/>
              <a:t>T1</a:t>
            </a:r>
            <a:r>
              <a:rPr lang="zh-CN" altLang="en-US" dirty="0" smtClean="0"/>
              <a:t>对数据库更新的结果没有提交之前，</a:t>
            </a:r>
            <a:r>
              <a:rPr lang="en-US" altLang="zh-CN" dirty="0" smtClean="0"/>
              <a:t>T2</a:t>
            </a:r>
            <a:r>
              <a:rPr lang="zh-CN" altLang="en-US" dirty="0" smtClean="0"/>
              <a:t>使用了</a:t>
            </a:r>
            <a:r>
              <a:rPr lang="en-US" altLang="zh-CN" dirty="0" smtClean="0"/>
              <a:t>T1</a:t>
            </a:r>
            <a:r>
              <a:rPr lang="zh-CN" altLang="en-US" dirty="0" smtClean="0"/>
              <a:t>的结果，而在</a:t>
            </a:r>
            <a:r>
              <a:rPr lang="en-US" altLang="zh-CN" dirty="0" smtClean="0"/>
              <a:t>T2</a:t>
            </a:r>
            <a:r>
              <a:rPr lang="zh-CN" altLang="en-US" dirty="0" smtClean="0"/>
              <a:t>操作之后</a:t>
            </a:r>
            <a:r>
              <a:rPr lang="en-US" altLang="zh-CN" dirty="0" smtClean="0"/>
              <a:t>T1</a:t>
            </a:r>
            <a:r>
              <a:rPr lang="zh-CN" altLang="en-US" dirty="0" smtClean="0"/>
              <a:t>又回滚，这时引起的错误是</a:t>
            </a:r>
            <a:r>
              <a:rPr lang="en-US" altLang="zh-CN" dirty="0" smtClean="0"/>
              <a:t>T2</a:t>
            </a:r>
            <a:r>
              <a:rPr lang="zh-CN" altLang="en-US" dirty="0" smtClean="0"/>
              <a:t>读取了</a:t>
            </a:r>
            <a:r>
              <a:rPr lang="en-US" altLang="zh-CN" dirty="0" smtClean="0"/>
              <a:t>T1</a:t>
            </a:r>
            <a:r>
              <a:rPr lang="zh-CN" altLang="en-US" dirty="0" smtClean="0"/>
              <a:t>的“脏数据”）；</a:t>
            </a:r>
            <a:r>
              <a:rPr lang="en-US" altLang="zh-CN" dirty="0" smtClean="0"/>
              <a:t>3.</a:t>
            </a:r>
            <a:r>
              <a:rPr lang="zh-CN" altLang="en-US" dirty="0" smtClean="0"/>
              <a:t>不可重复读（当</a:t>
            </a:r>
            <a:r>
              <a:rPr lang="en-US" altLang="zh-CN" dirty="0" smtClean="0"/>
              <a:t>T1</a:t>
            </a:r>
            <a:r>
              <a:rPr lang="zh-CN" altLang="en-US" dirty="0" smtClean="0"/>
              <a:t>读取数据</a:t>
            </a:r>
            <a:r>
              <a:rPr lang="en-US" altLang="zh-CN" dirty="0" smtClean="0"/>
              <a:t>A</a:t>
            </a:r>
            <a:r>
              <a:rPr lang="zh-CN" altLang="en-US" dirty="0" smtClean="0"/>
              <a:t>后，</a:t>
            </a:r>
            <a:r>
              <a:rPr lang="en-US" altLang="zh-CN" dirty="0" smtClean="0"/>
              <a:t>T2</a:t>
            </a:r>
            <a:r>
              <a:rPr lang="zh-CN" altLang="en-US" dirty="0" smtClean="0"/>
              <a:t>执行了对</a:t>
            </a:r>
            <a:r>
              <a:rPr lang="en-US" altLang="zh-CN" dirty="0" smtClean="0"/>
              <a:t>A</a:t>
            </a:r>
            <a:r>
              <a:rPr lang="zh-CN" altLang="en-US" dirty="0" smtClean="0"/>
              <a:t>的更新，当</a:t>
            </a:r>
            <a:r>
              <a:rPr lang="en-US" altLang="zh-CN" dirty="0" smtClean="0"/>
              <a:t>T1</a:t>
            </a:r>
            <a:r>
              <a:rPr lang="zh-CN" altLang="en-US" dirty="0" smtClean="0"/>
              <a:t>再次读取数据</a:t>
            </a:r>
            <a:r>
              <a:rPr lang="en-US" altLang="zh-CN" dirty="0" smtClean="0"/>
              <a:t>A</a:t>
            </a:r>
            <a:r>
              <a:rPr lang="zh-CN" altLang="en-US" dirty="0" smtClean="0"/>
              <a:t>（希望与第一次是相通的值）时，得到的数据与前一次不同，这时引起的错误称“不可重复读”）</a:t>
            </a:r>
            <a:endParaRPr lang="zh-CN" altLang="en-US" dirty="0"/>
          </a:p>
        </p:txBody>
      </p:sp>
      <p:sp>
        <p:nvSpPr>
          <p:cNvPr id="4" name="灯片编号占位符 3"/>
          <p:cNvSpPr>
            <a:spLocks noGrp="1"/>
          </p:cNvSpPr>
          <p:nvPr>
            <p:ph type="sldNum" sz="quarter" idx="10"/>
          </p:nvPr>
        </p:nvSpPr>
        <p:spPr/>
        <p:txBody>
          <a:bodyPr/>
          <a:lstStyle/>
          <a:p>
            <a:pPr>
              <a:defRPr/>
            </a:pPr>
            <a:fld id="{694D8154-26DE-4A0B-8B56-180C8ABB91CF}" type="slidenum">
              <a:rPr lang="zh-CN" altLang="en-US" smtClean="0"/>
              <a:pPr>
                <a:defRPr/>
              </a:pPr>
              <a:t>15</a:t>
            </a:fld>
            <a:endParaRPr lang="zh-CN" altLang="en-US"/>
          </a:p>
        </p:txBody>
      </p:sp>
    </p:spTree>
    <p:extLst>
      <p:ext uri="{BB962C8B-B14F-4D97-AF65-F5344CB8AC3E}">
        <p14:creationId xmlns:p14="http://schemas.microsoft.com/office/powerpoint/2010/main" val="1194673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94D8154-26DE-4A0B-8B56-180C8ABB91CF}" type="slidenum">
              <a:rPr lang="zh-CN" altLang="en-US" smtClean="0"/>
              <a:pPr>
                <a:defRPr/>
              </a:pPr>
              <a:t>16</a:t>
            </a:fld>
            <a:endParaRPr lang="zh-CN" altLang="en-US"/>
          </a:p>
        </p:txBody>
      </p:sp>
    </p:spTree>
    <p:extLst>
      <p:ext uri="{BB962C8B-B14F-4D97-AF65-F5344CB8AC3E}">
        <p14:creationId xmlns:p14="http://schemas.microsoft.com/office/powerpoint/2010/main" val="1253725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94D8154-26DE-4A0B-8B56-180C8ABB91CF}" type="slidenum">
              <a:rPr lang="zh-CN" altLang="en-US" smtClean="0"/>
              <a:pPr>
                <a:defRPr/>
              </a:pPr>
              <a:t>17</a:t>
            </a:fld>
            <a:endParaRPr lang="zh-CN" altLang="en-US"/>
          </a:p>
        </p:txBody>
      </p:sp>
    </p:spTree>
    <p:extLst>
      <p:ext uri="{BB962C8B-B14F-4D97-AF65-F5344CB8AC3E}">
        <p14:creationId xmlns:p14="http://schemas.microsoft.com/office/powerpoint/2010/main" val="2075698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94D8154-26DE-4A0B-8B56-180C8ABB91CF}" type="slidenum">
              <a:rPr lang="zh-CN" altLang="en-US" smtClean="0"/>
              <a:pPr>
                <a:defRPr/>
              </a:pPr>
              <a:t>19</a:t>
            </a:fld>
            <a:endParaRPr lang="zh-CN" altLang="en-US"/>
          </a:p>
        </p:txBody>
      </p:sp>
    </p:spTree>
    <p:extLst>
      <p:ext uri="{BB962C8B-B14F-4D97-AF65-F5344CB8AC3E}">
        <p14:creationId xmlns:p14="http://schemas.microsoft.com/office/powerpoint/2010/main" val="21715213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EAC2E0B-31F8-4282-82F9-B35470553E08}" type="slidenum">
              <a:rPr lang="zh-CN" altLang="en-US" smtClean="0"/>
              <a:pPr>
                <a:defRPr/>
              </a:pPr>
              <a:t>20</a:t>
            </a:fld>
            <a:endParaRPr lang="zh-CN" altLang="en-US"/>
          </a:p>
        </p:txBody>
      </p:sp>
    </p:spTree>
    <p:extLst>
      <p:ext uri="{BB962C8B-B14F-4D97-AF65-F5344CB8AC3E}">
        <p14:creationId xmlns:p14="http://schemas.microsoft.com/office/powerpoint/2010/main" val="3727618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12813" y="188640"/>
            <a:ext cx="7773987" cy="688975"/>
          </a:xfrm>
          <a:prstGeom prst="rect">
            <a:avLst/>
          </a:prstGeom>
        </p:spPr>
        <p:txBody>
          <a:bodyPr/>
          <a:lstStyle>
            <a:lvl1pPr algn="l">
              <a:defRPr sz="3600"/>
            </a:lvl1pPr>
          </a:lstStyle>
          <a:p>
            <a:r>
              <a:rPr lang="zh-CN" altLang="en-US" dirty="0" smtClean="0"/>
              <a:t>单击此处编辑母版标题样式</a:t>
            </a:r>
            <a:endParaRPr lang="en-US" altLang="zh-CN" dirty="0" smtClean="0"/>
          </a:p>
        </p:txBody>
      </p:sp>
      <p:sp>
        <p:nvSpPr>
          <p:cNvPr id="3" name="内容占位符 2"/>
          <p:cNvSpPr>
            <a:spLocks noGrp="1"/>
          </p:cNvSpPr>
          <p:nvPr>
            <p:ph idx="1"/>
          </p:nvPr>
        </p:nvSpPr>
        <p:spPr>
          <a:xfrm>
            <a:off x="457200" y="1844824"/>
            <a:ext cx="8229600" cy="3225875"/>
          </a:xfrm>
          <a:prstGeom prst="rect">
            <a:avLst/>
          </a:prstGeom>
        </p:spPr>
        <p:txBody>
          <a:bodyPr/>
          <a:lstStyle/>
          <a:p>
            <a:pPr lvl="0"/>
            <a:r>
              <a:rPr lang="zh-CN" altLang="en-US" dirty="0"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3716ED03-9431-4442-B5C3-59B2FCD404B2}" type="datetime1">
              <a:rPr lang="zh-CN" altLang="en-US"/>
              <a:pPr>
                <a:defRPr/>
              </a:pPr>
              <a:t>2016/11/10</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95CECBB-27DE-4AE8-90DE-DD2EC49C12B4}" type="slidenum">
              <a:rPr lang="zh-CN" altLang="en-US"/>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76200" y="6505575"/>
            <a:ext cx="1219200" cy="244475"/>
          </a:xfrm>
        </p:spPr>
        <p:txBody>
          <a:bodyPr/>
          <a:lstStyle>
            <a:lvl1pPr>
              <a:defRPr/>
            </a:lvl1pPr>
          </a:lstStyle>
          <a:p>
            <a:pPr>
              <a:defRPr/>
            </a:pPr>
            <a:fld id="{44A5F82F-7970-4907-A5D3-167730C67B6A}" type="datetime1">
              <a:rPr lang="zh-CN" altLang="en-US"/>
              <a:pPr>
                <a:defRPr/>
              </a:pPr>
              <a:t>2016/11/10</a:t>
            </a:fld>
            <a:endParaRPr lang="en-US" altLang="zh-CN"/>
          </a:p>
        </p:txBody>
      </p:sp>
      <p:sp>
        <p:nvSpPr>
          <p:cNvPr id="3" name="页脚占位符 2"/>
          <p:cNvSpPr>
            <a:spLocks noGrp="1"/>
          </p:cNvSpPr>
          <p:nvPr>
            <p:ph type="ftr" sz="quarter" idx="11"/>
          </p:nvPr>
        </p:nvSpPr>
        <p:spPr>
          <a:xfrm>
            <a:off x="1371600" y="6505575"/>
            <a:ext cx="1219200" cy="244475"/>
          </a:xfrm>
        </p:spPr>
        <p:txBody>
          <a:bodyPr/>
          <a:lstStyle>
            <a:lvl1pPr>
              <a:defRPr/>
            </a:lvl1pPr>
          </a:lstStyle>
          <a:p>
            <a:pPr>
              <a:defRPr/>
            </a:pPr>
            <a:endParaRPr lang="en-US" altLang="zh-CN"/>
          </a:p>
        </p:txBody>
      </p:sp>
      <p:sp>
        <p:nvSpPr>
          <p:cNvPr id="4" name="灯片编号占位符 3"/>
          <p:cNvSpPr>
            <a:spLocks noGrp="1"/>
          </p:cNvSpPr>
          <p:nvPr>
            <p:ph type="sldNum" sz="quarter" idx="12"/>
          </p:nvPr>
        </p:nvSpPr>
        <p:spPr>
          <a:xfrm>
            <a:off x="2667000" y="6505575"/>
            <a:ext cx="1219200" cy="244475"/>
          </a:xfrm>
        </p:spPr>
        <p:txBody>
          <a:bodyPr/>
          <a:lstStyle>
            <a:lvl1pPr>
              <a:defRPr/>
            </a:lvl1pPr>
          </a:lstStyle>
          <a:p>
            <a:pPr>
              <a:defRPr/>
            </a:pPr>
            <a:fld id="{95FAB53C-6838-49A0-9FAF-353880C01297}" type="slidenum">
              <a:rPr lang="zh-CN" altLang="en-US"/>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4" name="矩形 6"/>
          <p:cNvSpPr/>
          <p:nvPr userDrawn="1"/>
        </p:nvSpPr>
        <p:spPr>
          <a:xfrm>
            <a:off x="874713" y="261938"/>
            <a:ext cx="3432175" cy="646112"/>
          </a:xfrm>
          <a:prstGeom prst="rect">
            <a:avLst/>
          </a:prstGeom>
        </p:spPr>
        <p:txBody>
          <a:bodyPr wrap="none">
            <a:spAutoFit/>
          </a:bodyPr>
          <a:lstStyle/>
          <a:p>
            <a:pPr eaLnBrk="0" hangingPunct="0">
              <a:defRPr/>
            </a:pPr>
            <a:r>
              <a:rPr lang="en-US" altLang="zh-CN" sz="3600" b="1" dirty="0">
                <a:solidFill>
                  <a:srgbClr val="000000"/>
                </a:solidFill>
                <a:latin typeface="楷体" panose="02010609060101010101" pitchFamily="49" charset="-122"/>
                <a:ea typeface="楷体" panose="02010609060101010101" pitchFamily="49" charset="-122"/>
                <a:cs typeface="+mj-cs"/>
              </a:rPr>
              <a:t>8.1.1 </a:t>
            </a:r>
            <a:r>
              <a:rPr lang="zh-CN" altLang="en-US" sz="3600" b="1" dirty="0">
                <a:solidFill>
                  <a:srgbClr val="000000"/>
                </a:solidFill>
                <a:latin typeface="楷体" panose="02010609060101010101" pitchFamily="49" charset="-122"/>
                <a:ea typeface="楷体" panose="02010609060101010101" pitchFamily="49" charset="-122"/>
                <a:cs typeface="+mj-cs"/>
              </a:rPr>
              <a:t>某某内容</a:t>
            </a:r>
          </a:p>
        </p:txBody>
      </p:sp>
      <p:sp>
        <p:nvSpPr>
          <p:cNvPr id="3" name="文本占位符 2"/>
          <p:cNvSpPr>
            <a:spLocks noGrp="1"/>
          </p:cNvSpPr>
          <p:nvPr>
            <p:ph type="body" idx="1"/>
          </p:nvPr>
        </p:nvSpPr>
        <p:spPr>
          <a:xfrm>
            <a:off x="685800" y="2204864"/>
            <a:ext cx="7772400" cy="576064"/>
          </a:xfrm>
          <a:prstGeom prst="rect">
            <a:avLst/>
          </a:prstGeom>
        </p:spPr>
        <p:txBody>
          <a:bodyPr anchor="b"/>
          <a:lstStyle>
            <a:lvl1pPr marL="0" indent="0">
              <a:buNone/>
              <a:defRPr sz="2000">
                <a:latin typeface="宋体" panose="02010600030101010101" pitchFamily="2" charset="-122"/>
                <a:ea typeface="宋体" panose="02010600030101010101" pitchFamily="2" charset="-122"/>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fld id="{F0DD0006-E408-4B8E-B181-3ED7083D9B67}" type="datetime1">
              <a:rPr lang="zh-CN" altLang="en-US"/>
              <a:pPr>
                <a:defRPr/>
              </a:pPr>
              <a:t>2016/11/10</a:t>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DDC04C2F-8EB1-4A0E-BC76-1C830B5C711B}" type="slidenum">
              <a:rPr lang="zh-CN" altLang="en-US"/>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5" name="文本占位符 4"/>
          <p:cNvSpPr>
            <a:spLocks noGrp="1"/>
          </p:cNvSpPr>
          <p:nvPr>
            <p:ph type="body" sz="quarter" idx="3"/>
          </p:nvPr>
        </p:nvSpPr>
        <p:spPr>
          <a:xfrm>
            <a:off x="2339752" y="1556792"/>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2339752" y="2196554"/>
            <a:ext cx="4041775" cy="3951288"/>
          </a:xfrm>
          <a:prstGeom prst="rect">
            <a:avLst/>
          </a:prstGeom>
        </p:spPr>
        <p:txBody>
          <a:bodyPr/>
          <a:lstStyle>
            <a:lvl1pPr>
              <a:defRPr sz="2400"/>
            </a:lvl1pPr>
            <a:lvl2pPr marL="742950" indent="-285750">
              <a:buFont typeface="Wingdings" panose="05000000000000000000" pitchFamily="2" charset="2"/>
              <a:buChar char="n"/>
              <a:defRPr sz="2000"/>
            </a:lvl2pPr>
            <a:lvl3pPr marL="1143000" indent="-228600">
              <a:buFont typeface="Wingdings" panose="05000000000000000000" pitchFamily="2" charset="2"/>
              <a:buChar char="Ø"/>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4" name="Rectangle 4"/>
          <p:cNvSpPr>
            <a:spLocks noGrp="1" noChangeArrowheads="1"/>
          </p:cNvSpPr>
          <p:nvPr>
            <p:ph type="dt" sz="half" idx="10"/>
          </p:nvPr>
        </p:nvSpPr>
        <p:spPr>
          <a:ln/>
        </p:spPr>
        <p:txBody>
          <a:bodyPr/>
          <a:lstStyle>
            <a:lvl1pPr>
              <a:defRPr/>
            </a:lvl1pPr>
          </a:lstStyle>
          <a:p>
            <a:pPr>
              <a:defRPr/>
            </a:pPr>
            <a:fld id="{2F7E172D-F6F9-4E01-8D37-2A2814A376CB}" type="datetime1">
              <a:rPr lang="zh-CN" altLang="en-US"/>
              <a:pPr>
                <a:defRPr/>
              </a:pPr>
              <a:t>2016/11/10</a:t>
            </a:fld>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ln/>
        </p:spPr>
        <p:txBody>
          <a:bodyPr/>
          <a:lstStyle>
            <a:lvl1pPr>
              <a:defRPr/>
            </a:lvl1pPr>
          </a:lstStyle>
          <a:p>
            <a:pPr>
              <a:defRPr/>
            </a:pPr>
            <a:fld id="{ECF23DDD-8C81-42EE-BD9C-0AF18B018DD9}" type="slidenum">
              <a:rPr lang="zh-CN" altLang="en-US"/>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99592" y="188640"/>
            <a:ext cx="7773987" cy="688975"/>
          </a:xfrm>
          <a:prstGeom prst="rect">
            <a:avLst/>
          </a:prstGeom>
        </p:spPr>
        <p:txBody>
          <a:bodyPr/>
          <a:lstStyle>
            <a:lvl1pPr algn="l">
              <a:defRPr/>
            </a:lvl1pPr>
          </a:lstStyle>
          <a:p>
            <a:r>
              <a:rPr lang="zh-CN" altLang="en-US" dirty="0" smtClean="0"/>
              <a:t>单击此处编辑母版标题样式</a:t>
            </a:r>
            <a:endParaRPr lang="zh-CN" altLang="en-US" dirty="0"/>
          </a:p>
        </p:txBody>
      </p:sp>
      <p:sp>
        <p:nvSpPr>
          <p:cNvPr id="3" name="Rectangle 4"/>
          <p:cNvSpPr>
            <a:spLocks noGrp="1" noChangeArrowheads="1"/>
          </p:cNvSpPr>
          <p:nvPr>
            <p:ph type="dt" sz="half" idx="10"/>
          </p:nvPr>
        </p:nvSpPr>
        <p:spPr>
          <a:ln/>
        </p:spPr>
        <p:txBody>
          <a:bodyPr/>
          <a:lstStyle>
            <a:lvl1pPr>
              <a:defRPr/>
            </a:lvl1pPr>
          </a:lstStyle>
          <a:p>
            <a:pPr>
              <a:defRPr/>
            </a:pPr>
            <a:fld id="{F2EE65B0-F25E-4D7D-8ED2-923AC463182E}" type="datetime1">
              <a:rPr lang="zh-CN" altLang="en-US"/>
              <a:pPr>
                <a:defRPr/>
              </a:pPr>
              <a:t>2016/11/10</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18E8A73C-2E2D-4E05-8EE6-14206ABB024A}" type="slidenum">
              <a:rPr lang="zh-CN" altLang="en-US"/>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6" name="标题 5"/>
          <p:cNvSpPr>
            <a:spLocks noGrp="1"/>
          </p:cNvSpPr>
          <p:nvPr>
            <p:ph type="title"/>
          </p:nvPr>
        </p:nvSpPr>
        <p:spPr>
          <a:xfrm>
            <a:off x="395536" y="188640"/>
            <a:ext cx="7886700" cy="1325563"/>
          </a:xfrm>
          <a:prstGeom prst="rect">
            <a:avLst/>
          </a:prstGeom>
        </p:spPr>
        <p:txBody>
          <a:bodyPr/>
          <a:lstStyle/>
          <a:p>
            <a:r>
              <a:rPr lang="zh-CN" altLang="en-US" dirty="0" smtClean="0"/>
              <a:t>单击此处编辑母版标题样式</a:t>
            </a:r>
            <a:endParaRPr lang="zh-CN" altLang="en-US" dirty="0"/>
          </a:p>
        </p:txBody>
      </p:sp>
      <p:sp>
        <p:nvSpPr>
          <p:cNvPr id="3" name="Rectangle 4"/>
          <p:cNvSpPr>
            <a:spLocks noGrp="1" noChangeArrowheads="1"/>
          </p:cNvSpPr>
          <p:nvPr>
            <p:ph type="dt" sz="half" idx="10"/>
          </p:nvPr>
        </p:nvSpPr>
        <p:spPr>
          <a:ln/>
        </p:spPr>
        <p:txBody>
          <a:bodyPr/>
          <a:lstStyle>
            <a:lvl1pPr>
              <a:defRPr/>
            </a:lvl1pPr>
          </a:lstStyle>
          <a:p>
            <a:pPr>
              <a:defRPr/>
            </a:pPr>
            <a:fld id="{B51ED9DB-5064-43ED-B66A-9CCDDF368528}" type="datetime1">
              <a:rPr lang="zh-CN" altLang="en-US"/>
              <a:pPr>
                <a:defRPr/>
              </a:pPr>
              <a:t>2016/11/10</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01C31FE5-11B6-4708-8A1A-9FE278BC3A5E}" type="slidenum">
              <a:rPr lang="zh-CN" altLang="en-US"/>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E84F4252-612C-4971-906F-D1FEF96B313D}" type="datetime1">
              <a:rPr lang="zh-CN" altLang="en-US"/>
              <a:pPr>
                <a:defRPr/>
              </a:pPr>
              <a:t>2016/11/10</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A452A5DB-7F49-479C-A376-517F93CC9D6E}" type="slidenum">
              <a:rPr lang="zh-CN" altLang="en-US"/>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65250565-F40B-4CB7-9861-9A35455DFD31}" type="datetime1">
              <a:rPr lang="zh-CN" altLang="en-US"/>
              <a:pPr>
                <a:defRPr/>
              </a:pPr>
              <a:t>2016/11/10</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48912F2-3D63-4D77-A647-D29BF852878B}" type="slidenum">
              <a:rPr lang="zh-CN" altLang="en-US"/>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42980" y="742156"/>
            <a:ext cx="7773987" cy="688975"/>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628862"/>
            <a:ext cx="8229600" cy="322587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41765E79-FF0D-4C46-8CBF-F7FFA8E07836}" type="datetime1">
              <a:rPr lang="zh-CN" altLang="en-US"/>
              <a:pPr>
                <a:defRPr/>
              </a:pPr>
              <a:t>2016/11/10</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FBF4EF5-FA42-4FE3-B9AB-D2B8EFEC01B7}" type="slidenum">
              <a:rPr lang="zh-CN" altLang="en-US"/>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1150" y="239713"/>
            <a:ext cx="2066925" cy="5886450"/>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39713"/>
            <a:ext cx="6051550" cy="588645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0D8BECDC-EA57-4802-B36E-09A0A24343CE}" type="datetime1">
              <a:rPr lang="zh-CN" altLang="en-US"/>
              <a:pPr>
                <a:defRPr/>
              </a:pPr>
              <a:t>2016/11/10</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B5622BE-428D-456C-B2F2-CB7169573BD4}" type="slidenum">
              <a:rPr lang="zh-CN" altLang="en-US"/>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2" cstate="print"/>
          <a:srcRect/>
          <a:stretch>
            <a:fillRect/>
          </a:stretch>
        </a:blipFill>
        <a:effectLst/>
      </p:bgPr>
    </p:bg>
    <p:spTree>
      <p:nvGrpSpPr>
        <p:cNvPr id="1" name=""/>
        <p:cNvGrpSpPr/>
        <p:nvPr/>
      </p:nvGrpSpPr>
      <p:grpSpPr>
        <a:xfrm>
          <a:off x="0" y="0"/>
          <a:ext cx="0" cy="0"/>
          <a:chOff x="0" y="0"/>
          <a:chExt cx="0" cy="0"/>
        </a:xfrm>
      </p:grpSpPr>
      <p:pic>
        <p:nvPicPr>
          <p:cNvPr id="1026" name="Picture 7" descr="11"/>
          <p:cNvPicPr>
            <a:picLocks noChangeAspect="1" noChangeArrowheads="1"/>
          </p:cNvPicPr>
          <p:nvPr/>
        </p:nvPicPr>
        <p:blipFill>
          <a:blip r:embed="rId13" cstate="print"/>
          <a:srcRect/>
          <a:stretch>
            <a:fillRect/>
          </a:stretch>
        </p:blipFill>
        <p:spPr bwMode="auto">
          <a:xfrm>
            <a:off x="0" y="4241800"/>
            <a:ext cx="9144000" cy="2616200"/>
          </a:xfrm>
          <a:prstGeom prst="rect">
            <a:avLst/>
          </a:prstGeom>
          <a:noFill/>
          <a:ln w="9525">
            <a:noFill/>
            <a:miter lim="800000"/>
            <a:headEnd/>
            <a:tailEnd/>
          </a:ln>
        </p:spPr>
      </p:pic>
      <p:sp>
        <p:nvSpPr>
          <p:cNvPr id="1027" name="Rectangle 8"/>
          <p:cNvSpPr>
            <a:spLocks noChangeArrowheads="1"/>
          </p:cNvSpPr>
          <p:nvPr/>
        </p:nvSpPr>
        <p:spPr bwMode="auto">
          <a:xfrm>
            <a:off x="0" y="0"/>
            <a:ext cx="9144000" cy="2349500"/>
          </a:xfrm>
          <a:prstGeom prst="rect">
            <a:avLst/>
          </a:prstGeom>
          <a:noFill/>
          <a:ln>
            <a:noFill/>
          </a:ln>
          <a:effectLs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buFont typeface="Arial" panose="020B0604020202020204" pitchFamily="34" charset="0"/>
              <a:buNone/>
              <a:defRPr/>
            </a:pPr>
            <a:endParaRPr lang="zh-CN" altLang="en-US" smtClean="0"/>
          </a:p>
        </p:txBody>
      </p:sp>
      <p:pic>
        <p:nvPicPr>
          <p:cNvPr id="1028" name="Picture 17" descr="4"/>
          <p:cNvPicPr>
            <a:picLocks noChangeAspect="1" noChangeArrowheads="1"/>
          </p:cNvPicPr>
          <p:nvPr userDrawn="1"/>
        </p:nvPicPr>
        <p:blipFill>
          <a:blip r:embed="rId14" cstate="print"/>
          <a:srcRect l="23305" b="32939"/>
          <a:stretch>
            <a:fillRect/>
          </a:stretch>
        </p:blipFill>
        <p:spPr bwMode="auto">
          <a:xfrm>
            <a:off x="2268538" y="0"/>
            <a:ext cx="6875462" cy="4508500"/>
          </a:xfrm>
          <a:prstGeom prst="rect">
            <a:avLst/>
          </a:prstGeom>
          <a:noFill/>
          <a:ln w="9525">
            <a:noFill/>
            <a:miter lim="800000"/>
            <a:headEnd/>
            <a:tailEnd/>
          </a:ln>
        </p:spPr>
      </p:pic>
      <p:sp>
        <p:nvSpPr>
          <p:cNvPr id="1032" name="Rectangle 4"/>
          <p:cNvSpPr>
            <a:spLocks noGrp="1" noChangeArrowheads="1"/>
          </p:cNvSpPr>
          <p:nvPr>
            <p:ph type="dt" sz="half" idx="2"/>
          </p:nvPr>
        </p:nvSpPr>
        <p:spPr bwMode="auto">
          <a:xfrm>
            <a:off x="76200" y="6505575"/>
            <a:ext cx="1219200" cy="244475"/>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400">
                <a:solidFill>
                  <a:srgbClr val="000000"/>
                </a:solidFill>
                <a:latin typeface="Arial" panose="020B0604020202020204" pitchFamily="34" charset="0"/>
                <a:ea typeface="宋体" panose="02010600030101010101" pitchFamily="2" charset="-122"/>
              </a:defRPr>
            </a:lvl1pPr>
          </a:lstStyle>
          <a:p>
            <a:pPr>
              <a:defRPr/>
            </a:pPr>
            <a:fld id="{50E2E84E-16F9-4C16-B48B-FE415342DE79}" type="datetime1">
              <a:rPr lang="zh-CN" altLang="en-US"/>
              <a:pPr>
                <a:defRPr/>
              </a:pPr>
              <a:t>2016/11/10</a:t>
            </a:fld>
            <a:endParaRPr lang="en-US" altLang="zh-CN"/>
          </a:p>
        </p:txBody>
      </p:sp>
      <p:sp>
        <p:nvSpPr>
          <p:cNvPr id="1033" name="Rectangle 5"/>
          <p:cNvSpPr>
            <a:spLocks noGrp="1" noChangeArrowheads="1"/>
          </p:cNvSpPr>
          <p:nvPr>
            <p:ph type="ftr" sz="quarter" idx="3"/>
          </p:nvPr>
        </p:nvSpPr>
        <p:spPr bwMode="auto">
          <a:xfrm>
            <a:off x="1371600" y="6505575"/>
            <a:ext cx="1219200" cy="244475"/>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eaLnBrk="1" hangingPunct="1">
              <a:buFont typeface="Arial" panose="020B0604020202020204" pitchFamily="34" charset="0"/>
              <a:buNone/>
              <a:defRPr sz="1400">
                <a:solidFill>
                  <a:srgbClr val="000000"/>
                </a:solidFill>
                <a:latin typeface="Arial" panose="020B0604020202020204" pitchFamily="34" charset="0"/>
                <a:ea typeface="宋体" panose="02010600030101010101" pitchFamily="2" charset="-122"/>
              </a:defRPr>
            </a:lvl1pPr>
          </a:lstStyle>
          <a:p>
            <a:pPr>
              <a:defRPr/>
            </a:pPr>
            <a:endParaRPr lang="en-US" altLang="zh-CN"/>
          </a:p>
        </p:txBody>
      </p:sp>
      <p:sp>
        <p:nvSpPr>
          <p:cNvPr id="1034" name="Rectangle 6"/>
          <p:cNvSpPr>
            <a:spLocks noGrp="1" noChangeArrowheads="1"/>
          </p:cNvSpPr>
          <p:nvPr>
            <p:ph type="sldNum" sz="quarter" idx="4"/>
          </p:nvPr>
        </p:nvSpPr>
        <p:spPr bwMode="auto">
          <a:xfrm>
            <a:off x="2667000" y="6505575"/>
            <a:ext cx="1219200" cy="244475"/>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400">
                <a:solidFill>
                  <a:srgbClr val="000000"/>
                </a:solidFill>
                <a:latin typeface="Arial" panose="020B0604020202020204" pitchFamily="34" charset="0"/>
                <a:ea typeface="宋体" panose="02010600030101010101" pitchFamily="2" charset="-122"/>
              </a:defRPr>
            </a:lvl1pPr>
          </a:lstStyle>
          <a:p>
            <a:pPr>
              <a:defRPr/>
            </a:pPr>
            <a:fld id="{16E0E7F0-C5CE-4E34-9015-44A4BCFF369F}"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104" r:id="rId1"/>
    <p:sldLayoutId id="2147484113" r:id="rId2"/>
    <p:sldLayoutId id="2147484105" r:id="rId3"/>
    <p:sldLayoutId id="2147484106" r:id="rId4"/>
    <p:sldLayoutId id="2147484107" r:id="rId5"/>
    <p:sldLayoutId id="2147484108" r:id="rId6"/>
    <p:sldLayoutId id="2147484109" r:id="rId7"/>
    <p:sldLayoutId id="2147484110" r:id="rId8"/>
    <p:sldLayoutId id="2147484111" r:id="rId9"/>
    <p:sldLayoutId id="2147484112" r:id="rId10"/>
  </p:sldLayoutIdLst>
  <p:timing>
    <p:tnLst>
      <p:par>
        <p:cTn id="1" dur="indefinite" restart="never" nodeType="tmRoot"/>
      </p:par>
    </p:tnLst>
  </p:timing>
  <p:txStyles>
    <p:titleStyle>
      <a:lvl1pPr algn="ctr" rtl="0" eaLnBrk="0" fontAlgn="base" hangingPunct="0">
        <a:spcBef>
          <a:spcPct val="0"/>
        </a:spcBef>
        <a:spcAft>
          <a:spcPct val="0"/>
        </a:spcAft>
        <a:defRPr sz="4400" b="1">
          <a:solidFill>
            <a:srgbClr val="000000"/>
          </a:solidFill>
          <a:latin typeface="楷体" panose="02010609060101010101" pitchFamily="49" charset="-122"/>
          <a:ea typeface="楷体" panose="02010609060101010101" pitchFamily="49" charset="-122"/>
          <a:cs typeface="+mj-cs"/>
        </a:defRPr>
      </a:lvl1pPr>
      <a:lvl2pPr algn="ctr" rtl="0" eaLnBrk="0" fontAlgn="base" hangingPunct="0">
        <a:spcBef>
          <a:spcPct val="0"/>
        </a:spcBef>
        <a:spcAft>
          <a:spcPct val="0"/>
        </a:spcAft>
        <a:defRPr sz="4400" b="1">
          <a:solidFill>
            <a:srgbClr val="000000"/>
          </a:solidFill>
          <a:latin typeface="楷体" pitchFamily="49" charset="-122"/>
          <a:ea typeface="楷体" pitchFamily="49" charset="-122"/>
        </a:defRPr>
      </a:lvl2pPr>
      <a:lvl3pPr algn="ctr" rtl="0" eaLnBrk="0" fontAlgn="base" hangingPunct="0">
        <a:spcBef>
          <a:spcPct val="0"/>
        </a:spcBef>
        <a:spcAft>
          <a:spcPct val="0"/>
        </a:spcAft>
        <a:defRPr sz="4400" b="1">
          <a:solidFill>
            <a:srgbClr val="000000"/>
          </a:solidFill>
          <a:latin typeface="楷体" pitchFamily="49" charset="-122"/>
          <a:ea typeface="楷体" pitchFamily="49" charset="-122"/>
        </a:defRPr>
      </a:lvl3pPr>
      <a:lvl4pPr algn="ctr" rtl="0" eaLnBrk="0" fontAlgn="base" hangingPunct="0">
        <a:spcBef>
          <a:spcPct val="0"/>
        </a:spcBef>
        <a:spcAft>
          <a:spcPct val="0"/>
        </a:spcAft>
        <a:defRPr sz="4400" b="1">
          <a:solidFill>
            <a:srgbClr val="000000"/>
          </a:solidFill>
          <a:latin typeface="楷体" pitchFamily="49" charset="-122"/>
          <a:ea typeface="楷体" pitchFamily="49" charset="-122"/>
        </a:defRPr>
      </a:lvl4pPr>
      <a:lvl5pPr algn="ctr" rtl="0" eaLnBrk="0" fontAlgn="base" hangingPunct="0">
        <a:spcBef>
          <a:spcPct val="0"/>
        </a:spcBef>
        <a:spcAft>
          <a:spcPct val="0"/>
        </a:spcAft>
        <a:defRPr sz="4400" b="1">
          <a:solidFill>
            <a:srgbClr val="000000"/>
          </a:solidFill>
          <a:latin typeface="楷体" pitchFamily="49" charset="-122"/>
          <a:ea typeface="楷体" pitchFamily="49" charset="-122"/>
        </a:defRPr>
      </a:lvl5pPr>
      <a:lvl6pPr marL="457200" algn="l" rtl="0" eaLnBrk="0" fontAlgn="base" hangingPunct="0">
        <a:spcBef>
          <a:spcPct val="0"/>
        </a:spcBef>
        <a:spcAft>
          <a:spcPct val="0"/>
        </a:spcAft>
        <a:defRPr sz="4400" b="1">
          <a:solidFill>
            <a:srgbClr val="000000"/>
          </a:solidFill>
          <a:latin typeface="Arial" pitchFamily="34" charset="0"/>
        </a:defRPr>
      </a:lvl6pPr>
      <a:lvl7pPr marL="914400" algn="l" rtl="0" eaLnBrk="0" fontAlgn="base" hangingPunct="0">
        <a:spcBef>
          <a:spcPct val="0"/>
        </a:spcBef>
        <a:spcAft>
          <a:spcPct val="0"/>
        </a:spcAft>
        <a:defRPr sz="4400" b="1">
          <a:solidFill>
            <a:srgbClr val="000000"/>
          </a:solidFill>
          <a:latin typeface="Arial" pitchFamily="34" charset="0"/>
        </a:defRPr>
      </a:lvl7pPr>
      <a:lvl8pPr marL="1371600" algn="l" rtl="0" eaLnBrk="0" fontAlgn="base" hangingPunct="0">
        <a:spcBef>
          <a:spcPct val="0"/>
        </a:spcBef>
        <a:spcAft>
          <a:spcPct val="0"/>
        </a:spcAft>
        <a:defRPr sz="4400" b="1">
          <a:solidFill>
            <a:srgbClr val="000000"/>
          </a:solidFill>
          <a:latin typeface="Arial" pitchFamily="34" charset="0"/>
        </a:defRPr>
      </a:lvl8pPr>
      <a:lvl9pPr marL="1828800" algn="l" rtl="0" eaLnBrk="0" fontAlgn="base" hangingPunct="0">
        <a:spcBef>
          <a:spcPct val="0"/>
        </a:spcBef>
        <a:spcAft>
          <a:spcPct val="0"/>
        </a:spcAft>
        <a:defRPr sz="4400" b="1">
          <a:solidFill>
            <a:srgbClr val="000000"/>
          </a:solidFill>
          <a:latin typeface="Arial" pitchFamily="34" charset="0"/>
        </a:defRPr>
      </a:lvl9pPr>
    </p:titleStyle>
    <p:bodyStyle>
      <a:lvl1pPr algn="l" rtl="0" eaLnBrk="0" fontAlgn="base" hangingPunct="0">
        <a:spcBef>
          <a:spcPct val="20000"/>
        </a:spcBef>
        <a:spcAft>
          <a:spcPct val="0"/>
        </a:spcAft>
        <a:defRPr sz="3200">
          <a:solidFill>
            <a:srgbClr val="000000"/>
          </a:solidFill>
          <a:latin typeface="楷体" panose="02010609060101010101" pitchFamily="49" charset="-122"/>
          <a:ea typeface="楷体" panose="02010609060101010101" pitchFamily="49" charset="-122"/>
          <a:cs typeface="+mn-cs"/>
        </a:defRPr>
      </a:lvl1pPr>
      <a:lvl2pPr marL="742950" indent="-285750" algn="l" rtl="0" eaLnBrk="0" fontAlgn="base" hangingPunct="0">
        <a:spcBef>
          <a:spcPct val="20000"/>
        </a:spcBef>
        <a:spcAft>
          <a:spcPct val="0"/>
        </a:spcAft>
        <a:buChar char="–"/>
        <a:defRPr sz="2800">
          <a:solidFill>
            <a:srgbClr val="000000"/>
          </a:solidFill>
          <a:latin typeface="+mn-lt"/>
          <a:ea typeface="楷体" pitchFamily="49" charset="-122"/>
        </a:defRPr>
      </a:lvl2pPr>
      <a:lvl3pPr marL="1143000" indent="-228600" algn="l" rtl="0" eaLnBrk="0" fontAlgn="base" hangingPunct="0">
        <a:spcBef>
          <a:spcPct val="20000"/>
        </a:spcBef>
        <a:spcAft>
          <a:spcPct val="0"/>
        </a:spcAft>
        <a:buChar char="•"/>
        <a:defRPr sz="2400">
          <a:solidFill>
            <a:srgbClr val="000000"/>
          </a:solidFill>
          <a:latin typeface="+mn-lt"/>
          <a:ea typeface="楷体" pitchFamily="49" charset="-122"/>
        </a:defRPr>
      </a:lvl3pPr>
      <a:lvl4pPr marL="1600200" indent="-228600" algn="l" rtl="0" eaLnBrk="0" fontAlgn="base" hangingPunct="0">
        <a:spcBef>
          <a:spcPct val="20000"/>
        </a:spcBef>
        <a:spcAft>
          <a:spcPct val="0"/>
        </a:spcAft>
        <a:buChar char="–"/>
        <a:defRPr sz="2000">
          <a:solidFill>
            <a:srgbClr val="000000"/>
          </a:solidFill>
          <a:latin typeface="+mn-lt"/>
          <a:ea typeface="楷体" pitchFamily="49" charset="-122"/>
        </a:defRPr>
      </a:lvl4pPr>
      <a:lvl5pPr marL="2057400" indent="-228600" algn="l" rtl="0" eaLnBrk="0" fontAlgn="base" hangingPunct="0">
        <a:spcBef>
          <a:spcPct val="20000"/>
        </a:spcBef>
        <a:spcAft>
          <a:spcPct val="0"/>
        </a:spcAft>
        <a:buChar char="»"/>
        <a:defRPr sz="2000">
          <a:solidFill>
            <a:srgbClr val="000000"/>
          </a:solidFill>
          <a:latin typeface="+mn-lt"/>
          <a:ea typeface="楷体" pitchFamily="49" charset="-122"/>
        </a:defRPr>
      </a:lvl5pPr>
      <a:lvl6pPr marL="2514600" indent="-228600" algn="l" rtl="0" eaLnBrk="0" fontAlgn="base" hangingPunct="0">
        <a:spcBef>
          <a:spcPct val="20000"/>
        </a:spcBef>
        <a:spcAft>
          <a:spcPct val="0"/>
        </a:spcAft>
        <a:buChar char="»"/>
        <a:defRPr sz="2000">
          <a:solidFill>
            <a:srgbClr val="000000"/>
          </a:solidFill>
          <a:latin typeface="+mn-lt"/>
        </a:defRPr>
      </a:lvl6pPr>
      <a:lvl7pPr marL="2971800" indent="-228600" algn="l" rtl="0" eaLnBrk="0" fontAlgn="base" hangingPunct="0">
        <a:spcBef>
          <a:spcPct val="20000"/>
        </a:spcBef>
        <a:spcAft>
          <a:spcPct val="0"/>
        </a:spcAft>
        <a:buChar char="»"/>
        <a:defRPr sz="2000">
          <a:solidFill>
            <a:srgbClr val="000000"/>
          </a:solidFill>
          <a:latin typeface="+mn-lt"/>
        </a:defRPr>
      </a:lvl7pPr>
      <a:lvl8pPr marL="3429000" indent="-228600" algn="l" rtl="0" eaLnBrk="0" fontAlgn="base" hangingPunct="0">
        <a:spcBef>
          <a:spcPct val="20000"/>
        </a:spcBef>
        <a:spcAft>
          <a:spcPct val="0"/>
        </a:spcAft>
        <a:buChar char="»"/>
        <a:defRPr sz="2000">
          <a:solidFill>
            <a:srgbClr val="000000"/>
          </a:solidFill>
          <a:latin typeface="+mn-lt"/>
        </a:defRPr>
      </a:lvl8pPr>
      <a:lvl9pPr marL="3886200" indent="-228600" algn="l" rtl="0" eaLnBrk="0" fontAlgn="base" hangingPunct="0">
        <a:spcBef>
          <a:spcPct val="20000"/>
        </a:spcBef>
        <a:spcAft>
          <a:spcPct val="0"/>
        </a:spcAft>
        <a:buChar char="»"/>
        <a:defRPr sz="2000">
          <a:solidFill>
            <a:srgbClr val="000000"/>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24247;&#23425;&#29627;&#29827;&#8212;&#26410;&#26469;&#29983;&#27963;&#20108;&#21512;&#19968;&#29256;_&#39640;&#28165;.mp4"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日期占位符 3"/>
          <p:cNvSpPr txBox="1">
            <a:spLocks noGrp="1" noChangeArrowheads="1"/>
          </p:cNvSpPr>
          <p:nvPr/>
        </p:nvSpPr>
        <p:spPr bwMode="auto">
          <a:xfrm>
            <a:off x="6156325" y="6381750"/>
            <a:ext cx="2927350" cy="476250"/>
          </a:xfrm>
          <a:prstGeom prst="rect">
            <a:avLst/>
          </a:prstGeom>
          <a:noFill/>
          <a:ln w="9525">
            <a:noFill/>
            <a:miter lim="800000"/>
            <a:headEnd/>
            <a:tailEnd/>
          </a:ln>
        </p:spPr>
        <p:txBody>
          <a:bodyPr/>
          <a:lstStyle/>
          <a:p>
            <a:pPr algn="r"/>
            <a:endParaRPr lang="en-US" altLang="zh-CN" sz="2000" b="1">
              <a:solidFill>
                <a:srgbClr val="002060"/>
              </a:solidFill>
            </a:endParaRPr>
          </a:p>
        </p:txBody>
      </p:sp>
      <p:pic>
        <p:nvPicPr>
          <p:cNvPr id="98307" name="图片 2"/>
          <p:cNvPicPr>
            <a:picLocks noChangeAspect="1"/>
          </p:cNvPicPr>
          <p:nvPr/>
        </p:nvPicPr>
        <p:blipFill>
          <a:blip r:embed="rId2" cstate="print"/>
          <a:srcRect/>
          <a:stretch>
            <a:fillRect/>
          </a:stretch>
        </p:blipFill>
        <p:spPr bwMode="auto">
          <a:xfrm>
            <a:off x="0" y="12700"/>
            <a:ext cx="9144000" cy="4784725"/>
          </a:xfrm>
          <a:prstGeom prst="rect">
            <a:avLst/>
          </a:prstGeom>
          <a:noFill/>
          <a:ln w="9525">
            <a:noFill/>
            <a:miter lim="800000"/>
            <a:headEnd/>
            <a:tailEnd/>
          </a:ln>
        </p:spPr>
      </p:pic>
      <p:sp>
        <p:nvSpPr>
          <p:cNvPr id="98308" name="Rectangle 10"/>
          <p:cNvSpPr>
            <a:spLocks noChangeArrowheads="1"/>
          </p:cNvSpPr>
          <p:nvPr/>
        </p:nvSpPr>
        <p:spPr bwMode="auto">
          <a:xfrm>
            <a:off x="0" y="2060575"/>
            <a:ext cx="9144000" cy="1149350"/>
          </a:xfrm>
          <a:prstGeom prst="rect">
            <a:avLst/>
          </a:prstGeom>
          <a:solidFill>
            <a:srgbClr val="D1D5C6"/>
          </a:solidFill>
          <a:ln w="9525">
            <a:noFill/>
            <a:miter lim="800000"/>
            <a:headEnd/>
            <a:tailEnd/>
          </a:ln>
        </p:spPr>
        <p:txBody>
          <a:bodyPr wrap="none" anchor="ctr"/>
          <a:lstStyle/>
          <a:p>
            <a:pPr algn="ctr"/>
            <a:r>
              <a:rPr lang="zh-CN" altLang="en-US" sz="4000" dirty="0">
                <a:solidFill>
                  <a:srgbClr val="000000"/>
                </a:solidFill>
                <a:latin typeface="楷体" pitchFamily="49" charset="-122"/>
                <a:ea typeface="楷体" pitchFamily="49" charset="-122"/>
              </a:rPr>
              <a:t>计算机科学</a:t>
            </a:r>
            <a:r>
              <a:rPr lang="zh-CN" altLang="en-US" sz="4000" dirty="0" smtClean="0">
                <a:solidFill>
                  <a:srgbClr val="000000"/>
                </a:solidFill>
                <a:latin typeface="楷体" pitchFamily="49" charset="-122"/>
                <a:ea typeface="楷体" pitchFamily="49" charset="-122"/>
              </a:rPr>
              <a:t>导论</a:t>
            </a:r>
            <a:endParaRPr lang="en-US" altLang="zh-CN" sz="4000" dirty="0" smtClean="0">
              <a:solidFill>
                <a:srgbClr val="000000"/>
              </a:solidFill>
              <a:latin typeface="楷体" pitchFamily="49" charset="-122"/>
              <a:ea typeface="楷体" pitchFamily="49" charset="-122"/>
            </a:endParaRPr>
          </a:p>
          <a:p>
            <a:pPr algn="ctr"/>
            <a:r>
              <a:rPr lang="zh-CN" altLang="en-US" sz="4000" dirty="0">
                <a:solidFill>
                  <a:srgbClr val="000000"/>
                </a:solidFill>
                <a:latin typeface="楷体" pitchFamily="49" charset="-122"/>
                <a:ea typeface="楷体" pitchFamily="49" charset="-122"/>
              </a:rPr>
              <a:t>习题课</a:t>
            </a:r>
            <a:endParaRPr lang="zh-CN" altLang="zh-CN" sz="4000" dirty="0">
              <a:latin typeface="楷体" pitchFamily="49" charset="-122"/>
              <a:ea typeface="楷体" pitchFamily="49" charset="-122"/>
            </a:endParaRPr>
          </a:p>
        </p:txBody>
      </p:sp>
      <p:sp>
        <p:nvSpPr>
          <p:cNvPr id="98309" name="文本框 3"/>
          <p:cNvSpPr txBox="1">
            <a:spLocks noChangeArrowheads="1"/>
          </p:cNvSpPr>
          <p:nvPr/>
        </p:nvSpPr>
        <p:spPr bwMode="auto">
          <a:xfrm>
            <a:off x="2735263" y="5013325"/>
            <a:ext cx="3673475" cy="461665"/>
          </a:xfrm>
          <a:prstGeom prst="rect">
            <a:avLst/>
          </a:prstGeom>
          <a:noFill/>
          <a:ln w="9525">
            <a:noFill/>
            <a:miter lim="800000"/>
            <a:headEnd/>
            <a:tailEnd/>
          </a:ln>
        </p:spPr>
        <p:txBody>
          <a:bodyPr>
            <a:spAutoFit/>
          </a:bodyPr>
          <a:lstStyle/>
          <a:p>
            <a:pPr indent="457200" eaLnBrk="0" hangingPunct="0"/>
            <a:r>
              <a:rPr lang="zh-CN" altLang="en-US" sz="2400" dirty="0" smtClean="0">
                <a:solidFill>
                  <a:srgbClr val="000000"/>
                </a:solidFill>
                <a:latin typeface="宋体" charset="-122"/>
              </a:rPr>
              <a:t>年级：</a:t>
            </a:r>
            <a:r>
              <a:rPr lang="en-US" altLang="zh-CN" sz="2400" dirty="0" smtClean="0">
                <a:solidFill>
                  <a:srgbClr val="000000"/>
                </a:solidFill>
                <a:latin typeface="宋体" charset="-122"/>
              </a:rPr>
              <a:t>2016</a:t>
            </a:r>
            <a:r>
              <a:rPr lang="zh-CN" altLang="en-US" sz="2400" dirty="0" smtClean="0">
                <a:solidFill>
                  <a:srgbClr val="000000"/>
                </a:solidFill>
                <a:latin typeface="宋体" charset="-122"/>
              </a:rPr>
              <a:t>级</a:t>
            </a:r>
            <a:endParaRPr lang="zh-CN" altLang="en-US" sz="2400" dirty="0">
              <a:solidFill>
                <a:srgbClr val="000000"/>
              </a:solidFill>
              <a:latin typeface="宋体" charset="-122"/>
            </a:endParaRPr>
          </a:p>
        </p:txBody>
      </p:sp>
    </p:spTree>
  </p:cSld>
  <p:clrMapOvr>
    <a:masterClrMapping/>
  </p:clrMapOvr>
  <p:transition spd="slow" advTm="9971"/>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2"/>
          <p:cNvSpPr>
            <a:spLocks noGrp="1"/>
          </p:cNvSpPr>
          <p:nvPr>
            <p:ph type="title"/>
          </p:nvPr>
        </p:nvSpPr>
        <p:spPr bwMode="auto">
          <a:xfrm>
            <a:off x="912813" y="188913"/>
            <a:ext cx="7773987" cy="688975"/>
          </a:xfrm>
          <a:noFill/>
          <a:ln>
            <a:miter lim="800000"/>
            <a:headEnd/>
            <a:tailEnd/>
          </a:ln>
        </p:spPr>
        <p:txBody>
          <a:bodyPr vert="horz" wrap="square" lIns="91440" tIns="45720" rIns="91440" bIns="45720" numCol="1" anchor="t" anchorCtr="0" compatLnSpc="1">
            <a:prstTxWarp prst="textNoShape">
              <a:avLst/>
            </a:prstTxWarp>
          </a:bodyPr>
          <a:lstStyle/>
          <a:p>
            <a:r>
              <a:rPr lang="en-US" altLang="zh-CN" smtClean="0"/>
              <a:t> </a:t>
            </a:r>
            <a:endParaRPr lang="zh-CN" altLang="en-US" smtClean="0"/>
          </a:p>
        </p:txBody>
      </p:sp>
      <p:sp>
        <p:nvSpPr>
          <p:cNvPr id="4" name="内容占位符 3"/>
          <p:cNvSpPr>
            <a:spLocks noGrp="1"/>
          </p:cNvSpPr>
          <p:nvPr>
            <p:ph idx="1"/>
          </p:nvPr>
        </p:nvSpPr>
        <p:spPr>
          <a:xfrm>
            <a:off x="179388" y="1125538"/>
            <a:ext cx="8785225" cy="5543550"/>
          </a:xfrm>
        </p:spPr>
        <p:txBody>
          <a:bodyPr/>
          <a:lstStyle/>
          <a:p>
            <a:r>
              <a:rPr lang="en-US" altLang="zh-CN" sz="2400" dirty="0" smtClean="0">
                <a:solidFill>
                  <a:schemeClr val="bg2"/>
                </a:solidFill>
                <a:latin typeface="宋体" panose="02010600030101010101" pitchFamily="2" charset="-122"/>
                <a:ea typeface="宋体" panose="02010600030101010101" pitchFamily="2" charset="-122"/>
                <a:cs typeface="Arial" charset="0"/>
              </a:rPr>
              <a:t>18.</a:t>
            </a:r>
            <a:r>
              <a:rPr lang="zh-CN" altLang="en-US" sz="2400" dirty="0">
                <a:solidFill>
                  <a:schemeClr val="bg2"/>
                </a:solidFill>
                <a:latin typeface="宋体" panose="02010600030101010101" pitchFamily="2" charset="-122"/>
                <a:ea typeface="宋体" panose="02010600030101010101" pitchFamily="2" charset="-122"/>
              </a:rPr>
              <a:t>软件开发可能分为那几个阶段，每个阶段主要做什么</a:t>
            </a:r>
            <a:r>
              <a:rPr lang="zh-CN" altLang="en-US" sz="2400" dirty="0" smtClean="0">
                <a:solidFill>
                  <a:schemeClr val="bg2"/>
                </a:solidFill>
                <a:latin typeface="宋体" panose="02010600030101010101" pitchFamily="2" charset="-122"/>
                <a:ea typeface="宋体" panose="02010600030101010101" pitchFamily="2" charset="-122"/>
              </a:rPr>
              <a:t>事情？</a:t>
            </a:r>
            <a:endParaRPr lang="en-US" altLang="zh-CN" sz="2400" dirty="0" smtClean="0">
              <a:solidFill>
                <a:schemeClr val="bg2"/>
              </a:solidFill>
              <a:latin typeface="宋体" panose="02010600030101010101" pitchFamily="2" charset="-122"/>
              <a:ea typeface="宋体" panose="02010600030101010101" pitchFamily="2" charset="-122"/>
            </a:endParaRPr>
          </a:p>
          <a:p>
            <a:r>
              <a:rPr lang="zh-CN" altLang="en-US" sz="2000" b="1" dirty="0" smtClean="0">
                <a:solidFill>
                  <a:schemeClr val="bg2"/>
                </a:solidFill>
                <a:cs typeface="Arial" charset="0"/>
              </a:rPr>
              <a:t>答案：</a:t>
            </a:r>
            <a:r>
              <a:rPr lang="zh-CN" altLang="en-US" sz="2000" b="1" dirty="0"/>
              <a:t>软件开发一般分为五个阶段</a:t>
            </a:r>
            <a:r>
              <a:rPr lang="en-US" altLang="zh-CN" sz="2000" b="1" dirty="0"/>
              <a:t>: </a:t>
            </a:r>
            <a:endParaRPr lang="en-US" altLang="zh-CN" sz="2000" b="1" dirty="0" smtClean="0"/>
          </a:p>
          <a:p>
            <a:r>
              <a:rPr lang="en-US" altLang="zh-CN" sz="2000" dirty="0" smtClean="0"/>
              <a:t>1</a:t>
            </a:r>
            <a:r>
              <a:rPr lang="en-US" altLang="zh-CN" sz="2000" dirty="0"/>
              <a:t>.</a:t>
            </a:r>
            <a:r>
              <a:rPr lang="zh-CN" altLang="en-US" sz="2000" b="1" dirty="0"/>
              <a:t>问题的定义及规划 </a:t>
            </a:r>
            <a:endParaRPr lang="en-US" altLang="zh-CN" sz="2000" b="1" dirty="0" smtClean="0"/>
          </a:p>
          <a:p>
            <a:r>
              <a:rPr lang="en-US" altLang="zh-CN" sz="2000" b="1" dirty="0"/>
              <a:t> </a:t>
            </a:r>
            <a:r>
              <a:rPr lang="en-US" altLang="zh-CN" sz="2000" b="1" dirty="0" smtClean="0"/>
              <a:t>   </a:t>
            </a:r>
            <a:r>
              <a:rPr lang="zh-CN" altLang="en-US" sz="2000" dirty="0" smtClean="0"/>
              <a:t>此</a:t>
            </a:r>
            <a:r>
              <a:rPr lang="zh-CN" altLang="en-US" sz="2000" dirty="0"/>
              <a:t>阶段是软件开发与</a:t>
            </a:r>
            <a:r>
              <a:rPr lang="zh-CN" altLang="en-US" sz="2000" dirty="0" smtClean="0"/>
              <a:t>需求方</a:t>
            </a:r>
            <a:r>
              <a:rPr lang="zh-CN" altLang="en-US" sz="2000" dirty="0" smtClean="0">
                <a:solidFill>
                  <a:srgbClr val="FF0000"/>
                </a:solidFill>
              </a:rPr>
              <a:t>共同</a:t>
            </a:r>
            <a:r>
              <a:rPr lang="zh-CN" altLang="en-US" sz="2000" dirty="0">
                <a:solidFill>
                  <a:srgbClr val="FF0000"/>
                </a:solidFill>
              </a:rPr>
              <a:t>讨论</a:t>
            </a:r>
            <a:r>
              <a:rPr lang="zh-CN" altLang="en-US" sz="2000" dirty="0"/>
              <a:t>，主要</a:t>
            </a:r>
            <a:r>
              <a:rPr lang="zh-CN" altLang="en-US" sz="2000" dirty="0">
                <a:solidFill>
                  <a:srgbClr val="FF0000"/>
                </a:solidFill>
              </a:rPr>
              <a:t>确定</a:t>
            </a:r>
            <a:r>
              <a:rPr lang="zh-CN" altLang="en-US" sz="2000" dirty="0"/>
              <a:t>软件的</a:t>
            </a:r>
            <a:r>
              <a:rPr lang="zh-CN" altLang="en-US" sz="2000" dirty="0">
                <a:solidFill>
                  <a:srgbClr val="FF0000"/>
                </a:solidFill>
              </a:rPr>
              <a:t>开发目标</a:t>
            </a:r>
            <a:r>
              <a:rPr lang="zh-CN" altLang="en-US" sz="2000" dirty="0"/>
              <a:t>及其</a:t>
            </a:r>
            <a:r>
              <a:rPr lang="zh-CN" altLang="en-US" sz="2000" dirty="0">
                <a:solidFill>
                  <a:srgbClr val="FF0000"/>
                </a:solidFill>
              </a:rPr>
              <a:t>可行性</a:t>
            </a:r>
            <a:r>
              <a:rPr lang="zh-CN" altLang="en-US" sz="2000" dirty="0"/>
              <a:t>。 </a:t>
            </a:r>
            <a:endParaRPr lang="en-US" altLang="zh-CN" sz="2000" dirty="0" smtClean="0"/>
          </a:p>
          <a:p>
            <a:r>
              <a:rPr lang="en-US" altLang="zh-CN" sz="2000" dirty="0" smtClean="0"/>
              <a:t>2</a:t>
            </a:r>
            <a:r>
              <a:rPr lang="en-US" altLang="zh-CN" sz="2000" dirty="0"/>
              <a:t>.</a:t>
            </a:r>
            <a:r>
              <a:rPr lang="zh-CN" altLang="en-US" sz="2000" b="1" dirty="0"/>
              <a:t>需求分析</a:t>
            </a:r>
            <a:r>
              <a:rPr lang="zh-CN" altLang="en-US" sz="2000" dirty="0"/>
              <a:t> </a:t>
            </a:r>
            <a:endParaRPr lang="en-US" altLang="zh-CN" sz="2000" dirty="0" smtClean="0"/>
          </a:p>
          <a:p>
            <a:r>
              <a:rPr lang="en-US" altLang="zh-CN" sz="2000" dirty="0"/>
              <a:t> </a:t>
            </a:r>
            <a:r>
              <a:rPr lang="en-US" altLang="zh-CN" sz="2000" dirty="0" smtClean="0"/>
              <a:t>   </a:t>
            </a:r>
            <a:r>
              <a:rPr lang="zh-CN" altLang="en-US" sz="2000" dirty="0" smtClean="0"/>
              <a:t>在</a:t>
            </a:r>
            <a:r>
              <a:rPr lang="zh-CN" altLang="en-US" sz="2000" dirty="0"/>
              <a:t>确定软件开发可行性的情况下，对软件需要实现的各个功能进行</a:t>
            </a:r>
            <a:r>
              <a:rPr lang="zh-CN" altLang="en-US" sz="2000" dirty="0">
                <a:solidFill>
                  <a:srgbClr val="FF0000"/>
                </a:solidFill>
              </a:rPr>
              <a:t>详细需求分析</a:t>
            </a:r>
            <a:r>
              <a:rPr lang="zh-CN" altLang="en-US" sz="2000" dirty="0"/>
              <a:t>。需求分析阶段是一个很重要的阶段，这一阶段做的好，将为整个软件项目的开发打下</a:t>
            </a:r>
            <a:r>
              <a:rPr lang="zh-CN" altLang="en-US" sz="2000" dirty="0">
                <a:solidFill>
                  <a:srgbClr val="FF0000"/>
                </a:solidFill>
              </a:rPr>
              <a:t>良好的基础</a:t>
            </a:r>
            <a:r>
              <a:rPr lang="zh-CN" altLang="en-US" sz="2000" dirty="0"/>
              <a:t>。“唯一不变的是变化本身”，</a:t>
            </a:r>
            <a:r>
              <a:rPr lang="zh-CN" altLang="en-US" sz="2000" dirty="0" smtClean="0"/>
              <a:t>同样软件需求也</a:t>
            </a:r>
            <a:r>
              <a:rPr lang="zh-CN" altLang="en-US" sz="2000" dirty="0"/>
              <a:t>是在软件爱你开发过程中不断变化和深入的，因此，我们必须定制需求变更计划来应付这种变化，以保护整个项目的正常进行。 </a:t>
            </a:r>
            <a:endParaRPr lang="en-US" altLang="zh-CN" sz="2000" dirty="0" smtClean="0"/>
          </a:p>
          <a:p>
            <a:r>
              <a:rPr lang="en-US" altLang="zh-CN" sz="2000" dirty="0" smtClean="0"/>
              <a:t>3</a:t>
            </a:r>
            <a:r>
              <a:rPr lang="en-US" altLang="zh-CN" sz="2000" dirty="0"/>
              <a:t>.</a:t>
            </a:r>
            <a:r>
              <a:rPr lang="zh-CN" altLang="en-US" sz="2000" b="1" dirty="0"/>
              <a:t>软件设计 </a:t>
            </a:r>
            <a:endParaRPr lang="en-US" altLang="zh-CN" sz="2000" b="1" dirty="0" smtClean="0"/>
          </a:p>
          <a:p>
            <a:r>
              <a:rPr lang="en-US" altLang="zh-CN" sz="2000" b="1" dirty="0"/>
              <a:t> </a:t>
            </a:r>
            <a:r>
              <a:rPr lang="en-US" altLang="zh-CN" sz="2000" b="1" dirty="0" smtClean="0"/>
              <a:t>   </a:t>
            </a:r>
            <a:r>
              <a:rPr lang="zh-CN" altLang="en-US" sz="2000" dirty="0" smtClean="0"/>
              <a:t>此</a:t>
            </a:r>
            <a:r>
              <a:rPr lang="zh-CN" altLang="en-US" sz="2000" dirty="0"/>
              <a:t>阶段中偶要根据需求分析的结果，对</a:t>
            </a:r>
            <a:r>
              <a:rPr lang="zh-CN" altLang="en-US" sz="2000" dirty="0">
                <a:solidFill>
                  <a:srgbClr val="FF0000"/>
                </a:solidFill>
              </a:rPr>
              <a:t>整个软件系统</a:t>
            </a:r>
            <a:r>
              <a:rPr lang="zh-CN" altLang="en-US" sz="2000" dirty="0"/>
              <a:t>进行设计，如系统框架设计</a:t>
            </a:r>
            <a:r>
              <a:rPr lang="zh-CN" altLang="en-US" sz="2000" dirty="0" smtClean="0"/>
              <a:t>、数据库设计等</a:t>
            </a:r>
            <a:r>
              <a:rPr lang="zh-CN" altLang="en-US" sz="2000" dirty="0"/>
              <a:t>。软件设计一般分为总体设计和详细设计</a:t>
            </a:r>
            <a:r>
              <a:rPr lang="zh-CN" altLang="en-US" sz="2000" dirty="0" smtClean="0"/>
              <a:t>。</a:t>
            </a:r>
            <a:r>
              <a:rPr lang="zh-CN" altLang="en-US" sz="2000" dirty="0"/>
              <a:t>好</a:t>
            </a:r>
            <a:r>
              <a:rPr lang="zh-CN" altLang="en-US" sz="2000" dirty="0" smtClean="0"/>
              <a:t>的</a:t>
            </a:r>
            <a:r>
              <a:rPr lang="zh-CN" altLang="en-US" sz="2000" dirty="0"/>
              <a:t>软件设计将</a:t>
            </a:r>
            <a:r>
              <a:rPr lang="zh-CN" altLang="en-US" sz="2000" dirty="0">
                <a:solidFill>
                  <a:srgbClr val="FF0000"/>
                </a:solidFill>
              </a:rPr>
              <a:t>为软件程序编写打下良好的基础</a:t>
            </a:r>
            <a:r>
              <a:rPr lang="zh-CN" altLang="en-US" sz="2000" dirty="0"/>
              <a:t>。</a:t>
            </a:r>
            <a:r>
              <a:rPr lang="zh-CN" altLang="en-US" sz="2000" dirty="0">
                <a:solidFill>
                  <a:srgbClr val="FF0000"/>
                </a:solidFill>
              </a:rPr>
              <a:t> </a:t>
            </a:r>
            <a:endParaRPr lang="en-US" altLang="zh-CN" sz="2000" dirty="0" smtClean="0">
              <a:solidFill>
                <a:srgbClr val="FF0000"/>
              </a:solidFill>
            </a:endParaRPr>
          </a:p>
        </p:txBody>
      </p:sp>
    </p:spTree>
    <p:extLst>
      <p:ext uri="{BB962C8B-B14F-4D97-AF65-F5344CB8AC3E}">
        <p14:creationId xmlns:p14="http://schemas.microsoft.com/office/powerpoint/2010/main" val="2656319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fade">
                                      <p:cBhvr>
                                        <p:cTn id="19" dur="1000"/>
                                        <p:tgtEl>
                                          <p:spTgt spid="4">
                                            <p:txEl>
                                              <p:pRg st="2" end="2"/>
                                            </p:txEl>
                                          </p:spTgt>
                                        </p:tgtEl>
                                      </p:cBhvr>
                                    </p:animEffect>
                                    <p:anim calcmode="lin" valueType="num">
                                      <p:cBhvr>
                                        <p:cTn id="20"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Effect transition="in" filter="fade">
                                      <p:cBhvr>
                                        <p:cTn id="24" dur="1000"/>
                                        <p:tgtEl>
                                          <p:spTgt spid="4">
                                            <p:txEl>
                                              <p:pRg st="3" end="3"/>
                                            </p:txEl>
                                          </p:spTgt>
                                        </p:tgtEl>
                                      </p:cBhvr>
                                    </p:animEffect>
                                    <p:anim calcmode="lin" valueType="num">
                                      <p:cBhvr>
                                        <p:cTn id="25"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Effect transition="in" filter="fade">
                                      <p:cBhvr>
                                        <p:cTn id="31" dur="1000"/>
                                        <p:tgtEl>
                                          <p:spTgt spid="4">
                                            <p:txEl>
                                              <p:pRg st="4" end="4"/>
                                            </p:txEl>
                                          </p:spTgt>
                                        </p:tgtEl>
                                      </p:cBhvr>
                                    </p:animEffect>
                                    <p:anim calcmode="lin" valueType="num">
                                      <p:cBhvr>
                                        <p:cTn id="3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4">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4">
                                            <p:txEl>
                                              <p:pRg st="5" end="5"/>
                                            </p:txEl>
                                          </p:spTgt>
                                        </p:tgtEl>
                                        <p:attrNameLst>
                                          <p:attrName>style.visibility</p:attrName>
                                        </p:attrNameLst>
                                      </p:cBhvr>
                                      <p:to>
                                        <p:strVal val="visible"/>
                                      </p:to>
                                    </p:set>
                                    <p:animEffect transition="in" filter="fade">
                                      <p:cBhvr>
                                        <p:cTn id="36" dur="1000"/>
                                        <p:tgtEl>
                                          <p:spTgt spid="4">
                                            <p:txEl>
                                              <p:pRg st="5" end="5"/>
                                            </p:txEl>
                                          </p:spTgt>
                                        </p:tgtEl>
                                      </p:cBhvr>
                                    </p:animEffect>
                                    <p:anim calcmode="lin" valueType="num">
                                      <p:cBhvr>
                                        <p:cTn id="37"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Effect transition="in" filter="fade">
                                      <p:cBhvr>
                                        <p:cTn id="43" dur="1000"/>
                                        <p:tgtEl>
                                          <p:spTgt spid="4">
                                            <p:txEl>
                                              <p:pRg st="6" end="6"/>
                                            </p:txEl>
                                          </p:spTgt>
                                        </p:tgtEl>
                                      </p:cBhvr>
                                    </p:animEffect>
                                    <p:anim calcmode="lin" valueType="num">
                                      <p:cBhvr>
                                        <p:cTn id="44"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4">
                                            <p:txEl>
                                              <p:pRg st="6" end="6"/>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4">
                                            <p:txEl>
                                              <p:pRg st="7" end="7"/>
                                            </p:txEl>
                                          </p:spTgt>
                                        </p:tgtEl>
                                        <p:attrNameLst>
                                          <p:attrName>style.visibility</p:attrName>
                                        </p:attrNameLst>
                                      </p:cBhvr>
                                      <p:to>
                                        <p:strVal val="visible"/>
                                      </p:to>
                                    </p:set>
                                    <p:animEffect transition="in" filter="fade">
                                      <p:cBhvr>
                                        <p:cTn id="48" dur="1000"/>
                                        <p:tgtEl>
                                          <p:spTgt spid="4">
                                            <p:txEl>
                                              <p:pRg st="7" end="7"/>
                                            </p:txEl>
                                          </p:spTgt>
                                        </p:tgtEl>
                                      </p:cBhvr>
                                    </p:animEffect>
                                    <p:anim calcmode="lin" valueType="num">
                                      <p:cBhvr>
                                        <p:cTn id="49"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2"/>
          <p:cNvSpPr>
            <a:spLocks noGrp="1"/>
          </p:cNvSpPr>
          <p:nvPr>
            <p:ph type="title"/>
          </p:nvPr>
        </p:nvSpPr>
        <p:spPr bwMode="auto">
          <a:xfrm>
            <a:off x="912813" y="188913"/>
            <a:ext cx="7773987" cy="688975"/>
          </a:xfrm>
          <a:noFill/>
          <a:ln>
            <a:miter lim="800000"/>
            <a:headEnd/>
            <a:tailEnd/>
          </a:ln>
        </p:spPr>
        <p:txBody>
          <a:bodyPr vert="horz" wrap="square" lIns="91440" tIns="45720" rIns="91440" bIns="45720" numCol="1" anchor="t" anchorCtr="0" compatLnSpc="1">
            <a:prstTxWarp prst="textNoShape">
              <a:avLst/>
            </a:prstTxWarp>
          </a:bodyPr>
          <a:lstStyle/>
          <a:p>
            <a:r>
              <a:rPr lang="en-US" altLang="zh-CN" smtClean="0"/>
              <a:t> </a:t>
            </a:r>
            <a:endParaRPr lang="zh-CN" altLang="en-US" smtClean="0"/>
          </a:p>
        </p:txBody>
      </p:sp>
      <p:sp>
        <p:nvSpPr>
          <p:cNvPr id="4" name="内容占位符 3"/>
          <p:cNvSpPr>
            <a:spLocks noGrp="1"/>
          </p:cNvSpPr>
          <p:nvPr>
            <p:ph idx="1"/>
          </p:nvPr>
        </p:nvSpPr>
        <p:spPr>
          <a:xfrm>
            <a:off x="179388" y="1125538"/>
            <a:ext cx="8785225" cy="5543550"/>
          </a:xfrm>
        </p:spPr>
        <p:txBody>
          <a:bodyPr/>
          <a:lstStyle/>
          <a:p>
            <a:r>
              <a:rPr lang="en-US" altLang="zh-CN" sz="2000" dirty="0" smtClean="0"/>
              <a:t>4</a:t>
            </a:r>
            <a:r>
              <a:rPr lang="en-US" altLang="zh-CN" sz="2000" dirty="0"/>
              <a:t>.</a:t>
            </a:r>
            <a:r>
              <a:rPr lang="zh-CN" altLang="en-US" sz="2000" b="1" dirty="0"/>
              <a:t>程序编码 </a:t>
            </a:r>
            <a:endParaRPr lang="en-US" altLang="zh-CN" sz="2000" b="1" dirty="0" smtClean="0"/>
          </a:p>
          <a:p>
            <a:r>
              <a:rPr lang="zh-CN" altLang="en-US" sz="2000" dirty="0" smtClean="0"/>
              <a:t>    此</a:t>
            </a:r>
            <a:r>
              <a:rPr lang="zh-CN" altLang="en-US" sz="2000" dirty="0"/>
              <a:t>阶段是将软件设计的结果转化为计算机可运行的程序代码。在程序编码中必定要制定</a:t>
            </a:r>
            <a:r>
              <a:rPr lang="zh-CN" altLang="en-US" sz="2000" dirty="0">
                <a:solidFill>
                  <a:srgbClr val="FF0000"/>
                </a:solidFill>
              </a:rPr>
              <a:t>统一</a:t>
            </a:r>
            <a:r>
              <a:rPr lang="zh-CN" altLang="en-US" sz="2000" dirty="0"/>
              <a:t>、</a:t>
            </a:r>
            <a:r>
              <a:rPr lang="zh-CN" altLang="en-US" sz="2000" dirty="0">
                <a:solidFill>
                  <a:srgbClr val="FF0000"/>
                </a:solidFill>
              </a:rPr>
              <a:t>符合标准</a:t>
            </a:r>
            <a:r>
              <a:rPr lang="zh-CN" altLang="en-US" sz="2000" dirty="0"/>
              <a:t>的</a:t>
            </a:r>
            <a:r>
              <a:rPr lang="zh-CN" altLang="en-US" sz="2000" dirty="0">
                <a:solidFill>
                  <a:srgbClr val="FF0000"/>
                </a:solidFill>
              </a:rPr>
              <a:t>编写规范</a:t>
            </a:r>
            <a:r>
              <a:rPr lang="zh-CN" altLang="en-US" sz="2000" dirty="0"/>
              <a:t>。以保证程序的</a:t>
            </a:r>
            <a:r>
              <a:rPr lang="zh-CN" altLang="en-US" sz="2000" dirty="0">
                <a:solidFill>
                  <a:srgbClr val="FF0000"/>
                </a:solidFill>
              </a:rPr>
              <a:t>可读性</a:t>
            </a:r>
            <a:r>
              <a:rPr lang="zh-CN" altLang="en-US" sz="2000" dirty="0"/>
              <a:t>、易维护性。</a:t>
            </a:r>
            <a:r>
              <a:rPr lang="zh-CN" altLang="en-US" sz="2000" dirty="0">
                <a:solidFill>
                  <a:srgbClr val="FF0000"/>
                </a:solidFill>
              </a:rPr>
              <a:t>提高</a:t>
            </a:r>
            <a:r>
              <a:rPr lang="zh-CN" altLang="en-US" sz="2000" dirty="0"/>
              <a:t>程序的</a:t>
            </a:r>
            <a:r>
              <a:rPr lang="zh-CN" altLang="en-US" sz="2000" dirty="0">
                <a:solidFill>
                  <a:srgbClr val="FF0000"/>
                </a:solidFill>
              </a:rPr>
              <a:t>运行效率</a:t>
            </a:r>
            <a:r>
              <a:rPr lang="zh-CN" altLang="en-US" sz="2000" dirty="0"/>
              <a:t>。 </a:t>
            </a:r>
            <a:endParaRPr lang="en-US" altLang="zh-CN" sz="2000" dirty="0" smtClean="0"/>
          </a:p>
          <a:p>
            <a:r>
              <a:rPr lang="en-US" altLang="zh-CN" sz="2000" dirty="0" smtClean="0"/>
              <a:t>5</a:t>
            </a:r>
            <a:r>
              <a:rPr lang="en-US" altLang="zh-CN" sz="2000" dirty="0"/>
              <a:t>.</a:t>
            </a:r>
            <a:r>
              <a:rPr lang="zh-CN" altLang="en-US" sz="2000" b="1" dirty="0"/>
              <a:t>软件测试</a:t>
            </a:r>
            <a:r>
              <a:rPr lang="zh-CN" altLang="en-US" sz="2000" dirty="0"/>
              <a:t> </a:t>
            </a:r>
            <a:endParaRPr lang="en-US" altLang="zh-CN" sz="2000" dirty="0" smtClean="0"/>
          </a:p>
          <a:p>
            <a:r>
              <a:rPr lang="zh-CN" altLang="en-US" sz="2000" dirty="0" smtClean="0"/>
              <a:t>在</a:t>
            </a:r>
            <a:r>
              <a:rPr lang="zh-CN" altLang="en-US" sz="2000" dirty="0"/>
              <a:t>软件设计完成之后要进行严密的测试，一发现软件在</a:t>
            </a:r>
            <a:r>
              <a:rPr lang="zh-CN" altLang="en-US" sz="2000" dirty="0">
                <a:solidFill>
                  <a:srgbClr val="FF0000"/>
                </a:solidFill>
              </a:rPr>
              <a:t>整个软件设计</a:t>
            </a:r>
            <a:r>
              <a:rPr lang="zh-CN" altLang="en-US" sz="2000" dirty="0"/>
              <a:t>过程中存在的</a:t>
            </a:r>
            <a:r>
              <a:rPr lang="zh-CN" altLang="en-US" sz="2000" dirty="0">
                <a:solidFill>
                  <a:srgbClr val="FF0000"/>
                </a:solidFill>
              </a:rPr>
              <a:t>问题</a:t>
            </a:r>
            <a:r>
              <a:rPr lang="zh-CN" altLang="en-US" sz="2000" dirty="0"/>
              <a:t>并加以</a:t>
            </a:r>
            <a:r>
              <a:rPr lang="zh-CN" altLang="en-US" sz="2000" dirty="0">
                <a:solidFill>
                  <a:srgbClr val="FF0000"/>
                </a:solidFill>
              </a:rPr>
              <a:t>纠正</a:t>
            </a:r>
            <a:r>
              <a:rPr lang="zh-CN" altLang="en-US" sz="2000" dirty="0"/>
              <a:t>。整个测试阶段</a:t>
            </a:r>
            <a:r>
              <a:rPr lang="zh-CN" altLang="en-US" sz="2000" dirty="0" smtClean="0"/>
              <a:t>分为单元测试、组装测试、系统测试三</a:t>
            </a:r>
            <a:r>
              <a:rPr lang="zh-CN" altLang="en-US" sz="2000" dirty="0"/>
              <a:t>个阶段进行。测试方法主要有白盒测试和黑盒测试。 </a:t>
            </a:r>
            <a:endParaRPr lang="en-US" altLang="zh-CN" sz="2000" b="1" dirty="0" smtClean="0">
              <a:solidFill>
                <a:schemeClr val="bg2"/>
              </a:solidFill>
              <a:cs typeface="Arial" charset="0"/>
            </a:endParaRPr>
          </a:p>
        </p:txBody>
      </p:sp>
    </p:spTree>
    <p:extLst>
      <p:ext uri="{BB962C8B-B14F-4D97-AF65-F5344CB8AC3E}">
        <p14:creationId xmlns:p14="http://schemas.microsoft.com/office/powerpoint/2010/main" val="4080891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fade">
                                      <p:cBhvr>
                                        <p:cTn id="19" dur="1000"/>
                                        <p:tgtEl>
                                          <p:spTgt spid="4">
                                            <p:txEl>
                                              <p:pRg st="2" end="2"/>
                                            </p:txEl>
                                          </p:spTgt>
                                        </p:tgtEl>
                                      </p:cBhvr>
                                    </p:animEffect>
                                    <p:anim calcmode="lin" valueType="num">
                                      <p:cBhvr>
                                        <p:cTn id="20"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Effect transition="in" filter="fade">
                                      <p:cBhvr>
                                        <p:cTn id="24" dur="1000"/>
                                        <p:tgtEl>
                                          <p:spTgt spid="4">
                                            <p:txEl>
                                              <p:pRg st="3" end="3"/>
                                            </p:txEl>
                                          </p:spTgt>
                                        </p:tgtEl>
                                      </p:cBhvr>
                                    </p:animEffect>
                                    <p:anim calcmode="lin" valueType="num">
                                      <p:cBhvr>
                                        <p:cTn id="25"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2"/>
          <p:cNvSpPr>
            <a:spLocks noGrp="1"/>
          </p:cNvSpPr>
          <p:nvPr>
            <p:ph type="title"/>
          </p:nvPr>
        </p:nvSpPr>
        <p:spPr bwMode="auto">
          <a:xfrm>
            <a:off x="912813" y="188913"/>
            <a:ext cx="7773987" cy="688975"/>
          </a:xfrm>
          <a:noFill/>
          <a:ln>
            <a:miter lim="800000"/>
            <a:headEnd/>
            <a:tailEnd/>
          </a:ln>
        </p:spPr>
        <p:txBody>
          <a:bodyPr vert="horz" wrap="square" lIns="91440" tIns="45720" rIns="91440" bIns="45720" numCol="1" anchor="t" anchorCtr="0" compatLnSpc="1">
            <a:prstTxWarp prst="textNoShape">
              <a:avLst/>
            </a:prstTxWarp>
          </a:bodyPr>
          <a:lstStyle/>
          <a:p>
            <a:r>
              <a:rPr lang="en-US" altLang="zh-CN" dirty="0" smtClean="0"/>
              <a:t> </a:t>
            </a:r>
            <a:r>
              <a:rPr lang="zh-CN" altLang="en-US" b="0" dirty="0" smtClean="0"/>
              <a:t>第六章</a:t>
            </a:r>
          </a:p>
        </p:txBody>
      </p:sp>
      <p:sp>
        <p:nvSpPr>
          <p:cNvPr id="4" name="内容占位符 3"/>
          <p:cNvSpPr>
            <a:spLocks noGrp="1"/>
          </p:cNvSpPr>
          <p:nvPr>
            <p:ph idx="1"/>
          </p:nvPr>
        </p:nvSpPr>
        <p:spPr>
          <a:xfrm>
            <a:off x="179388" y="1125538"/>
            <a:ext cx="8785225" cy="5543550"/>
          </a:xfrm>
          <a:ln>
            <a:solidFill>
              <a:schemeClr val="accent1"/>
            </a:solidFill>
          </a:ln>
        </p:spPr>
        <p:txBody>
          <a:bodyPr/>
          <a:lstStyle/>
          <a:p>
            <a:r>
              <a:rPr lang="en-US" altLang="zh-CN" sz="2400" dirty="0" smtClean="0">
                <a:solidFill>
                  <a:schemeClr val="bg2"/>
                </a:solidFill>
                <a:latin typeface="宋体" panose="02010600030101010101" pitchFamily="2" charset="-122"/>
                <a:ea typeface="宋体" panose="02010600030101010101" pitchFamily="2" charset="-122"/>
                <a:cs typeface="Arial" charset="0"/>
              </a:rPr>
              <a:t>3.</a:t>
            </a:r>
            <a:r>
              <a:rPr lang="zh-CN" altLang="zh-CN" sz="2400" dirty="0">
                <a:solidFill>
                  <a:schemeClr val="bg2"/>
                </a:solidFill>
                <a:latin typeface="宋体" panose="02010600030101010101" pitchFamily="2" charset="-122"/>
                <a:ea typeface="宋体" panose="02010600030101010101" pitchFamily="2" charset="-122"/>
              </a:rPr>
              <a:t>求解算法S=1+1/2+1/3+⋯+1/n的程序流程图和伪代码</a:t>
            </a:r>
            <a:r>
              <a:rPr lang="zh-CN" altLang="zh-CN" sz="2400" dirty="0" smtClean="0">
                <a:solidFill>
                  <a:schemeClr val="bg2"/>
                </a:solidFill>
                <a:latin typeface="宋体" panose="02010600030101010101" pitchFamily="2" charset="-122"/>
                <a:ea typeface="宋体" panose="02010600030101010101" pitchFamily="2" charset="-122"/>
              </a:rPr>
              <a:t>描述</a:t>
            </a:r>
            <a:r>
              <a:rPr lang="zh-CN" altLang="en-US" sz="2400" dirty="0" smtClean="0">
                <a:solidFill>
                  <a:schemeClr val="bg2"/>
                </a:solidFill>
                <a:latin typeface="宋体" panose="02010600030101010101" pitchFamily="2" charset="-122"/>
                <a:ea typeface="宋体" panose="02010600030101010101" pitchFamily="2" charset="-122"/>
              </a:rPr>
              <a:t>。</a:t>
            </a:r>
            <a:endParaRPr lang="en-US" altLang="zh-CN" sz="2400" dirty="0" smtClean="0">
              <a:solidFill>
                <a:schemeClr val="bg2"/>
              </a:solidFill>
              <a:latin typeface="宋体" panose="02010600030101010101" pitchFamily="2" charset="-122"/>
              <a:ea typeface="宋体" panose="02010600030101010101" pitchFamily="2" charset="-122"/>
            </a:endParaRPr>
          </a:p>
          <a:p>
            <a:r>
              <a:rPr lang="zh-CN" altLang="en-US" sz="2000" b="1" dirty="0" smtClean="0">
                <a:solidFill>
                  <a:schemeClr val="bg2"/>
                </a:solidFill>
                <a:cs typeface="Arial" charset="0"/>
              </a:rPr>
              <a:t>答案：</a:t>
            </a:r>
            <a:r>
              <a:rPr lang="zh-CN" altLang="en-US" sz="2000" b="1" dirty="0" smtClean="0"/>
              <a:t>伪代码：               程序流程图：</a:t>
            </a:r>
            <a:endParaRPr lang="zh-CN" altLang="en-US" sz="2000" b="1" dirty="0"/>
          </a:p>
          <a:p>
            <a:r>
              <a:rPr lang="zh-CN" altLang="en-US" sz="2000" dirty="0"/>
              <a:t>　</a:t>
            </a:r>
            <a:r>
              <a:rPr lang="zh-CN" altLang="en-US" sz="2000" b="1" dirty="0"/>
              <a:t>　</a:t>
            </a:r>
            <a:r>
              <a:rPr lang="en-US" altLang="zh-CN" sz="2000" b="1" dirty="0" smtClean="0"/>
              <a:t>Begin</a:t>
            </a:r>
          </a:p>
          <a:p>
            <a:r>
              <a:rPr lang="zh-CN" altLang="en-US" sz="2000" b="1" dirty="0"/>
              <a:t>　　</a:t>
            </a:r>
            <a:r>
              <a:rPr lang="en-US" altLang="zh-CN" sz="2000" b="1" dirty="0" smtClean="0"/>
              <a:t>0   S</a:t>
            </a:r>
            <a:endParaRPr lang="en-US" altLang="zh-CN" sz="2000" b="1" dirty="0"/>
          </a:p>
          <a:p>
            <a:r>
              <a:rPr lang="zh-CN" altLang="en-US" sz="2000" b="1" dirty="0"/>
              <a:t>　　</a:t>
            </a:r>
            <a:r>
              <a:rPr lang="en-US" altLang="zh-CN" sz="2000" b="1" dirty="0" smtClean="0"/>
              <a:t>1   </a:t>
            </a:r>
            <a:r>
              <a:rPr lang="en-US" altLang="zh-CN" sz="2000" b="1" dirty="0" err="1" smtClean="0"/>
              <a:t>i</a:t>
            </a:r>
            <a:endParaRPr lang="en-US" altLang="zh-CN" sz="2000" b="1" dirty="0"/>
          </a:p>
          <a:p>
            <a:r>
              <a:rPr lang="zh-CN" altLang="en-US" sz="2000" b="1" dirty="0"/>
              <a:t>　　</a:t>
            </a:r>
            <a:r>
              <a:rPr lang="en-US" altLang="zh-CN" sz="2000" b="1" dirty="0"/>
              <a:t>While </a:t>
            </a:r>
            <a:r>
              <a:rPr lang="zh-CN" altLang="en-US" sz="2000" b="1" dirty="0" smtClean="0"/>
              <a:t>（</a:t>
            </a:r>
            <a:r>
              <a:rPr lang="en-US" altLang="zh-CN" sz="2000" b="1" dirty="0" err="1"/>
              <a:t>i≤n</a:t>
            </a:r>
            <a:r>
              <a:rPr lang="zh-CN" altLang="en-US" sz="2000" b="1" dirty="0" smtClean="0"/>
              <a:t>）</a:t>
            </a:r>
            <a:endParaRPr lang="en-US" altLang="zh-CN" sz="2000" b="1" dirty="0"/>
          </a:p>
          <a:p>
            <a:r>
              <a:rPr lang="zh-CN" altLang="en-US" sz="2000" b="1" dirty="0"/>
              <a:t>　</a:t>
            </a:r>
            <a:r>
              <a:rPr lang="zh-CN" altLang="en-US" sz="2000" b="1" dirty="0" smtClean="0"/>
              <a:t>  </a:t>
            </a:r>
            <a:r>
              <a:rPr lang="en-US" altLang="zh-CN" sz="2000" b="1" dirty="0" smtClean="0"/>
              <a:t>{</a:t>
            </a:r>
          </a:p>
          <a:p>
            <a:r>
              <a:rPr lang="en-US" altLang="zh-CN" sz="2000" b="1" dirty="0"/>
              <a:t> </a:t>
            </a:r>
            <a:r>
              <a:rPr lang="en-US" altLang="zh-CN" sz="2000" b="1" dirty="0" smtClean="0"/>
              <a:t>   S+1/</a:t>
            </a:r>
            <a:r>
              <a:rPr lang="en-US" altLang="zh-CN" sz="2000" b="1" dirty="0" err="1" smtClean="0"/>
              <a:t>i</a:t>
            </a:r>
            <a:r>
              <a:rPr lang="en-US" altLang="zh-CN" sz="2000" b="1" dirty="0" smtClean="0"/>
              <a:t>   S</a:t>
            </a:r>
          </a:p>
          <a:p>
            <a:r>
              <a:rPr lang="en-US" altLang="zh-CN" sz="2000" b="1" dirty="0" smtClean="0"/>
              <a:t>    i+1   </a:t>
            </a:r>
            <a:r>
              <a:rPr lang="en-US" altLang="zh-CN" sz="2000" b="1" dirty="0" err="1" smtClean="0"/>
              <a:t>i</a:t>
            </a:r>
            <a:endParaRPr lang="en-US" altLang="zh-CN" sz="2000" b="1" dirty="0" smtClean="0"/>
          </a:p>
          <a:p>
            <a:r>
              <a:rPr lang="en-US" altLang="zh-CN" sz="2000" b="1" dirty="0"/>
              <a:t> </a:t>
            </a:r>
            <a:r>
              <a:rPr lang="en-US" altLang="zh-CN" sz="2000" b="1" dirty="0" smtClean="0"/>
              <a:t>   }</a:t>
            </a:r>
          </a:p>
          <a:p>
            <a:r>
              <a:rPr lang="zh-CN" altLang="en-US" sz="2000" b="1" dirty="0"/>
              <a:t>　　</a:t>
            </a:r>
            <a:r>
              <a:rPr lang="en-US" altLang="zh-CN" sz="2000" b="1" dirty="0" smtClean="0"/>
              <a:t>Print S</a:t>
            </a:r>
            <a:endParaRPr lang="en-US" altLang="zh-CN" sz="2000" b="1" dirty="0"/>
          </a:p>
          <a:p>
            <a:r>
              <a:rPr lang="zh-CN" altLang="en-US" sz="2000" b="1" dirty="0"/>
              <a:t>　　</a:t>
            </a:r>
            <a:r>
              <a:rPr lang="en-US" altLang="zh-CN" sz="2000" b="1" dirty="0"/>
              <a:t>End</a:t>
            </a:r>
          </a:p>
        </p:txBody>
      </p:sp>
      <mc:AlternateContent xmlns:mc="http://schemas.openxmlformats.org/markup-compatibility/2006" xmlns:a14="http://schemas.microsoft.com/office/drawing/2010/main">
        <mc:Choice Requires="a14">
          <p:sp>
            <p:nvSpPr>
              <p:cNvPr id="6" name="文本框 5"/>
              <p:cNvSpPr txBox="1"/>
              <p:nvPr/>
            </p:nvSpPr>
            <p:spPr>
              <a:xfrm>
                <a:off x="920150" y="2348880"/>
                <a:ext cx="33663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solidFill>
                            <a:schemeClr val="bg2"/>
                          </a:solidFill>
                          <a:latin typeface="Cambria Math" panose="02040503050406030204" pitchFamily="18" charset="0"/>
                        </a:rPr>
                        <m:t>⟹</m:t>
                      </m:r>
                    </m:oMath>
                  </m:oMathPara>
                </a14:m>
                <a:endParaRPr lang="zh-CN" altLang="en-US" dirty="0">
                  <a:solidFill>
                    <a:schemeClr val="bg2"/>
                  </a:solidFill>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920150" y="2348880"/>
                <a:ext cx="336631" cy="276999"/>
              </a:xfrm>
              <a:prstGeom prst="rect">
                <a:avLst/>
              </a:prstGeom>
              <a:blipFill rotWithShape="0">
                <a:blip r:embed="rId2"/>
                <a:stretch>
                  <a:fillRect l="-10909" r="-9091" b="-217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920150" y="2719953"/>
                <a:ext cx="33663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solidFill>
                            <a:schemeClr val="bg2"/>
                          </a:solidFill>
                          <a:latin typeface="Cambria Math" panose="02040503050406030204" pitchFamily="18" charset="0"/>
                        </a:rPr>
                        <m:t>⟹</m:t>
                      </m:r>
                    </m:oMath>
                  </m:oMathPara>
                </a14:m>
                <a:endParaRPr lang="zh-CN" altLang="en-US" dirty="0">
                  <a:solidFill>
                    <a:schemeClr val="bg2"/>
                  </a:solidFill>
                </a:endParaRPr>
              </a:p>
            </p:txBody>
          </p:sp>
        </mc:Choice>
        <mc:Fallback xmlns="">
          <p:sp>
            <p:nvSpPr>
              <p:cNvPr id="17" name="文本框 16"/>
              <p:cNvSpPr txBox="1">
                <a:spLocks noRot="1" noChangeAspect="1" noMove="1" noResize="1" noEditPoints="1" noAdjustHandles="1" noChangeArrowheads="1" noChangeShapeType="1" noTextEdit="1"/>
              </p:cNvSpPr>
              <p:nvPr/>
            </p:nvSpPr>
            <p:spPr>
              <a:xfrm>
                <a:off x="920150" y="2719953"/>
                <a:ext cx="336631" cy="276999"/>
              </a:xfrm>
              <a:prstGeom prst="rect">
                <a:avLst/>
              </a:prstGeom>
              <a:blipFill rotWithShape="0">
                <a:blip r:embed="rId3"/>
                <a:stretch>
                  <a:fillRect l="-10909" r="-9091" b="-217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p:cNvSpPr txBox="1"/>
              <p:nvPr/>
            </p:nvSpPr>
            <p:spPr>
              <a:xfrm>
                <a:off x="1446388" y="3789039"/>
                <a:ext cx="324668"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solidFill>
                            <a:schemeClr val="bg2"/>
                          </a:solidFill>
                          <a:latin typeface="Cambria Math" panose="02040503050406030204" pitchFamily="18" charset="0"/>
                        </a:rPr>
                        <m:t>⟹</m:t>
                      </m:r>
                    </m:oMath>
                  </m:oMathPara>
                </a14:m>
                <a:endParaRPr lang="zh-CN" altLang="en-US" dirty="0">
                  <a:solidFill>
                    <a:schemeClr val="bg2"/>
                  </a:solidFill>
                </a:endParaRPr>
              </a:p>
            </p:txBody>
          </p:sp>
        </mc:Choice>
        <mc:Fallback xmlns="">
          <p:sp>
            <p:nvSpPr>
              <p:cNvPr id="19" name="文本框 18"/>
              <p:cNvSpPr txBox="1">
                <a:spLocks noRot="1" noChangeAspect="1" noMove="1" noResize="1" noEditPoints="1" noAdjustHandles="1" noChangeArrowheads="1" noChangeShapeType="1" noTextEdit="1"/>
              </p:cNvSpPr>
              <p:nvPr/>
            </p:nvSpPr>
            <p:spPr>
              <a:xfrm>
                <a:off x="1446388" y="3789039"/>
                <a:ext cx="324668" cy="276999"/>
              </a:xfrm>
              <a:prstGeom prst="rect">
                <a:avLst/>
              </a:prstGeom>
              <a:blipFill rotWithShape="0">
                <a:blip r:embed="rId4"/>
                <a:stretch>
                  <a:fillRect l="-11111" r="-11111" b="-2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p:cNvSpPr txBox="1"/>
              <p:nvPr/>
            </p:nvSpPr>
            <p:spPr>
              <a:xfrm>
                <a:off x="1187624" y="4175189"/>
                <a:ext cx="33663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solidFill>
                            <a:schemeClr val="bg2"/>
                          </a:solidFill>
                          <a:latin typeface="Cambria Math" panose="02040503050406030204" pitchFamily="18" charset="0"/>
                        </a:rPr>
                        <m:t>⟹</m:t>
                      </m:r>
                    </m:oMath>
                  </m:oMathPara>
                </a14:m>
                <a:endParaRPr lang="zh-CN" altLang="en-US" dirty="0">
                  <a:solidFill>
                    <a:schemeClr val="bg2"/>
                  </a:solidFill>
                </a:endParaRPr>
              </a:p>
            </p:txBody>
          </p:sp>
        </mc:Choice>
        <mc:Fallback xmlns="">
          <p:sp>
            <p:nvSpPr>
              <p:cNvPr id="21" name="文本框 20"/>
              <p:cNvSpPr txBox="1">
                <a:spLocks noRot="1" noChangeAspect="1" noMove="1" noResize="1" noEditPoints="1" noAdjustHandles="1" noChangeArrowheads="1" noChangeShapeType="1" noTextEdit="1"/>
              </p:cNvSpPr>
              <p:nvPr/>
            </p:nvSpPr>
            <p:spPr>
              <a:xfrm>
                <a:off x="1187624" y="4175189"/>
                <a:ext cx="336631" cy="276999"/>
              </a:xfrm>
              <a:prstGeom prst="rect">
                <a:avLst/>
              </a:prstGeom>
              <a:blipFill rotWithShape="0">
                <a:blip r:embed="rId5"/>
                <a:stretch>
                  <a:fillRect l="-10909" r="-9091" b="-2222"/>
                </a:stretch>
              </a:blipFill>
            </p:spPr>
            <p:txBody>
              <a:bodyPr/>
              <a:lstStyle/>
              <a:p>
                <a:r>
                  <a:rPr lang="zh-CN" altLang="en-US">
                    <a:noFill/>
                  </a:rPr>
                  <a:t> </a:t>
                </a:r>
              </a:p>
            </p:txBody>
          </p:sp>
        </mc:Fallback>
      </mc:AlternateContent>
      <p:grpSp>
        <p:nvGrpSpPr>
          <p:cNvPr id="14355" name="组合 14354"/>
          <p:cNvGrpSpPr/>
          <p:nvPr/>
        </p:nvGrpSpPr>
        <p:grpSpPr>
          <a:xfrm>
            <a:off x="4781032" y="2079850"/>
            <a:ext cx="3141515" cy="3972377"/>
            <a:chOff x="4598837" y="2048911"/>
            <a:chExt cx="3141515" cy="3972377"/>
          </a:xfrm>
        </p:grpSpPr>
        <p:grpSp>
          <p:nvGrpSpPr>
            <p:cNvPr id="14345" name="组合 14344"/>
            <p:cNvGrpSpPr/>
            <p:nvPr/>
          </p:nvGrpSpPr>
          <p:grpSpPr>
            <a:xfrm>
              <a:off x="4788024" y="2048911"/>
              <a:ext cx="923523" cy="403450"/>
              <a:chOff x="4788024" y="1945431"/>
              <a:chExt cx="923523" cy="403450"/>
            </a:xfrm>
          </p:grpSpPr>
          <p:sp>
            <p:nvSpPr>
              <p:cNvPr id="8" name="圆角矩形 7"/>
              <p:cNvSpPr/>
              <p:nvPr/>
            </p:nvSpPr>
            <p:spPr bwMode="auto">
              <a:xfrm>
                <a:off x="4788024" y="1945431"/>
                <a:ext cx="923523" cy="403450"/>
              </a:xfrm>
              <a:prstGeom prst="roundRect">
                <a:avLst/>
              </a:prstGeom>
              <a:noFill/>
              <a:ln w="9525" cap="flat" cmpd="sng" algn="ctr">
                <a:solidFill>
                  <a:schemeClr val="bg2"/>
                </a:solidFill>
                <a:prstDash val="solid"/>
                <a:round/>
                <a:headEnd type="none" w="med" len="med"/>
                <a:tailEnd type="none" w="med" len="med"/>
              </a:ln>
              <a:effectLst>
                <a:outerShdw dist="17961" dir="2700000" algn="ctr" rotWithShape="0">
                  <a:schemeClr val="tx1">
                    <a:gamma/>
                    <a:shade val="60000"/>
                    <a:invGamma/>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9" name="文本框 8"/>
              <p:cNvSpPr txBox="1"/>
              <p:nvPr/>
            </p:nvSpPr>
            <p:spPr>
              <a:xfrm>
                <a:off x="4932910" y="1979548"/>
                <a:ext cx="646331" cy="369332"/>
              </a:xfrm>
              <a:prstGeom prst="rect">
                <a:avLst/>
              </a:prstGeom>
              <a:noFill/>
            </p:spPr>
            <p:txBody>
              <a:bodyPr wrap="none" rtlCol="0">
                <a:spAutoFit/>
              </a:bodyPr>
              <a:lstStyle/>
              <a:p>
                <a:r>
                  <a:rPr lang="zh-CN" altLang="en-US" dirty="0" smtClean="0">
                    <a:solidFill>
                      <a:schemeClr val="bg2"/>
                    </a:solidFill>
                  </a:rPr>
                  <a:t>开始</a:t>
                </a:r>
                <a:endParaRPr lang="zh-CN" altLang="en-US" dirty="0">
                  <a:solidFill>
                    <a:schemeClr val="bg2"/>
                  </a:solidFill>
                </a:endParaRPr>
              </a:p>
            </p:txBody>
          </p:sp>
        </p:grpSp>
        <p:grpSp>
          <p:nvGrpSpPr>
            <p:cNvPr id="14346" name="组合 14345"/>
            <p:cNvGrpSpPr/>
            <p:nvPr/>
          </p:nvGrpSpPr>
          <p:grpSpPr>
            <a:xfrm>
              <a:off x="4788024" y="2736322"/>
              <a:ext cx="936104" cy="405898"/>
              <a:chOff x="4788024" y="2632842"/>
              <a:chExt cx="936104" cy="405898"/>
            </a:xfrm>
          </p:grpSpPr>
          <p:sp>
            <p:nvSpPr>
              <p:cNvPr id="13" name="矩形 12"/>
              <p:cNvSpPr/>
              <p:nvPr/>
            </p:nvSpPr>
            <p:spPr bwMode="auto">
              <a:xfrm>
                <a:off x="4788024" y="2632842"/>
                <a:ext cx="936104" cy="405898"/>
              </a:xfrm>
              <a:prstGeom prst="rect">
                <a:avLst/>
              </a:prstGeom>
              <a:noFill/>
              <a:ln w="9525" cap="flat" cmpd="sng" algn="ctr">
                <a:solidFill>
                  <a:schemeClr val="bg2"/>
                </a:solidFill>
                <a:prstDash val="solid"/>
                <a:round/>
                <a:headEnd type="none" w="med" len="med"/>
                <a:tailEnd type="none" w="med" len="med"/>
              </a:ln>
              <a:effectLst>
                <a:outerShdw dist="17961" dir="2700000" algn="ctr" rotWithShape="0">
                  <a:schemeClr val="tx1">
                    <a:gamma/>
                    <a:shade val="60000"/>
                    <a:invGamma/>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23" name="文本框 22"/>
              <p:cNvSpPr txBox="1"/>
              <p:nvPr/>
            </p:nvSpPr>
            <p:spPr>
              <a:xfrm>
                <a:off x="4860032" y="2669408"/>
                <a:ext cx="851515" cy="369332"/>
              </a:xfrm>
              <a:prstGeom prst="rect">
                <a:avLst/>
              </a:prstGeom>
              <a:noFill/>
            </p:spPr>
            <p:txBody>
              <a:bodyPr wrap="none" rtlCol="0">
                <a:spAutoFit/>
              </a:bodyPr>
              <a:lstStyle/>
              <a:p>
                <a:r>
                  <a:rPr lang="en-US" altLang="zh-CN" dirty="0" smtClean="0">
                    <a:solidFill>
                      <a:schemeClr val="bg2"/>
                    </a:solidFill>
                  </a:rPr>
                  <a:t>0      S</a:t>
                </a:r>
                <a:endParaRPr lang="zh-CN" altLang="en-US" dirty="0">
                  <a:solidFill>
                    <a:schemeClr val="bg2"/>
                  </a:solidFill>
                </a:endParaRPr>
              </a:p>
            </p:txBody>
          </p:sp>
          <mc:AlternateContent xmlns:mc="http://schemas.openxmlformats.org/markup-compatibility/2006" xmlns:a14="http://schemas.microsoft.com/office/drawing/2010/main">
            <mc:Choice Requires="a14">
              <p:sp>
                <p:nvSpPr>
                  <p:cNvPr id="27" name="文本框 26"/>
                  <p:cNvSpPr txBox="1"/>
                  <p:nvPr/>
                </p:nvSpPr>
                <p:spPr>
                  <a:xfrm>
                    <a:off x="5104014" y="2709313"/>
                    <a:ext cx="33663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solidFill>
                                <a:schemeClr val="bg2"/>
                              </a:solidFill>
                              <a:latin typeface="Cambria Math" panose="02040503050406030204" pitchFamily="18" charset="0"/>
                            </a:rPr>
                            <m:t>⟹</m:t>
                          </m:r>
                        </m:oMath>
                      </m:oMathPara>
                    </a14:m>
                    <a:endParaRPr lang="zh-CN" altLang="en-US" dirty="0">
                      <a:solidFill>
                        <a:schemeClr val="bg2"/>
                      </a:solidFill>
                    </a:endParaRPr>
                  </a:p>
                </p:txBody>
              </p:sp>
            </mc:Choice>
            <mc:Fallback xmlns="">
              <p:sp>
                <p:nvSpPr>
                  <p:cNvPr id="27" name="文本框 26"/>
                  <p:cNvSpPr txBox="1">
                    <a:spLocks noRot="1" noChangeAspect="1" noMove="1" noResize="1" noEditPoints="1" noAdjustHandles="1" noChangeArrowheads="1" noChangeShapeType="1" noTextEdit="1"/>
                  </p:cNvSpPr>
                  <p:nvPr/>
                </p:nvSpPr>
                <p:spPr>
                  <a:xfrm>
                    <a:off x="5104014" y="2709313"/>
                    <a:ext cx="336631" cy="276999"/>
                  </a:xfrm>
                  <a:prstGeom prst="rect">
                    <a:avLst/>
                  </a:prstGeom>
                  <a:blipFill rotWithShape="0">
                    <a:blip r:embed="rId6"/>
                    <a:stretch>
                      <a:fillRect l="-9091" r="-10909" b="-2174"/>
                    </a:stretch>
                  </a:blipFill>
                </p:spPr>
                <p:txBody>
                  <a:bodyPr/>
                  <a:lstStyle/>
                  <a:p>
                    <a:r>
                      <a:rPr lang="zh-CN" altLang="en-US">
                        <a:noFill/>
                      </a:rPr>
                      <a:t> </a:t>
                    </a:r>
                  </a:p>
                </p:txBody>
              </p:sp>
            </mc:Fallback>
          </mc:AlternateContent>
        </p:grpSp>
        <p:grpSp>
          <p:nvGrpSpPr>
            <p:cNvPr id="14347" name="组合 14346"/>
            <p:cNvGrpSpPr/>
            <p:nvPr/>
          </p:nvGrpSpPr>
          <p:grpSpPr>
            <a:xfrm>
              <a:off x="4788024" y="3414614"/>
              <a:ext cx="936104" cy="405898"/>
              <a:chOff x="4788024" y="3311134"/>
              <a:chExt cx="936104" cy="405898"/>
            </a:xfrm>
          </p:grpSpPr>
          <p:sp>
            <p:nvSpPr>
              <p:cNvPr id="28" name="矩形 27"/>
              <p:cNvSpPr/>
              <p:nvPr/>
            </p:nvSpPr>
            <p:spPr bwMode="auto">
              <a:xfrm>
                <a:off x="4788024" y="3311134"/>
                <a:ext cx="936104" cy="405898"/>
              </a:xfrm>
              <a:prstGeom prst="rect">
                <a:avLst/>
              </a:prstGeom>
              <a:noFill/>
              <a:ln w="9525" cap="flat" cmpd="sng" algn="ctr">
                <a:solidFill>
                  <a:schemeClr val="bg2"/>
                </a:solidFill>
                <a:prstDash val="solid"/>
                <a:round/>
                <a:headEnd type="none" w="med" len="med"/>
                <a:tailEnd type="none" w="med" len="med"/>
              </a:ln>
              <a:effectLst>
                <a:outerShdw dist="17961" dir="2700000" algn="ctr" rotWithShape="0">
                  <a:schemeClr val="tx1">
                    <a:gamma/>
                    <a:shade val="60000"/>
                    <a:invGamma/>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29" name="文本框 28"/>
              <p:cNvSpPr txBox="1"/>
              <p:nvPr/>
            </p:nvSpPr>
            <p:spPr>
              <a:xfrm>
                <a:off x="4860032" y="3347700"/>
                <a:ext cx="748923" cy="369332"/>
              </a:xfrm>
              <a:prstGeom prst="rect">
                <a:avLst/>
              </a:prstGeom>
              <a:noFill/>
            </p:spPr>
            <p:txBody>
              <a:bodyPr wrap="none" rtlCol="0">
                <a:spAutoFit/>
              </a:bodyPr>
              <a:lstStyle/>
              <a:p>
                <a:r>
                  <a:rPr lang="en-US" altLang="zh-CN" dirty="0">
                    <a:solidFill>
                      <a:schemeClr val="bg2"/>
                    </a:solidFill>
                  </a:rPr>
                  <a:t>1</a:t>
                </a:r>
                <a:r>
                  <a:rPr lang="en-US" altLang="zh-CN" dirty="0" smtClean="0">
                    <a:solidFill>
                      <a:schemeClr val="bg2"/>
                    </a:solidFill>
                  </a:rPr>
                  <a:t>      </a:t>
                </a:r>
                <a:r>
                  <a:rPr lang="en-US" altLang="zh-CN" dirty="0" err="1" smtClean="0">
                    <a:solidFill>
                      <a:schemeClr val="bg2"/>
                    </a:solidFill>
                  </a:rPr>
                  <a:t>i</a:t>
                </a:r>
                <a:endParaRPr lang="zh-CN" altLang="en-US" dirty="0">
                  <a:solidFill>
                    <a:schemeClr val="bg2"/>
                  </a:solidFill>
                </a:endParaRPr>
              </a:p>
            </p:txBody>
          </p:sp>
          <mc:AlternateContent xmlns:mc="http://schemas.openxmlformats.org/markup-compatibility/2006" xmlns:a14="http://schemas.microsoft.com/office/drawing/2010/main">
            <mc:Choice Requires="a14">
              <p:sp>
                <p:nvSpPr>
                  <p:cNvPr id="30" name="文本框 29"/>
                  <p:cNvSpPr txBox="1"/>
                  <p:nvPr/>
                </p:nvSpPr>
                <p:spPr>
                  <a:xfrm>
                    <a:off x="5104014" y="3387605"/>
                    <a:ext cx="33663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solidFill>
                                <a:schemeClr val="bg2"/>
                              </a:solidFill>
                              <a:latin typeface="Cambria Math" panose="02040503050406030204" pitchFamily="18" charset="0"/>
                            </a:rPr>
                            <m:t>⟹</m:t>
                          </m:r>
                        </m:oMath>
                      </m:oMathPara>
                    </a14:m>
                    <a:endParaRPr lang="zh-CN" altLang="en-US" dirty="0">
                      <a:solidFill>
                        <a:schemeClr val="bg2"/>
                      </a:solidFill>
                    </a:endParaRPr>
                  </a:p>
                </p:txBody>
              </p:sp>
            </mc:Choice>
            <mc:Fallback xmlns="">
              <p:sp>
                <p:nvSpPr>
                  <p:cNvPr id="30" name="文本框 29"/>
                  <p:cNvSpPr txBox="1">
                    <a:spLocks noRot="1" noChangeAspect="1" noMove="1" noResize="1" noEditPoints="1" noAdjustHandles="1" noChangeArrowheads="1" noChangeShapeType="1" noTextEdit="1"/>
                  </p:cNvSpPr>
                  <p:nvPr/>
                </p:nvSpPr>
                <p:spPr>
                  <a:xfrm>
                    <a:off x="5104014" y="3387605"/>
                    <a:ext cx="336631" cy="276999"/>
                  </a:xfrm>
                  <a:prstGeom prst="rect">
                    <a:avLst/>
                  </a:prstGeom>
                  <a:blipFill rotWithShape="0">
                    <a:blip r:embed="rId7"/>
                    <a:stretch>
                      <a:fillRect l="-9091" r="-10909" b="-2222"/>
                    </a:stretch>
                  </a:blipFill>
                </p:spPr>
                <p:txBody>
                  <a:bodyPr/>
                  <a:lstStyle/>
                  <a:p>
                    <a:r>
                      <a:rPr lang="zh-CN" altLang="en-US">
                        <a:noFill/>
                      </a:rPr>
                      <a:t> </a:t>
                    </a:r>
                  </a:p>
                </p:txBody>
              </p:sp>
            </mc:Fallback>
          </mc:AlternateContent>
        </p:grpSp>
        <p:grpSp>
          <p:nvGrpSpPr>
            <p:cNvPr id="14348" name="组合 14347"/>
            <p:cNvGrpSpPr/>
            <p:nvPr/>
          </p:nvGrpSpPr>
          <p:grpSpPr>
            <a:xfrm>
              <a:off x="4715037" y="4119360"/>
              <a:ext cx="1132548" cy="490444"/>
              <a:chOff x="4715037" y="4015880"/>
              <a:chExt cx="1132548" cy="490444"/>
            </a:xfrm>
          </p:grpSpPr>
          <p:sp>
            <p:nvSpPr>
              <p:cNvPr id="15" name="菱形 14"/>
              <p:cNvSpPr/>
              <p:nvPr/>
            </p:nvSpPr>
            <p:spPr bwMode="auto">
              <a:xfrm>
                <a:off x="4715037" y="4015880"/>
                <a:ext cx="1132548" cy="490444"/>
              </a:xfrm>
              <a:prstGeom prst="diamond">
                <a:avLst/>
              </a:prstGeom>
              <a:noFill/>
              <a:ln w="9525" cap="flat" cmpd="sng" algn="ctr">
                <a:solidFill>
                  <a:schemeClr val="bg2"/>
                </a:solidFill>
                <a:prstDash val="solid"/>
                <a:round/>
                <a:headEnd type="none" w="med" len="med"/>
                <a:tailEnd type="none" w="med" len="med"/>
              </a:ln>
              <a:effectLst>
                <a:outerShdw dist="17961" dir="2700000" algn="ctr" rotWithShape="0">
                  <a:schemeClr val="tx1">
                    <a:gamma/>
                    <a:shade val="60000"/>
                    <a:invGamma/>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31" name="文本框 30"/>
              <p:cNvSpPr txBox="1"/>
              <p:nvPr/>
            </p:nvSpPr>
            <p:spPr>
              <a:xfrm>
                <a:off x="4931061" y="4086669"/>
                <a:ext cx="849913" cy="369332"/>
              </a:xfrm>
              <a:prstGeom prst="rect">
                <a:avLst/>
              </a:prstGeom>
              <a:noFill/>
            </p:spPr>
            <p:txBody>
              <a:bodyPr wrap="none" rtlCol="0">
                <a:spAutoFit/>
              </a:bodyPr>
              <a:lstStyle/>
              <a:p>
                <a:r>
                  <a:rPr lang="en-US" altLang="zh-CN" dirty="0" err="1">
                    <a:solidFill>
                      <a:schemeClr val="bg2"/>
                    </a:solidFill>
                  </a:rPr>
                  <a:t>i</a:t>
                </a:r>
                <a:r>
                  <a:rPr lang="en-US" altLang="zh-CN" dirty="0" smtClean="0"/>
                  <a:t> </a:t>
                </a:r>
                <a:r>
                  <a:rPr lang="en-US" altLang="zh-CN" dirty="0" smtClean="0">
                    <a:solidFill>
                      <a:schemeClr val="bg2"/>
                    </a:solidFill>
                  </a:rPr>
                  <a:t>≤ n</a:t>
                </a:r>
                <a:r>
                  <a:rPr lang="zh-CN" altLang="en-US" dirty="0" smtClean="0">
                    <a:solidFill>
                      <a:schemeClr val="bg2"/>
                    </a:solidFill>
                  </a:rPr>
                  <a:t>？</a:t>
                </a:r>
                <a:endParaRPr lang="zh-CN" altLang="en-US" dirty="0">
                  <a:solidFill>
                    <a:schemeClr val="bg2"/>
                  </a:solidFill>
                </a:endParaRPr>
              </a:p>
            </p:txBody>
          </p:sp>
        </p:grpSp>
        <p:grpSp>
          <p:nvGrpSpPr>
            <p:cNvPr id="14351" name="组合 14350"/>
            <p:cNvGrpSpPr/>
            <p:nvPr/>
          </p:nvGrpSpPr>
          <p:grpSpPr>
            <a:xfrm>
              <a:off x="4598838" y="4867375"/>
              <a:ext cx="1327480" cy="441929"/>
              <a:chOff x="4598838" y="4763895"/>
              <a:chExt cx="1327480" cy="441929"/>
            </a:xfrm>
          </p:grpSpPr>
          <p:sp>
            <p:nvSpPr>
              <p:cNvPr id="32" name="矩形 31"/>
              <p:cNvSpPr/>
              <p:nvPr/>
            </p:nvSpPr>
            <p:spPr bwMode="auto">
              <a:xfrm>
                <a:off x="4598838" y="4763895"/>
                <a:ext cx="1327480" cy="441929"/>
              </a:xfrm>
              <a:prstGeom prst="rect">
                <a:avLst/>
              </a:prstGeom>
              <a:noFill/>
              <a:ln w="9525" cap="flat" cmpd="sng" algn="ctr">
                <a:solidFill>
                  <a:schemeClr val="bg2"/>
                </a:solidFill>
                <a:prstDash val="solid"/>
                <a:round/>
                <a:headEnd type="none" w="med" len="med"/>
                <a:tailEnd type="none" w="med" len="med"/>
              </a:ln>
              <a:effectLst>
                <a:outerShdw dist="17961" dir="2700000" algn="ctr" rotWithShape="0">
                  <a:schemeClr val="tx1">
                    <a:gamma/>
                    <a:shade val="60000"/>
                    <a:invGamma/>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33" name="文本框 32"/>
              <p:cNvSpPr txBox="1"/>
              <p:nvPr/>
            </p:nvSpPr>
            <p:spPr>
              <a:xfrm>
                <a:off x="4670846" y="4800462"/>
                <a:ext cx="1191352" cy="369332"/>
              </a:xfrm>
              <a:prstGeom prst="rect">
                <a:avLst/>
              </a:prstGeom>
              <a:noFill/>
            </p:spPr>
            <p:txBody>
              <a:bodyPr wrap="none" rtlCol="0">
                <a:spAutoFit/>
              </a:bodyPr>
              <a:lstStyle/>
              <a:p>
                <a:r>
                  <a:rPr lang="en-US" altLang="zh-CN" dirty="0" smtClean="0">
                    <a:solidFill>
                      <a:schemeClr val="bg2"/>
                    </a:solidFill>
                  </a:rPr>
                  <a:t>S+1/</a:t>
                </a:r>
                <a:r>
                  <a:rPr lang="en-US" altLang="zh-CN" dirty="0" err="1" smtClean="0">
                    <a:solidFill>
                      <a:schemeClr val="bg2"/>
                    </a:solidFill>
                  </a:rPr>
                  <a:t>i</a:t>
                </a:r>
                <a:r>
                  <a:rPr lang="en-US" altLang="zh-CN" dirty="0" smtClean="0">
                    <a:solidFill>
                      <a:schemeClr val="bg2"/>
                    </a:solidFill>
                  </a:rPr>
                  <a:t>     S</a:t>
                </a:r>
                <a:endParaRPr lang="zh-CN" altLang="en-US" dirty="0">
                  <a:solidFill>
                    <a:schemeClr val="bg2"/>
                  </a:solidFill>
                </a:endParaRPr>
              </a:p>
            </p:txBody>
          </p:sp>
          <mc:AlternateContent xmlns:mc="http://schemas.openxmlformats.org/markup-compatibility/2006" xmlns:a14="http://schemas.microsoft.com/office/drawing/2010/main">
            <mc:Choice Requires="a14">
              <p:sp>
                <p:nvSpPr>
                  <p:cNvPr id="34" name="文本框 33"/>
                  <p:cNvSpPr txBox="1"/>
                  <p:nvPr/>
                </p:nvSpPr>
                <p:spPr>
                  <a:xfrm>
                    <a:off x="5295548" y="4821551"/>
                    <a:ext cx="33663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solidFill>
                                <a:schemeClr val="bg2"/>
                              </a:solidFill>
                              <a:latin typeface="Cambria Math" panose="02040503050406030204" pitchFamily="18" charset="0"/>
                            </a:rPr>
                            <m:t>⟹</m:t>
                          </m:r>
                        </m:oMath>
                      </m:oMathPara>
                    </a14:m>
                    <a:endParaRPr lang="zh-CN" altLang="en-US" dirty="0">
                      <a:solidFill>
                        <a:schemeClr val="bg2"/>
                      </a:solidFill>
                    </a:endParaRPr>
                  </a:p>
                </p:txBody>
              </p:sp>
            </mc:Choice>
            <mc:Fallback xmlns="">
              <p:sp>
                <p:nvSpPr>
                  <p:cNvPr id="34" name="文本框 33"/>
                  <p:cNvSpPr txBox="1">
                    <a:spLocks noRot="1" noChangeAspect="1" noMove="1" noResize="1" noEditPoints="1" noAdjustHandles="1" noChangeArrowheads="1" noChangeShapeType="1" noTextEdit="1"/>
                  </p:cNvSpPr>
                  <p:nvPr/>
                </p:nvSpPr>
                <p:spPr>
                  <a:xfrm>
                    <a:off x="5295548" y="4821551"/>
                    <a:ext cx="336631" cy="276999"/>
                  </a:xfrm>
                  <a:prstGeom prst="rect">
                    <a:avLst/>
                  </a:prstGeom>
                  <a:blipFill rotWithShape="0">
                    <a:blip r:embed="rId8"/>
                    <a:stretch>
                      <a:fillRect l="-10909" r="-9091" b="-2222"/>
                    </a:stretch>
                  </a:blipFill>
                </p:spPr>
                <p:txBody>
                  <a:bodyPr/>
                  <a:lstStyle/>
                  <a:p>
                    <a:r>
                      <a:rPr lang="zh-CN" altLang="en-US">
                        <a:noFill/>
                      </a:rPr>
                      <a:t> </a:t>
                    </a:r>
                  </a:p>
                </p:txBody>
              </p:sp>
            </mc:Fallback>
          </mc:AlternateContent>
        </p:grpSp>
        <p:grpSp>
          <p:nvGrpSpPr>
            <p:cNvPr id="14354" name="组合 14353"/>
            <p:cNvGrpSpPr/>
            <p:nvPr/>
          </p:nvGrpSpPr>
          <p:grpSpPr>
            <a:xfrm>
              <a:off x="4598838" y="5579359"/>
              <a:ext cx="1327480" cy="441929"/>
              <a:chOff x="4598838" y="5475879"/>
              <a:chExt cx="1327480" cy="441929"/>
            </a:xfrm>
          </p:grpSpPr>
          <p:sp>
            <p:nvSpPr>
              <p:cNvPr id="35" name="矩形 34"/>
              <p:cNvSpPr/>
              <p:nvPr/>
            </p:nvSpPr>
            <p:spPr bwMode="auto">
              <a:xfrm>
                <a:off x="4598838" y="5475879"/>
                <a:ext cx="1327480" cy="441929"/>
              </a:xfrm>
              <a:prstGeom prst="rect">
                <a:avLst/>
              </a:prstGeom>
              <a:noFill/>
              <a:ln w="9525" cap="flat" cmpd="sng" algn="ctr">
                <a:solidFill>
                  <a:schemeClr val="bg2"/>
                </a:solidFill>
                <a:prstDash val="solid"/>
                <a:round/>
                <a:headEnd type="none" w="med" len="med"/>
                <a:tailEnd type="none" w="med" len="med"/>
              </a:ln>
              <a:effectLst>
                <a:outerShdw dist="17961" dir="2700000" algn="ctr" rotWithShape="0">
                  <a:schemeClr val="tx1">
                    <a:gamma/>
                    <a:shade val="60000"/>
                    <a:invGamma/>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36" name="文本框 35"/>
              <p:cNvSpPr txBox="1"/>
              <p:nvPr/>
            </p:nvSpPr>
            <p:spPr>
              <a:xfrm>
                <a:off x="4853377" y="5512446"/>
                <a:ext cx="934871" cy="369332"/>
              </a:xfrm>
              <a:prstGeom prst="rect">
                <a:avLst/>
              </a:prstGeom>
              <a:noFill/>
            </p:spPr>
            <p:txBody>
              <a:bodyPr wrap="none" rtlCol="0">
                <a:spAutoFit/>
              </a:bodyPr>
              <a:lstStyle/>
              <a:p>
                <a:r>
                  <a:rPr lang="en-US" altLang="zh-CN" dirty="0" smtClean="0">
                    <a:solidFill>
                      <a:schemeClr val="bg2"/>
                    </a:solidFill>
                  </a:rPr>
                  <a:t>i+1      </a:t>
                </a:r>
                <a:r>
                  <a:rPr lang="en-US" altLang="zh-CN" dirty="0" err="1" smtClean="0">
                    <a:solidFill>
                      <a:schemeClr val="bg2"/>
                    </a:solidFill>
                  </a:rPr>
                  <a:t>i</a:t>
                </a:r>
                <a:endParaRPr lang="zh-CN" altLang="en-US" dirty="0">
                  <a:solidFill>
                    <a:schemeClr val="bg2"/>
                  </a:solidFill>
                </a:endParaRPr>
              </a:p>
            </p:txBody>
          </p:sp>
          <mc:AlternateContent xmlns:mc="http://schemas.openxmlformats.org/markup-compatibility/2006" xmlns:a14="http://schemas.microsoft.com/office/drawing/2010/main">
            <mc:Choice Requires="a14">
              <p:sp>
                <p:nvSpPr>
                  <p:cNvPr id="37" name="文本框 36"/>
                  <p:cNvSpPr txBox="1"/>
                  <p:nvPr/>
                </p:nvSpPr>
                <p:spPr>
                  <a:xfrm>
                    <a:off x="5258587" y="5533535"/>
                    <a:ext cx="33663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solidFill>
                                <a:schemeClr val="bg2"/>
                              </a:solidFill>
                              <a:latin typeface="Cambria Math" panose="02040503050406030204" pitchFamily="18" charset="0"/>
                            </a:rPr>
                            <m:t>⟹</m:t>
                          </m:r>
                        </m:oMath>
                      </m:oMathPara>
                    </a14:m>
                    <a:endParaRPr lang="zh-CN" altLang="en-US" dirty="0">
                      <a:solidFill>
                        <a:schemeClr val="bg2"/>
                      </a:solidFill>
                    </a:endParaRPr>
                  </a:p>
                </p:txBody>
              </p:sp>
            </mc:Choice>
            <mc:Fallback xmlns="">
              <p:sp>
                <p:nvSpPr>
                  <p:cNvPr id="37" name="文本框 36"/>
                  <p:cNvSpPr txBox="1">
                    <a:spLocks noRot="1" noChangeAspect="1" noMove="1" noResize="1" noEditPoints="1" noAdjustHandles="1" noChangeArrowheads="1" noChangeShapeType="1" noTextEdit="1"/>
                  </p:cNvSpPr>
                  <p:nvPr/>
                </p:nvSpPr>
                <p:spPr>
                  <a:xfrm>
                    <a:off x="5258587" y="5533535"/>
                    <a:ext cx="336631" cy="276999"/>
                  </a:xfrm>
                  <a:prstGeom prst="rect">
                    <a:avLst/>
                  </a:prstGeom>
                  <a:blipFill rotWithShape="0">
                    <a:blip r:embed="rId9"/>
                    <a:stretch>
                      <a:fillRect l="-10909" r="-9091" b="-2222"/>
                    </a:stretch>
                  </a:blipFill>
                </p:spPr>
                <p:txBody>
                  <a:bodyPr/>
                  <a:lstStyle/>
                  <a:p>
                    <a:r>
                      <a:rPr lang="zh-CN" altLang="en-US">
                        <a:noFill/>
                      </a:rPr>
                      <a:t> </a:t>
                    </a:r>
                  </a:p>
                </p:txBody>
              </p:sp>
            </mc:Fallback>
          </mc:AlternateContent>
        </p:grpSp>
        <p:grpSp>
          <p:nvGrpSpPr>
            <p:cNvPr id="14352" name="组合 14351"/>
            <p:cNvGrpSpPr/>
            <p:nvPr/>
          </p:nvGrpSpPr>
          <p:grpSpPr>
            <a:xfrm>
              <a:off x="6660232" y="4903942"/>
              <a:ext cx="1080120" cy="407286"/>
              <a:chOff x="6660232" y="4800462"/>
              <a:chExt cx="1080120" cy="407286"/>
            </a:xfrm>
          </p:grpSpPr>
          <p:sp>
            <p:nvSpPr>
              <p:cNvPr id="22" name="平行四边形 21"/>
              <p:cNvSpPr/>
              <p:nvPr/>
            </p:nvSpPr>
            <p:spPr bwMode="auto">
              <a:xfrm>
                <a:off x="6660232" y="4800462"/>
                <a:ext cx="1080120" cy="407286"/>
              </a:xfrm>
              <a:prstGeom prst="parallelogram">
                <a:avLst/>
              </a:prstGeom>
              <a:noFill/>
              <a:ln w="9525" cap="flat" cmpd="sng" algn="ctr">
                <a:solidFill>
                  <a:schemeClr val="bg2"/>
                </a:solidFill>
                <a:prstDash val="solid"/>
                <a:round/>
                <a:headEnd type="none" w="med" len="med"/>
                <a:tailEnd type="none" w="med" len="med"/>
              </a:ln>
              <a:effectLst>
                <a:outerShdw dist="17961" dir="2700000" algn="ctr" rotWithShape="0">
                  <a:schemeClr val="tx1">
                    <a:gamma/>
                    <a:shade val="60000"/>
                    <a:invGamma/>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39" name="文本框 38"/>
              <p:cNvSpPr txBox="1"/>
              <p:nvPr/>
            </p:nvSpPr>
            <p:spPr>
              <a:xfrm>
                <a:off x="6804248" y="4838415"/>
                <a:ext cx="800219" cy="369332"/>
              </a:xfrm>
              <a:prstGeom prst="rect">
                <a:avLst/>
              </a:prstGeom>
              <a:noFill/>
            </p:spPr>
            <p:txBody>
              <a:bodyPr wrap="none" rtlCol="0">
                <a:spAutoFit/>
              </a:bodyPr>
              <a:lstStyle/>
              <a:p>
                <a:r>
                  <a:rPr lang="zh-CN" altLang="en-US" dirty="0" smtClean="0">
                    <a:solidFill>
                      <a:schemeClr val="bg2"/>
                    </a:solidFill>
                  </a:rPr>
                  <a:t>输出</a:t>
                </a:r>
                <a:r>
                  <a:rPr lang="en-US" altLang="zh-CN" dirty="0" smtClean="0">
                    <a:solidFill>
                      <a:schemeClr val="bg2"/>
                    </a:solidFill>
                  </a:rPr>
                  <a:t>S</a:t>
                </a:r>
                <a:endParaRPr lang="zh-CN" altLang="en-US" dirty="0">
                  <a:solidFill>
                    <a:schemeClr val="bg2"/>
                  </a:solidFill>
                </a:endParaRPr>
              </a:p>
            </p:txBody>
          </p:sp>
        </p:grpSp>
        <p:grpSp>
          <p:nvGrpSpPr>
            <p:cNvPr id="14353" name="组合 14352"/>
            <p:cNvGrpSpPr/>
            <p:nvPr/>
          </p:nvGrpSpPr>
          <p:grpSpPr>
            <a:xfrm>
              <a:off x="6744821" y="5597432"/>
              <a:ext cx="923523" cy="403450"/>
              <a:chOff x="6744821" y="5493952"/>
              <a:chExt cx="923523" cy="403450"/>
            </a:xfrm>
          </p:grpSpPr>
          <p:sp>
            <p:nvSpPr>
              <p:cNvPr id="40" name="圆角矩形 39"/>
              <p:cNvSpPr/>
              <p:nvPr/>
            </p:nvSpPr>
            <p:spPr bwMode="auto">
              <a:xfrm>
                <a:off x="6744821" y="5493952"/>
                <a:ext cx="923523" cy="403450"/>
              </a:xfrm>
              <a:prstGeom prst="roundRect">
                <a:avLst/>
              </a:prstGeom>
              <a:noFill/>
              <a:ln w="9525" cap="flat" cmpd="sng" algn="ctr">
                <a:solidFill>
                  <a:schemeClr val="bg2"/>
                </a:solidFill>
                <a:prstDash val="solid"/>
                <a:round/>
                <a:headEnd type="none" w="med" len="med"/>
                <a:tailEnd type="none" w="med" len="med"/>
              </a:ln>
              <a:effectLst>
                <a:outerShdw dist="17961" dir="2700000" algn="ctr" rotWithShape="0">
                  <a:schemeClr val="tx1">
                    <a:gamma/>
                    <a:shade val="60000"/>
                    <a:invGamma/>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41" name="文本框 40"/>
              <p:cNvSpPr txBox="1"/>
              <p:nvPr/>
            </p:nvSpPr>
            <p:spPr>
              <a:xfrm>
                <a:off x="6889707" y="5528069"/>
                <a:ext cx="646331" cy="369332"/>
              </a:xfrm>
              <a:prstGeom prst="rect">
                <a:avLst/>
              </a:prstGeom>
              <a:noFill/>
            </p:spPr>
            <p:txBody>
              <a:bodyPr wrap="none" rtlCol="0">
                <a:spAutoFit/>
              </a:bodyPr>
              <a:lstStyle/>
              <a:p>
                <a:r>
                  <a:rPr lang="zh-CN" altLang="en-US" dirty="0">
                    <a:solidFill>
                      <a:schemeClr val="bg2"/>
                    </a:solidFill>
                  </a:rPr>
                  <a:t>结束</a:t>
                </a:r>
              </a:p>
            </p:txBody>
          </p:sp>
        </p:grpSp>
        <p:cxnSp>
          <p:nvCxnSpPr>
            <p:cNvPr id="42" name="直接箭头连接符 41"/>
            <p:cNvCxnSpPr>
              <a:stCxn id="8" idx="2"/>
              <a:endCxn id="13" idx="0"/>
            </p:cNvCxnSpPr>
            <p:nvPr/>
          </p:nvCxnSpPr>
          <p:spPr bwMode="auto">
            <a:xfrm>
              <a:off x="5249786" y="2452361"/>
              <a:ext cx="6290" cy="283961"/>
            </a:xfrm>
            <a:prstGeom prst="straightConnector1">
              <a:avLst/>
            </a:prstGeom>
            <a:solidFill>
              <a:schemeClr val="accent1"/>
            </a:solidFill>
            <a:ln w="9525" cap="flat" cmpd="sng" algn="ctr">
              <a:solidFill>
                <a:schemeClr val="bg2"/>
              </a:solidFill>
              <a:prstDash val="solid"/>
              <a:round/>
              <a:headEnd type="none" w="med" len="med"/>
              <a:tailEnd type="triangle"/>
            </a:ln>
            <a:effectLst>
              <a:outerShdw dist="17961" dir="2700000" algn="ctr" rotWithShape="0">
                <a:schemeClr val="tx1">
                  <a:gamma/>
                  <a:shade val="60000"/>
                  <a:invGamma/>
                </a:schemeClr>
              </a:outerShdw>
            </a:effectLst>
          </p:spPr>
        </p:cxnSp>
        <p:cxnSp>
          <p:nvCxnSpPr>
            <p:cNvPr id="45" name="直接箭头连接符 44"/>
            <p:cNvCxnSpPr/>
            <p:nvPr/>
          </p:nvCxnSpPr>
          <p:spPr bwMode="auto">
            <a:xfrm>
              <a:off x="5245037" y="3125427"/>
              <a:ext cx="6290" cy="283961"/>
            </a:xfrm>
            <a:prstGeom prst="straightConnector1">
              <a:avLst/>
            </a:prstGeom>
            <a:solidFill>
              <a:schemeClr val="accent1"/>
            </a:solidFill>
            <a:ln w="9525" cap="flat" cmpd="sng" algn="ctr">
              <a:solidFill>
                <a:schemeClr val="bg2"/>
              </a:solidFill>
              <a:prstDash val="solid"/>
              <a:round/>
              <a:headEnd type="none" w="med" len="med"/>
              <a:tailEnd type="triangle"/>
            </a:ln>
            <a:effectLst>
              <a:outerShdw dist="17961" dir="2700000" algn="ctr" rotWithShape="0">
                <a:schemeClr val="tx1">
                  <a:gamma/>
                  <a:shade val="60000"/>
                  <a:invGamma/>
                </a:schemeClr>
              </a:outerShdw>
            </a:effectLst>
          </p:spPr>
        </p:cxnSp>
        <p:cxnSp>
          <p:nvCxnSpPr>
            <p:cNvPr id="46" name="直接箭头连接符 45"/>
            <p:cNvCxnSpPr/>
            <p:nvPr/>
          </p:nvCxnSpPr>
          <p:spPr bwMode="auto">
            <a:xfrm>
              <a:off x="5252297" y="3825368"/>
              <a:ext cx="6290" cy="283961"/>
            </a:xfrm>
            <a:prstGeom prst="straightConnector1">
              <a:avLst/>
            </a:prstGeom>
            <a:solidFill>
              <a:schemeClr val="accent1"/>
            </a:solidFill>
            <a:ln w="9525" cap="flat" cmpd="sng" algn="ctr">
              <a:solidFill>
                <a:schemeClr val="bg2"/>
              </a:solidFill>
              <a:prstDash val="solid"/>
              <a:round/>
              <a:headEnd type="none" w="med" len="med"/>
              <a:tailEnd type="triangle"/>
            </a:ln>
            <a:effectLst>
              <a:outerShdw dist="17961" dir="2700000" algn="ctr" rotWithShape="0">
                <a:schemeClr val="tx1">
                  <a:gamma/>
                  <a:shade val="60000"/>
                  <a:invGamma/>
                </a:schemeClr>
              </a:outerShdw>
            </a:effectLst>
          </p:spPr>
        </p:cxnSp>
        <p:cxnSp>
          <p:nvCxnSpPr>
            <p:cNvPr id="48" name="直接箭头连接符 47"/>
            <p:cNvCxnSpPr/>
            <p:nvPr/>
          </p:nvCxnSpPr>
          <p:spPr bwMode="auto">
            <a:xfrm>
              <a:off x="5289258" y="5305279"/>
              <a:ext cx="6290" cy="283961"/>
            </a:xfrm>
            <a:prstGeom prst="straightConnector1">
              <a:avLst/>
            </a:prstGeom>
            <a:solidFill>
              <a:schemeClr val="accent1"/>
            </a:solidFill>
            <a:ln w="9525" cap="flat" cmpd="sng" algn="ctr">
              <a:solidFill>
                <a:schemeClr val="bg2"/>
              </a:solidFill>
              <a:prstDash val="solid"/>
              <a:round/>
              <a:headEnd type="none" w="med" len="med"/>
              <a:tailEnd type="triangle"/>
            </a:ln>
            <a:effectLst>
              <a:outerShdw dist="17961" dir="2700000" algn="ctr" rotWithShape="0">
                <a:schemeClr val="tx1">
                  <a:gamma/>
                  <a:shade val="60000"/>
                  <a:invGamma/>
                </a:schemeClr>
              </a:outerShdw>
            </a:effectLst>
          </p:spPr>
        </p:cxnSp>
        <p:cxnSp>
          <p:nvCxnSpPr>
            <p:cNvPr id="49" name="直接箭头连接符 48"/>
            <p:cNvCxnSpPr/>
            <p:nvPr/>
          </p:nvCxnSpPr>
          <p:spPr bwMode="auto">
            <a:xfrm>
              <a:off x="7229027" y="5330529"/>
              <a:ext cx="6290" cy="283961"/>
            </a:xfrm>
            <a:prstGeom prst="straightConnector1">
              <a:avLst/>
            </a:prstGeom>
            <a:solidFill>
              <a:schemeClr val="accent1"/>
            </a:solidFill>
            <a:ln w="9525" cap="flat" cmpd="sng" algn="ctr">
              <a:solidFill>
                <a:schemeClr val="bg2"/>
              </a:solidFill>
              <a:prstDash val="solid"/>
              <a:round/>
              <a:headEnd type="none" w="med" len="med"/>
              <a:tailEnd type="triangle"/>
            </a:ln>
            <a:effectLst>
              <a:outerShdw dist="17961" dir="2700000" algn="ctr" rotWithShape="0">
                <a:schemeClr val="tx1">
                  <a:gamma/>
                  <a:shade val="60000"/>
                  <a:invGamma/>
                </a:schemeClr>
              </a:outerShdw>
            </a:effectLst>
          </p:spPr>
        </p:cxnSp>
        <p:grpSp>
          <p:nvGrpSpPr>
            <p:cNvPr id="14349" name="组合 14348"/>
            <p:cNvGrpSpPr/>
            <p:nvPr/>
          </p:nvGrpSpPr>
          <p:grpSpPr>
            <a:xfrm>
              <a:off x="5847585" y="4010949"/>
              <a:ext cx="1387732" cy="892993"/>
              <a:chOff x="5847585" y="3907469"/>
              <a:chExt cx="1387732" cy="892993"/>
            </a:xfrm>
          </p:grpSpPr>
          <p:cxnSp>
            <p:nvCxnSpPr>
              <p:cNvPr id="55" name="肘形连接符 54"/>
              <p:cNvCxnSpPr>
                <a:stCxn id="15" idx="3"/>
              </p:cNvCxnSpPr>
              <p:nvPr/>
            </p:nvCxnSpPr>
            <p:spPr bwMode="auto">
              <a:xfrm>
                <a:off x="5847585" y="4261102"/>
                <a:ext cx="1387732" cy="539360"/>
              </a:xfrm>
              <a:prstGeom prst="bentConnector3">
                <a:avLst>
                  <a:gd name="adj1" fmla="val 99987"/>
                </a:avLst>
              </a:prstGeom>
              <a:solidFill>
                <a:schemeClr val="accent1"/>
              </a:solidFill>
              <a:ln w="9525" cap="flat" cmpd="sng" algn="ctr">
                <a:solidFill>
                  <a:schemeClr val="bg2"/>
                </a:solidFill>
                <a:prstDash val="solid"/>
                <a:round/>
                <a:headEnd type="none" w="med" len="med"/>
                <a:tailEnd type="triangle"/>
              </a:ln>
              <a:effectLst>
                <a:outerShdw dist="17961" dir="2700000" algn="ctr" rotWithShape="0">
                  <a:schemeClr val="tx1">
                    <a:gamma/>
                    <a:shade val="60000"/>
                    <a:invGamma/>
                  </a:schemeClr>
                </a:outerShdw>
              </a:effectLst>
            </p:spPr>
          </p:cxnSp>
          <p:sp>
            <p:nvSpPr>
              <p:cNvPr id="60" name="文本框 59"/>
              <p:cNvSpPr txBox="1"/>
              <p:nvPr/>
            </p:nvSpPr>
            <p:spPr>
              <a:xfrm>
                <a:off x="6181757" y="3907469"/>
                <a:ext cx="351378" cy="369332"/>
              </a:xfrm>
              <a:prstGeom prst="rect">
                <a:avLst/>
              </a:prstGeom>
              <a:noFill/>
            </p:spPr>
            <p:txBody>
              <a:bodyPr wrap="none" rtlCol="0">
                <a:spAutoFit/>
              </a:bodyPr>
              <a:lstStyle/>
              <a:p>
                <a:r>
                  <a:rPr lang="en-US" altLang="zh-CN" dirty="0" smtClean="0">
                    <a:solidFill>
                      <a:schemeClr val="bg2"/>
                    </a:solidFill>
                  </a:rPr>
                  <a:t>N</a:t>
                </a:r>
                <a:endParaRPr lang="zh-CN" altLang="en-US" dirty="0">
                  <a:solidFill>
                    <a:schemeClr val="bg2"/>
                  </a:solidFill>
                </a:endParaRPr>
              </a:p>
            </p:txBody>
          </p:sp>
        </p:grpSp>
        <p:grpSp>
          <p:nvGrpSpPr>
            <p:cNvPr id="14350" name="组合 14349"/>
            <p:cNvGrpSpPr/>
            <p:nvPr/>
          </p:nvGrpSpPr>
          <p:grpSpPr>
            <a:xfrm>
              <a:off x="5282644" y="4532983"/>
              <a:ext cx="370437" cy="369332"/>
              <a:chOff x="5282644" y="4429503"/>
              <a:chExt cx="370437" cy="369332"/>
            </a:xfrm>
          </p:grpSpPr>
          <p:cxnSp>
            <p:nvCxnSpPr>
              <p:cNvPr id="47" name="直接箭头连接符 46"/>
              <p:cNvCxnSpPr/>
              <p:nvPr/>
            </p:nvCxnSpPr>
            <p:spPr bwMode="auto">
              <a:xfrm>
                <a:off x="5282644" y="4490751"/>
                <a:ext cx="6290" cy="283961"/>
              </a:xfrm>
              <a:prstGeom prst="straightConnector1">
                <a:avLst/>
              </a:prstGeom>
              <a:solidFill>
                <a:schemeClr val="accent1"/>
              </a:solidFill>
              <a:ln w="9525" cap="flat" cmpd="sng" algn="ctr">
                <a:solidFill>
                  <a:schemeClr val="bg2"/>
                </a:solidFill>
                <a:prstDash val="solid"/>
                <a:round/>
                <a:headEnd type="none" w="med" len="med"/>
                <a:tailEnd type="triangle"/>
              </a:ln>
              <a:effectLst>
                <a:outerShdw dist="17961" dir="2700000" algn="ctr" rotWithShape="0">
                  <a:schemeClr val="tx1">
                    <a:gamma/>
                    <a:shade val="60000"/>
                    <a:invGamma/>
                  </a:schemeClr>
                </a:outerShdw>
              </a:effectLst>
            </p:spPr>
          </p:cxnSp>
          <p:sp>
            <p:nvSpPr>
              <p:cNvPr id="61" name="文本框 60"/>
              <p:cNvSpPr txBox="1"/>
              <p:nvPr/>
            </p:nvSpPr>
            <p:spPr>
              <a:xfrm>
                <a:off x="5314527" y="4429503"/>
                <a:ext cx="338554" cy="369332"/>
              </a:xfrm>
              <a:prstGeom prst="rect">
                <a:avLst/>
              </a:prstGeom>
              <a:noFill/>
            </p:spPr>
            <p:txBody>
              <a:bodyPr wrap="none" rtlCol="0">
                <a:spAutoFit/>
              </a:bodyPr>
              <a:lstStyle/>
              <a:p>
                <a:r>
                  <a:rPr lang="en-US" altLang="zh-CN" dirty="0">
                    <a:solidFill>
                      <a:schemeClr val="bg2"/>
                    </a:solidFill>
                  </a:rPr>
                  <a:t>Y</a:t>
                </a:r>
                <a:endParaRPr lang="zh-CN" altLang="en-US" dirty="0">
                  <a:solidFill>
                    <a:schemeClr val="bg2"/>
                  </a:solidFill>
                </a:endParaRPr>
              </a:p>
            </p:txBody>
          </p:sp>
        </p:grpSp>
        <p:cxnSp>
          <p:nvCxnSpPr>
            <p:cNvPr id="62" name="肘形连接符 61"/>
            <p:cNvCxnSpPr>
              <a:stCxn id="35" idx="1"/>
            </p:cNvCxnSpPr>
            <p:nvPr/>
          </p:nvCxnSpPr>
          <p:spPr bwMode="auto">
            <a:xfrm rot="10800000" flipH="1">
              <a:off x="4598837" y="3989268"/>
              <a:ext cx="642305" cy="1811056"/>
            </a:xfrm>
            <a:prstGeom prst="bentConnector4">
              <a:avLst>
                <a:gd name="adj1" fmla="val -35591"/>
                <a:gd name="adj2" fmla="val 99626"/>
              </a:avLst>
            </a:prstGeom>
            <a:solidFill>
              <a:schemeClr val="accent1"/>
            </a:solidFill>
            <a:ln w="9525" cap="flat" cmpd="sng" algn="ctr">
              <a:solidFill>
                <a:schemeClr val="bg2"/>
              </a:solidFill>
              <a:prstDash val="solid"/>
              <a:round/>
              <a:headEnd type="none" w="med" len="med"/>
              <a:tailEnd type="triangle"/>
            </a:ln>
            <a:effectLst>
              <a:outerShdw dist="17961" dir="2700000" algn="ctr" rotWithShape="0">
                <a:schemeClr val="tx1">
                  <a:gamma/>
                  <a:shade val="60000"/>
                  <a:invGamma/>
                </a:schemeClr>
              </a:outerShdw>
            </a:effectLst>
          </p:spPr>
        </p:cxnSp>
      </p:grpSp>
    </p:spTree>
    <p:extLst>
      <p:ext uri="{BB962C8B-B14F-4D97-AF65-F5344CB8AC3E}">
        <p14:creationId xmlns:p14="http://schemas.microsoft.com/office/powerpoint/2010/main" val="211204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fade">
                                      <p:cBhvr>
                                        <p:cTn id="19" dur="1000"/>
                                        <p:tgtEl>
                                          <p:spTgt spid="4">
                                            <p:txEl>
                                              <p:pRg st="2" end="2"/>
                                            </p:txEl>
                                          </p:spTgt>
                                        </p:tgtEl>
                                      </p:cBhvr>
                                    </p:animEffect>
                                    <p:anim calcmode="lin" valueType="num">
                                      <p:cBhvr>
                                        <p:cTn id="20"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Effect transition="in" filter="fade">
                                      <p:cBhvr>
                                        <p:cTn id="24" dur="1000"/>
                                        <p:tgtEl>
                                          <p:spTgt spid="4">
                                            <p:txEl>
                                              <p:pRg st="3" end="3"/>
                                            </p:txEl>
                                          </p:spTgt>
                                        </p:tgtEl>
                                      </p:cBhvr>
                                    </p:animEffect>
                                    <p:anim calcmode="lin" valueType="num">
                                      <p:cBhvr>
                                        <p:cTn id="25"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4">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animEffect transition="in" filter="fade">
                                      <p:cBhvr>
                                        <p:cTn id="29" dur="1000"/>
                                        <p:tgtEl>
                                          <p:spTgt spid="4">
                                            <p:txEl>
                                              <p:pRg st="4" end="4"/>
                                            </p:txEl>
                                          </p:spTgt>
                                        </p:tgtEl>
                                      </p:cBhvr>
                                    </p:animEffect>
                                    <p:anim calcmode="lin" valueType="num">
                                      <p:cBhvr>
                                        <p:cTn id="30"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4">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4">
                                            <p:txEl>
                                              <p:pRg st="5" end="5"/>
                                            </p:txEl>
                                          </p:spTgt>
                                        </p:tgtEl>
                                        <p:attrNameLst>
                                          <p:attrName>style.visibility</p:attrName>
                                        </p:attrNameLst>
                                      </p:cBhvr>
                                      <p:to>
                                        <p:strVal val="visible"/>
                                      </p:to>
                                    </p:set>
                                    <p:animEffect transition="in" filter="fade">
                                      <p:cBhvr>
                                        <p:cTn id="34" dur="1000"/>
                                        <p:tgtEl>
                                          <p:spTgt spid="4">
                                            <p:txEl>
                                              <p:pRg st="5" end="5"/>
                                            </p:txEl>
                                          </p:spTgt>
                                        </p:tgtEl>
                                      </p:cBhvr>
                                    </p:animEffect>
                                    <p:anim calcmode="lin" valueType="num">
                                      <p:cBhvr>
                                        <p:cTn id="35"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4">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animEffect transition="in" filter="fade">
                                      <p:cBhvr>
                                        <p:cTn id="39" dur="1000"/>
                                        <p:tgtEl>
                                          <p:spTgt spid="4">
                                            <p:txEl>
                                              <p:pRg st="6" end="6"/>
                                            </p:txEl>
                                          </p:spTgt>
                                        </p:tgtEl>
                                      </p:cBhvr>
                                    </p:animEffect>
                                    <p:anim calcmode="lin" valueType="num">
                                      <p:cBhvr>
                                        <p:cTn id="40"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4">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4">
                                            <p:txEl>
                                              <p:pRg st="7" end="7"/>
                                            </p:txEl>
                                          </p:spTgt>
                                        </p:tgtEl>
                                        <p:attrNameLst>
                                          <p:attrName>style.visibility</p:attrName>
                                        </p:attrNameLst>
                                      </p:cBhvr>
                                      <p:to>
                                        <p:strVal val="visible"/>
                                      </p:to>
                                    </p:set>
                                    <p:animEffect transition="in" filter="fade">
                                      <p:cBhvr>
                                        <p:cTn id="44" dur="1000"/>
                                        <p:tgtEl>
                                          <p:spTgt spid="4">
                                            <p:txEl>
                                              <p:pRg st="7" end="7"/>
                                            </p:txEl>
                                          </p:spTgt>
                                        </p:tgtEl>
                                      </p:cBhvr>
                                    </p:animEffect>
                                    <p:anim calcmode="lin" valueType="num">
                                      <p:cBhvr>
                                        <p:cTn id="45"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4">
                                            <p:txEl>
                                              <p:pRg st="7" end="7"/>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4">
                                            <p:txEl>
                                              <p:pRg st="8" end="8"/>
                                            </p:txEl>
                                          </p:spTgt>
                                        </p:tgtEl>
                                        <p:attrNameLst>
                                          <p:attrName>style.visibility</p:attrName>
                                        </p:attrNameLst>
                                      </p:cBhvr>
                                      <p:to>
                                        <p:strVal val="visible"/>
                                      </p:to>
                                    </p:set>
                                    <p:animEffect transition="in" filter="fade">
                                      <p:cBhvr>
                                        <p:cTn id="49" dur="1000"/>
                                        <p:tgtEl>
                                          <p:spTgt spid="4">
                                            <p:txEl>
                                              <p:pRg st="8" end="8"/>
                                            </p:txEl>
                                          </p:spTgt>
                                        </p:tgtEl>
                                      </p:cBhvr>
                                    </p:animEffect>
                                    <p:anim calcmode="lin" valueType="num">
                                      <p:cBhvr>
                                        <p:cTn id="50"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8" end="8"/>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4">
                                            <p:txEl>
                                              <p:pRg st="9" end="9"/>
                                            </p:txEl>
                                          </p:spTgt>
                                        </p:tgtEl>
                                        <p:attrNameLst>
                                          <p:attrName>style.visibility</p:attrName>
                                        </p:attrNameLst>
                                      </p:cBhvr>
                                      <p:to>
                                        <p:strVal val="visible"/>
                                      </p:to>
                                    </p:set>
                                    <p:animEffect transition="in" filter="fade">
                                      <p:cBhvr>
                                        <p:cTn id="54" dur="1000"/>
                                        <p:tgtEl>
                                          <p:spTgt spid="4">
                                            <p:txEl>
                                              <p:pRg st="9" end="9"/>
                                            </p:txEl>
                                          </p:spTgt>
                                        </p:tgtEl>
                                      </p:cBhvr>
                                    </p:animEffect>
                                    <p:anim calcmode="lin" valueType="num">
                                      <p:cBhvr>
                                        <p:cTn id="55"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56" dur="1000" fill="hold"/>
                                        <p:tgtEl>
                                          <p:spTgt spid="4">
                                            <p:txEl>
                                              <p:pRg st="9" end="9"/>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4">
                                            <p:txEl>
                                              <p:pRg st="10" end="10"/>
                                            </p:txEl>
                                          </p:spTgt>
                                        </p:tgtEl>
                                        <p:attrNameLst>
                                          <p:attrName>style.visibility</p:attrName>
                                        </p:attrNameLst>
                                      </p:cBhvr>
                                      <p:to>
                                        <p:strVal val="visible"/>
                                      </p:to>
                                    </p:set>
                                    <p:animEffect transition="in" filter="fade">
                                      <p:cBhvr>
                                        <p:cTn id="59" dur="1000"/>
                                        <p:tgtEl>
                                          <p:spTgt spid="4">
                                            <p:txEl>
                                              <p:pRg st="10" end="10"/>
                                            </p:txEl>
                                          </p:spTgt>
                                        </p:tgtEl>
                                      </p:cBhvr>
                                    </p:animEffect>
                                    <p:anim calcmode="lin" valueType="num">
                                      <p:cBhvr>
                                        <p:cTn id="60"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61" dur="1000" fill="hold"/>
                                        <p:tgtEl>
                                          <p:spTgt spid="4">
                                            <p:txEl>
                                              <p:pRg st="10" end="10"/>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4">
                                            <p:txEl>
                                              <p:pRg st="11" end="11"/>
                                            </p:txEl>
                                          </p:spTgt>
                                        </p:tgtEl>
                                        <p:attrNameLst>
                                          <p:attrName>style.visibility</p:attrName>
                                        </p:attrNameLst>
                                      </p:cBhvr>
                                      <p:to>
                                        <p:strVal val="visible"/>
                                      </p:to>
                                    </p:set>
                                    <p:animEffect transition="in" filter="fade">
                                      <p:cBhvr>
                                        <p:cTn id="64" dur="1000"/>
                                        <p:tgtEl>
                                          <p:spTgt spid="4">
                                            <p:txEl>
                                              <p:pRg st="11" end="11"/>
                                            </p:txEl>
                                          </p:spTgt>
                                        </p:tgtEl>
                                      </p:cBhvr>
                                    </p:animEffect>
                                    <p:anim calcmode="lin" valueType="num">
                                      <p:cBhvr>
                                        <p:cTn id="65" dur="10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66" dur="1000" fill="hold"/>
                                        <p:tgtEl>
                                          <p:spTgt spid="4">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6"/>
                                        </p:tgtEl>
                                        <p:attrNameLst>
                                          <p:attrName>style.visibility</p:attrName>
                                        </p:attrNameLst>
                                      </p:cBhvr>
                                      <p:to>
                                        <p:strVal val="visible"/>
                                      </p:to>
                                    </p:set>
                                    <p:animEffect transition="in" filter="fade">
                                      <p:cBhvr>
                                        <p:cTn id="71" dur="1000"/>
                                        <p:tgtEl>
                                          <p:spTgt spid="6"/>
                                        </p:tgtEl>
                                      </p:cBhvr>
                                    </p:animEffect>
                                    <p:anim calcmode="lin" valueType="num">
                                      <p:cBhvr>
                                        <p:cTn id="72" dur="1000" fill="hold"/>
                                        <p:tgtEl>
                                          <p:spTgt spid="6"/>
                                        </p:tgtEl>
                                        <p:attrNameLst>
                                          <p:attrName>ppt_x</p:attrName>
                                        </p:attrNameLst>
                                      </p:cBhvr>
                                      <p:tavLst>
                                        <p:tav tm="0">
                                          <p:val>
                                            <p:strVal val="#ppt_x"/>
                                          </p:val>
                                        </p:tav>
                                        <p:tav tm="100000">
                                          <p:val>
                                            <p:strVal val="#ppt_x"/>
                                          </p:val>
                                        </p:tav>
                                      </p:tavLst>
                                    </p:anim>
                                    <p:anim calcmode="lin" valueType="num">
                                      <p:cBhvr>
                                        <p:cTn id="73" dur="1000" fill="hold"/>
                                        <p:tgtEl>
                                          <p:spTgt spid="6"/>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17"/>
                                        </p:tgtEl>
                                        <p:attrNameLst>
                                          <p:attrName>style.visibility</p:attrName>
                                        </p:attrNameLst>
                                      </p:cBhvr>
                                      <p:to>
                                        <p:strVal val="visible"/>
                                      </p:to>
                                    </p:set>
                                    <p:animEffect transition="in" filter="fade">
                                      <p:cBhvr>
                                        <p:cTn id="76" dur="1000"/>
                                        <p:tgtEl>
                                          <p:spTgt spid="17"/>
                                        </p:tgtEl>
                                      </p:cBhvr>
                                    </p:animEffect>
                                    <p:anim calcmode="lin" valueType="num">
                                      <p:cBhvr>
                                        <p:cTn id="77" dur="1000" fill="hold"/>
                                        <p:tgtEl>
                                          <p:spTgt spid="17"/>
                                        </p:tgtEl>
                                        <p:attrNameLst>
                                          <p:attrName>ppt_x</p:attrName>
                                        </p:attrNameLst>
                                      </p:cBhvr>
                                      <p:tavLst>
                                        <p:tav tm="0">
                                          <p:val>
                                            <p:strVal val="#ppt_x"/>
                                          </p:val>
                                        </p:tav>
                                        <p:tav tm="100000">
                                          <p:val>
                                            <p:strVal val="#ppt_x"/>
                                          </p:val>
                                        </p:tav>
                                      </p:tavLst>
                                    </p:anim>
                                    <p:anim calcmode="lin" valueType="num">
                                      <p:cBhvr>
                                        <p:cTn id="78" dur="1000" fill="hold"/>
                                        <p:tgtEl>
                                          <p:spTgt spid="17"/>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19"/>
                                        </p:tgtEl>
                                        <p:attrNameLst>
                                          <p:attrName>style.visibility</p:attrName>
                                        </p:attrNameLst>
                                      </p:cBhvr>
                                      <p:to>
                                        <p:strVal val="visible"/>
                                      </p:to>
                                    </p:set>
                                    <p:animEffect transition="in" filter="fade">
                                      <p:cBhvr>
                                        <p:cTn id="81" dur="1000"/>
                                        <p:tgtEl>
                                          <p:spTgt spid="19"/>
                                        </p:tgtEl>
                                      </p:cBhvr>
                                    </p:animEffect>
                                    <p:anim calcmode="lin" valueType="num">
                                      <p:cBhvr>
                                        <p:cTn id="82" dur="1000" fill="hold"/>
                                        <p:tgtEl>
                                          <p:spTgt spid="19"/>
                                        </p:tgtEl>
                                        <p:attrNameLst>
                                          <p:attrName>ppt_x</p:attrName>
                                        </p:attrNameLst>
                                      </p:cBhvr>
                                      <p:tavLst>
                                        <p:tav tm="0">
                                          <p:val>
                                            <p:strVal val="#ppt_x"/>
                                          </p:val>
                                        </p:tav>
                                        <p:tav tm="100000">
                                          <p:val>
                                            <p:strVal val="#ppt_x"/>
                                          </p:val>
                                        </p:tav>
                                      </p:tavLst>
                                    </p:anim>
                                    <p:anim calcmode="lin" valueType="num">
                                      <p:cBhvr>
                                        <p:cTn id="83" dur="1000" fill="hold"/>
                                        <p:tgtEl>
                                          <p:spTgt spid="19"/>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21"/>
                                        </p:tgtEl>
                                        <p:attrNameLst>
                                          <p:attrName>style.visibility</p:attrName>
                                        </p:attrNameLst>
                                      </p:cBhvr>
                                      <p:to>
                                        <p:strVal val="visible"/>
                                      </p:to>
                                    </p:set>
                                    <p:animEffect transition="in" filter="fade">
                                      <p:cBhvr>
                                        <p:cTn id="86" dur="1000"/>
                                        <p:tgtEl>
                                          <p:spTgt spid="21"/>
                                        </p:tgtEl>
                                      </p:cBhvr>
                                    </p:animEffect>
                                    <p:anim calcmode="lin" valueType="num">
                                      <p:cBhvr>
                                        <p:cTn id="87" dur="1000" fill="hold"/>
                                        <p:tgtEl>
                                          <p:spTgt spid="21"/>
                                        </p:tgtEl>
                                        <p:attrNameLst>
                                          <p:attrName>ppt_x</p:attrName>
                                        </p:attrNameLst>
                                      </p:cBhvr>
                                      <p:tavLst>
                                        <p:tav tm="0">
                                          <p:val>
                                            <p:strVal val="#ppt_x"/>
                                          </p:val>
                                        </p:tav>
                                        <p:tav tm="100000">
                                          <p:val>
                                            <p:strVal val="#ppt_x"/>
                                          </p:val>
                                        </p:tav>
                                      </p:tavLst>
                                    </p:anim>
                                    <p:anim calcmode="lin" valueType="num">
                                      <p:cBhvr>
                                        <p:cTn id="88"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42" presetClass="entr" presetSubtype="0" fill="hold" nodeType="clickEffect">
                                  <p:stCondLst>
                                    <p:cond delay="0"/>
                                  </p:stCondLst>
                                  <p:childTnLst>
                                    <p:set>
                                      <p:cBhvr>
                                        <p:cTn id="92" dur="1" fill="hold">
                                          <p:stCondLst>
                                            <p:cond delay="0"/>
                                          </p:stCondLst>
                                        </p:cTn>
                                        <p:tgtEl>
                                          <p:spTgt spid="14355"/>
                                        </p:tgtEl>
                                        <p:attrNameLst>
                                          <p:attrName>style.visibility</p:attrName>
                                        </p:attrNameLst>
                                      </p:cBhvr>
                                      <p:to>
                                        <p:strVal val="visible"/>
                                      </p:to>
                                    </p:set>
                                    <p:animEffect transition="in" filter="fade">
                                      <p:cBhvr>
                                        <p:cTn id="93" dur="1000"/>
                                        <p:tgtEl>
                                          <p:spTgt spid="14355"/>
                                        </p:tgtEl>
                                      </p:cBhvr>
                                    </p:animEffect>
                                    <p:anim calcmode="lin" valueType="num">
                                      <p:cBhvr>
                                        <p:cTn id="94" dur="1000" fill="hold"/>
                                        <p:tgtEl>
                                          <p:spTgt spid="14355"/>
                                        </p:tgtEl>
                                        <p:attrNameLst>
                                          <p:attrName>ppt_x</p:attrName>
                                        </p:attrNameLst>
                                      </p:cBhvr>
                                      <p:tavLst>
                                        <p:tav tm="0">
                                          <p:val>
                                            <p:strVal val="#ppt_x"/>
                                          </p:val>
                                        </p:tav>
                                        <p:tav tm="100000">
                                          <p:val>
                                            <p:strVal val="#ppt_x"/>
                                          </p:val>
                                        </p:tav>
                                      </p:tavLst>
                                    </p:anim>
                                    <p:anim calcmode="lin" valueType="num">
                                      <p:cBhvr>
                                        <p:cTn id="95" dur="1000" fill="hold"/>
                                        <p:tgtEl>
                                          <p:spTgt spid="143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P spid="19" grpId="0"/>
      <p:bldP spid="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2"/>
          <p:cNvSpPr>
            <a:spLocks noGrp="1"/>
          </p:cNvSpPr>
          <p:nvPr>
            <p:ph type="title"/>
          </p:nvPr>
        </p:nvSpPr>
        <p:spPr bwMode="auto">
          <a:xfrm>
            <a:off x="912813" y="188913"/>
            <a:ext cx="7773987" cy="688975"/>
          </a:xfrm>
          <a:noFill/>
          <a:ln>
            <a:miter lim="800000"/>
            <a:headEnd/>
            <a:tailEnd/>
          </a:ln>
        </p:spPr>
        <p:txBody>
          <a:bodyPr vert="horz" wrap="square" lIns="91440" tIns="45720" rIns="91440" bIns="45720" numCol="1" anchor="t" anchorCtr="0" compatLnSpc="1">
            <a:prstTxWarp prst="textNoShape">
              <a:avLst/>
            </a:prstTxWarp>
          </a:bodyPr>
          <a:lstStyle/>
          <a:p>
            <a:r>
              <a:rPr lang="en-US" altLang="zh-CN" smtClean="0"/>
              <a:t> </a:t>
            </a:r>
            <a:endParaRPr lang="zh-CN" altLang="en-US" smtClean="0"/>
          </a:p>
        </p:txBody>
      </p:sp>
      <p:sp>
        <p:nvSpPr>
          <p:cNvPr id="4" name="内容占位符 3"/>
          <p:cNvSpPr>
            <a:spLocks noGrp="1"/>
          </p:cNvSpPr>
          <p:nvPr>
            <p:ph idx="1"/>
          </p:nvPr>
        </p:nvSpPr>
        <p:spPr>
          <a:xfrm>
            <a:off x="179388" y="1125538"/>
            <a:ext cx="8785225" cy="5543550"/>
          </a:xfrm>
        </p:spPr>
        <p:txBody>
          <a:bodyPr/>
          <a:lstStyle/>
          <a:p>
            <a:r>
              <a:rPr lang="en-US" altLang="zh-CN" sz="2000" dirty="0" smtClean="0"/>
              <a:t>7.</a:t>
            </a:r>
            <a:r>
              <a:rPr lang="zh-CN" altLang="zh-CN" sz="2400" dirty="0">
                <a:solidFill>
                  <a:schemeClr val="bg2"/>
                </a:solidFill>
                <a:latin typeface="宋体" panose="02010600030101010101" pitchFamily="2" charset="-122"/>
                <a:ea typeface="宋体" panose="02010600030101010101" pitchFamily="2" charset="-122"/>
              </a:rPr>
              <a:t>已知下列算法：①输入x；②若x&gt;0执行③，否则执行⑥；③y←2x＋1；④输出y；⑤结束；⑥若x＝0执行⑦；否则执行⑩；⑦y←1/2；⑧输出y；⑨结束；⑩y←-x；⑪输出y；⑫结束。画出该算法的程序框图</a:t>
            </a:r>
            <a:r>
              <a:rPr lang="zh-CN" altLang="en-US" sz="2400" dirty="0" smtClean="0">
                <a:solidFill>
                  <a:schemeClr val="bg2"/>
                </a:solidFill>
                <a:latin typeface="宋体" panose="02010600030101010101" pitchFamily="2" charset="-122"/>
                <a:ea typeface="宋体" panose="02010600030101010101" pitchFamily="2" charset="-122"/>
              </a:rPr>
              <a:t>。</a:t>
            </a:r>
            <a:endParaRPr lang="en-US" altLang="zh-CN" sz="2400" dirty="0" smtClean="0">
              <a:solidFill>
                <a:schemeClr val="bg2"/>
              </a:solidFill>
              <a:latin typeface="宋体" panose="02010600030101010101" pitchFamily="2" charset="-122"/>
              <a:ea typeface="宋体" panose="02010600030101010101" pitchFamily="2" charset="-122"/>
            </a:endParaRPr>
          </a:p>
          <a:p>
            <a:r>
              <a:rPr lang="zh-CN" altLang="en-US" sz="2000" b="1" dirty="0">
                <a:solidFill>
                  <a:schemeClr val="bg2"/>
                </a:solidFill>
                <a:cs typeface="Arial" charset="0"/>
              </a:rPr>
              <a:t>答案：</a:t>
            </a:r>
            <a:endParaRPr lang="en-US" altLang="zh-CN" sz="2000" dirty="0">
              <a:solidFill>
                <a:schemeClr val="bg2"/>
              </a:solidFill>
              <a:latin typeface="宋体" panose="02010600030101010101" pitchFamily="2" charset="-122"/>
              <a:ea typeface="宋体" panose="02010600030101010101" pitchFamily="2" charset="-122"/>
            </a:endParaRPr>
          </a:p>
        </p:txBody>
      </p:sp>
      <p:grpSp>
        <p:nvGrpSpPr>
          <p:cNvPr id="6" name="组合 5"/>
          <p:cNvGrpSpPr/>
          <p:nvPr/>
        </p:nvGrpSpPr>
        <p:grpSpPr>
          <a:xfrm>
            <a:off x="2699792" y="2673759"/>
            <a:ext cx="4320480" cy="3960168"/>
            <a:chOff x="2639566" y="2704409"/>
            <a:chExt cx="4320480" cy="3960168"/>
          </a:xfrm>
        </p:grpSpPr>
        <p:pic>
          <p:nvPicPr>
            <p:cNvPr id="5" name="图片 4"/>
            <p:cNvPicPr/>
            <p:nvPr/>
          </p:nvPicPr>
          <p:blipFill rotWithShape="1">
            <a:blip r:embed="rId2"/>
            <a:srcRect l="32467" t="49907" r="52644" b="25746"/>
            <a:stretch/>
          </p:blipFill>
          <p:spPr bwMode="auto">
            <a:xfrm>
              <a:off x="2639566" y="2704409"/>
              <a:ext cx="4320480" cy="3960168"/>
            </a:xfrm>
            <a:prstGeom prst="rect">
              <a:avLst/>
            </a:prstGeom>
            <a:ln>
              <a:noFill/>
            </a:ln>
            <a:extLst>
              <a:ext uri="{53640926-AAD7-44D8-BBD7-CCE9431645EC}">
                <a14:shadowObscured xmlns:a14="http://schemas.microsoft.com/office/drawing/2010/main"/>
              </a:ext>
            </a:extLst>
          </p:spPr>
        </p:pic>
        <p:sp>
          <p:nvSpPr>
            <p:cNvPr id="2" name="椭圆 1"/>
            <p:cNvSpPr/>
            <p:nvPr/>
          </p:nvSpPr>
          <p:spPr bwMode="auto">
            <a:xfrm>
              <a:off x="2771800" y="2717498"/>
              <a:ext cx="720080" cy="711502"/>
            </a:xfrm>
            <a:prstGeom prst="ellipse">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grpSp>
    </p:spTree>
    <p:extLst>
      <p:ext uri="{BB962C8B-B14F-4D97-AF65-F5344CB8AC3E}">
        <p14:creationId xmlns:p14="http://schemas.microsoft.com/office/powerpoint/2010/main" val="3778417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2"/>
          <p:cNvSpPr>
            <a:spLocks noGrp="1"/>
          </p:cNvSpPr>
          <p:nvPr>
            <p:ph type="title"/>
          </p:nvPr>
        </p:nvSpPr>
        <p:spPr bwMode="auto">
          <a:xfrm>
            <a:off x="912813" y="188913"/>
            <a:ext cx="7773987" cy="688975"/>
          </a:xfrm>
          <a:noFill/>
          <a:ln>
            <a:miter lim="800000"/>
            <a:headEnd/>
            <a:tailEnd/>
          </a:ln>
        </p:spPr>
        <p:txBody>
          <a:bodyPr vert="horz" wrap="square" lIns="91440" tIns="45720" rIns="91440" bIns="45720" numCol="1" anchor="t" anchorCtr="0" compatLnSpc="1">
            <a:prstTxWarp prst="textNoShape">
              <a:avLst/>
            </a:prstTxWarp>
          </a:bodyPr>
          <a:lstStyle/>
          <a:p>
            <a:r>
              <a:rPr lang="en-US" altLang="zh-CN" smtClean="0"/>
              <a:t> </a:t>
            </a:r>
            <a:endParaRPr lang="zh-CN" altLang="en-US" smtClean="0"/>
          </a:p>
        </p:txBody>
      </p:sp>
      <p:sp>
        <p:nvSpPr>
          <p:cNvPr id="4" name="内容占位符 3"/>
          <p:cNvSpPr>
            <a:spLocks noGrp="1"/>
          </p:cNvSpPr>
          <p:nvPr>
            <p:ph idx="1"/>
          </p:nvPr>
        </p:nvSpPr>
        <p:spPr>
          <a:xfrm>
            <a:off x="179388" y="1125538"/>
            <a:ext cx="8785225" cy="5543550"/>
          </a:xfrm>
        </p:spPr>
        <p:txBody>
          <a:bodyPr/>
          <a:lstStyle/>
          <a:p>
            <a:r>
              <a:rPr lang="zh-CN" altLang="en-US" sz="2400" dirty="0">
                <a:solidFill>
                  <a:schemeClr val="bg2"/>
                </a:solidFill>
                <a:latin typeface="宋体" panose="02010600030101010101" pitchFamily="2" charset="-122"/>
                <a:ea typeface="宋体" panose="02010600030101010101" pitchFamily="2" charset="-122"/>
              </a:rPr>
              <a:t>补充</a:t>
            </a:r>
            <a:r>
              <a:rPr lang="en-US" altLang="zh-CN" sz="2400" dirty="0" smtClean="0">
                <a:solidFill>
                  <a:schemeClr val="bg2"/>
                </a:solidFill>
                <a:latin typeface="宋体" panose="02010600030101010101" pitchFamily="2" charset="-122"/>
                <a:ea typeface="宋体" panose="02010600030101010101" pitchFamily="2" charset="-122"/>
              </a:rPr>
              <a:t>.</a:t>
            </a:r>
            <a:r>
              <a:rPr lang="zh-CN" altLang="en-US" sz="2400" dirty="0" smtClean="0">
                <a:solidFill>
                  <a:schemeClr val="bg2"/>
                </a:solidFill>
                <a:latin typeface="宋体" panose="02010600030101010101" pitchFamily="2" charset="-122"/>
                <a:ea typeface="宋体" panose="02010600030101010101" pitchFamily="2" charset="-122"/>
              </a:rPr>
              <a:t>图灵机运算规则：</a:t>
            </a:r>
            <a:endParaRPr lang="en-US" altLang="zh-CN" sz="2400" dirty="0" smtClean="0">
              <a:solidFill>
                <a:schemeClr val="bg2"/>
              </a:solidFill>
              <a:latin typeface="宋体" panose="02010600030101010101" pitchFamily="2" charset="-122"/>
              <a:ea typeface="宋体" panose="02010600030101010101" pitchFamily="2" charset="-122"/>
            </a:endParaRPr>
          </a:p>
          <a:p>
            <a:r>
              <a:rPr lang="en-US" altLang="zh-CN" sz="2400" dirty="0" smtClean="0">
                <a:solidFill>
                  <a:schemeClr val="bg2"/>
                </a:solidFill>
                <a:latin typeface="宋体" panose="02010600030101010101" pitchFamily="2" charset="-122"/>
                <a:ea typeface="宋体" panose="02010600030101010101" pitchFamily="2" charset="-122"/>
              </a:rPr>
              <a:t>q1 0 1 L q2     q3 0 1 L q2        </a:t>
            </a:r>
            <a:r>
              <a:rPr lang="zh-CN" altLang="en-US" sz="2400" dirty="0" smtClean="0">
                <a:solidFill>
                  <a:schemeClr val="bg2"/>
                </a:solidFill>
                <a:latin typeface="宋体" panose="02010600030101010101" pitchFamily="2" charset="-122"/>
                <a:ea typeface="宋体" panose="02010600030101010101" pitchFamily="2" charset="-122"/>
              </a:rPr>
              <a:t>其中</a:t>
            </a:r>
            <a:r>
              <a:rPr lang="zh-CN" altLang="en-US" sz="2400" dirty="0">
                <a:solidFill>
                  <a:schemeClr val="bg2"/>
                </a:solidFill>
                <a:latin typeface="宋体" panose="02010600030101010101" pitchFamily="2" charset="-122"/>
                <a:ea typeface="宋体" panose="02010600030101010101" pitchFamily="2" charset="-122"/>
              </a:rPr>
              <a:t>，</a:t>
            </a:r>
            <a:r>
              <a:rPr lang="en-US" altLang="zh-CN" sz="2400" dirty="0">
                <a:solidFill>
                  <a:schemeClr val="bg2"/>
                </a:solidFill>
                <a:latin typeface="宋体" panose="02010600030101010101" pitchFamily="2" charset="-122"/>
                <a:ea typeface="宋体" panose="02010600030101010101" pitchFamily="2" charset="-122"/>
              </a:rPr>
              <a:t>b</a:t>
            </a:r>
            <a:r>
              <a:rPr lang="zh-CN" altLang="en-US" sz="2400" dirty="0">
                <a:solidFill>
                  <a:schemeClr val="bg2"/>
                </a:solidFill>
                <a:latin typeface="宋体" panose="02010600030101010101" pitchFamily="2" charset="-122"/>
                <a:ea typeface="宋体" panose="02010600030101010101" pitchFamily="2" charset="-122"/>
              </a:rPr>
              <a:t>表示</a:t>
            </a:r>
            <a:r>
              <a:rPr lang="zh-CN" altLang="en-US" sz="2400" dirty="0" smtClean="0">
                <a:solidFill>
                  <a:schemeClr val="bg2"/>
                </a:solidFill>
                <a:latin typeface="宋体" panose="02010600030101010101" pitchFamily="2" charset="-122"/>
                <a:ea typeface="宋体" panose="02010600030101010101" pitchFamily="2" charset="-122"/>
              </a:rPr>
              <a:t>空格</a:t>
            </a:r>
            <a:r>
              <a:rPr lang="zh-CN" altLang="en-US" sz="2400" dirty="0">
                <a:solidFill>
                  <a:schemeClr val="bg2"/>
                </a:solidFill>
                <a:latin typeface="宋体" panose="02010600030101010101" pitchFamily="2" charset="-122"/>
                <a:ea typeface="宋体" panose="02010600030101010101" pitchFamily="2" charset="-122"/>
              </a:rPr>
              <a:t>， </a:t>
            </a:r>
            <a:endParaRPr lang="en-US" altLang="zh-CN" sz="2400" dirty="0" smtClean="0">
              <a:solidFill>
                <a:schemeClr val="bg2"/>
              </a:solidFill>
              <a:latin typeface="宋体" panose="02010600030101010101" pitchFamily="2" charset="-122"/>
              <a:ea typeface="宋体" panose="02010600030101010101" pitchFamily="2" charset="-122"/>
            </a:endParaRPr>
          </a:p>
          <a:p>
            <a:r>
              <a:rPr lang="en-US" altLang="zh-CN" sz="2400" dirty="0" smtClean="0">
                <a:solidFill>
                  <a:schemeClr val="bg2"/>
                </a:solidFill>
                <a:latin typeface="宋体" panose="02010600030101010101" pitchFamily="2" charset="-122"/>
                <a:ea typeface="宋体" panose="02010600030101010101" pitchFamily="2" charset="-122"/>
              </a:rPr>
              <a:t>q1 1 0 L q3     </a:t>
            </a:r>
            <a:r>
              <a:rPr lang="en-US" altLang="zh-CN" sz="2400" dirty="0" err="1">
                <a:solidFill>
                  <a:schemeClr val="bg2"/>
                </a:solidFill>
                <a:latin typeface="宋体" panose="02010600030101010101" pitchFamily="2" charset="-122"/>
                <a:ea typeface="宋体" panose="02010600030101010101" pitchFamily="2" charset="-122"/>
              </a:rPr>
              <a:t>q</a:t>
            </a:r>
            <a:r>
              <a:rPr lang="en-US" altLang="zh-CN" sz="2400" dirty="0" err="1" smtClean="0">
                <a:solidFill>
                  <a:schemeClr val="bg2"/>
                </a:solidFill>
                <a:latin typeface="宋体" panose="02010600030101010101" pitchFamily="2" charset="-122"/>
                <a:ea typeface="宋体" panose="02010600030101010101" pitchFamily="2" charset="-122"/>
              </a:rPr>
              <a:t>3</a:t>
            </a:r>
            <a:r>
              <a:rPr lang="en-US" altLang="zh-CN" sz="2400" dirty="0" smtClean="0">
                <a:solidFill>
                  <a:schemeClr val="bg2"/>
                </a:solidFill>
                <a:latin typeface="宋体" panose="02010600030101010101" pitchFamily="2" charset="-122"/>
                <a:ea typeface="宋体" panose="02010600030101010101" pitchFamily="2" charset="-122"/>
              </a:rPr>
              <a:t> 1 0 L q3        N</a:t>
            </a:r>
            <a:r>
              <a:rPr lang="zh-CN" altLang="en-US" sz="2400" dirty="0">
                <a:solidFill>
                  <a:schemeClr val="bg2"/>
                </a:solidFill>
                <a:latin typeface="宋体" panose="02010600030101010101" pitchFamily="2" charset="-122"/>
                <a:ea typeface="宋体" panose="02010600030101010101" pitchFamily="2" charset="-122"/>
              </a:rPr>
              <a:t>表示读写头不动</a:t>
            </a:r>
            <a:r>
              <a:rPr lang="zh-CN" altLang="en-US" sz="2400" dirty="0" smtClean="0">
                <a:solidFill>
                  <a:schemeClr val="bg2"/>
                </a:solidFill>
                <a:latin typeface="宋体" panose="02010600030101010101" pitchFamily="2" charset="-122"/>
                <a:ea typeface="宋体" panose="02010600030101010101" pitchFamily="2" charset="-122"/>
              </a:rPr>
              <a:t>，</a:t>
            </a:r>
            <a:endParaRPr lang="en-US" altLang="zh-CN" sz="2400" dirty="0" smtClean="0">
              <a:solidFill>
                <a:schemeClr val="bg2"/>
              </a:solidFill>
              <a:latin typeface="宋体" panose="02010600030101010101" pitchFamily="2" charset="-122"/>
              <a:ea typeface="宋体" panose="02010600030101010101" pitchFamily="2" charset="-122"/>
            </a:endParaRPr>
          </a:p>
          <a:p>
            <a:r>
              <a:rPr lang="en-US" altLang="zh-CN" sz="2400" dirty="0" smtClean="0">
                <a:solidFill>
                  <a:schemeClr val="bg2"/>
                </a:solidFill>
                <a:latin typeface="宋体" panose="02010600030101010101" pitchFamily="2" charset="-122"/>
                <a:ea typeface="宋体" panose="02010600030101010101" pitchFamily="2" charset="-122"/>
              </a:rPr>
              <a:t>q1 b </a:t>
            </a:r>
            <a:r>
              <a:rPr lang="en-US" altLang="zh-CN" sz="2400" dirty="0" err="1" smtClean="0">
                <a:solidFill>
                  <a:schemeClr val="bg2"/>
                </a:solidFill>
                <a:latin typeface="宋体" panose="02010600030101010101" pitchFamily="2" charset="-122"/>
                <a:ea typeface="宋体" panose="02010600030101010101" pitchFamily="2" charset="-122"/>
              </a:rPr>
              <a:t>b</a:t>
            </a:r>
            <a:r>
              <a:rPr lang="en-US" altLang="zh-CN" sz="2400" dirty="0" smtClean="0">
                <a:solidFill>
                  <a:schemeClr val="bg2"/>
                </a:solidFill>
                <a:latin typeface="宋体" panose="02010600030101010101" pitchFamily="2" charset="-122"/>
                <a:ea typeface="宋体" panose="02010600030101010101" pitchFamily="2" charset="-122"/>
              </a:rPr>
              <a:t> N q4     q3 b </a:t>
            </a:r>
            <a:r>
              <a:rPr lang="en-US" altLang="zh-CN" sz="2400" dirty="0" err="1" smtClean="0">
                <a:solidFill>
                  <a:schemeClr val="bg2"/>
                </a:solidFill>
                <a:latin typeface="宋体" panose="02010600030101010101" pitchFamily="2" charset="-122"/>
                <a:ea typeface="宋体" panose="02010600030101010101" pitchFamily="2" charset="-122"/>
              </a:rPr>
              <a:t>b</a:t>
            </a:r>
            <a:r>
              <a:rPr lang="en-US" altLang="zh-CN" sz="2400" dirty="0" smtClean="0">
                <a:solidFill>
                  <a:schemeClr val="bg2"/>
                </a:solidFill>
                <a:latin typeface="宋体" panose="02010600030101010101" pitchFamily="2" charset="-122"/>
                <a:ea typeface="宋体" panose="02010600030101010101" pitchFamily="2" charset="-122"/>
              </a:rPr>
              <a:t> N q4         </a:t>
            </a:r>
            <a:r>
              <a:rPr lang="en-US" altLang="zh-CN" sz="2400" dirty="0">
                <a:solidFill>
                  <a:schemeClr val="bg2"/>
                </a:solidFill>
                <a:latin typeface="宋体" panose="02010600030101010101" pitchFamily="2" charset="-122"/>
                <a:ea typeface="宋体" panose="02010600030101010101" pitchFamily="2" charset="-122"/>
              </a:rPr>
              <a:t>q1</a:t>
            </a:r>
            <a:r>
              <a:rPr lang="zh-CN" altLang="en-US" sz="2400" dirty="0">
                <a:solidFill>
                  <a:schemeClr val="bg2"/>
                </a:solidFill>
                <a:latin typeface="宋体" panose="02010600030101010101" pitchFamily="2" charset="-122"/>
                <a:ea typeface="宋体" panose="02010600030101010101" pitchFamily="2" charset="-122"/>
              </a:rPr>
              <a:t>为初始状态</a:t>
            </a:r>
            <a:r>
              <a:rPr lang="zh-CN" altLang="en-US" sz="2400" dirty="0" smtClean="0">
                <a:solidFill>
                  <a:schemeClr val="bg2"/>
                </a:solidFill>
                <a:latin typeface="宋体" panose="02010600030101010101" pitchFamily="2" charset="-122"/>
                <a:ea typeface="宋体" panose="02010600030101010101" pitchFamily="2" charset="-122"/>
              </a:rPr>
              <a:t>，</a:t>
            </a:r>
            <a:endParaRPr lang="en-US" altLang="zh-CN" sz="2400" dirty="0" smtClean="0">
              <a:solidFill>
                <a:schemeClr val="bg2"/>
              </a:solidFill>
              <a:latin typeface="宋体" panose="02010600030101010101" pitchFamily="2" charset="-122"/>
              <a:ea typeface="宋体" panose="02010600030101010101" pitchFamily="2" charset="-122"/>
            </a:endParaRPr>
          </a:p>
          <a:p>
            <a:r>
              <a:rPr lang="en-US" altLang="zh-CN" sz="2400" dirty="0" smtClean="0">
                <a:solidFill>
                  <a:schemeClr val="bg2"/>
                </a:solidFill>
                <a:latin typeface="宋体" panose="02010600030101010101" pitchFamily="2" charset="-122"/>
                <a:ea typeface="宋体" panose="02010600030101010101" pitchFamily="2" charset="-122"/>
              </a:rPr>
              <a:t>q2 0 0 L q2                         </a:t>
            </a:r>
            <a:r>
              <a:rPr lang="en-US" altLang="zh-CN" sz="2400" dirty="0">
                <a:solidFill>
                  <a:schemeClr val="bg2"/>
                </a:solidFill>
                <a:latin typeface="宋体" panose="02010600030101010101" pitchFamily="2" charset="-122"/>
                <a:ea typeface="宋体" panose="02010600030101010101" pitchFamily="2" charset="-122"/>
              </a:rPr>
              <a:t>q4</a:t>
            </a:r>
            <a:r>
              <a:rPr lang="zh-CN" altLang="en-US" sz="2400" dirty="0">
                <a:solidFill>
                  <a:schemeClr val="bg2"/>
                </a:solidFill>
                <a:latin typeface="宋体" panose="02010600030101010101" pitchFamily="2" charset="-122"/>
                <a:ea typeface="宋体" panose="02010600030101010101" pitchFamily="2" charset="-122"/>
              </a:rPr>
              <a:t>为终止状态</a:t>
            </a:r>
            <a:r>
              <a:rPr lang="zh-CN" altLang="en-US" sz="2400" dirty="0" smtClean="0">
                <a:solidFill>
                  <a:schemeClr val="bg2"/>
                </a:solidFill>
                <a:latin typeface="宋体" panose="02010600030101010101" pitchFamily="2" charset="-122"/>
                <a:ea typeface="宋体" panose="02010600030101010101" pitchFamily="2" charset="-122"/>
              </a:rPr>
              <a:t>，</a:t>
            </a:r>
            <a:endParaRPr lang="en-US" altLang="zh-CN" sz="2400" dirty="0" smtClean="0">
              <a:solidFill>
                <a:schemeClr val="bg2"/>
              </a:solidFill>
              <a:latin typeface="宋体" panose="02010600030101010101" pitchFamily="2" charset="-122"/>
              <a:ea typeface="宋体" panose="02010600030101010101" pitchFamily="2" charset="-122"/>
            </a:endParaRPr>
          </a:p>
          <a:p>
            <a:r>
              <a:rPr lang="en-US" altLang="zh-CN" sz="2400" dirty="0" smtClean="0">
                <a:solidFill>
                  <a:schemeClr val="bg2"/>
                </a:solidFill>
                <a:latin typeface="宋体" panose="02010600030101010101" pitchFamily="2" charset="-122"/>
                <a:ea typeface="宋体" panose="02010600030101010101" pitchFamily="2" charset="-122"/>
              </a:rPr>
              <a:t>q2 1 1 L q2       </a:t>
            </a:r>
            <a:r>
              <a:rPr lang="zh-CN" altLang="en-US" sz="2400" dirty="0" smtClean="0">
                <a:solidFill>
                  <a:schemeClr val="bg2"/>
                </a:solidFill>
                <a:latin typeface="宋体" panose="02010600030101010101" pitchFamily="2" charset="-122"/>
                <a:ea typeface="宋体" panose="02010600030101010101" pitchFamily="2" charset="-122"/>
              </a:rPr>
              <a:t>这</a:t>
            </a:r>
            <a:r>
              <a:rPr lang="zh-CN" altLang="en-US" sz="2400" dirty="0">
                <a:solidFill>
                  <a:schemeClr val="bg2"/>
                </a:solidFill>
                <a:latin typeface="宋体" panose="02010600030101010101" pitchFamily="2" charset="-122"/>
                <a:ea typeface="宋体" panose="02010600030101010101" pitchFamily="2" charset="-122"/>
              </a:rPr>
              <a:t>组规则可以完成什么运算</a:t>
            </a:r>
            <a:r>
              <a:rPr lang="zh-CN" altLang="en-US" sz="2400" dirty="0" smtClean="0">
                <a:solidFill>
                  <a:schemeClr val="bg2"/>
                </a:solidFill>
                <a:latin typeface="宋体" panose="02010600030101010101" pitchFamily="2" charset="-122"/>
                <a:ea typeface="宋体" panose="02010600030101010101" pitchFamily="2" charset="-122"/>
              </a:rPr>
              <a:t>？</a:t>
            </a:r>
            <a:endParaRPr lang="en-US" altLang="zh-CN" sz="2400" dirty="0" smtClean="0">
              <a:solidFill>
                <a:schemeClr val="bg2"/>
              </a:solidFill>
              <a:latin typeface="宋体" panose="02010600030101010101" pitchFamily="2" charset="-122"/>
              <a:ea typeface="宋体" panose="02010600030101010101" pitchFamily="2" charset="-122"/>
            </a:endParaRPr>
          </a:p>
          <a:p>
            <a:r>
              <a:rPr lang="en-US" altLang="zh-CN" sz="2400" dirty="0" smtClean="0">
                <a:solidFill>
                  <a:schemeClr val="bg2"/>
                </a:solidFill>
                <a:latin typeface="宋体" panose="02010600030101010101" pitchFamily="2" charset="-122"/>
                <a:ea typeface="宋体" panose="02010600030101010101" pitchFamily="2" charset="-122"/>
              </a:rPr>
              <a:t>q2 b </a:t>
            </a:r>
            <a:r>
              <a:rPr lang="en-US" altLang="zh-CN" sz="2400" dirty="0" err="1" smtClean="0">
                <a:solidFill>
                  <a:schemeClr val="bg2"/>
                </a:solidFill>
                <a:latin typeface="宋体" panose="02010600030101010101" pitchFamily="2" charset="-122"/>
                <a:ea typeface="宋体" panose="02010600030101010101" pitchFamily="2" charset="-122"/>
              </a:rPr>
              <a:t>b</a:t>
            </a:r>
            <a:r>
              <a:rPr lang="en-US" altLang="zh-CN" sz="2400" dirty="0" smtClean="0">
                <a:solidFill>
                  <a:schemeClr val="bg2"/>
                </a:solidFill>
                <a:latin typeface="宋体" panose="02010600030101010101" pitchFamily="2" charset="-122"/>
                <a:ea typeface="宋体" panose="02010600030101010101" pitchFamily="2" charset="-122"/>
              </a:rPr>
              <a:t> N q4       </a:t>
            </a:r>
            <a:r>
              <a:rPr lang="zh-CN" altLang="en-US" sz="2400" dirty="0" smtClean="0">
                <a:solidFill>
                  <a:schemeClr val="bg2"/>
                </a:solidFill>
                <a:latin typeface="宋体" panose="02010600030101010101" pitchFamily="2" charset="-122"/>
                <a:ea typeface="宋体" panose="02010600030101010101" pitchFamily="2" charset="-122"/>
              </a:rPr>
              <a:t>若</a:t>
            </a:r>
            <a:r>
              <a:rPr lang="zh-CN" altLang="en-US" sz="2400" dirty="0">
                <a:solidFill>
                  <a:schemeClr val="bg2"/>
                </a:solidFill>
                <a:latin typeface="宋体" panose="02010600030101010101" pitchFamily="2" charset="-122"/>
                <a:ea typeface="宋体" panose="02010600030101010101" pitchFamily="2" charset="-122"/>
              </a:rPr>
              <a:t>输入为</a:t>
            </a:r>
            <a:r>
              <a:rPr lang="en-US" altLang="zh-CN" sz="2400" dirty="0">
                <a:solidFill>
                  <a:schemeClr val="bg2"/>
                </a:solidFill>
                <a:latin typeface="宋体" panose="02010600030101010101" pitchFamily="2" charset="-122"/>
                <a:ea typeface="宋体" panose="02010600030101010101" pitchFamily="2" charset="-122"/>
              </a:rPr>
              <a:t>10100010</a:t>
            </a:r>
            <a:r>
              <a:rPr lang="zh-CN" altLang="en-US" sz="2400" dirty="0">
                <a:solidFill>
                  <a:schemeClr val="bg2"/>
                </a:solidFill>
                <a:latin typeface="宋体" panose="02010600030101010101" pitchFamily="2" charset="-122"/>
                <a:ea typeface="宋体" panose="02010600030101010101" pitchFamily="2" charset="-122"/>
              </a:rPr>
              <a:t>，</a:t>
            </a:r>
            <a:r>
              <a:rPr lang="zh-CN" altLang="en-US" sz="2400" dirty="0" smtClean="0">
                <a:solidFill>
                  <a:schemeClr val="bg2"/>
                </a:solidFill>
                <a:latin typeface="宋体" panose="02010600030101010101" pitchFamily="2" charset="-122"/>
                <a:ea typeface="宋体" panose="02010600030101010101" pitchFamily="2" charset="-122"/>
              </a:rPr>
              <a:t>读</a:t>
            </a:r>
            <a:r>
              <a:rPr lang="zh-CN" altLang="en-US" sz="2400" dirty="0">
                <a:solidFill>
                  <a:schemeClr val="bg2"/>
                </a:solidFill>
                <a:latin typeface="宋体" panose="02010600030101010101" pitchFamily="2" charset="-122"/>
                <a:ea typeface="宋体" panose="02010600030101010101" pitchFamily="2" charset="-122"/>
              </a:rPr>
              <a:t>写头位置在最右边的</a:t>
            </a:r>
            <a:r>
              <a:rPr lang="zh-CN" altLang="en-US" sz="2400" dirty="0" smtClean="0">
                <a:solidFill>
                  <a:schemeClr val="bg2"/>
                </a:solidFill>
                <a:latin typeface="宋体" panose="02010600030101010101" pitchFamily="2" charset="-122"/>
                <a:ea typeface="宋体" panose="02010600030101010101" pitchFamily="2" charset="-122"/>
              </a:rPr>
              <a:t>位置，</a:t>
            </a:r>
            <a:r>
              <a:rPr lang="zh-CN" altLang="en-US" sz="2400" dirty="0" smtClean="0">
                <a:solidFill>
                  <a:srgbClr val="FF0000"/>
                </a:solidFill>
                <a:latin typeface="宋体" panose="02010600030101010101" pitchFamily="2" charset="-122"/>
                <a:ea typeface="宋体" panose="02010600030101010101" pitchFamily="2" charset="-122"/>
              </a:rPr>
              <a:t>最右边的空格状态为</a:t>
            </a:r>
            <a:r>
              <a:rPr lang="en-US" altLang="zh-CN" sz="2400" dirty="0" smtClean="0">
                <a:solidFill>
                  <a:srgbClr val="FF0000"/>
                </a:solidFill>
                <a:latin typeface="宋体" panose="02010600030101010101" pitchFamily="2" charset="-122"/>
                <a:ea typeface="宋体" panose="02010600030101010101" pitchFamily="2" charset="-122"/>
              </a:rPr>
              <a:t>q1</a:t>
            </a:r>
            <a:r>
              <a:rPr lang="zh-CN" altLang="en-US" sz="2400" dirty="0" smtClean="0">
                <a:solidFill>
                  <a:schemeClr val="bg2"/>
                </a:solidFill>
                <a:latin typeface="宋体" panose="02010600030101010101" pitchFamily="2" charset="-122"/>
                <a:ea typeface="宋体" panose="02010600030101010101" pitchFamily="2" charset="-122"/>
              </a:rPr>
              <a:t>，输出结果是什么？ </a:t>
            </a:r>
            <a:r>
              <a:rPr lang="en-US" altLang="zh-CN" sz="2400" dirty="0" smtClean="0">
                <a:solidFill>
                  <a:schemeClr val="bg2"/>
                </a:solidFill>
                <a:latin typeface="宋体" panose="02010600030101010101" pitchFamily="2" charset="-122"/>
                <a:ea typeface="宋体" panose="02010600030101010101" pitchFamily="2" charset="-122"/>
              </a:rPr>
              <a:t>                </a:t>
            </a:r>
          </a:p>
          <a:p>
            <a:r>
              <a:rPr lang="zh-CN" altLang="en-US" sz="2000" b="1" dirty="0" smtClean="0">
                <a:solidFill>
                  <a:schemeClr val="bg2"/>
                </a:solidFill>
                <a:cs typeface="Arial" charset="0"/>
              </a:rPr>
              <a:t>答案：</a:t>
            </a:r>
            <a:r>
              <a:rPr lang="en-US" altLang="zh-CN" sz="2000" b="1" dirty="0" smtClean="0">
                <a:solidFill>
                  <a:schemeClr val="bg2"/>
                </a:solidFill>
                <a:cs typeface="Arial" charset="0"/>
              </a:rPr>
              <a:t>1</a:t>
            </a:r>
            <a:r>
              <a:rPr lang="en-US" altLang="zh-CN" sz="2000" b="1" dirty="0">
                <a:solidFill>
                  <a:schemeClr val="bg2"/>
                </a:solidFill>
                <a:cs typeface="Arial" charset="0"/>
              </a:rPr>
              <a:t>0100011</a:t>
            </a:r>
          </a:p>
          <a:p>
            <a:r>
              <a:rPr lang="zh-CN" altLang="en-US" sz="2000" b="1" dirty="0">
                <a:solidFill>
                  <a:schemeClr val="bg2"/>
                </a:solidFill>
                <a:cs typeface="Arial" charset="0"/>
              </a:rPr>
              <a:t>执行的是</a:t>
            </a:r>
            <a:r>
              <a:rPr lang="zh-CN" altLang="en-US" sz="2000" b="1" dirty="0">
                <a:solidFill>
                  <a:srgbClr val="FF0000"/>
                </a:solidFill>
                <a:cs typeface="Arial" charset="0"/>
              </a:rPr>
              <a:t>加法</a:t>
            </a:r>
            <a:r>
              <a:rPr lang="zh-CN" altLang="en-US" sz="2000" b="1" dirty="0" smtClean="0">
                <a:solidFill>
                  <a:schemeClr val="bg2"/>
                </a:solidFill>
                <a:cs typeface="Arial" charset="0"/>
              </a:rPr>
              <a:t>运算，</a:t>
            </a:r>
            <a:r>
              <a:rPr lang="en-US" altLang="zh-CN" sz="2000" b="1" dirty="0" smtClean="0">
                <a:solidFill>
                  <a:schemeClr val="bg2"/>
                </a:solidFill>
                <a:cs typeface="Arial" charset="0"/>
              </a:rPr>
              <a:t>S(x)=x+1</a:t>
            </a:r>
            <a:endParaRPr lang="en-US" altLang="zh-CN" sz="2000" b="1" dirty="0">
              <a:solidFill>
                <a:schemeClr val="bg2"/>
              </a:solidFill>
              <a:cs typeface="Arial" charset="0"/>
            </a:endParaRPr>
          </a:p>
        </p:txBody>
      </p:sp>
    </p:spTree>
    <p:extLst>
      <p:ext uri="{BB962C8B-B14F-4D97-AF65-F5344CB8AC3E}">
        <p14:creationId xmlns:p14="http://schemas.microsoft.com/office/powerpoint/2010/main" val="4071364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barn(inVertical)">
                                      <p:cBhvr>
                                        <p:cTn id="10" dur="500"/>
                                        <p:tgtEl>
                                          <p:spTgt spid="4">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barn(inVertical)">
                                      <p:cBhvr>
                                        <p:cTn id="13" dur="500"/>
                                        <p:tgtEl>
                                          <p:spTgt spid="4">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barn(inVertical)">
                                      <p:cBhvr>
                                        <p:cTn id="16" dur="500"/>
                                        <p:tgtEl>
                                          <p:spTgt spid="4">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barn(inVertical)">
                                      <p:cBhvr>
                                        <p:cTn id="19" dur="500"/>
                                        <p:tgtEl>
                                          <p:spTgt spid="4">
                                            <p:txEl>
                                              <p:pRg st="4" end="4"/>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barn(inVertical)">
                                      <p:cBhvr>
                                        <p:cTn id="22" dur="500"/>
                                        <p:tgtEl>
                                          <p:spTgt spid="4">
                                            <p:txEl>
                                              <p:pRg st="5" end="5"/>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barn(inVertical)">
                                      <p:cBhvr>
                                        <p:cTn id="25" dur="500"/>
                                        <p:tgtEl>
                                          <p:spTgt spid="4">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4">
                                            <p:txEl>
                                              <p:pRg st="7" end="7"/>
                                            </p:txEl>
                                          </p:spTgt>
                                        </p:tgtEl>
                                        <p:attrNameLst>
                                          <p:attrName>style.visibility</p:attrName>
                                        </p:attrNameLst>
                                      </p:cBhvr>
                                      <p:to>
                                        <p:strVal val="visible"/>
                                      </p:to>
                                    </p:set>
                                    <p:animEffect transition="in" filter="fade">
                                      <p:cBhvr>
                                        <p:cTn id="30" dur="1000"/>
                                        <p:tgtEl>
                                          <p:spTgt spid="4">
                                            <p:txEl>
                                              <p:pRg st="7" end="7"/>
                                            </p:txEl>
                                          </p:spTgt>
                                        </p:tgtEl>
                                      </p:cBhvr>
                                    </p:animEffect>
                                    <p:anim calcmode="lin" valueType="num">
                                      <p:cBhvr>
                                        <p:cTn id="31"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32" dur="1000" fill="hold"/>
                                        <p:tgtEl>
                                          <p:spTgt spid="4">
                                            <p:txEl>
                                              <p:pRg st="7" end="7"/>
                                            </p:txEl>
                                          </p:spTgt>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Effect transition="in" filter="fade">
                                      <p:cBhvr>
                                        <p:cTn id="35" dur="1000"/>
                                        <p:tgtEl>
                                          <p:spTgt spid="4">
                                            <p:txEl>
                                              <p:pRg st="8" end="8"/>
                                            </p:txEl>
                                          </p:spTgt>
                                        </p:tgtEl>
                                      </p:cBhvr>
                                    </p:animEffect>
                                    <p:anim calcmode="lin" valueType="num">
                                      <p:cBhvr>
                                        <p:cTn id="36"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2"/>
          <p:cNvSpPr>
            <a:spLocks noGrp="1"/>
          </p:cNvSpPr>
          <p:nvPr>
            <p:ph type="title"/>
          </p:nvPr>
        </p:nvSpPr>
        <p:spPr bwMode="auto">
          <a:xfrm>
            <a:off x="912813" y="188913"/>
            <a:ext cx="7773987" cy="688975"/>
          </a:xfrm>
          <a:noFill/>
          <a:ln>
            <a:miter lim="800000"/>
            <a:headEnd/>
            <a:tailEnd/>
          </a:ln>
        </p:spPr>
        <p:txBody>
          <a:bodyPr vert="horz" wrap="square" lIns="91440" tIns="45720" rIns="91440" bIns="45720" numCol="1" anchor="t" anchorCtr="0" compatLnSpc="1">
            <a:prstTxWarp prst="textNoShape">
              <a:avLst/>
            </a:prstTxWarp>
          </a:bodyPr>
          <a:lstStyle/>
          <a:p>
            <a:r>
              <a:rPr lang="en-US" altLang="zh-CN" dirty="0" smtClean="0"/>
              <a:t> </a:t>
            </a:r>
            <a:r>
              <a:rPr lang="zh-CN" altLang="en-US" b="0" dirty="0" smtClean="0"/>
              <a:t>第七章</a:t>
            </a:r>
          </a:p>
        </p:txBody>
      </p:sp>
      <p:sp>
        <p:nvSpPr>
          <p:cNvPr id="4" name="内容占位符 3"/>
          <p:cNvSpPr>
            <a:spLocks noGrp="1"/>
          </p:cNvSpPr>
          <p:nvPr>
            <p:ph idx="1"/>
          </p:nvPr>
        </p:nvSpPr>
        <p:spPr>
          <a:xfrm>
            <a:off x="179388" y="1125538"/>
            <a:ext cx="8785225" cy="5543550"/>
          </a:xfrm>
          <a:ln>
            <a:solidFill>
              <a:schemeClr val="accent1"/>
            </a:solidFill>
          </a:ln>
        </p:spPr>
        <p:txBody>
          <a:bodyPr/>
          <a:lstStyle/>
          <a:p>
            <a:r>
              <a:rPr lang="en-US" altLang="zh-CN" sz="2400" dirty="0" smtClean="0">
                <a:solidFill>
                  <a:schemeClr val="bg2"/>
                </a:solidFill>
                <a:latin typeface="宋体" panose="02010600030101010101" pitchFamily="2" charset="-122"/>
                <a:ea typeface="宋体" panose="02010600030101010101" pitchFamily="2" charset="-122"/>
                <a:cs typeface="Arial" charset="0"/>
              </a:rPr>
              <a:t>7.</a:t>
            </a:r>
            <a:r>
              <a:rPr lang="zh-CN" altLang="en-US" sz="2400" dirty="0">
                <a:solidFill>
                  <a:schemeClr val="bg2"/>
                </a:solidFill>
                <a:latin typeface="宋体" panose="02010600030101010101" pitchFamily="2" charset="-122"/>
                <a:ea typeface="宋体" panose="02010600030101010101" pitchFamily="2" charset="-122"/>
              </a:rPr>
              <a:t>你在生活中遇到过什么并发控制问题，有哪些解决</a:t>
            </a:r>
            <a:r>
              <a:rPr lang="zh-CN" altLang="en-US" sz="2400" dirty="0" smtClean="0">
                <a:solidFill>
                  <a:schemeClr val="bg2"/>
                </a:solidFill>
                <a:latin typeface="宋体" panose="02010600030101010101" pitchFamily="2" charset="-122"/>
                <a:ea typeface="宋体" panose="02010600030101010101" pitchFamily="2" charset="-122"/>
              </a:rPr>
              <a:t>方法？</a:t>
            </a:r>
            <a:endParaRPr lang="en-US" altLang="zh-CN" sz="2400" dirty="0" smtClean="0">
              <a:solidFill>
                <a:schemeClr val="bg2"/>
              </a:solidFill>
              <a:latin typeface="宋体" panose="02010600030101010101" pitchFamily="2" charset="-122"/>
              <a:ea typeface="宋体" panose="02010600030101010101" pitchFamily="2" charset="-122"/>
            </a:endParaRPr>
          </a:p>
          <a:p>
            <a:r>
              <a:rPr lang="zh-CN" altLang="en-US" sz="2000" b="1" dirty="0" smtClean="0">
                <a:solidFill>
                  <a:schemeClr val="bg2"/>
                </a:solidFill>
                <a:cs typeface="Arial" charset="0"/>
              </a:rPr>
              <a:t>答案：</a:t>
            </a:r>
            <a:endParaRPr lang="en-US" altLang="zh-CN" sz="2000" b="1" dirty="0" smtClean="0">
              <a:solidFill>
                <a:schemeClr val="bg2"/>
              </a:solidFill>
              <a:cs typeface="Arial" charset="0"/>
            </a:endParaRPr>
          </a:p>
          <a:p>
            <a:r>
              <a:rPr lang="zh-CN" altLang="en-US" sz="2000" b="1" dirty="0" smtClean="0"/>
              <a:t>考虑</a:t>
            </a:r>
            <a:r>
              <a:rPr lang="zh-CN" altLang="en-US" sz="2000" b="1" dirty="0"/>
              <a:t>飞机订票系统中的一个活动序列</a:t>
            </a:r>
            <a:r>
              <a:rPr lang="en-US" altLang="zh-CN" sz="2000" b="1" dirty="0"/>
              <a:t>:</a:t>
            </a:r>
            <a:br>
              <a:rPr lang="en-US" altLang="zh-CN" sz="2000" b="1" dirty="0"/>
            </a:br>
            <a:r>
              <a:rPr lang="zh-CN" altLang="en-US" sz="2000" b="1" dirty="0"/>
              <a:t>甲售票点（甲事务）读出某航班的机票余额</a:t>
            </a:r>
            <a:r>
              <a:rPr lang="en-US" altLang="zh-CN" sz="2000" b="1" dirty="0"/>
              <a:t>A,</a:t>
            </a:r>
            <a:r>
              <a:rPr lang="zh-CN" altLang="en-US" sz="2000" b="1" dirty="0"/>
              <a:t>设</a:t>
            </a:r>
            <a:r>
              <a:rPr lang="en-US" altLang="zh-CN" sz="2000" b="1" dirty="0"/>
              <a:t>A=16.</a:t>
            </a:r>
            <a:br>
              <a:rPr lang="en-US" altLang="zh-CN" sz="2000" b="1" dirty="0"/>
            </a:br>
            <a:r>
              <a:rPr lang="zh-CN" altLang="en-US" sz="2000" b="1" dirty="0"/>
              <a:t>乙售票点（乙事务）读出同一航班的机票余额</a:t>
            </a:r>
            <a:r>
              <a:rPr lang="en-US" altLang="zh-CN" sz="2000" b="1" dirty="0"/>
              <a:t>A,</a:t>
            </a:r>
            <a:r>
              <a:rPr lang="zh-CN" altLang="en-US" sz="2000" b="1" dirty="0"/>
              <a:t>也为</a:t>
            </a:r>
            <a:r>
              <a:rPr lang="en-US" altLang="zh-CN" sz="2000" b="1" dirty="0"/>
              <a:t>16.</a:t>
            </a:r>
            <a:br>
              <a:rPr lang="en-US" altLang="zh-CN" sz="2000" b="1" dirty="0"/>
            </a:br>
            <a:r>
              <a:rPr lang="zh-CN" altLang="en-US" sz="2000" b="1" dirty="0"/>
              <a:t>甲售票点卖出一张机票</a:t>
            </a:r>
            <a:r>
              <a:rPr lang="en-US" altLang="zh-CN" sz="2000" b="1" dirty="0"/>
              <a:t>,</a:t>
            </a:r>
            <a:r>
              <a:rPr lang="zh-CN" altLang="en-US" sz="2000" b="1" dirty="0"/>
              <a:t>修改余额</a:t>
            </a:r>
            <a:r>
              <a:rPr lang="en-US" altLang="zh-CN" sz="2000" b="1" dirty="0"/>
              <a:t>A←A-1.</a:t>
            </a:r>
            <a:r>
              <a:rPr lang="zh-CN" altLang="en-US" sz="2000" b="1" dirty="0"/>
              <a:t>所以</a:t>
            </a:r>
            <a:r>
              <a:rPr lang="en-US" altLang="zh-CN" sz="2000" b="1" dirty="0"/>
              <a:t>A</a:t>
            </a:r>
            <a:r>
              <a:rPr lang="zh-CN" altLang="en-US" sz="2000" b="1" dirty="0"/>
              <a:t>为</a:t>
            </a:r>
            <a:r>
              <a:rPr lang="en-US" altLang="zh-CN" sz="2000" b="1" dirty="0"/>
              <a:t>15,</a:t>
            </a:r>
            <a:r>
              <a:rPr lang="zh-CN" altLang="en-US" sz="2000" b="1" dirty="0"/>
              <a:t>把</a:t>
            </a:r>
            <a:r>
              <a:rPr lang="en-US" altLang="zh-CN" sz="2000" b="1" dirty="0"/>
              <a:t>A</a:t>
            </a:r>
            <a:r>
              <a:rPr lang="zh-CN" altLang="en-US" sz="2000" b="1" dirty="0"/>
              <a:t>写回数据库</a:t>
            </a:r>
            <a:r>
              <a:rPr lang="en-US" altLang="zh-CN" sz="2000" b="1" dirty="0"/>
              <a:t>.</a:t>
            </a:r>
            <a:br>
              <a:rPr lang="en-US" altLang="zh-CN" sz="2000" b="1" dirty="0"/>
            </a:br>
            <a:r>
              <a:rPr lang="zh-CN" altLang="en-US" sz="2000" b="1" dirty="0"/>
              <a:t>乙售票点也卖出一张机票</a:t>
            </a:r>
            <a:r>
              <a:rPr lang="en-US" altLang="zh-CN" sz="2000" b="1" dirty="0"/>
              <a:t>,</a:t>
            </a:r>
            <a:r>
              <a:rPr lang="zh-CN" altLang="en-US" sz="2000" b="1" dirty="0"/>
              <a:t>修改余额</a:t>
            </a:r>
            <a:r>
              <a:rPr lang="en-US" altLang="zh-CN" sz="2000" b="1" dirty="0"/>
              <a:t>A←A-1.</a:t>
            </a:r>
            <a:r>
              <a:rPr lang="zh-CN" altLang="en-US" sz="2000" b="1" dirty="0"/>
              <a:t>所以</a:t>
            </a:r>
            <a:r>
              <a:rPr lang="en-US" altLang="zh-CN" sz="2000" b="1" dirty="0"/>
              <a:t>A</a:t>
            </a:r>
            <a:r>
              <a:rPr lang="zh-CN" altLang="en-US" sz="2000" b="1" dirty="0"/>
              <a:t>为</a:t>
            </a:r>
            <a:r>
              <a:rPr lang="en-US" altLang="zh-CN" sz="2000" b="1" dirty="0"/>
              <a:t>15,</a:t>
            </a:r>
            <a:r>
              <a:rPr lang="zh-CN" altLang="en-US" sz="2000" b="1" dirty="0"/>
              <a:t>把</a:t>
            </a:r>
            <a:r>
              <a:rPr lang="en-US" altLang="zh-CN" sz="2000" b="1" dirty="0"/>
              <a:t>A</a:t>
            </a:r>
            <a:r>
              <a:rPr lang="zh-CN" altLang="en-US" sz="2000" b="1" dirty="0"/>
              <a:t>写回数据库</a:t>
            </a:r>
            <a:r>
              <a:rPr lang="en-US" altLang="zh-CN" sz="2000" b="1" dirty="0"/>
              <a:t>.</a:t>
            </a:r>
          </a:p>
          <a:p>
            <a:r>
              <a:rPr lang="zh-CN" altLang="en-US" sz="2000" b="1" dirty="0"/>
              <a:t>结果明明卖出两张机票，数据库中机票余额只减少</a:t>
            </a:r>
            <a:r>
              <a:rPr lang="en-US" altLang="zh-CN" sz="2000" b="1" dirty="0"/>
              <a:t>1</a:t>
            </a:r>
            <a:r>
              <a:rPr lang="zh-CN" altLang="en-US" sz="2000" b="1" dirty="0" smtClean="0"/>
              <a:t>。</a:t>
            </a:r>
            <a:endParaRPr lang="zh-CN" altLang="en-US" sz="2000" b="1" dirty="0"/>
          </a:p>
          <a:p>
            <a:r>
              <a:rPr lang="zh-CN" altLang="en-US" sz="2000" b="1" dirty="0" smtClean="0"/>
              <a:t>产生</a:t>
            </a:r>
            <a:r>
              <a:rPr lang="zh-CN" altLang="en-US" sz="2000" b="1" dirty="0"/>
              <a:t>这种情况的原因是因为两个</a:t>
            </a:r>
            <a:r>
              <a:rPr lang="zh-CN" altLang="en-US" sz="2000" b="1" dirty="0" smtClean="0"/>
              <a:t>事务</a:t>
            </a:r>
            <a:r>
              <a:rPr lang="en-US" altLang="zh-CN" sz="2000" b="1" dirty="0"/>
              <a:t>T1</a:t>
            </a:r>
            <a:r>
              <a:rPr lang="zh-CN" altLang="en-US" sz="2000" b="1" dirty="0"/>
              <a:t>和</a:t>
            </a:r>
            <a:r>
              <a:rPr lang="en-US" altLang="zh-CN" sz="2000" b="1" dirty="0"/>
              <a:t>T2</a:t>
            </a:r>
            <a:r>
              <a:rPr lang="zh-CN" altLang="en-US" sz="2000" b="1" dirty="0" smtClean="0"/>
              <a:t>读入</a:t>
            </a:r>
            <a:r>
              <a:rPr lang="zh-CN" altLang="en-US" sz="2000" b="1" dirty="0">
                <a:solidFill>
                  <a:srgbClr val="FF0000"/>
                </a:solidFill>
              </a:rPr>
              <a:t>同一数据</a:t>
            </a:r>
            <a:r>
              <a:rPr lang="zh-CN" altLang="en-US" sz="2000" b="1" dirty="0"/>
              <a:t>并</a:t>
            </a:r>
            <a:r>
              <a:rPr lang="zh-CN" altLang="en-US" sz="2000" b="1" dirty="0">
                <a:solidFill>
                  <a:srgbClr val="FF0000"/>
                </a:solidFill>
              </a:rPr>
              <a:t>同时修改</a:t>
            </a:r>
            <a:r>
              <a:rPr lang="zh-CN" altLang="en-US" sz="2000" b="1" dirty="0"/>
              <a:t>，其中一个</a:t>
            </a:r>
            <a:r>
              <a:rPr lang="zh-CN" altLang="en-US" sz="2000" b="1" dirty="0" smtClean="0"/>
              <a:t>事务</a:t>
            </a:r>
            <a:r>
              <a:rPr lang="en-US" altLang="zh-CN" sz="2000" b="1" dirty="0"/>
              <a:t>T2</a:t>
            </a:r>
            <a:r>
              <a:rPr lang="zh-CN" altLang="en-US" sz="2000" b="1" dirty="0" smtClean="0"/>
              <a:t>提交</a:t>
            </a:r>
            <a:r>
              <a:rPr lang="zh-CN" altLang="en-US" sz="2000" b="1" dirty="0"/>
              <a:t>的结果破坏了另一个</a:t>
            </a:r>
            <a:r>
              <a:rPr lang="zh-CN" altLang="en-US" sz="2000" b="1" dirty="0" smtClean="0"/>
              <a:t>事务</a:t>
            </a:r>
            <a:r>
              <a:rPr lang="en-US" altLang="zh-CN" sz="2000" b="1" dirty="0" smtClean="0"/>
              <a:t>T1</a:t>
            </a:r>
            <a:r>
              <a:rPr lang="zh-CN" altLang="en-US" sz="2000" b="1" dirty="0" smtClean="0"/>
              <a:t>提交</a:t>
            </a:r>
            <a:r>
              <a:rPr lang="zh-CN" altLang="en-US" sz="2000" b="1" dirty="0"/>
              <a:t>的结果，导致其数据的修改被丢失，</a:t>
            </a:r>
            <a:r>
              <a:rPr lang="zh-CN" altLang="en-US" sz="2000" b="1" dirty="0">
                <a:solidFill>
                  <a:srgbClr val="FF0000"/>
                </a:solidFill>
              </a:rPr>
              <a:t>破坏了事务的隔离性</a:t>
            </a:r>
            <a:r>
              <a:rPr lang="zh-CN" altLang="en-US" sz="2000" b="1" dirty="0"/>
              <a:t>。并发控制要解决的就是这类问题。</a:t>
            </a:r>
          </a:p>
          <a:p>
            <a:r>
              <a:rPr lang="zh-CN" altLang="en-US" sz="2000" b="1" dirty="0" smtClean="0">
                <a:solidFill>
                  <a:srgbClr val="FF0000"/>
                </a:solidFill>
              </a:rPr>
              <a:t>封锁</a:t>
            </a:r>
            <a:r>
              <a:rPr lang="zh-CN" altLang="en-US" sz="2000" b="1" dirty="0" smtClean="0"/>
              <a:t>（三个环节：</a:t>
            </a:r>
            <a:r>
              <a:rPr lang="en-US" altLang="zh-CN" sz="2000" b="1" dirty="0" smtClean="0"/>
              <a:t>1 </a:t>
            </a:r>
            <a:r>
              <a:rPr lang="zh-CN" altLang="en-US" sz="2000" b="1" dirty="0" smtClean="0"/>
              <a:t>申请加锁；</a:t>
            </a:r>
            <a:r>
              <a:rPr lang="en-US" altLang="zh-CN" sz="2000" b="1" dirty="0" smtClean="0"/>
              <a:t>2 </a:t>
            </a:r>
            <a:r>
              <a:rPr lang="zh-CN" altLang="en-US" sz="2000" b="1" dirty="0" smtClean="0"/>
              <a:t>获得锁；</a:t>
            </a:r>
            <a:r>
              <a:rPr lang="en-US" altLang="zh-CN" sz="2000" b="1" dirty="0" smtClean="0"/>
              <a:t>3 </a:t>
            </a:r>
            <a:r>
              <a:rPr lang="zh-CN" altLang="en-US" sz="2000" b="1" dirty="0" smtClean="0"/>
              <a:t>释放锁）、</a:t>
            </a:r>
            <a:r>
              <a:rPr lang="zh-CN" altLang="en-US" sz="2000" b="1" dirty="0">
                <a:solidFill>
                  <a:srgbClr val="FF0000"/>
                </a:solidFill>
              </a:rPr>
              <a:t>时间戳</a:t>
            </a:r>
            <a:r>
              <a:rPr lang="zh-CN" altLang="en-US" sz="2000" b="1" dirty="0"/>
              <a:t>、</a:t>
            </a:r>
            <a:r>
              <a:rPr lang="zh-CN" altLang="en-US" sz="2000" b="1" dirty="0">
                <a:solidFill>
                  <a:srgbClr val="FF0000"/>
                </a:solidFill>
              </a:rPr>
              <a:t>乐观并发控制</a:t>
            </a:r>
            <a:r>
              <a:rPr lang="zh-CN" altLang="en-US" sz="2000" b="1" dirty="0"/>
              <a:t>和</a:t>
            </a:r>
            <a:r>
              <a:rPr lang="zh-CN" altLang="en-US" sz="2000" b="1" dirty="0">
                <a:solidFill>
                  <a:srgbClr val="FF0000"/>
                </a:solidFill>
              </a:rPr>
              <a:t>悲观并发控制</a:t>
            </a:r>
            <a:r>
              <a:rPr lang="zh-CN" altLang="en-US" sz="2000" b="1" dirty="0"/>
              <a:t>是并发控制主要采用的技术手段。</a:t>
            </a:r>
          </a:p>
          <a:p>
            <a:endParaRPr lang="en-US" altLang="zh-CN" sz="2000" dirty="0"/>
          </a:p>
        </p:txBody>
      </p:sp>
    </p:spTree>
    <p:extLst>
      <p:ext uri="{BB962C8B-B14F-4D97-AF65-F5344CB8AC3E}">
        <p14:creationId xmlns:p14="http://schemas.microsoft.com/office/powerpoint/2010/main" val="1503308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1000"/>
                                        <p:tgtEl>
                                          <p:spTgt spid="4">
                                            <p:txEl>
                                              <p:pRg st="2" end="2"/>
                                            </p:txEl>
                                          </p:spTgt>
                                        </p:tgtEl>
                                      </p:cBhvr>
                                    </p:animEffect>
                                    <p:anim calcmode="lin" valueType="num">
                                      <p:cBhvr>
                                        <p:cTn id="1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1000"/>
                                        <p:tgtEl>
                                          <p:spTgt spid="4">
                                            <p:txEl>
                                              <p:pRg st="3" end="3"/>
                                            </p:txEl>
                                          </p:spTgt>
                                        </p:tgtEl>
                                      </p:cBhvr>
                                    </p:animEffect>
                                    <p:anim calcmode="lin" valueType="num">
                                      <p:cBhvr>
                                        <p:cTn id="23"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animEffect transition="in" filter="fade">
                                      <p:cBhvr>
                                        <p:cTn id="29" dur="1000"/>
                                        <p:tgtEl>
                                          <p:spTgt spid="4">
                                            <p:txEl>
                                              <p:pRg st="4" end="4"/>
                                            </p:txEl>
                                          </p:spTgt>
                                        </p:tgtEl>
                                      </p:cBhvr>
                                    </p:animEffect>
                                    <p:anim calcmode="lin" valueType="num">
                                      <p:cBhvr>
                                        <p:cTn id="30"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4">
                                            <p:txEl>
                                              <p:pRg st="5" end="5"/>
                                            </p:txEl>
                                          </p:spTgt>
                                        </p:tgtEl>
                                        <p:attrNameLst>
                                          <p:attrName>style.visibility</p:attrName>
                                        </p:attrNameLst>
                                      </p:cBhvr>
                                      <p:to>
                                        <p:strVal val="visible"/>
                                      </p:to>
                                    </p:set>
                                    <p:animEffect transition="in" filter="fade">
                                      <p:cBhvr>
                                        <p:cTn id="36" dur="1000"/>
                                        <p:tgtEl>
                                          <p:spTgt spid="4">
                                            <p:txEl>
                                              <p:pRg st="5" end="5"/>
                                            </p:txEl>
                                          </p:spTgt>
                                        </p:tgtEl>
                                      </p:cBhvr>
                                    </p:animEffect>
                                    <p:anim calcmode="lin" valueType="num">
                                      <p:cBhvr>
                                        <p:cTn id="37"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2"/>
          <p:cNvSpPr>
            <a:spLocks noGrp="1"/>
          </p:cNvSpPr>
          <p:nvPr>
            <p:ph type="title"/>
          </p:nvPr>
        </p:nvSpPr>
        <p:spPr bwMode="auto">
          <a:xfrm>
            <a:off x="912813" y="188913"/>
            <a:ext cx="7773987" cy="688975"/>
          </a:xfrm>
          <a:noFill/>
          <a:ln>
            <a:miter lim="800000"/>
            <a:headEnd/>
            <a:tailEnd/>
          </a:ln>
        </p:spPr>
        <p:txBody>
          <a:bodyPr vert="horz" wrap="square" lIns="91440" tIns="45720" rIns="91440" bIns="45720" numCol="1" anchor="t" anchorCtr="0" compatLnSpc="1">
            <a:prstTxWarp prst="textNoShape">
              <a:avLst/>
            </a:prstTxWarp>
          </a:bodyPr>
          <a:lstStyle/>
          <a:p>
            <a:r>
              <a:rPr lang="en-US" altLang="zh-CN" dirty="0" smtClean="0"/>
              <a:t> </a:t>
            </a:r>
            <a:r>
              <a:rPr lang="zh-CN" altLang="en-US" b="0" dirty="0" smtClean="0"/>
              <a:t>第八章</a:t>
            </a:r>
          </a:p>
        </p:txBody>
      </p:sp>
      <p:sp>
        <p:nvSpPr>
          <p:cNvPr id="4" name="内容占位符 3"/>
          <p:cNvSpPr>
            <a:spLocks noGrp="1"/>
          </p:cNvSpPr>
          <p:nvPr>
            <p:ph idx="1"/>
          </p:nvPr>
        </p:nvSpPr>
        <p:spPr>
          <a:xfrm>
            <a:off x="179388" y="1125538"/>
            <a:ext cx="8785225" cy="5543550"/>
          </a:xfrm>
          <a:ln>
            <a:solidFill>
              <a:schemeClr val="accent1"/>
            </a:solidFill>
          </a:ln>
        </p:spPr>
        <p:txBody>
          <a:bodyPr/>
          <a:lstStyle/>
          <a:p>
            <a:r>
              <a:rPr lang="en-US" altLang="zh-CN" sz="2400" dirty="0" smtClean="0">
                <a:solidFill>
                  <a:schemeClr val="bg2"/>
                </a:solidFill>
                <a:latin typeface="宋体" panose="02010600030101010101" pitchFamily="2" charset="-122"/>
                <a:ea typeface="宋体" panose="02010600030101010101" pitchFamily="2" charset="-122"/>
                <a:cs typeface="Arial" charset="0"/>
              </a:rPr>
              <a:t>9</a:t>
            </a:r>
            <a:r>
              <a:rPr lang="en-US" altLang="zh-CN" sz="2400" dirty="0">
                <a:solidFill>
                  <a:schemeClr val="bg2"/>
                </a:solidFill>
                <a:latin typeface="宋体" panose="02010600030101010101" pitchFamily="2" charset="-122"/>
                <a:ea typeface="宋体" panose="02010600030101010101" pitchFamily="2" charset="-122"/>
                <a:cs typeface="Arial" charset="0"/>
              </a:rPr>
              <a:t>.</a:t>
            </a:r>
            <a:r>
              <a:rPr lang="zh-CN" altLang="zh-CN" sz="2400" dirty="0">
                <a:solidFill>
                  <a:schemeClr val="bg2"/>
                </a:solidFill>
                <a:latin typeface="宋体" panose="02010600030101010101" pitchFamily="2" charset="-122"/>
                <a:ea typeface="宋体" panose="02010600030101010101" pitchFamily="2" charset="-122"/>
                <a:cs typeface="Arial" charset="0"/>
              </a:rPr>
              <a:t>智能家居是物联网的典型应用，设想一下未来的智能家居的应用</a:t>
            </a:r>
            <a:r>
              <a:rPr lang="zh-CN" altLang="zh-CN" sz="2400" dirty="0" smtClean="0">
                <a:solidFill>
                  <a:schemeClr val="bg2"/>
                </a:solidFill>
                <a:latin typeface="宋体" panose="02010600030101010101" pitchFamily="2" charset="-122"/>
                <a:ea typeface="宋体" panose="02010600030101010101" pitchFamily="2" charset="-122"/>
                <a:cs typeface="Arial" charset="0"/>
              </a:rPr>
              <a:t>场景</a:t>
            </a:r>
            <a:r>
              <a:rPr lang="zh-CN" altLang="en-US" sz="2400" dirty="0" smtClean="0">
                <a:solidFill>
                  <a:schemeClr val="bg2"/>
                </a:solidFill>
                <a:latin typeface="宋体" panose="02010600030101010101" pitchFamily="2" charset="-122"/>
                <a:ea typeface="宋体" panose="02010600030101010101" pitchFamily="2" charset="-122"/>
                <a:cs typeface="Arial" charset="0"/>
              </a:rPr>
              <a:t>。</a:t>
            </a:r>
            <a:endParaRPr lang="en-US" altLang="zh-CN" sz="2400" dirty="0">
              <a:solidFill>
                <a:schemeClr val="bg2"/>
              </a:solidFill>
              <a:latin typeface="宋体" panose="02010600030101010101" pitchFamily="2" charset="-122"/>
              <a:ea typeface="宋体" panose="02010600030101010101" pitchFamily="2" charset="-122"/>
              <a:cs typeface="Arial" charset="0"/>
            </a:endParaRPr>
          </a:p>
          <a:p>
            <a:r>
              <a:rPr lang="zh-CN" altLang="en-US" sz="2000" b="1" dirty="0" smtClean="0">
                <a:solidFill>
                  <a:schemeClr val="bg2"/>
                </a:solidFill>
                <a:cs typeface="Arial" charset="0"/>
              </a:rPr>
              <a:t>答案：</a:t>
            </a:r>
            <a:r>
              <a:rPr lang="zh-CN" altLang="en-US" sz="2000" b="1" dirty="0" smtClean="0">
                <a:solidFill>
                  <a:schemeClr val="bg2"/>
                </a:solidFill>
                <a:cs typeface="Arial" charset="0"/>
                <a:hlinkClick r:id="rId3" action="ppaction://hlinkfile"/>
              </a:rPr>
              <a:t>智能家居</a:t>
            </a:r>
            <a:endParaRPr lang="en-US" altLang="zh-CN" sz="2000" dirty="0"/>
          </a:p>
        </p:txBody>
      </p:sp>
    </p:spTree>
    <p:extLst>
      <p:ext uri="{BB962C8B-B14F-4D97-AF65-F5344CB8AC3E}">
        <p14:creationId xmlns:p14="http://schemas.microsoft.com/office/powerpoint/2010/main" val="1448696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2"/>
          <p:cNvSpPr>
            <a:spLocks noGrp="1"/>
          </p:cNvSpPr>
          <p:nvPr>
            <p:ph type="title"/>
          </p:nvPr>
        </p:nvSpPr>
        <p:spPr bwMode="auto">
          <a:xfrm>
            <a:off x="912813" y="188913"/>
            <a:ext cx="7773987" cy="688975"/>
          </a:xfrm>
          <a:noFill/>
          <a:ln>
            <a:miter lim="800000"/>
            <a:headEnd/>
            <a:tailEnd/>
          </a:ln>
        </p:spPr>
        <p:txBody>
          <a:bodyPr vert="horz" wrap="square" lIns="91440" tIns="45720" rIns="91440" bIns="45720" numCol="1" anchor="t" anchorCtr="0" compatLnSpc="1">
            <a:prstTxWarp prst="textNoShape">
              <a:avLst/>
            </a:prstTxWarp>
          </a:bodyPr>
          <a:lstStyle/>
          <a:p>
            <a:r>
              <a:rPr lang="en-US" altLang="zh-CN" dirty="0" smtClean="0"/>
              <a:t> </a:t>
            </a:r>
            <a:r>
              <a:rPr lang="zh-CN" altLang="en-US" b="0" dirty="0" smtClean="0"/>
              <a:t>第九章</a:t>
            </a:r>
          </a:p>
        </p:txBody>
      </p:sp>
      <p:sp>
        <p:nvSpPr>
          <p:cNvPr id="4" name="内容占位符 3"/>
          <p:cNvSpPr>
            <a:spLocks noGrp="1"/>
          </p:cNvSpPr>
          <p:nvPr>
            <p:ph idx="1"/>
          </p:nvPr>
        </p:nvSpPr>
        <p:spPr>
          <a:xfrm>
            <a:off x="179388" y="1125538"/>
            <a:ext cx="8785225" cy="5543550"/>
          </a:xfrm>
          <a:ln>
            <a:solidFill>
              <a:schemeClr val="accent1"/>
            </a:solidFill>
          </a:ln>
        </p:spPr>
        <p:txBody>
          <a:bodyPr/>
          <a:lstStyle/>
          <a:p>
            <a:r>
              <a:rPr lang="en-US" altLang="zh-CN" sz="2400" dirty="0" smtClean="0">
                <a:solidFill>
                  <a:schemeClr val="bg2"/>
                </a:solidFill>
                <a:latin typeface="宋体" panose="02010600030101010101" pitchFamily="2" charset="-122"/>
                <a:ea typeface="宋体" panose="02010600030101010101" pitchFamily="2" charset="-122"/>
                <a:cs typeface="Arial" charset="0"/>
              </a:rPr>
              <a:t>9.</a:t>
            </a:r>
            <a:r>
              <a:rPr lang="zh-CN" altLang="en-US" sz="2400" dirty="0">
                <a:solidFill>
                  <a:schemeClr val="bg2"/>
                </a:solidFill>
                <a:latin typeface="宋体" panose="02010600030101010101" pitchFamily="2" charset="-122"/>
                <a:ea typeface="宋体" panose="02010600030101010101" pitchFamily="2" charset="-122"/>
                <a:cs typeface="Arial" charset="0"/>
              </a:rPr>
              <a:t>简述知识、能力、与素质三者之间的关系</a:t>
            </a:r>
            <a:r>
              <a:rPr lang="zh-CN" altLang="en-US" sz="2400" dirty="0" smtClean="0">
                <a:solidFill>
                  <a:schemeClr val="bg2"/>
                </a:solidFill>
                <a:latin typeface="宋体" panose="02010600030101010101" pitchFamily="2" charset="-122"/>
                <a:ea typeface="宋体" panose="02010600030101010101" pitchFamily="2" charset="-122"/>
                <a:cs typeface="Arial" charset="0"/>
              </a:rPr>
              <a:t>。</a:t>
            </a:r>
            <a:endParaRPr lang="en-US" altLang="zh-CN" sz="2400" dirty="0">
              <a:solidFill>
                <a:schemeClr val="bg2"/>
              </a:solidFill>
              <a:latin typeface="宋体" panose="02010600030101010101" pitchFamily="2" charset="-122"/>
              <a:ea typeface="宋体" panose="02010600030101010101" pitchFamily="2" charset="-122"/>
              <a:cs typeface="Arial" charset="0"/>
            </a:endParaRPr>
          </a:p>
          <a:p>
            <a:r>
              <a:rPr lang="zh-CN" altLang="en-US" sz="2000" b="1" dirty="0" smtClean="0">
                <a:solidFill>
                  <a:schemeClr val="bg2"/>
                </a:solidFill>
                <a:cs typeface="Arial" charset="0"/>
              </a:rPr>
              <a:t>答案：</a:t>
            </a:r>
            <a:r>
              <a:rPr lang="zh-CN" altLang="en-US" sz="2000" b="1" dirty="0">
                <a:solidFill>
                  <a:srgbClr val="CC00FF"/>
                </a:solidFill>
              </a:rPr>
              <a:t>三者互为条件、互相依存、辩证统一</a:t>
            </a:r>
          </a:p>
          <a:p>
            <a:endParaRPr lang="en-US" altLang="zh-CN" sz="2000" dirty="0"/>
          </a:p>
        </p:txBody>
      </p:sp>
      <p:grpSp>
        <p:nvGrpSpPr>
          <p:cNvPr id="2" name="组合 1"/>
          <p:cNvGrpSpPr/>
          <p:nvPr/>
        </p:nvGrpSpPr>
        <p:grpSpPr>
          <a:xfrm>
            <a:off x="395536" y="2204864"/>
            <a:ext cx="4038600" cy="3886200"/>
            <a:chOff x="395536" y="2204864"/>
            <a:chExt cx="4038600" cy="3886200"/>
          </a:xfrm>
        </p:grpSpPr>
        <p:sp>
          <p:nvSpPr>
            <p:cNvPr id="10" name="AutoShape 7"/>
            <p:cNvSpPr>
              <a:spLocks noChangeArrowheads="1"/>
            </p:cNvSpPr>
            <p:nvPr/>
          </p:nvSpPr>
          <p:spPr bwMode="auto">
            <a:xfrm>
              <a:off x="395536" y="2204864"/>
              <a:ext cx="4038600" cy="3886200"/>
            </a:xfrm>
            <a:prstGeom prst="triangle">
              <a:avLst>
                <a:gd name="adj" fmla="val 50000"/>
              </a:avLst>
            </a:prstGeom>
            <a:solidFill>
              <a:srgbClr val="EAEAEA"/>
            </a:solidFill>
            <a:ln w="9525">
              <a:solidFill>
                <a:srgbClr val="0000FF"/>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 name="Line 8"/>
            <p:cNvSpPr>
              <a:spLocks noChangeShapeType="1"/>
            </p:cNvSpPr>
            <p:nvPr/>
          </p:nvSpPr>
          <p:spPr bwMode="auto">
            <a:xfrm>
              <a:off x="1005136" y="4871864"/>
              <a:ext cx="281940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12" name="Line 9"/>
            <p:cNvSpPr>
              <a:spLocks noChangeShapeType="1"/>
            </p:cNvSpPr>
            <p:nvPr/>
          </p:nvSpPr>
          <p:spPr bwMode="auto">
            <a:xfrm>
              <a:off x="1614736" y="3728864"/>
              <a:ext cx="160020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bg2"/>
                </a:solidFill>
              </a:endParaRPr>
            </a:p>
          </p:txBody>
        </p:sp>
        <p:sp>
          <p:nvSpPr>
            <p:cNvPr id="13" name="Text Box 10"/>
            <p:cNvSpPr txBox="1">
              <a:spLocks noChangeArrowheads="1"/>
            </p:cNvSpPr>
            <p:nvPr/>
          </p:nvSpPr>
          <p:spPr bwMode="auto">
            <a:xfrm>
              <a:off x="1767136" y="5100464"/>
              <a:ext cx="1371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4000" b="1">
                  <a:solidFill>
                    <a:schemeClr val="bg2"/>
                  </a:solidFill>
                </a:rPr>
                <a:t>知识</a:t>
              </a:r>
            </a:p>
          </p:txBody>
        </p:sp>
        <p:sp>
          <p:nvSpPr>
            <p:cNvPr id="14" name="Text Box 11"/>
            <p:cNvSpPr txBox="1">
              <a:spLocks noChangeArrowheads="1"/>
            </p:cNvSpPr>
            <p:nvPr/>
          </p:nvSpPr>
          <p:spPr bwMode="auto">
            <a:xfrm>
              <a:off x="1767136" y="3957464"/>
              <a:ext cx="1447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4000" b="1" dirty="0">
                  <a:solidFill>
                    <a:schemeClr val="bg2"/>
                  </a:solidFill>
                </a:rPr>
                <a:t>能力</a:t>
              </a:r>
            </a:p>
          </p:txBody>
        </p:sp>
        <p:sp>
          <p:nvSpPr>
            <p:cNvPr id="15" name="Text Box 12"/>
            <p:cNvSpPr txBox="1">
              <a:spLocks noChangeArrowheads="1"/>
            </p:cNvSpPr>
            <p:nvPr/>
          </p:nvSpPr>
          <p:spPr bwMode="auto">
            <a:xfrm>
              <a:off x="1767136" y="2966864"/>
              <a:ext cx="1447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4000" b="1" dirty="0">
                  <a:solidFill>
                    <a:schemeClr val="bg2"/>
                  </a:solidFill>
                </a:rPr>
                <a:t>素质</a:t>
              </a:r>
            </a:p>
          </p:txBody>
        </p:sp>
      </p:grpSp>
      <p:sp>
        <p:nvSpPr>
          <p:cNvPr id="16" name="Text Box 14"/>
          <p:cNvSpPr txBox="1">
            <a:spLocks noChangeArrowheads="1"/>
          </p:cNvSpPr>
          <p:nvPr/>
        </p:nvSpPr>
        <p:spPr bwMode="auto">
          <a:xfrm>
            <a:off x="3886200" y="3429000"/>
            <a:ext cx="5029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dirty="0">
                <a:solidFill>
                  <a:srgbClr val="0000FF"/>
                </a:solidFill>
              </a:rPr>
              <a:t>能力和</a:t>
            </a:r>
            <a:r>
              <a:rPr lang="zh-CN" altLang="en-US" sz="2800" b="1" dirty="0" smtClean="0">
                <a:solidFill>
                  <a:srgbClr val="0000FF"/>
                </a:solidFill>
              </a:rPr>
              <a:t>素质</a:t>
            </a:r>
            <a:r>
              <a:rPr lang="zh-CN" altLang="en-US" sz="2800" b="1" dirty="0" smtClean="0">
                <a:solidFill>
                  <a:schemeClr val="bg2"/>
                </a:solidFill>
              </a:rPr>
              <a:t>反过来为个体的学习知识提供</a:t>
            </a:r>
            <a:r>
              <a:rPr lang="zh-CN" altLang="en-US" sz="2800" b="1" dirty="0" smtClean="0">
                <a:solidFill>
                  <a:srgbClr val="0000FF"/>
                </a:solidFill>
              </a:rPr>
              <a:t>条件</a:t>
            </a:r>
            <a:endParaRPr lang="zh-CN" altLang="en-US" sz="2800" b="1" dirty="0">
              <a:solidFill>
                <a:srgbClr val="0000FF"/>
              </a:solidFill>
            </a:endParaRPr>
          </a:p>
        </p:txBody>
      </p:sp>
      <p:sp>
        <p:nvSpPr>
          <p:cNvPr id="17" name="Text Box 13"/>
          <p:cNvSpPr txBox="1">
            <a:spLocks noChangeArrowheads="1"/>
          </p:cNvSpPr>
          <p:nvPr/>
        </p:nvSpPr>
        <p:spPr bwMode="auto">
          <a:xfrm>
            <a:off x="4114800" y="5029200"/>
            <a:ext cx="5029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dirty="0">
                <a:solidFill>
                  <a:srgbClr val="0000FF"/>
                </a:solidFill>
              </a:rPr>
              <a:t>知识</a:t>
            </a:r>
            <a:r>
              <a:rPr lang="zh-CN" altLang="en-US" sz="2800" b="1" dirty="0">
                <a:solidFill>
                  <a:schemeClr val="bg2"/>
                </a:solidFill>
              </a:rPr>
              <a:t>是能力、素质形成的</a:t>
            </a:r>
            <a:r>
              <a:rPr lang="zh-CN" altLang="en-US" sz="2800" b="1" dirty="0">
                <a:solidFill>
                  <a:srgbClr val="0000FF"/>
                </a:solidFill>
              </a:rPr>
              <a:t>基础</a:t>
            </a:r>
          </a:p>
        </p:txBody>
      </p:sp>
    </p:spTree>
    <p:extLst>
      <p:ext uri="{BB962C8B-B14F-4D97-AF65-F5344CB8AC3E}">
        <p14:creationId xmlns:p14="http://schemas.microsoft.com/office/powerpoint/2010/main" val="4177938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1000"/>
                                        <p:tgtEl>
                                          <p:spTgt spid="17"/>
                                        </p:tgtEl>
                                      </p:cBhvr>
                                    </p:animEffect>
                                    <p:anim calcmode="lin" valueType="num">
                                      <p:cBhvr>
                                        <p:cTn id="27" dur="1000" fill="hold"/>
                                        <p:tgtEl>
                                          <p:spTgt spid="17"/>
                                        </p:tgtEl>
                                        <p:attrNameLst>
                                          <p:attrName>ppt_x</p:attrName>
                                        </p:attrNameLst>
                                      </p:cBhvr>
                                      <p:tavLst>
                                        <p:tav tm="0">
                                          <p:val>
                                            <p:strVal val="#ppt_x"/>
                                          </p:val>
                                        </p:tav>
                                        <p:tav tm="100000">
                                          <p:val>
                                            <p:strVal val="#ppt_x"/>
                                          </p:val>
                                        </p:tav>
                                      </p:tavLst>
                                    </p:anim>
                                    <p:anim calcmode="lin" valueType="num">
                                      <p:cBhvr>
                                        <p:cTn id="28"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1000"/>
                                        <p:tgtEl>
                                          <p:spTgt spid="16"/>
                                        </p:tgtEl>
                                      </p:cBhvr>
                                    </p:animEffect>
                                    <p:anim calcmode="lin" valueType="num">
                                      <p:cBhvr>
                                        <p:cTn id="34" dur="1000" fill="hold"/>
                                        <p:tgtEl>
                                          <p:spTgt spid="16"/>
                                        </p:tgtEl>
                                        <p:attrNameLst>
                                          <p:attrName>ppt_x</p:attrName>
                                        </p:attrNameLst>
                                      </p:cBhvr>
                                      <p:tavLst>
                                        <p:tav tm="0">
                                          <p:val>
                                            <p:strVal val="#ppt_x"/>
                                          </p:val>
                                        </p:tav>
                                        <p:tav tm="100000">
                                          <p:val>
                                            <p:strVal val="#ppt_x"/>
                                          </p:val>
                                        </p:tav>
                                      </p:tavLst>
                                    </p:anim>
                                    <p:anim calcmode="lin" valueType="num">
                                      <p:cBhvr>
                                        <p:cTn id="35"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2"/>
          <p:cNvSpPr>
            <a:spLocks noGrp="1"/>
          </p:cNvSpPr>
          <p:nvPr>
            <p:ph type="title"/>
          </p:nvPr>
        </p:nvSpPr>
        <p:spPr bwMode="auto">
          <a:xfrm>
            <a:off x="912813" y="188913"/>
            <a:ext cx="7773987" cy="688975"/>
          </a:xfrm>
          <a:noFill/>
          <a:ln>
            <a:miter lim="800000"/>
            <a:headEnd/>
            <a:tailEnd/>
          </a:ln>
        </p:spPr>
        <p:txBody>
          <a:bodyPr vert="horz" wrap="square" lIns="91440" tIns="45720" rIns="91440" bIns="45720" numCol="1" anchor="t" anchorCtr="0" compatLnSpc="1">
            <a:prstTxWarp prst="textNoShape">
              <a:avLst/>
            </a:prstTxWarp>
          </a:bodyPr>
          <a:lstStyle/>
          <a:p>
            <a:r>
              <a:rPr lang="en-US" altLang="zh-CN" dirty="0" smtClean="0"/>
              <a:t> </a:t>
            </a:r>
            <a:endParaRPr lang="zh-CN" altLang="en-US" dirty="0" smtClean="0"/>
          </a:p>
        </p:txBody>
      </p:sp>
      <p:sp>
        <p:nvSpPr>
          <p:cNvPr id="4" name="内容占位符 3"/>
          <p:cNvSpPr>
            <a:spLocks noGrp="1"/>
          </p:cNvSpPr>
          <p:nvPr>
            <p:ph idx="1"/>
          </p:nvPr>
        </p:nvSpPr>
        <p:spPr>
          <a:xfrm>
            <a:off x="179388" y="1125538"/>
            <a:ext cx="8785225" cy="5543550"/>
          </a:xfrm>
        </p:spPr>
        <p:txBody>
          <a:bodyPr/>
          <a:lstStyle/>
          <a:p>
            <a:r>
              <a:rPr lang="zh-CN" altLang="en-US" sz="2000" b="1" dirty="0">
                <a:solidFill>
                  <a:srgbClr val="CC00FF"/>
                </a:solidFill>
              </a:rPr>
              <a:t>三者互为条件、互相依存、辩证统一</a:t>
            </a:r>
          </a:p>
          <a:p>
            <a:endParaRPr lang="en-US" altLang="zh-CN" sz="2000" b="1" dirty="0">
              <a:solidFill>
                <a:schemeClr val="bg2"/>
              </a:solidFill>
              <a:cs typeface="Arial" charset="0"/>
            </a:endParaRPr>
          </a:p>
        </p:txBody>
      </p:sp>
      <p:grpSp>
        <p:nvGrpSpPr>
          <p:cNvPr id="2" name="组合 1"/>
          <p:cNvGrpSpPr/>
          <p:nvPr/>
        </p:nvGrpSpPr>
        <p:grpSpPr>
          <a:xfrm>
            <a:off x="533400" y="2057400"/>
            <a:ext cx="3079750" cy="4038600"/>
            <a:chOff x="533400" y="2057400"/>
            <a:chExt cx="3079750" cy="4038600"/>
          </a:xfrm>
        </p:grpSpPr>
        <p:sp>
          <p:nvSpPr>
            <p:cNvPr id="11" name="椭圆 10"/>
            <p:cNvSpPr/>
            <p:nvPr/>
          </p:nvSpPr>
          <p:spPr>
            <a:xfrm>
              <a:off x="609600" y="2286000"/>
              <a:ext cx="2667000" cy="3810000"/>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椭圆 11"/>
            <p:cNvSpPr/>
            <p:nvPr/>
          </p:nvSpPr>
          <p:spPr>
            <a:xfrm>
              <a:off x="533400" y="2057400"/>
              <a:ext cx="2743200" cy="12192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椭圆 7"/>
            <p:cNvSpPr/>
            <p:nvPr/>
          </p:nvSpPr>
          <p:spPr>
            <a:xfrm>
              <a:off x="990600" y="3276600"/>
              <a:ext cx="1828800" cy="2819400"/>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Text Box 11"/>
            <p:cNvSpPr txBox="1">
              <a:spLocks noChangeArrowheads="1"/>
            </p:cNvSpPr>
            <p:nvPr/>
          </p:nvSpPr>
          <p:spPr bwMode="auto">
            <a:xfrm>
              <a:off x="1517531" y="4419600"/>
              <a:ext cx="800219"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4000" b="1" dirty="0">
                  <a:solidFill>
                    <a:schemeClr val="bg2"/>
                  </a:solidFill>
                </a:rPr>
                <a:t>素质</a:t>
              </a:r>
            </a:p>
          </p:txBody>
        </p:sp>
        <p:sp>
          <p:nvSpPr>
            <p:cNvPr id="15" name="Text Box 12"/>
            <p:cNvSpPr txBox="1">
              <a:spLocks noChangeArrowheads="1"/>
            </p:cNvSpPr>
            <p:nvPr/>
          </p:nvSpPr>
          <p:spPr bwMode="auto">
            <a:xfrm>
              <a:off x="2812931" y="3276600"/>
              <a:ext cx="800219"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4000" b="1" dirty="0">
                  <a:solidFill>
                    <a:schemeClr val="bg2"/>
                  </a:solidFill>
                </a:rPr>
                <a:t>能力</a:t>
              </a:r>
            </a:p>
          </p:txBody>
        </p:sp>
        <p:sp>
          <p:nvSpPr>
            <p:cNvPr id="16" name="Text Box 13"/>
            <p:cNvSpPr txBox="1">
              <a:spLocks noChangeArrowheads="1"/>
            </p:cNvSpPr>
            <p:nvPr/>
          </p:nvSpPr>
          <p:spPr bwMode="auto">
            <a:xfrm>
              <a:off x="1295400" y="2286000"/>
              <a:ext cx="1219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4000" b="1" dirty="0">
                  <a:solidFill>
                    <a:schemeClr val="bg2"/>
                  </a:solidFill>
                </a:rPr>
                <a:t>知识</a:t>
              </a:r>
            </a:p>
          </p:txBody>
        </p:sp>
      </p:grpSp>
      <p:sp>
        <p:nvSpPr>
          <p:cNvPr id="20" name="Text Box 14"/>
          <p:cNvSpPr txBox="1">
            <a:spLocks noChangeArrowheads="1"/>
          </p:cNvSpPr>
          <p:nvPr/>
        </p:nvSpPr>
        <p:spPr bwMode="auto">
          <a:xfrm>
            <a:off x="3810000" y="2133600"/>
            <a:ext cx="49530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300" b="1" dirty="0">
                <a:solidFill>
                  <a:schemeClr val="bg2"/>
                </a:solidFill>
              </a:rPr>
              <a:t>素质对获取知识、提高能力发挥着主导作用。</a:t>
            </a:r>
          </a:p>
        </p:txBody>
      </p:sp>
      <p:sp>
        <p:nvSpPr>
          <p:cNvPr id="21" name="Text Box 15"/>
          <p:cNvSpPr txBox="1">
            <a:spLocks noChangeArrowheads="1"/>
          </p:cNvSpPr>
          <p:nvPr/>
        </p:nvSpPr>
        <p:spPr bwMode="auto">
          <a:xfrm>
            <a:off x="3886200" y="3657600"/>
            <a:ext cx="48006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300" b="1" dirty="0">
                <a:solidFill>
                  <a:schemeClr val="bg2"/>
                </a:solidFill>
              </a:rPr>
              <a:t>知识、能力对增强素质发挥着促进作用。</a:t>
            </a:r>
          </a:p>
        </p:txBody>
      </p:sp>
      <p:sp>
        <p:nvSpPr>
          <p:cNvPr id="22" name="Text Box 16"/>
          <p:cNvSpPr txBox="1">
            <a:spLocks noChangeArrowheads="1"/>
          </p:cNvSpPr>
          <p:nvPr/>
        </p:nvSpPr>
        <p:spPr bwMode="auto">
          <a:xfrm>
            <a:off x="2743200" y="5334000"/>
            <a:ext cx="19812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300" b="1" dirty="0">
                <a:solidFill>
                  <a:schemeClr val="bg2"/>
                </a:solidFill>
              </a:rPr>
              <a:t>知识教育</a:t>
            </a:r>
          </a:p>
        </p:txBody>
      </p:sp>
      <p:sp>
        <p:nvSpPr>
          <p:cNvPr id="23" name="右箭头 22"/>
          <p:cNvSpPr/>
          <p:nvPr/>
        </p:nvSpPr>
        <p:spPr>
          <a:xfrm>
            <a:off x="4572000" y="5562600"/>
            <a:ext cx="533400" cy="228600"/>
          </a:xfrm>
          <a:prstGeom prst="rightArrow">
            <a:avLst/>
          </a:prstGeom>
          <a:gradFill flip="none" rotWithShape="1">
            <a:gsLst>
              <a:gs pos="0">
                <a:srgbClr val="00CCFF">
                  <a:tint val="66000"/>
                  <a:satMod val="160000"/>
                </a:srgbClr>
              </a:gs>
              <a:gs pos="50000">
                <a:srgbClr val="00CCFF">
                  <a:tint val="44500"/>
                  <a:satMod val="160000"/>
                </a:srgbClr>
              </a:gs>
              <a:gs pos="100000">
                <a:srgbClr val="00CCFF">
                  <a:tint val="23500"/>
                  <a:satMod val="160000"/>
                </a:srgbClr>
              </a:gs>
            </a:gsLst>
            <a:lin ang="27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4" name="Text Box 16"/>
          <p:cNvSpPr txBox="1">
            <a:spLocks noChangeArrowheads="1"/>
          </p:cNvSpPr>
          <p:nvPr/>
        </p:nvSpPr>
        <p:spPr bwMode="auto">
          <a:xfrm>
            <a:off x="5029200" y="5334000"/>
            <a:ext cx="1905000"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300" b="1" dirty="0">
                <a:solidFill>
                  <a:schemeClr val="bg2"/>
                </a:solidFill>
              </a:rPr>
              <a:t>能力教育</a:t>
            </a:r>
          </a:p>
        </p:txBody>
      </p:sp>
      <p:sp>
        <p:nvSpPr>
          <p:cNvPr id="25" name="Text Box 16"/>
          <p:cNvSpPr txBox="1">
            <a:spLocks noChangeArrowheads="1"/>
          </p:cNvSpPr>
          <p:nvPr/>
        </p:nvSpPr>
        <p:spPr bwMode="auto">
          <a:xfrm>
            <a:off x="7239000" y="5334000"/>
            <a:ext cx="1905000"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300" b="1" dirty="0">
                <a:solidFill>
                  <a:schemeClr val="bg2"/>
                </a:solidFill>
              </a:rPr>
              <a:t>素质教育</a:t>
            </a:r>
          </a:p>
        </p:txBody>
      </p:sp>
      <p:sp>
        <p:nvSpPr>
          <p:cNvPr id="26" name="右箭头 25"/>
          <p:cNvSpPr/>
          <p:nvPr/>
        </p:nvSpPr>
        <p:spPr>
          <a:xfrm>
            <a:off x="6781800" y="5562600"/>
            <a:ext cx="533400" cy="228600"/>
          </a:xfrm>
          <a:prstGeom prst="rightArrow">
            <a:avLst/>
          </a:prstGeom>
          <a:gradFill flip="none" rotWithShape="1">
            <a:gsLst>
              <a:gs pos="0">
                <a:srgbClr val="00CCFF">
                  <a:tint val="66000"/>
                  <a:satMod val="160000"/>
                </a:srgbClr>
              </a:gs>
              <a:gs pos="50000">
                <a:srgbClr val="00CCFF">
                  <a:tint val="44500"/>
                  <a:satMod val="160000"/>
                </a:srgbClr>
              </a:gs>
              <a:gs pos="100000">
                <a:srgbClr val="00CCFF">
                  <a:tint val="23500"/>
                  <a:satMod val="160000"/>
                </a:srgbClr>
              </a:gs>
            </a:gsLst>
            <a:lin ang="27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val="1004135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1000"/>
                                        <p:tgtEl>
                                          <p:spTgt spid="20"/>
                                        </p:tgtEl>
                                      </p:cBhvr>
                                    </p:animEffect>
                                    <p:anim calcmode="lin" valueType="num">
                                      <p:cBhvr>
                                        <p:cTn id="22" dur="1000" fill="hold"/>
                                        <p:tgtEl>
                                          <p:spTgt spid="20"/>
                                        </p:tgtEl>
                                        <p:attrNameLst>
                                          <p:attrName>ppt_x</p:attrName>
                                        </p:attrNameLst>
                                      </p:cBhvr>
                                      <p:tavLst>
                                        <p:tav tm="0">
                                          <p:val>
                                            <p:strVal val="#ppt_x"/>
                                          </p:val>
                                        </p:tav>
                                        <p:tav tm="100000">
                                          <p:val>
                                            <p:strVal val="#ppt_x"/>
                                          </p:val>
                                        </p:tav>
                                      </p:tavLst>
                                    </p:anim>
                                    <p:anim calcmode="lin" valueType="num">
                                      <p:cBhvr>
                                        <p:cTn id="23"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1000"/>
                                        <p:tgtEl>
                                          <p:spTgt spid="21"/>
                                        </p:tgtEl>
                                      </p:cBhvr>
                                    </p:animEffect>
                                    <p:anim calcmode="lin" valueType="num">
                                      <p:cBhvr>
                                        <p:cTn id="29" dur="1000" fill="hold"/>
                                        <p:tgtEl>
                                          <p:spTgt spid="21"/>
                                        </p:tgtEl>
                                        <p:attrNameLst>
                                          <p:attrName>ppt_x</p:attrName>
                                        </p:attrNameLst>
                                      </p:cBhvr>
                                      <p:tavLst>
                                        <p:tav tm="0">
                                          <p:val>
                                            <p:strVal val="#ppt_x"/>
                                          </p:val>
                                        </p:tav>
                                        <p:tav tm="100000">
                                          <p:val>
                                            <p:strVal val="#ppt_x"/>
                                          </p:val>
                                        </p:tav>
                                      </p:tavLst>
                                    </p:anim>
                                    <p:anim calcmode="lin" valueType="num">
                                      <p:cBhvr>
                                        <p:cTn id="30"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1000"/>
                                        <p:tgtEl>
                                          <p:spTgt spid="22"/>
                                        </p:tgtEl>
                                      </p:cBhvr>
                                    </p:animEffect>
                                    <p:anim calcmode="lin" valueType="num">
                                      <p:cBhvr>
                                        <p:cTn id="36" dur="1000" fill="hold"/>
                                        <p:tgtEl>
                                          <p:spTgt spid="22"/>
                                        </p:tgtEl>
                                        <p:attrNameLst>
                                          <p:attrName>ppt_x</p:attrName>
                                        </p:attrNameLst>
                                      </p:cBhvr>
                                      <p:tavLst>
                                        <p:tav tm="0">
                                          <p:val>
                                            <p:strVal val="#ppt_x"/>
                                          </p:val>
                                        </p:tav>
                                        <p:tav tm="100000">
                                          <p:val>
                                            <p:strVal val="#ppt_x"/>
                                          </p:val>
                                        </p:tav>
                                      </p:tavLst>
                                    </p:anim>
                                    <p:anim calcmode="lin" valueType="num">
                                      <p:cBhvr>
                                        <p:cTn id="37"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1000"/>
                                        <p:tgtEl>
                                          <p:spTgt spid="23"/>
                                        </p:tgtEl>
                                      </p:cBhvr>
                                    </p:animEffect>
                                    <p:anim calcmode="lin" valueType="num">
                                      <p:cBhvr>
                                        <p:cTn id="43" dur="1000" fill="hold"/>
                                        <p:tgtEl>
                                          <p:spTgt spid="23"/>
                                        </p:tgtEl>
                                        <p:attrNameLst>
                                          <p:attrName>ppt_x</p:attrName>
                                        </p:attrNameLst>
                                      </p:cBhvr>
                                      <p:tavLst>
                                        <p:tav tm="0">
                                          <p:val>
                                            <p:strVal val="#ppt_x"/>
                                          </p:val>
                                        </p:tav>
                                        <p:tav tm="100000">
                                          <p:val>
                                            <p:strVal val="#ppt_x"/>
                                          </p:val>
                                        </p:tav>
                                      </p:tavLst>
                                    </p:anim>
                                    <p:anim calcmode="lin" valueType="num">
                                      <p:cBhvr>
                                        <p:cTn id="44"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1000"/>
                                        <p:tgtEl>
                                          <p:spTgt spid="24"/>
                                        </p:tgtEl>
                                      </p:cBhvr>
                                    </p:animEffect>
                                    <p:anim calcmode="lin" valueType="num">
                                      <p:cBhvr>
                                        <p:cTn id="50" dur="1000" fill="hold"/>
                                        <p:tgtEl>
                                          <p:spTgt spid="24"/>
                                        </p:tgtEl>
                                        <p:attrNameLst>
                                          <p:attrName>ppt_x</p:attrName>
                                        </p:attrNameLst>
                                      </p:cBhvr>
                                      <p:tavLst>
                                        <p:tav tm="0">
                                          <p:val>
                                            <p:strVal val="#ppt_x"/>
                                          </p:val>
                                        </p:tav>
                                        <p:tav tm="100000">
                                          <p:val>
                                            <p:strVal val="#ppt_x"/>
                                          </p:val>
                                        </p:tav>
                                      </p:tavLst>
                                    </p:anim>
                                    <p:anim calcmode="lin" valueType="num">
                                      <p:cBhvr>
                                        <p:cTn id="51"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fade">
                                      <p:cBhvr>
                                        <p:cTn id="56" dur="1000"/>
                                        <p:tgtEl>
                                          <p:spTgt spid="26"/>
                                        </p:tgtEl>
                                      </p:cBhvr>
                                    </p:animEffect>
                                    <p:anim calcmode="lin" valueType="num">
                                      <p:cBhvr>
                                        <p:cTn id="57" dur="1000" fill="hold"/>
                                        <p:tgtEl>
                                          <p:spTgt spid="26"/>
                                        </p:tgtEl>
                                        <p:attrNameLst>
                                          <p:attrName>ppt_x</p:attrName>
                                        </p:attrNameLst>
                                      </p:cBhvr>
                                      <p:tavLst>
                                        <p:tav tm="0">
                                          <p:val>
                                            <p:strVal val="#ppt_x"/>
                                          </p:val>
                                        </p:tav>
                                        <p:tav tm="100000">
                                          <p:val>
                                            <p:strVal val="#ppt_x"/>
                                          </p:val>
                                        </p:tav>
                                      </p:tavLst>
                                    </p:anim>
                                    <p:anim calcmode="lin" valueType="num">
                                      <p:cBhvr>
                                        <p:cTn id="58"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fade">
                                      <p:cBhvr>
                                        <p:cTn id="63" dur="1000"/>
                                        <p:tgtEl>
                                          <p:spTgt spid="25"/>
                                        </p:tgtEl>
                                      </p:cBhvr>
                                    </p:animEffect>
                                    <p:anim calcmode="lin" valueType="num">
                                      <p:cBhvr>
                                        <p:cTn id="64" dur="1000" fill="hold"/>
                                        <p:tgtEl>
                                          <p:spTgt spid="25"/>
                                        </p:tgtEl>
                                        <p:attrNameLst>
                                          <p:attrName>ppt_x</p:attrName>
                                        </p:attrNameLst>
                                      </p:cBhvr>
                                      <p:tavLst>
                                        <p:tav tm="0">
                                          <p:val>
                                            <p:strVal val="#ppt_x"/>
                                          </p:val>
                                        </p:tav>
                                        <p:tav tm="100000">
                                          <p:val>
                                            <p:strVal val="#ppt_x"/>
                                          </p:val>
                                        </p:tav>
                                      </p:tavLst>
                                    </p:anim>
                                    <p:anim calcmode="lin" valueType="num">
                                      <p:cBhvr>
                                        <p:cTn id="65"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animBg="1"/>
      <p:bldP spid="24" grpId="0"/>
      <p:bldP spid="25" grpId="0"/>
      <p:bldP spid="2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2"/>
          <p:cNvSpPr>
            <a:spLocks noGrp="1"/>
          </p:cNvSpPr>
          <p:nvPr>
            <p:ph type="title"/>
          </p:nvPr>
        </p:nvSpPr>
        <p:spPr bwMode="auto">
          <a:xfrm>
            <a:off x="912813" y="188913"/>
            <a:ext cx="7773987" cy="688975"/>
          </a:xfrm>
          <a:noFill/>
          <a:ln>
            <a:miter lim="800000"/>
            <a:headEnd/>
            <a:tailEnd/>
          </a:ln>
        </p:spPr>
        <p:txBody>
          <a:bodyPr vert="horz" wrap="square" lIns="91440" tIns="45720" rIns="91440" bIns="45720" numCol="1" anchor="t" anchorCtr="0" compatLnSpc="1">
            <a:prstTxWarp prst="textNoShape">
              <a:avLst/>
            </a:prstTxWarp>
          </a:bodyPr>
          <a:lstStyle/>
          <a:p>
            <a:r>
              <a:rPr lang="en-US" altLang="zh-CN" dirty="0" smtClean="0"/>
              <a:t> </a:t>
            </a:r>
            <a:r>
              <a:rPr lang="zh-CN" altLang="en-US" b="0" dirty="0" smtClean="0"/>
              <a:t>第十章</a:t>
            </a:r>
          </a:p>
        </p:txBody>
      </p:sp>
      <p:sp>
        <p:nvSpPr>
          <p:cNvPr id="4" name="内容占位符 3"/>
          <p:cNvSpPr>
            <a:spLocks noGrp="1"/>
          </p:cNvSpPr>
          <p:nvPr>
            <p:ph idx="1"/>
          </p:nvPr>
        </p:nvSpPr>
        <p:spPr>
          <a:xfrm>
            <a:off x="179388" y="1125538"/>
            <a:ext cx="8785225" cy="5543550"/>
          </a:xfrm>
          <a:ln>
            <a:solidFill>
              <a:schemeClr val="accent1"/>
            </a:solidFill>
          </a:ln>
        </p:spPr>
        <p:txBody>
          <a:bodyPr/>
          <a:lstStyle/>
          <a:p>
            <a:r>
              <a:rPr lang="en-US" altLang="zh-CN" sz="2400" dirty="0" smtClean="0">
                <a:solidFill>
                  <a:schemeClr val="bg2"/>
                </a:solidFill>
                <a:latin typeface="宋体" panose="02010600030101010101" pitchFamily="2" charset="-122"/>
                <a:ea typeface="宋体" panose="02010600030101010101" pitchFamily="2" charset="-122"/>
                <a:cs typeface="Arial" charset="0"/>
              </a:rPr>
              <a:t>4.</a:t>
            </a:r>
            <a:r>
              <a:rPr lang="zh-CN" altLang="zh-CN" sz="2400" dirty="0">
                <a:latin typeface="宋体" panose="02010600030101010101" pitchFamily="2" charset="-122"/>
                <a:ea typeface="宋体" panose="02010600030101010101" pitchFamily="2" charset="-122"/>
              </a:rPr>
              <a:t>三个学科过程及</a:t>
            </a:r>
            <a:r>
              <a:rPr lang="en-US" altLang="zh-CN" sz="2400" dirty="0">
                <a:latin typeface="宋体" panose="02010600030101010101" pitchFamily="2" charset="-122"/>
                <a:ea typeface="宋体" panose="02010600030101010101" pitchFamily="2" charset="-122"/>
              </a:rPr>
              <a:t>12</a:t>
            </a:r>
            <a:r>
              <a:rPr lang="zh-CN" altLang="zh-CN" sz="2400" dirty="0">
                <a:latin typeface="宋体" panose="02010600030101010101" pitchFamily="2" charset="-122"/>
                <a:ea typeface="宋体" panose="02010600030101010101" pitchFamily="2" charset="-122"/>
              </a:rPr>
              <a:t>个基本概念有何联系</a:t>
            </a:r>
            <a:r>
              <a:rPr lang="zh-CN" altLang="en-US" sz="2400" dirty="0" smtClean="0">
                <a:solidFill>
                  <a:schemeClr val="bg2"/>
                </a:solidFill>
                <a:latin typeface="宋体" panose="02010600030101010101" pitchFamily="2" charset="-122"/>
                <a:ea typeface="宋体" panose="02010600030101010101" pitchFamily="2" charset="-122"/>
                <a:cs typeface="Arial" charset="0"/>
              </a:rPr>
              <a:t>。</a:t>
            </a:r>
            <a:endParaRPr lang="en-US" altLang="zh-CN" sz="2400" dirty="0">
              <a:solidFill>
                <a:schemeClr val="bg2"/>
              </a:solidFill>
              <a:latin typeface="宋体" panose="02010600030101010101" pitchFamily="2" charset="-122"/>
              <a:ea typeface="宋体" panose="02010600030101010101" pitchFamily="2" charset="-122"/>
              <a:cs typeface="Arial" charset="0"/>
            </a:endParaRPr>
          </a:p>
          <a:p>
            <a:r>
              <a:rPr lang="zh-CN" altLang="en-US" sz="2000" b="1" dirty="0" smtClean="0">
                <a:solidFill>
                  <a:schemeClr val="bg2"/>
                </a:solidFill>
                <a:cs typeface="Arial" charset="0"/>
              </a:rPr>
              <a:t>答案：</a:t>
            </a:r>
            <a:r>
              <a:rPr lang="zh-CN" altLang="en-US" sz="2000" b="1" dirty="0" smtClean="0">
                <a:solidFill>
                  <a:srgbClr val="FF0000"/>
                </a:solidFill>
                <a:cs typeface="Arial" charset="0"/>
              </a:rPr>
              <a:t>理论</a:t>
            </a:r>
            <a:r>
              <a:rPr lang="zh-CN" altLang="en-US" sz="2000" b="1" dirty="0" smtClean="0">
                <a:solidFill>
                  <a:schemeClr val="bg2"/>
                </a:solidFill>
                <a:cs typeface="Arial" charset="0"/>
              </a:rPr>
              <a:t>、</a:t>
            </a:r>
            <a:r>
              <a:rPr lang="zh-CN" altLang="en-US" sz="2000" b="1" dirty="0" smtClean="0">
                <a:solidFill>
                  <a:srgbClr val="FF0000"/>
                </a:solidFill>
                <a:cs typeface="Arial" charset="0"/>
              </a:rPr>
              <a:t>抽象</a:t>
            </a:r>
            <a:r>
              <a:rPr lang="zh-CN" altLang="en-US" sz="2000" b="1" dirty="0" smtClean="0">
                <a:solidFill>
                  <a:schemeClr val="bg2"/>
                </a:solidFill>
                <a:cs typeface="Arial" charset="0"/>
              </a:rPr>
              <a:t>和</a:t>
            </a:r>
            <a:r>
              <a:rPr lang="zh-CN" altLang="en-US" sz="2000" b="1" dirty="0" smtClean="0">
                <a:solidFill>
                  <a:srgbClr val="FF0000"/>
                </a:solidFill>
                <a:cs typeface="Arial" charset="0"/>
              </a:rPr>
              <a:t>设计</a:t>
            </a:r>
            <a:r>
              <a:rPr lang="zh-CN" altLang="en-US" sz="2000" b="1" dirty="0" smtClean="0">
                <a:solidFill>
                  <a:schemeClr val="bg2"/>
                </a:solidFill>
                <a:cs typeface="Arial" charset="0"/>
              </a:rPr>
              <a:t>三个过程</a:t>
            </a:r>
            <a:r>
              <a:rPr lang="zh-CN" altLang="en-US" sz="2000" b="1" dirty="0" smtClean="0">
                <a:solidFill>
                  <a:srgbClr val="FF0000"/>
                </a:solidFill>
                <a:cs typeface="Arial" charset="0"/>
              </a:rPr>
              <a:t>贯穿</a:t>
            </a:r>
            <a:r>
              <a:rPr lang="zh-CN" altLang="en-US" sz="2000" b="1" dirty="0" smtClean="0">
                <a:solidFill>
                  <a:schemeClr val="bg2"/>
                </a:solidFill>
                <a:cs typeface="Arial" charset="0"/>
              </a:rPr>
              <a:t>计算机学科的各个分支领域。</a:t>
            </a:r>
            <a:endParaRPr lang="en-US" altLang="zh-CN" sz="2000" b="1" dirty="0" smtClean="0">
              <a:solidFill>
                <a:schemeClr val="bg2"/>
              </a:solidFill>
              <a:cs typeface="Arial" charset="0"/>
            </a:endParaRPr>
          </a:p>
          <a:p>
            <a:r>
              <a:rPr lang="zh-CN" altLang="en-US" sz="2000" b="1" dirty="0">
                <a:solidFill>
                  <a:srgbClr val="FF0000"/>
                </a:solidFill>
                <a:cs typeface="Arial" charset="0"/>
              </a:rPr>
              <a:t>核心</a:t>
            </a:r>
            <a:r>
              <a:rPr lang="zh-CN" altLang="en-US" sz="2000" b="1" dirty="0" smtClean="0">
                <a:solidFill>
                  <a:srgbClr val="FF0000"/>
                </a:solidFill>
                <a:cs typeface="Arial" charset="0"/>
              </a:rPr>
              <a:t>概念</a:t>
            </a:r>
            <a:r>
              <a:rPr lang="zh-CN" altLang="en-US" sz="2000" b="1" dirty="0" smtClean="0">
                <a:solidFill>
                  <a:schemeClr val="bg2"/>
                </a:solidFill>
                <a:cs typeface="Arial" charset="0"/>
              </a:rPr>
              <a:t>在学科及分支学科中</a:t>
            </a:r>
            <a:r>
              <a:rPr lang="zh-CN" altLang="en-US" sz="2000" b="1" dirty="0" smtClean="0">
                <a:solidFill>
                  <a:srgbClr val="FF0000"/>
                </a:solidFill>
                <a:cs typeface="Arial" charset="0"/>
              </a:rPr>
              <a:t>普遍出现</a:t>
            </a:r>
            <a:r>
              <a:rPr lang="zh-CN" altLang="en-US" sz="2000" b="1" dirty="0" smtClean="0">
                <a:solidFill>
                  <a:schemeClr val="bg2"/>
                </a:solidFill>
                <a:cs typeface="Arial" charset="0"/>
              </a:rPr>
              <a:t>；在抽象、理论和设计的</a:t>
            </a:r>
            <a:r>
              <a:rPr lang="zh-CN" altLang="en-US" sz="2000" b="1" dirty="0" smtClean="0">
                <a:solidFill>
                  <a:srgbClr val="FF0000"/>
                </a:solidFill>
                <a:cs typeface="Arial" charset="0"/>
              </a:rPr>
              <a:t>各个层面</a:t>
            </a:r>
            <a:r>
              <a:rPr lang="zh-CN" altLang="en-US" sz="2000" b="1" dirty="0" smtClean="0">
                <a:solidFill>
                  <a:schemeClr val="bg2"/>
                </a:solidFill>
                <a:cs typeface="Arial" charset="0"/>
              </a:rPr>
              <a:t>上都有很多</a:t>
            </a:r>
            <a:r>
              <a:rPr lang="zh-CN" altLang="en-US" sz="2000" b="1" dirty="0" smtClean="0">
                <a:solidFill>
                  <a:srgbClr val="FF0000"/>
                </a:solidFill>
                <a:cs typeface="Arial" charset="0"/>
              </a:rPr>
              <a:t>示例</a:t>
            </a:r>
            <a:r>
              <a:rPr lang="zh-CN" altLang="en-US" sz="2000" b="1" dirty="0" smtClean="0">
                <a:solidFill>
                  <a:schemeClr val="bg2"/>
                </a:solidFill>
                <a:cs typeface="Arial" charset="0"/>
              </a:rPr>
              <a:t>；在</a:t>
            </a:r>
            <a:r>
              <a:rPr lang="zh-CN" altLang="en-US" sz="2000" b="1" dirty="0" smtClean="0">
                <a:solidFill>
                  <a:srgbClr val="FF0000"/>
                </a:solidFill>
                <a:cs typeface="Arial" charset="0"/>
              </a:rPr>
              <a:t>理论</a:t>
            </a:r>
            <a:r>
              <a:rPr lang="zh-CN" altLang="en-US" sz="2000" b="1" dirty="0" smtClean="0">
                <a:solidFill>
                  <a:schemeClr val="bg2"/>
                </a:solidFill>
                <a:cs typeface="Arial" charset="0"/>
              </a:rPr>
              <a:t>上具有</a:t>
            </a:r>
            <a:r>
              <a:rPr lang="zh-CN" altLang="en-US" sz="2000" b="1" dirty="0" smtClean="0">
                <a:solidFill>
                  <a:srgbClr val="FF0000"/>
                </a:solidFill>
                <a:cs typeface="Arial" charset="0"/>
              </a:rPr>
              <a:t>可延展</a:t>
            </a:r>
            <a:r>
              <a:rPr lang="zh-CN" altLang="en-US" sz="2000" b="1" dirty="0" smtClean="0">
                <a:solidFill>
                  <a:schemeClr val="bg2"/>
                </a:solidFill>
                <a:cs typeface="Arial" charset="0"/>
              </a:rPr>
              <a:t>和</a:t>
            </a:r>
            <a:r>
              <a:rPr lang="zh-CN" altLang="en-US" sz="2000" b="1" dirty="0" smtClean="0">
                <a:solidFill>
                  <a:srgbClr val="FF0000"/>
                </a:solidFill>
                <a:cs typeface="Arial" charset="0"/>
              </a:rPr>
              <a:t>变形</a:t>
            </a:r>
            <a:r>
              <a:rPr lang="zh-CN" altLang="en-US" sz="2000" b="1" dirty="0" smtClean="0">
                <a:solidFill>
                  <a:schemeClr val="bg2"/>
                </a:solidFill>
                <a:cs typeface="Arial" charset="0"/>
              </a:rPr>
              <a:t>的作用，在</a:t>
            </a:r>
            <a:r>
              <a:rPr lang="zh-CN" altLang="en-US" sz="2000" b="1" dirty="0" smtClean="0">
                <a:solidFill>
                  <a:srgbClr val="FF0000"/>
                </a:solidFill>
                <a:cs typeface="Arial" charset="0"/>
              </a:rPr>
              <a:t>技术</a:t>
            </a:r>
            <a:r>
              <a:rPr lang="zh-CN" altLang="en-US" sz="2000" b="1" dirty="0" smtClean="0">
                <a:solidFill>
                  <a:schemeClr val="bg2"/>
                </a:solidFill>
                <a:cs typeface="Arial" charset="0"/>
              </a:rPr>
              <a:t>上具有高度的</a:t>
            </a:r>
            <a:r>
              <a:rPr lang="zh-CN" altLang="en-US" sz="2000" b="1" dirty="0" smtClean="0">
                <a:solidFill>
                  <a:srgbClr val="FF0000"/>
                </a:solidFill>
                <a:cs typeface="Arial" charset="0"/>
              </a:rPr>
              <a:t>独立性</a:t>
            </a:r>
            <a:r>
              <a:rPr lang="zh-CN" altLang="en-US" sz="2000" b="1" dirty="0" smtClean="0">
                <a:solidFill>
                  <a:schemeClr val="bg2"/>
                </a:solidFill>
                <a:cs typeface="Arial" charset="0"/>
              </a:rPr>
              <a:t>。</a:t>
            </a:r>
            <a:endParaRPr lang="en-US" altLang="zh-CN" sz="2000" dirty="0"/>
          </a:p>
        </p:txBody>
      </p:sp>
    </p:spTree>
    <p:extLst>
      <p:ext uri="{BB962C8B-B14F-4D97-AF65-F5344CB8AC3E}">
        <p14:creationId xmlns:p14="http://schemas.microsoft.com/office/powerpoint/2010/main" val="2267740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1000"/>
                                        <p:tgtEl>
                                          <p:spTgt spid="4">
                                            <p:txEl>
                                              <p:pRg st="2" end="2"/>
                                            </p:txEl>
                                          </p:spTgt>
                                        </p:tgtEl>
                                      </p:cBhvr>
                                    </p:animEffect>
                                    <p:anim calcmode="lin" valueType="num">
                                      <p:cBhvr>
                                        <p:cTn id="1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idx="4294967295"/>
          </p:nvPr>
        </p:nvSpPr>
        <p:spPr>
          <a:xfrm>
            <a:off x="912813" y="188913"/>
            <a:ext cx="7773987" cy="688975"/>
          </a:xfrm>
          <a:prstGeom prst="rect">
            <a:avLst/>
          </a:prstGeom>
        </p:spPr>
        <p:txBody>
          <a:bodyPr/>
          <a:lstStyle/>
          <a:p>
            <a:pPr algn="l">
              <a:defRPr/>
            </a:pPr>
            <a:r>
              <a:rPr lang="zh-CN" altLang="en-US" sz="3600" b="0" kern="1200" dirty="0" smtClean="0">
                <a:cs typeface="+mn-cs"/>
              </a:rPr>
              <a:t>第一章</a:t>
            </a:r>
            <a:endParaRPr lang="zh-CN" altLang="en-US" sz="3600" b="0" kern="1200" dirty="0">
              <a:cs typeface="+mn-cs"/>
            </a:endParaRPr>
          </a:p>
        </p:txBody>
      </p:sp>
      <p:sp>
        <p:nvSpPr>
          <p:cNvPr id="99331" name="文本框 3"/>
          <p:cNvSpPr txBox="1">
            <a:spLocks noChangeArrowheads="1"/>
          </p:cNvSpPr>
          <p:nvPr/>
        </p:nvSpPr>
        <p:spPr bwMode="auto">
          <a:xfrm>
            <a:off x="611560" y="1412776"/>
            <a:ext cx="7884740" cy="461665"/>
          </a:xfrm>
          <a:prstGeom prst="rect">
            <a:avLst/>
          </a:prstGeom>
          <a:noFill/>
          <a:ln w="9525">
            <a:noFill/>
            <a:miter lim="800000"/>
            <a:headEnd/>
            <a:tailEnd/>
          </a:ln>
        </p:spPr>
        <p:txBody>
          <a:bodyPr wrap="square">
            <a:spAutoFit/>
          </a:bodyPr>
          <a:lstStyle/>
          <a:p>
            <a:pPr eaLnBrk="0" hangingPunct="0"/>
            <a:r>
              <a:rPr lang="en-US" altLang="zh-CN" sz="2400" dirty="0" smtClean="0">
                <a:solidFill>
                  <a:schemeClr val="bg2"/>
                </a:solidFill>
              </a:rPr>
              <a:t>10</a:t>
            </a:r>
            <a:r>
              <a:rPr lang="en-US" altLang="zh-CN" sz="2400" dirty="0">
                <a:solidFill>
                  <a:schemeClr val="bg2"/>
                </a:solidFill>
              </a:rPr>
              <a:t>. </a:t>
            </a:r>
            <a:r>
              <a:rPr lang="zh-CN" altLang="en-US" sz="2400" dirty="0">
                <a:solidFill>
                  <a:schemeClr val="bg2"/>
                </a:solidFill>
              </a:rPr>
              <a:t>你所感受到身边的物联网技术有哪些，请举例说明。</a:t>
            </a:r>
          </a:p>
        </p:txBody>
      </p:sp>
      <p:pic>
        <p:nvPicPr>
          <p:cNvPr id="4" name="Picture 5" descr="http://www.techgadgets.in/images/nike-plus-ipod-sport-ki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813" y="2292424"/>
            <a:ext cx="2016125"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9" descr="http://xbox360media.ign.com/xbox360/image/article/116/1163454/ufc-personal-trainer-the-ultimate-fitness-system-20110421042925069_640w.jpg"/>
          <p:cNvPicPr>
            <a:picLocks noChangeAspect="1" noChangeArrowheads="1"/>
          </p:cNvPicPr>
          <p:nvPr/>
        </p:nvPicPr>
        <p:blipFill>
          <a:blip r:embed="rId3">
            <a:extLst>
              <a:ext uri="{28A0092B-C50C-407E-A947-70E740481C1C}">
                <a14:useLocalDpi xmlns:a14="http://schemas.microsoft.com/office/drawing/2010/main" val="0"/>
              </a:ext>
            </a:extLst>
          </a:blip>
          <a:srcRect t="16966" b="25410"/>
          <a:stretch>
            <a:fillRect/>
          </a:stretch>
        </p:blipFill>
        <p:spPr bwMode="auto">
          <a:xfrm>
            <a:off x="479425" y="4451424"/>
            <a:ext cx="3059113"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a:xfrm>
            <a:off x="3707904" y="2132856"/>
            <a:ext cx="5113338" cy="3976687"/>
          </a:xfrm>
          <a:prstGeom prst="rect">
            <a:avLst/>
          </a:prstGeom>
        </p:spPr>
        <p:txBody>
          <a:bodyPr/>
          <a:lstStyle>
            <a:lvl1pPr algn="l" rtl="0" eaLnBrk="0" fontAlgn="base" hangingPunct="0">
              <a:spcBef>
                <a:spcPct val="20000"/>
              </a:spcBef>
              <a:spcAft>
                <a:spcPct val="0"/>
              </a:spcAft>
              <a:defRPr sz="3200">
                <a:solidFill>
                  <a:srgbClr val="000000"/>
                </a:solidFill>
                <a:latin typeface="楷体" panose="02010609060101010101" pitchFamily="49" charset="-122"/>
                <a:ea typeface="楷体" panose="02010609060101010101" pitchFamily="49" charset="-122"/>
                <a:cs typeface="+mn-cs"/>
              </a:defRPr>
            </a:lvl1pPr>
            <a:lvl2pPr marL="742950" indent="-285750" algn="l" rtl="0" eaLnBrk="0" fontAlgn="base" hangingPunct="0">
              <a:spcBef>
                <a:spcPct val="20000"/>
              </a:spcBef>
              <a:spcAft>
                <a:spcPct val="0"/>
              </a:spcAft>
              <a:buChar char="–"/>
              <a:defRPr sz="2800">
                <a:solidFill>
                  <a:srgbClr val="000000"/>
                </a:solidFill>
                <a:latin typeface="+mn-lt"/>
                <a:ea typeface="楷体" pitchFamily="49" charset="-122"/>
              </a:defRPr>
            </a:lvl2pPr>
            <a:lvl3pPr marL="1143000" indent="-228600" algn="l" rtl="0" eaLnBrk="0" fontAlgn="base" hangingPunct="0">
              <a:spcBef>
                <a:spcPct val="20000"/>
              </a:spcBef>
              <a:spcAft>
                <a:spcPct val="0"/>
              </a:spcAft>
              <a:buChar char="•"/>
              <a:defRPr sz="2400">
                <a:solidFill>
                  <a:srgbClr val="000000"/>
                </a:solidFill>
                <a:latin typeface="+mn-lt"/>
                <a:ea typeface="楷体" pitchFamily="49" charset="-122"/>
              </a:defRPr>
            </a:lvl3pPr>
            <a:lvl4pPr marL="1600200" indent="-228600" algn="l" rtl="0" eaLnBrk="0" fontAlgn="base" hangingPunct="0">
              <a:spcBef>
                <a:spcPct val="20000"/>
              </a:spcBef>
              <a:spcAft>
                <a:spcPct val="0"/>
              </a:spcAft>
              <a:buChar char="–"/>
              <a:defRPr sz="2000">
                <a:solidFill>
                  <a:srgbClr val="000000"/>
                </a:solidFill>
                <a:latin typeface="+mn-lt"/>
                <a:ea typeface="楷体" pitchFamily="49" charset="-122"/>
              </a:defRPr>
            </a:lvl4pPr>
            <a:lvl5pPr marL="2057400" indent="-228600" algn="l" rtl="0" eaLnBrk="0" fontAlgn="base" hangingPunct="0">
              <a:spcBef>
                <a:spcPct val="20000"/>
              </a:spcBef>
              <a:spcAft>
                <a:spcPct val="0"/>
              </a:spcAft>
              <a:buChar char="»"/>
              <a:defRPr sz="2000">
                <a:solidFill>
                  <a:srgbClr val="000000"/>
                </a:solidFill>
                <a:latin typeface="+mn-lt"/>
                <a:ea typeface="楷体" pitchFamily="49" charset="-122"/>
              </a:defRPr>
            </a:lvl5pPr>
            <a:lvl6pPr marL="2514600" indent="-228600" algn="l" rtl="0" eaLnBrk="0" fontAlgn="base" hangingPunct="0">
              <a:spcBef>
                <a:spcPct val="20000"/>
              </a:spcBef>
              <a:spcAft>
                <a:spcPct val="0"/>
              </a:spcAft>
              <a:buChar char="»"/>
              <a:defRPr sz="2000">
                <a:solidFill>
                  <a:srgbClr val="000000"/>
                </a:solidFill>
                <a:latin typeface="+mn-lt"/>
              </a:defRPr>
            </a:lvl6pPr>
            <a:lvl7pPr marL="2971800" indent="-228600" algn="l" rtl="0" eaLnBrk="0" fontAlgn="base" hangingPunct="0">
              <a:spcBef>
                <a:spcPct val="20000"/>
              </a:spcBef>
              <a:spcAft>
                <a:spcPct val="0"/>
              </a:spcAft>
              <a:buChar char="»"/>
              <a:defRPr sz="2000">
                <a:solidFill>
                  <a:srgbClr val="000000"/>
                </a:solidFill>
                <a:latin typeface="+mn-lt"/>
              </a:defRPr>
            </a:lvl7pPr>
            <a:lvl8pPr marL="3429000" indent="-228600" algn="l" rtl="0" eaLnBrk="0" fontAlgn="base" hangingPunct="0">
              <a:spcBef>
                <a:spcPct val="20000"/>
              </a:spcBef>
              <a:spcAft>
                <a:spcPct val="0"/>
              </a:spcAft>
              <a:buChar char="»"/>
              <a:defRPr sz="2000">
                <a:solidFill>
                  <a:srgbClr val="000000"/>
                </a:solidFill>
                <a:latin typeface="+mn-lt"/>
              </a:defRPr>
            </a:lvl8pPr>
            <a:lvl9pPr marL="3886200" indent="-228600" algn="l" rtl="0" eaLnBrk="0" fontAlgn="base" hangingPunct="0">
              <a:spcBef>
                <a:spcPct val="20000"/>
              </a:spcBef>
              <a:spcAft>
                <a:spcPct val="0"/>
              </a:spcAft>
              <a:buChar char="»"/>
              <a:defRPr sz="2000">
                <a:solidFill>
                  <a:srgbClr val="000000"/>
                </a:solidFill>
                <a:latin typeface="+mn-lt"/>
              </a:defRPr>
            </a:lvl9pPr>
          </a:lstStyle>
          <a:p>
            <a:pPr>
              <a:lnSpc>
                <a:spcPct val="130000"/>
              </a:lnSpc>
            </a:pPr>
            <a:r>
              <a:rPr lang="en-US" altLang="zh-CN" sz="2400" b="1" kern="0" dirty="0" smtClean="0"/>
              <a:t>Nike+</a:t>
            </a:r>
            <a:r>
              <a:rPr lang="zh-CN" altLang="en-US" sz="2400" b="1" kern="0" dirty="0" smtClean="0"/>
              <a:t>智能运动鞋</a:t>
            </a:r>
          </a:p>
          <a:p>
            <a:pPr>
              <a:lnSpc>
                <a:spcPct val="130000"/>
              </a:lnSpc>
            </a:pPr>
            <a:r>
              <a:rPr lang="zh-CN" altLang="en-US" sz="2000" b="1" kern="0" dirty="0" smtClean="0"/>
              <a:t>通过嵌入鞋内的感知设备采集跑步数据</a:t>
            </a:r>
            <a:r>
              <a:rPr lang="en-US" altLang="zh-CN" sz="2000" b="1" kern="0" dirty="0" smtClean="0"/>
              <a:t>;</a:t>
            </a:r>
          </a:p>
          <a:p>
            <a:pPr>
              <a:lnSpc>
                <a:spcPct val="130000"/>
              </a:lnSpc>
            </a:pPr>
            <a:r>
              <a:rPr lang="zh-CN" altLang="en-US" sz="2000" b="1" kern="0" dirty="0" smtClean="0"/>
              <a:t>通过</a:t>
            </a:r>
            <a:r>
              <a:rPr lang="en-US" altLang="zh-CN" sz="2000" b="1" kern="0" dirty="0" smtClean="0"/>
              <a:t>IPod</a:t>
            </a:r>
            <a:r>
              <a:rPr lang="zh-CN" altLang="en-US" sz="2000" b="1" kern="0" dirty="0" smtClean="0"/>
              <a:t>接收、存储并转发数据</a:t>
            </a:r>
            <a:r>
              <a:rPr lang="en-US" altLang="zh-CN" sz="2000" b="1" kern="0" dirty="0" smtClean="0"/>
              <a:t>;</a:t>
            </a:r>
          </a:p>
          <a:p>
            <a:pPr>
              <a:lnSpc>
                <a:spcPct val="130000"/>
              </a:lnSpc>
            </a:pPr>
            <a:r>
              <a:rPr lang="zh-CN" altLang="en-US" sz="2000" b="1" kern="0" dirty="0" smtClean="0"/>
              <a:t>通过</a:t>
            </a:r>
            <a:r>
              <a:rPr lang="en-US" altLang="zh-CN" sz="2000" b="1" kern="0" dirty="0" smtClean="0"/>
              <a:t>Nike+</a:t>
            </a:r>
            <a:r>
              <a:rPr lang="zh-CN" altLang="en-US" sz="2000" b="1" kern="0" dirty="0" smtClean="0"/>
              <a:t>网站备份、分析数据，设置目标，并能够与朋友分享成绩。</a:t>
            </a:r>
          </a:p>
          <a:p>
            <a:pPr>
              <a:lnSpc>
                <a:spcPct val="130000"/>
              </a:lnSpc>
            </a:pPr>
            <a:r>
              <a:rPr lang="en-US" altLang="zh-CN" sz="2400" b="1" kern="0" dirty="0" smtClean="0"/>
              <a:t>XBox360 Kinect</a:t>
            </a:r>
          </a:p>
          <a:p>
            <a:pPr>
              <a:lnSpc>
                <a:spcPct val="130000"/>
              </a:lnSpc>
            </a:pPr>
            <a:r>
              <a:rPr lang="zh-CN" altLang="en-US" sz="2000" b="1" kern="0" dirty="0" smtClean="0"/>
              <a:t>利用</a:t>
            </a:r>
            <a:r>
              <a:rPr lang="en-US" altLang="zh-CN" sz="2000" b="1" kern="0" dirty="0" smtClean="0"/>
              <a:t>3D</a:t>
            </a:r>
            <a:r>
              <a:rPr lang="zh-CN" altLang="en-US" sz="2000" b="1" kern="0" dirty="0" smtClean="0"/>
              <a:t>体感摄像技术捕捉玩家动作</a:t>
            </a:r>
            <a:r>
              <a:rPr lang="en-US" altLang="zh-CN" sz="2000" b="1" kern="0" dirty="0" smtClean="0"/>
              <a:t>;</a:t>
            </a:r>
          </a:p>
          <a:p>
            <a:pPr>
              <a:lnSpc>
                <a:spcPct val="130000"/>
              </a:lnSpc>
            </a:pPr>
            <a:r>
              <a:rPr lang="zh-CN" altLang="en-US" sz="2000" b="1" kern="0" dirty="0" smtClean="0"/>
              <a:t>通过相应游戏软件达到健身目的。</a:t>
            </a:r>
            <a:endParaRPr lang="zh-CN" altLang="en-US" sz="2000" b="1"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9331"/>
                                        </p:tgtEl>
                                        <p:attrNameLst>
                                          <p:attrName>style.visibility</p:attrName>
                                        </p:attrNameLst>
                                      </p:cBhvr>
                                      <p:to>
                                        <p:strVal val="visible"/>
                                      </p:to>
                                    </p:set>
                                    <p:animEffect transition="in" filter="barn(inVertical)">
                                      <p:cBhvr>
                                        <p:cTn id="7" dur="500"/>
                                        <p:tgtEl>
                                          <p:spTgt spid="9933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Grp="1" noChangeArrowheads="1"/>
          </p:cNvSpPr>
          <p:nvPr>
            <p:ph type="ctrTitle" idx="4294967295"/>
          </p:nvPr>
        </p:nvSpPr>
        <p:spPr>
          <a:xfrm>
            <a:off x="1619672" y="2780928"/>
            <a:ext cx="5649342" cy="990600"/>
          </a:xfrm>
          <a:prstGeom prst="rect">
            <a:avLst/>
          </a:prstGeom>
        </p:spPr>
        <p:txBody>
          <a:bodyPr/>
          <a:lstStyle/>
          <a:p>
            <a:pPr eaLnBrk="1" hangingPunct="1"/>
            <a:r>
              <a:rPr lang="zh-CN" altLang="en-US" sz="5700" dirty="0" smtClean="0">
                <a:latin typeface="华文中宋" panose="02010600040101010101" pitchFamily="2" charset="-122"/>
                <a:ea typeface="华文中宋" panose="02010600040101010101" pitchFamily="2" charset="-122"/>
              </a:rPr>
              <a:t>谢 谢</a:t>
            </a:r>
            <a:endParaRPr lang="en-US" altLang="zh-CN" sz="5700" dirty="0" smtClean="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624249289"/>
      </p:ext>
    </p:extLst>
  </p:cSld>
  <p:clrMapOvr>
    <a:masterClrMapping/>
  </p:clrMapOvr>
  <p:transition spd="slow" advTm="6139"/>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whirlpool-logo.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568" y="2204566"/>
            <a:ext cx="2735262"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7" descr="http://www.phoronix.net/image.php?id=0x2012&amp;image=ubuntu_tv_ces2_m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4293716"/>
            <a:ext cx="2663825" cy="198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txBox="1">
            <a:spLocks noChangeArrowheads="1"/>
          </p:cNvSpPr>
          <p:nvPr/>
        </p:nvSpPr>
        <p:spPr>
          <a:xfrm>
            <a:off x="3635375" y="1916832"/>
            <a:ext cx="4897438" cy="4103687"/>
          </a:xfrm>
          <a:prstGeom prst="rect">
            <a:avLst/>
          </a:prstGeom>
        </p:spPr>
        <p:txBody>
          <a:bodyPr/>
          <a:lstStyle>
            <a:lvl1pPr algn="l" rtl="0" eaLnBrk="0" fontAlgn="base" hangingPunct="0">
              <a:spcBef>
                <a:spcPct val="20000"/>
              </a:spcBef>
              <a:spcAft>
                <a:spcPct val="0"/>
              </a:spcAft>
              <a:defRPr sz="3200">
                <a:solidFill>
                  <a:srgbClr val="000000"/>
                </a:solidFill>
                <a:latin typeface="楷体" panose="02010609060101010101" pitchFamily="49" charset="-122"/>
                <a:ea typeface="楷体" panose="02010609060101010101" pitchFamily="49" charset="-122"/>
                <a:cs typeface="+mn-cs"/>
              </a:defRPr>
            </a:lvl1pPr>
            <a:lvl2pPr marL="742950" indent="-285750" algn="l" rtl="0" eaLnBrk="0" fontAlgn="base" hangingPunct="0">
              <a:spcBef>
                <a:spcPct val="20000"/>
              </a:spcBef>
              <a:spcAft>
                <a:spcPct val="0"/>
              </a:spcAft>
              <a:buChar char="–"/>
              <a:defRPr sz="2800">
                <a:solidFill>
                  <a:srgbClr val="000000"/>
                </a:solidFill>
                <a:latin typeface="+mn-lt"/>
                <a:ea typeface="楷体" pitchFamily="49" charset="-122"/>
              </a:defRPr>
            </a:lvl2pPr>
            <a:lvl3pPr marL="1143000" indent="-228600" algn="l" rtl="0" eaLnBrk="0" fontAlgn="base" hangingPunct="0">
              <a:spcBef>
                <a:spcPct val="20000"/>
              </a:spcBef>
              <a:spcAft>
                <a:spcPct val="0"/>
              </a:spcAft>
              <a:buChar char="•"/>
              <a:defRPr sz="2400">
                <a:solidFill>
                  <a:srgbClr val="000000"/>
                </a:solidFill>
                <a:latin typeface="+mn-lt"/>
                <a:ea typeface="楷体" pitchFamily="49" charset="-122"/>
              </a:defRPr>
            </a:lvl3pPr>
            <a:lvl4pPr marL="1600200" indent="-228600" algn="l" rtl="0" eaLnBrk="0" fontAlgn="base" hangingPunct="0">
              <a:spcBef>
                <a:spcPct val="20000"/>
              </a:spcBef>
              <a:spcAft>
                <a:spcPct val="0"/>
              </a:spcAft>
              <a:buChar char="–"/>
              <a:defRPr sz="2000">
                <a:solidFill>
                  <a:srgbClr val="000000"/>
                </a:solidFill>
                <a:latin typeface="+mn-lt"/>
                <a:ea typeface="楷体" pitchFamily="49" charset="-122"/>
              </a:defRPr>
            </a:lvl4pPr>
            <a:lvl5pPr marL="2057400" indent="-228600" algn="l" rtl="0" eaLnBrk="0" fontAlgn="base" hangingPunct="0">
              <a:spcBef>
                <a:spcPct val="20000"/>
              </a:spcBef>
              <a:spcAft>
                <a:spcPct val="0"/>
              </a:spcAft>
              <a:buChar char="»"/>
              <a:defRPr sz="2000">
                <a:solidFill>
                  <a:srgbClr val="000000"/>
                </a:solidFill>
                <a:latin typeface="+mn-lt"/>
                <a:ea typeface="楷体" pitchFamily="49" charset="-122"/>
              </a:defRPr>
            </a:lvl5pPr>
            <a:lvl6pPr marL="2514600" indent="-228600" algn="l" rtl="0" eaLnBrk="0" fontAlgn="base" hangingPunct="0">
              <a:spcBef>
                <a:spcPct val="20000"/>
              </a:spcBef>
              <a:spcAft>
                <a:spcPct val="0"/>
              </a:spcAft>
              <a:buChar char="»"/>
              <a:defRPr sz="2000">
                <a:solidFill>
                  <a:srgbClr val="000000"/>
                </a:solidFill>
                <a:latin typeface="+mn-lt"/>
              </a:defRPr>
            </a:lvl6pPr>
            <a:lvl7pPr marL="2971800" indent="-228600" algn="l" rtl="0" eaLnBrk="0" fontAlgn="base" hangingPunct="0">
              <a:spcBef>
                <a:spcPct val="20000"/>
              </a:spcBef>
              <a:spcAft>
                <a:spcPct val="0"/>
              </a:spcAft>
              <a:buChar char="»"/>
              <a:defRPr sz="2000">
                <a:solidFill>
                  <a:srgbClr val="000000"/>
                </a:solidFill>
                <a:latin typeface="+mn-lt"/>
              </a:defRPr>
            </a:lvl7pPr>
            <a:lvl8pPr marL="3429000" indent="-228600" algn="l" rtl="0" eaLnBrk="0" fontAlgn="base" hangingPunct="0">
              <a:spcBef>
                <a:spcPct val="20000"/>
              </a:spcBef>
              <a:spcAft>
                <a:spcPct val="0"/>
              </a:spcAft>
              <a:buChar char="»"/>
              <a:defRPr sz="2000">
                <a:solidFill>
                  <a:srgbClr val="000000"/>
                </a:solidFill>
                <a:latin typeface="+mn-lt"/>
              </a:defRPr>
            </a:lvl8pPr>
            <a:lvl9pPr marL="3886200" indent="-228600" algn="l" rtl="0" eaLnBrk="0" fontAlgn="base" hangingPunct="0">
              <a:spcBef>
                <a:spcPct val="20000"/>
              </a:spcBef>
              <a:spcAft>
                <a:spcPct val="0"/>
              </a:spcAft>
              <a:buChar char="»"/>
              <a:defRPr sz="2000">
                <a:solidFill>
                  <a:srgbClr val="000000"/>
                </a:solidFill>
                <a:latin typeface="+mn-lt"/>
              </a:defRPr>
            </a:lvl9pPr>
          </a:lstStyle>
          <a:p>
            <a:pPr>
              <a:lnSpc>
                <a:spcPct val="130000"/>
              </a:lnSpc>
            </a:pPr>
            <a:r>
              <a:rPr lang="zh-CN" altLang="en-US" sz="2000" b="1" kern="0" dirty="0" smtClean="0"/>
              <a:t>惠而浦的智能家电计划</a:t>
            </a:r>
          </a:p>
          <a:p>
            <a:pPr>
              <a:lnSpc>
                <a:spcPct val="130000"/>
              </a:lnSpc>
            </a:pPr>
            <a:r>
              <a:rPr lang="zh-CN" altLang="en-US" sz="1800" b="1" kern="0" dirty="0" smtClean="0"/>
              <a:t>全球家电巨头惠而浦在年初表示年内将推出可联网</a:t>
            </a:r>
            <a:r>
              <a:rPr lang="en-US" altLang="zh-CN" sz="1800" b="1" kern="0" dirty="0" smtClean="0"/>
              <a:t>(connected)</a:t>
            </a:r>
            <a:r>
              <a:rPr lang="zh-CN" altLang="en-US" sz="1800" b="1" kern="0" dirty="0" smtClean="0"/>
              <a:t>的电器</a:t>
            </a:r>
            <a:r>
              <a:rPr lang="en-US" altLang="zh-CN" sz="1800" b="1" kern="0" dirty="0" smtClean="0"/>
              <a:t>;</a:t>
            </a:r>
            <a:r>
              <a:rPr lang="zh-CN" altLang="en-US" sz="1800" b="1" kern="0" dirty="0" smtClean="0"/>
              <a:t>在未来</a:t>
            </a:r>
            <a:r>
              <a:rPr lang="en-US" altLang="zh-CN" sz="1800" b="1" kern="0" dirty="0" smtClean="0"/>
              <a:t>18</a:t>
            </a:r>
            <a:r>
              <a:rPr lang="zh-CN" altLang="en-US" sz="1800" b="1" kern="0" dirty="0" smtClean="0"/>
              <a:t>个月将陆续推出四种电器，包括冰箱、洗碗机、洗衣机和烘干机。</a:t>
            </a:r>
          </a:p>
          <a:p>
            <a:pPr>
              <a:lnSpc>
                <a:spcPct val="130000"/>
              </a:lnSpc>
            </a:pPr>
            <a:r>
              <a:rPr lang="zh-CN" altLang="en-US" sz="1800" b="1" kern="0" dirty="0" smtClean="0"/>
              <a:t>真正意义上的智能电器可能要到</a:t>
            </a:r>
            <a:r>
              <a:rPr lang="en-US" altLang="zh-CN" sz="1800" b="1" kern="0" dirty="0" smtClean="0"/>
              <a:t>2015</a:t>
            </a:r>
            <a:r>
              <a:rPr lang="zh-CN" altLang="en-US" sz="1800" b="1" kern="0" dirty="0" smtClean="0"/>
              <a:t>年末。</a:t>
            </a:r>
          </a:p>
          <a:p>
            <a:pPr>
              <a:lnSpc>
                <a:spcPct val="130000"/>
              </a:lnSpc>
            </a:pPr>
            <a:r>
              <a:rPr lang="en-US" altLang="zh-CN" sz="2000" b="1" kern="0" dirty="0" smtClean="0"/>
              <a:t>Ubuntu</a:t>
            </a:r>
            <a:r>
              <a:rPr lang="zh-CN" altLang="en-US" sz="2000" b="1" kern="0" dirty="0" smtClean="0"/>
              <a:t>智能电视</a:t>
            </a:r>
          </a:p>
          <a:p>
            <a:pPr>
              <a:lnSpc>
                <a:spcPct val="130000"/>
              </a:lnSpc>
            </a:pPr>
            <a:r>
              <a:rPr lang="zh-CN" altLang="en-US" sz="1800" b="1" kern="0" dirty="0" smtClean="0"/>
              <a:t>年初在</a:t>
            </a:r>
            <a:r>
              <a:rPr lang="en-US" altLang="zh-CN" sz="1800" b="1" kern="0" dirty="0" smtClean="0"/>
              <a:t>2012CES</a:t>
            </a:r>
            <a:r>
              <a:rPr lang="zh-CN" altLang="en-US" sz="1800" b="1" kern="0" dirty="0" smtClean="0"/>
              <a:t>大会上推出</a:t>
            </a:r>
            <a:r>
              <a:rPr lang="en-US" altLang="zh-CN" sz="1800" b="1" kern="0" dirty="0" smtClean="0"/>
              <a:t>;</a:t>
            </a:r>
          </a:p>
          <a:p>
            <a:pPr>
              <a:lnSpc>
                <a:spcPct val="130000"/>
              </a:lnSpc>
            </a:pPr>
            <a:r>
              <a:rPr lang="zh-CN" altLang="en-US" sz="1800" b="1" kern="0" dirty="0" smtClean="0"/>
              <a:t>运行</a:t>
            </a:r>
            <a:r>
              <a:rPr lang="en-US" altLang="zh-CN" sz="1800" b="1" kern="0" dirty="0" smtClean="0"/>
              <a:t>Ubuntu 12.04 LTS</a:t>
            </a:r>
            <a:r>
              <a:rPr lang="zh-CN" altLang="en-US" sz="1800" b="1" kern="0" dirty="0" smtClean="0"/>
              <a:t>版本</a:t>
            </a:r>
            <a:r>
              <a:rPr lang="en-US" altLang="zh-CN" sz="1800" b="1" kern="0" dirty="0" smtClean="0"/>
              <a:t>;</a:t>
            </a:r>
          </a:p>
          <a:p>
            <a:pPr>
              <a:lnSpc>
                <a:spcPct val="130000"/>
              </a:lnSpc>
            </a:pPr>
            <a:r>
              <a:rPr lang="zh-CN" altLang="en-US" sz="1800" b="1" kern="0" dirty="0" smtClean="0"/>
              <a:t>支持</a:t>
            </a:r>
            <a:r>
              <a:rPr lang="en-US" altLang="zh-CN" sz="1800" b="1" kern="0" dirty="0" smtClean="0"/>
              <a:t>Ubuntu One</a:t>
            </a:r>
            <a:r>
              <a:rPr lang="zh-CN" altLang="en-US" sz="1800" b="1" kern="0" dirty="0" smtClean="0"/>
              <a:t>云存储服务</a:t>
            </a:r>
            <a:r>
              <a:rPr lang="en-US" altLang="zh-CN" sz="1800" b="1" kern="0" dirty="0" smtClean="0"/>
              <a:t>;</a:t>
            </a:r>
            <a:endParaRPr lang="en-US" altLang="zh-CN" sz="1800" b="1" kern="0" dirty="0"/>
          </a:p>
        </p:txBody>
      </p:sp>
    </p:spTree>
    <p:extLst>
      <p:ext uri="{BB962C8B-B14F-4D97-AF65-F5344CB8AC3E}">
        <p14:creationId xmlns:p14="http://schemas.microsoft.com/office/powerpoint/2010/main" val="1181098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2"/>
          <p:cNvSpPr>
            <a:spLocks noGrp="1"/>
          </p:cNvSpPr>
          <p:nvPr>
            <p:ph type="title"/>
          </p:nvPr>
        </p:nvSpPr>
        <p:spPr bwMode="auto">
          <a:xfrm>
            <a:off x="912813" y="188913"/>
            <a:ext cx="7773987" cy="688975"/>
          </a:xfrm>
          <a:noFill/>
          <a:ln>
            <a:miter lim="800000"/>
            <a:headEnd/>
            <a:tailEnd/>
          </a:ln>
        </p:spPr>
        <p:txBody>
          <a:bodyPr vert="horz" wrap="square" lIns="91440" tIns="45720" rIns="91440" bIns="45720" numCol="1" anchor="t" anchorCtr="0" compatLnSpc="1">
            <a:prstTxWarp prst="textNoShape">
              <a:avLst/>
            </a:prstTxWarp>
          </a:bodyPr>
          <a:lstStyle/>
          <a:p>
            <a:r>
              <a:rPr lang="en-US" altLang="zh-CN" dirty="0" smtClean="0"/>
              <a:t> </a:t>
            </a:r>
            <a:r>
              <a:rPr lang="zh-CN" altLang="en-US" b="0" dirty="0" smtClean="0"/>
              <a:t>第二章</a:t>
            </a:r>
          </a:p>
        </p:txBody>
      </p:sp>
      <p:sp>
        <p:nvSpPr>
          <p:cNvPr id="4" name="内容占位符 3"/>
          <p:cNvSpPr>
            <a:spLocks noGrp="1"/>
          </p:cNvSpPr>
          <p:nvPr>
            <p:ph idx="1"/>
          </p:nvPr>
        </p:nvSpPr>
        <p:spPr>
          <a:xfrm>
            <a:off x="179388" y="1125538"/>
            <a:ext cx="8785225" cy="5543550"/>
          </a:xfrm>
        </p:spPr>
        <p:txBody>
          <a:bodyPr/>
          <a:lstStyle/>
          <a:p>
            <a:r>
              <a:rPr lang="en-US" altLang="zh-CN" sz="2400" dirty="0">
                <a:solidFill>
                  <a:schemeClr val="bg2"/>
                </a:solidFill>
                <a:latin typeface="宋体" panose="02010600030101010101" pitchFamily="2" charset="-122"/>
                <a:ea typeface="宋体" panose="02010600030101010101" pitchFamily="2" charset="-122"/>
                <a:cs typeface="Arial" charset="0"/>
              </a:rPr>
              <a:t>8.</a:t>
            </a:r>
            <a:r>
              <a:rPr lang="zh-CN" altLang="en-US" sz="2400" dirty="0">
                <a:solidFill>
                  <a:schemeClr val="bg2"/>
                </a:solidFill>
                <a:latin typeface="宋体" panose="02010600030101010101" pitchFamily="2" charset="-122"/>
                <a:ea typeface="宋体" panose="02010600030101010101" pitchFamily="2" charset="-122"/>
                <a:cs typeface="Arial" charset="0"/>
              </a:rPr>
              <a:t>如果一台接入因特网的计算机被其他人用来进行拒绝服务攻击，该计算机的所有者该负多大责任</a:t>
            </a:r>
            <a:r>
              <a:rPr lang="zh-CN" altLang="en-US" sz="2400" dirty="0" smtClean="0">
                <a:solidFill>
                  <a:schemeClr val="bg2"/>
                </a:solidFill>
                <a:latin typeface="宋体" panose="02010600030101010101" pitchFamily="2" charset="-122"/>
                <a:ea typeface="宋体" panose="02010600030101010101" pitchFamily="2" charset="-122"/>
                <a:cs typeface="Arial" charset="0"/>
              </a:rPr>
              <a:t>？</a:t>
            </a:r>
            <a:endParaRPr lang="en-US" altLang="zh-CN" sz="2400" dirty="0" smtClean="0">
              <a:solidFill>
                <a:schemeClr val="bg2"/>
              </a:solidFill>
              <a:latin typeface="宋体" panose="02010600030101010101" pitchFamily="2" charset="-122"/>
              <a:ea typeface="宋体" panose="02010600030101010101" pitchFamily="2" charset="-122"/>
              <a:cs typeface="Arial" charset="0"/>
            </a:endParaRPr>
          </a:p>
          <a:p>
            <a:r>
              <a:rPr lang="zh-CN" altLang="en-US" sz="2000" b="1" dirty="0" smtClean="0">
                <a:solidFill>
                  <a:schemeClr val="bg2"/>
                </a:solidFill>
                <a:cs typeface="Arial" charset="0"/>
              </a:rPr>
              <a:t>答案：课本</a:t>
            </a:r>
            <a:r>
              <a:rPr lang="en-US" altLang="zh-CN" sz="2000" b="1" dirty="0" smtClean="0">
                <a:solidFill>
                  <a:schemeClr val="bg2"/>
                </a:solidFill>
                <a:cs typeface="Arial" charset="0"/>
              </a:rPr>
              <a:t>54</a:t>
            </a:r>
            <a:r>
              <a:rPr lang="zh-CN" altLang="en-US" sz="2000" b="1" dirty="0" smtClean="0">
                <a:solidFill>
                  <a:schemeClr val="bg2"/>
                </a:solidFill>
                <a:cs typeface="Arial" charset="0"/>
              </a:rPr>
              <a:t>页</a:t>
            </a:r>
            <a:endParaRPr lang="en-US" altLang="zh-CN" sz="2000" b="1" dirty="0" smtClean="0">
              <a:solidFill>
                <a:schemeClr val="bg2"/>
              </a:solidFill>
              <a:cs typeface="Arial" charset="0"/>
            </a:endParaRPr>
          </a:p>
          <a:p>
            <a:r>
              <a:rPr lang="en-US" altLang="zh-CN" sz="2400" dirty="0">
                <a:solidFill>
                  <a:schemeClr val="bg2"/>
                </a:solidFill>
                <a:latin typeface="宋体" panose="02010600030101010101" pitchFamily="2" charset="-122"/>
                <a:ea typeface="宋体" panose="02010600030101010101" pitchFamily="2" charset="-122"/>
                <a:cs typeface="Arial" charset="0"/>
              </a:rPr>
              <a:t>10.</a:t>
            </a:r>
            <a:r>
              <a:rPr lang="zh-CN" altLang="en-US" sz="2400" dirty="0">
                <a:solidFill>
                  <a:schemeClr val="bg2"/>
                </a:solidFill>
                <a:latin typeface="宋体" panose="02010600030101010101" pitchFamily="2" charset="-122"/>
                <a:ea typeface="宋体" panose="02010600030101010101" pitchFamily="2" charset="-122"/>
                <a:cs typeface="Arial" charset="0"/>
              </a:rPr>
              <a:t>什么是恶意程序？请列举</a:t>
            </a:r>
            <a:r>
              <a:rPr lang="en-US" altLang="zh-CN" sz="2400" dirty="0">
                <a:solidFill>
                  <a:schemeClr val="bg2"/>
                </a:solidFill>
                <a:latin typeface="宋体" panose="02010600030101010101" pitchFamily="2" charset="-122"/>
                <a:ea typeface="宋体" panose="02010600030101010101" pitchFamily="2" charset="-122"/>
                <a:cs typeface="Arial" charset="0"/>
              </a:rPr>
              <a:t>5</a:t>
            </a:r>
            <a:r>
              <a:rPr lang="zh-CN" altLang="en-US" sz="2400" dirty="0">
                <a:solidFill>
                  <a:schemeClr val="bg2"/>
                </a:solidFill>
                <a:latin typeface="宋体" panose="02010600030101010101" pitchFamily="2" charset="-122"/>
                <a:ea typeface="宋体" panose="02010600030101010101" pitchFamily="2" charset="-122"/>
                <a:cs typeface="Arial" charset="0"/>
              </a:rPr>
              <a:t>种以上的恶意程序</a:t>
            </a:r>
            <a:r>
              <a:rPr lang="zh-CN" altLang="en-US" sz="2400" dirty="0" smtClean="0">
                <a:solidFill>
                  <a:schemeClr val="bg2"/>
                </a:solidFill>
                <a:latin typeface="宋体" panose="02010600030101010101" pitchFamily="2" charset="-122"/>
                <a:ea typeface="宋体" panose="02010600030101010101" pitchFamily="2" charset="-122"/>
                <a:cs typeface="Arial" charset="0"/>
              </a:rPr>
              <a:t>。</a:t>
            </a:r>
            <a:endParaRPr lang="en-US" altLang="zh-CN" sz="2400" dirty="0" smtClean="0">
              <a:solidFill>
                <a:schemeClr val="bg2"/>
              </a:solidFill>
              <a:latin typeface="宋体" panose="02010600030101010101" pitchFamily="2" charset="-122"/>
              <a:ea typeface="宋体" panose="02010600030101010101" pitchFamily="2" charset="-122"/>
              <a:cs typeface="Arial" charset="0"/>
            </a:endParaRPr>
          </a:p>
          <a:p>
            <a:r>
              <a:rPr lang="zh-CN" altLang="en-US" sz="2000" b="1" dirty="0">
                <a:solidFill>
                  <a:schemeClr val="bg2"/>
                </a:solidFill>
                <a:cs typeface="Arial" charset="0"/>
              </a:rPr>
              <a:t>答案</a:t>
            </a:r>
            <a:r>
              <a:rPr lang="zh-CN" altLang="en-US" sz="2000" b="1" dirty="0" smtClean="0">
                <a:solidFill>
                  <a:schemeClr val="bg2"/>
                </a:solidFill>
                <a:cs typeface="Arial" charset="0"/>
              </a:rPr>
              <a:t>：指那些利用计算机系统的弱点来攻击计算机系统的程序，如：</a:t>
            </a:r>
            <a:r>
              <a:rPr lang="zh-CN" altLang="en-US" sz="2000" b="1" dirty="0" smtClean="0">
                <a:solidFill>
                  <a:srgbClr val="FF0000"/>
                </a:solidFill>
                <a:cs typeface="Arial" charset="0"/>
              </a:rPr>
              <a:t>病毒</a:t>
            </a:r>
            <a:r>
              <a:rPr lang="zh-CN" altLang="en-US" sz="2000" b="1" dirty="0" smtClean="0">
                <a:solidFill>
                  <a:schemeClr val="bg2"/>
                </a:solidFill>
                <a:cs typeface="Arial" charset="0"/>
              </a:rPr>
              <a:t>、</a:t>
            </a:r>
            <a:r>
              <a:rPr lang="zh-CN" altLang="en-US" sz="2000" b="1" dirty="0" smtClean="0">
                <a:solidFill>
                  <a:srgbClr val="FF0000"/>
                </a:solidFill>
                <a:cs typeface="Arial" charset="0"/>
              </a:rPr>
              <a:t>蠕虫</a:t>
            </a:r>
            <a:r>
              <a:rPr lang="zh-CN" altLang="en-US" sz="2000" b="1" dirty="0" smtClean="0">
                <a:solidFill>
                  <a:schemeClr val="bg2"/>
                </a:solidFill>
                <a:cs typeface="Arial" charset="0"/>
              </a:rPr>
              <a:t>、</a:t>
            </a:r>
            <a:r>
              <a:rPr lang="zh-CN" altLang="en-US" sz="2000" b="1" dirty="0" smtClean="0">
                <a:solidFill>
                  <a:srgbClr val="FF0000"/>
                </a:solidFill>
                <a:cs typeface="Arial" charset="0"/>
              </a:rPr>
              <a:t>陷门</a:t>
            </a:r>
            <a:r>
              <a:rPr lang="zh-CN" altLang="en-US" sz="2000" b="1" dirty="0" smtClean="0">
                <a:solidFill>
                  <a:schemeClr val="bg2"/>
                </a:solidFill>
                <a:cs typeface="Arial" charset="0"/>
              </a:rPr>
              <a:t>（</a:t>
            </a:r>
            <a:r>
              <a:rPr lang="zh-CN" altLang="en-US" sz="2000" b="1" dirty="0"/>
              <a:t>计算机操作的陷门设置是指进入程序的秘密入口</a:t>
            </a:r>
            <a:r>
              <a:rPr lang="en-US" altLang="zh-CN" sz="2000" b="1" dirty="0"/>
              <a:t>,</a:t>
            </a:r>
            <a:r>
              <a:rPr lang="zh-CN" altLang="en-US" sz="2000" b="1" dirty="0"/>
              <a:t>它使得知道陷门的人可以不经过通常的安全检查访问过程而获得</a:t>
            </a:r>
            <a:r>
              <a:rPr lang="zh-CN" altLang="en-US" sz="2000" b="1" dirty="0" smtClean="0"/>
              <a:t>访问</a:t>
            </a:r>
            <a:r>
              <a:rPr lang="zh-CN" altLang="en-US" sz="2000" b="1" dirty="0" smtClean="0">
                <a:solidFill>
                  <a:schemeClr val="bg2"/>
                </a:solidFill>
                <a:cs typeface="Arial" charset="0"/>
              </a:rPr>
              <a:t>）、</a:t>
            </a:r>
            <a:r>
              <a:rPr lang="zh-CN" altLang="en-US" sz="2000" b="1" dirty="0" smtClean="0">
                <a:solidFill>
                  <a:srgbClr val="FF0000"/>
                </a:solidFill>
                <a:cs typeface="Arial" charset="0"/>
              </a:rPr>
              <a:t>特洛伊木马</a:t>
            </a:r>
            <a:r>
              <a:rPr lang="zh-CN" altLang="en-US" sz="2000" b="1" dirty="0" smtClean="0">
                <a:solidFill>
                  <a:schemeClr val="bg2"/>
                </a:solidFill>
                <a:cs typeface="Arial" charset="0"/>
              </a:rPr>
              <a:t>（</a:t>
            </a:r>
            <a:r>
              <a:rPr lang="zh-CN" altLang="en-US" sz="2000" b="1" dirty="0"/>
              <a:t>特洛伊木马没有复制能力，它的特点是伪装成一个实用工具或者一个可爱的游戏甚至一</a:t>
            </a:r>
            <a:r>
              <a:rPr lang="zh-CN" altLang="en-US" sz="2000" b="1" dirty="0" smtClean="0"/>
              <a:t>个位图文件等等</a:t>
            </a:r>
            <a:r>
              <a:rPr lang="zh-CN" altLang="en-US" sz="2000" b="1" dirty="0"/>
              <a:t>，这会诱使用户将其安装在</a:t>
            </a:r>
            <a:r>
              <a:rPr lang="en-US" altLang="zh-CN" sz="2000" b="1" dirty="0"/>
              <a:t>PC</a:t>
            </a:r>
            <a:r>
              <a:rPr lang="zh-CN" altLang="en-US" sz="2000" b="1" dirty="0"/>
              <a:t>或者服务器</a:t>
            </a:r>
            <a:r>
              <a:rPr lang="zh-CN" altLang="en-US" sz="2000" b="1" dirty="0" smtClean="0"/>
              <a:t>上</a:t>
            </a:r>
            <a:r>
              <a:rPr lang="zh-CN" altLang="en-US" sz="2000" b="1" dirty="0" smtClean="0">
                <a:solidFill>
                  <a:schemeClr val="bg2"/>
                </a:solidFill>
                <a:cs typeface="Arial" charset="0"/>
              </a:rPr>
              <a:t>）、</a:t>
            </a:r>
            <a:r>
              <a:rPr lang="zh-CN" altLang="en-US" sz="2000" b="1" dirty="0" smtClean="0">
                <a:solidFill>
                  <a:srgbClr val="FF0000"/>
                </a:solidFill>
                <a:cs typeface="Arial" charset="0"/>
              </a:rPr>
              <a:t>逻辑炸弹</a:t>
            </a:r>
            <a:r>
              <a:rPr lang="zh-CN" altLang="en-US" sz="2000" b="1" dirty="0" smtClean="0">
                <a:solidFill>
                  <a:schemeClr val="bg2"/>
                </a:solidFill>
                <a:cs typeface="Arial" charset="0"/>
              </a:rPr>
              <a:t>（</a:t>
            </a:r>
            <a:r>
              <a:rPr lang="zh-CN" altLang="en-US" sz="2000" b="1" dirty="0"/>
              <a:t>指在特定逻辑条件满足时，实施破坏的计算机程序，该程序触发后造成计算机数据丢失、计算机不能从硬盘或者软盘引导，甚至会使整个系统瘫痪，并出现物理损坏的虚假现象</a:t>
            </a:r>
            <a:r>
              <a:rPr lang="zh-CN" altLang="en-US" sz="2000" b="1" dirty="0" smtClean="0">
                <a:solidFill>
                  <a:schemeClr val="bg2"/>
                </a:solidFill>
                <a:cs typeface="Arial" charset="0"/>
              </a:rPr>
              <a:t>）等。</a:t>
            </a:r>
            <a:endParaRPr lang="zh-CN" altLang="en-US" sz="2000" dirty="0">
              <a:solidFill>
                <a:schemeClr val="bg2"/>
              </a:solidFill>
              <a:latin typeface="宋体" panose="02010600030101010101" pitchFamily="2" charset="-122"/>
              <a:ea typeface="宋体" panose="02010600030101010101" pitchFamily="2" charset="-122"/>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barn(inVertical)">
                                      <p:cBhvr>
                                        <p:cTn id="19" dur="500"/>
                                        <p:tgtEl>
                                          <p:spTgt spid="4">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Effect transition="in" filter="fade">
                                      <p:cBhvr>
                                        <p:cTn id="24" dur="1000"/>
                                        <p:tgtEl>
                                          <p:spTgt spid="4">
                                            <p:txEl>
                                              <p:pRg st="3" end="3"/>
                                            </p:txEl>
                                          </p:spTgt>
                                        </p:tgtEl>
                                      </p:cBhvr>
                                    </p:animEffect>
                                    <p:anim calcmode="lin" valueType="num">
                                      <p:cBhvr>
                                        <p:cTn id="25"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2"/>
          <p:cNvSpPr>
            <a:spLocks noGrp="1"/>
          </p:cNvSpPr>
          <p:nvPr>
            <p:ph type="title"/>
          </p:nvPr>
        </p:nvSpPr>
        <p:spPr bwMode="auto">
          <a:xfrm>
            <a:off x="912813" y="188913"/>
            <a:ext cx="7773987" cy="688975"/>
          </a:xfrm>
          <a:noFill/>
          <a:ln>
            <a:miter lim="800000"/>
            <a:headEnd/>
            <a:tailEnd/>
          </a:ln>
        </p:spPr>
        <p:txBody>
          <a:bodyPr vert="horz" wrap="square" lIns="91440" tIns="45720" rIns="91440" bIns="45720" numCol="1" anchor="t" anchorCtr="0" compatLnSpc="1">
            <a:prstTxWarp prst="textNoShape">
              <a:avLst/>
            </a:prstTxWarp>
          </a:bodyPr>
          <a:lstStyle/>
          <a:p>
            <a:r>
              <a:rPr lang="en-US" altLang="zh-CN" smtClean="0"/>
              <a:t> </a:t>
            </a:r>
            <a:endParaRPr lang="zh-CN" altLang="en-US" smtClean="0"/>
          </a:p>
        </p:txBody>
      </p:sp>
      <p:sp>
        <p:nvSpPr>
          <p:cNvPr id="4" name="内容占位符 3"/>
          <p:cNvSpPr>
            <a:spLocks noGrp="1"/>
          </p:cNvSpPr>
          <p:nvPr>
            <p:ph idx="1"/>
          </p:nvPr>
        </p:nvSpPr>
        <p:spPr>
          <a:xfrm>
            <a:off x="179388" y="1125538"/>
            <a:ext cx="8785225" cy="5543550"/>
          </a:xfrm>
        </p:spPr>
        <p:txBody>
          <a:bodyPr/>
          <a:lstStyle/>
          <a:p>
            <a:r>
              <a:rPr lang="en-US" altLang="zh-CN" sz="2400" dirty="0">
                <a:solidFill>
                  <a:schemeClr val="bg2"/>
                </a:solidFill>
                <a:latin typeface="宋体" panose="02010600030101010101" pitchFamily="2" charset="-122"/>
                <a:ea typeface="宋体" panose="02010600030101010101" pitchFamily="2" charset="-122"/>
                <a:cs typeface="Arial" charset="0"/>
              </a:rPr>
              <a:t>11.</a:t>
            </a:r>
            <a:r>
              <a:rPr lang="zh-CN" altLang="en-US" sz="2400" dirty="0">
                <a:solidFill>
                  <a:schemeClr val="bg2"/>
                </a:solidFill>
                <a:latin typeface="宋体" panose="02010600030101010101" pitchFamily="2" charset="-122"/>
                <a:ea typeface="宋体" panose="02010600030101010101" pitchFamily="2" charset="-122"/>
                <a:cs typeface="Arial" charset="0"/>
              </a:rPr>
              <a:t>了解比较计算机病毒与蠕虫的区别和联系。</a:t>
            </a:r>
          </a:p>
          <a:p>
            <a:r>
              <a:rPr lang="zh-CN" altLang="en-US" sz="2000" b="1" dirty="0">
                <a:solidFill>
                  <a:schemeClr val="bg2"/>
                </a:solidFill>
                <a:cs typeface="Arial" charset="0"/>
              </a:rPr>
              <a:t>答案</a:t>
            </a:r>
            <a:r>
              <a:rPr lang="zh-CN" altLang="en-US" sz="2000" b="1" dirty="0" smtClean="0">
                <a:solidFill>
                  <a:schemeClr val="bg2"/>
                </a:solidFill>
                <a:cs typeface="Arial" charset="0"/>
              </a:rPr>
              <a:t>：</a:t>
            </a:r>
            <a:endParaRPr lang="en-US" altLang="zh-CN" sz="2000" b="1" dirty="0" smtClean="0">
              <a:solidFill>
                <a:schemeClr val="bg2"/>
              </a:solidFill>
              <a:cs typeface="Arial" charset="0"/>
            </a:endParaRPr>
          </a:p>
          <a:p>
            <a:r>
              <a:rPr lang="en-US" altLang="zh-CN" sz="2000" b="1" dirty="0">
                <a:solidFill>
                  <a:schemeClr val="bg2"/>
                </a:solidFill>
                <a:cs typeface="Arial" charset="0"/>
              </a:rPr>
              <a:t> </a:t>
            </a:r>
            <a:r>
              <a:rPr lang="en-US" altLang="zh-CN" sz="2000" b="1" dirty="0" smtClean="0">
                <a:solidFill>
                  <a:schemeClr val="bg2"/>
                </a:solidFill>
                <a:cs typeface="Arial" charset="0"/>
              </a:rPr>
              <a:t>  </a:t>
            </a:r>
            <a:r>
              <a:rPr lang="zh-CN" altLang="en-US" sz="2000" b="1" dirty="0" smtClean="0">
                <a:solidFill>
                  <a:schemeClr val="bg2"/>
                </a:solidFill>
                <a:cs typeface="Arial" charset="0"/>
              </a:rPr>
              <a:t>区别：病毒</a:t>
            </a:r>
            <a:r>
              <a:rPr lang="zh-CN" altLang="en-US" sz="2000" b="1" dirty="0">
                <a:solidFill>
                  <a:schemeClr val="bg2"/>
                </a:solidFill>
                <a:cs typeface="Arial" charset="0"/>
              </a:rPr>
              <a:t>是一种可以通过</a:t>
            </a:r>
            <a:r>
              <a:rPr lang="zh-CN" altLang="en-US" sz="2000" b="1" dirty="0">
                <a:solidFill>
                  <a:srgbClr val="FF0000"/>
                </a:solidFill>
                <a:cs typeface="Arial" charset="0"/>
              </a:rPr>
              <a:t>修改自身</a:t>
            </a:r>
            <a:r>
              <a:rPr lang="zh-CN" altLang="en-US" sz="2000" b="1" dirty="0">
                <a:solidFill>
                  <a:schemeClr val="bg2"/>
                </a:solidFill>
                <a:cs typeface="Arial" charset="0"/>
              </a:rPr>
              <a:t>来感染其他程序的程序，这种修改包括对病毒程序的复制，复制后生成的新病毒同样具有感染其他程序的功能。</a:t>
            </a:r>
            <a:endParaRPr lang="en-US" altLang="zh-CN" sz="2000" b="1" dirty="0">
              <a:solidFill>
                <a:schemeClr val="bg2"/>
              </a:solidFill>
              <a:cs typeface="Arial" charset="0"/>
            </a:endParaRPr>
          </a:p>
          <a:p>
            <a:r>
              <a:rPr lang="en-US" altLang="zh-CN" sz="2000" b="1" dirty="0">
                <a:solidFill>
                  <a:schemeClr val="bg2"/>
                </a:solidFill>
                <a:cs typeface="Arial" charset="0"/>
              </a:rPr>
              <a:t>    </a:t>
            </a:r>
            <a:r>
              <a:rPr lang="zh-CN" altLang="en-US" sz="2000" b="1" dirty="0">
                <a:solidFill>
                  <a:schemeClr val="bg2"/>
                </a:solidFill>
                <a:cs typeface="Arial" charset="0"/>
              </a:rPr>
              <a:t>蠕虫是能进行</a:t>
            </a:r>
            <a:r>
              <a:rPr lang="zh-CN" altLang="en-US" sz="2000" b="1" dirty="0">
                <a:solidFill>
                  <a:srgbClr val="FF0000"/>
                </a:solidFill>
                <a:cs typeface="Arial" charset="0"/>
              </a:rPr>
              <a:t>自我复制</a:t>
            </a:r>
            <a:r>
              <a:rPr lang="zh-CN" altLang="en-US" sz="2000" b="1" dirty="0">
                <a:solidFill>
                  <a:schemeClr val="bg2"/>
                </a:solidFill>
                <a:cs typeface="Arial" charset="0"/>
              </a:rPr>
              <a:t>，并能自动在网络上传播的程序。电子邮件病毒将自身从一台计算机传播到另一台计算机，但它仍然是病毒，因为它需要</a:t>
            </a:r>
            <a:r>
              <a:rPr lang="zh-CN" altLang="en-US" sz="2000" b="1" dirty="0">
                <a:solidFill>
                  <a:srgbClr val="FF0000"/>
                </a:solidFill>
                <a:cs typeface="Arial" charset="0"/>
              </a:rPr>
              <a:t>人工干预</a:t>
            </a:r>
            <a:r>
              <a:rPr lang="zh-CN" altLang="en-US" sz="2000" b="1" dirty="0">
                <a:solidFill>
                  <a:schemeClr val="bg2"/>
                </a:solidFill>
                <a:cs typeface="Arial" charset="0"/>
              </a:rPr>
              <a:t>完成传播。蠕虫会</a:t>
            </a:r>
            <a:r>
              <a:rPr lang="zh-CN" altLang="en-US" sz="2000" b="1" dirty="0">
                <a:solidFill>
                  <a:srgbClr val="FF0000"/>
                </a:solidFill>
                <a:cs typeface="Arial" charset="0"/>
              </a:rPr>
              <a:t>自动寻找</a:t>
            </a:r>
            <a:r>
              <a:rPr lang="zh-CN" altLang="en-US" sz="2000" b="1" dirty="0">
                <a:solidFill>
                  <a:schemeClr val="bg2"/>
                </a:solidFill>
                <a:cs typeface="Arial" charset="0"/>
              </a:rPr>
              <a:t>更多的计算机并对其进行感染，那些被感染的机器又会作为感染源，以进一步感染其他机器。</a:t>
            </a:r>
            <a:endParaRPr lang="en-US" altLang="zh-CN" sz="2000" b="1" dirty="0">
              <a:solidFill>
                <a:schemeClr val="bg2"/>
              </a:solidFill>
              <a:cs typeface="Arial" charset="0"/>
            </a:endParaRPr>
          </a:p>
          <a:p>
            <a:r>
              <a:rPr lang="zh-CN" altLang="en-US" sz="2000" b="1" dirty="0">
                <a:solidFill>
                  <a:schemeClr val="bg2"/>
                </a:solidFill>
                <a:cs typeface="Arial" charset="0"/>
              </a:rPr>
              <a:t>    </a:t>
            </a:r>
            <a:r>
              <a:rPr lang="zh-CN" altLang="en-US" sz="2000" b="1" dirty="0" smtClean="0">
                <a:solidFill>
                  <a:schemeClr val="bg2"/>
                </a:solidFill>
                <a:cs typeface="Arial" charset="0"/>
              </a:rPr>
              <a:t>联系：网络</a:t>
            </a:r>
            <a:r>
              <a:rPr lang="zh-CN" altLang="en-US" sz="2000" b="1" dirty="0">
                <a:solidFill>
                  <a:schemeClr val="bg2"/>
                </a:solidFill>
                <a:cs typeface="Arial" charset="0"/>
              </a:rPr>
              <a:t>蠕虫和计算机病毒都是恶意程序，都很难防御。网络蠕虫和计算机病毒都有</a:t>
            </a:r>
            <a:r>
              <a:rPr lang="zh-CN" altLang="en-US" sz="2000" b="1" dirty="0">
                <a:solidFill>
                  <a:srgbClr val="FF0000"/>
                </a:solidFill>
                <a:cs typeface="Arial" charset="0"/>
              </a:rPr>
              <a:t>四个阶段</a:t>
            </a:r>
            <a:r>
              <a:rPr lang="zh-CN" altLang="en-US" sz="2000" b="1" dirty="0">
                <a:solidFill>
                  <a:schemeClr val="bg2"/>
                </a:solidFill>
                <a:cs typeface="Arial" charset="0"/>
              </a:rPr>
              <a:t>：</a:t>
            </a:r>
            <a:r>
              <a:rPr lang="zh-CN" altLang="en-US" sz="2000" b="1" dirty="0">
                <a:solidFill>
                  <a:srgbClr val="FF0000"/>
                </a:solidFill>
                <a:cs typeface="Arial" charset="0"/>
              </a:rPr>
              <a:t>潜伏</a:t>
            </a:r>
            <a:r>
              <a:rPr lang="zh-CN" altLang="en-US" sz="2000" b="1" dirty="0">
                <a:solidFill>
                  <a:schemeClr val="bg2"/>
                </a:solidFill>
                <a:cs typeface="Arial" charset="0"/>
              </a:rPr>
              <a:t>阶段、</a:t>
            </a:r>
            <a:r>
              <a:rPr lang="zh-CN" altLang="en-US" sz="2000" b="1" dirty="0">
                <a:solidFill>
                  <a:srgbClr val="FF0000"/>
                </a:solidFill>
                <a:cs typeface="Arial" charset="0"/>
              </a:rPr>
              <a:t>传染</a:t>
            </a:r>
            <a:r>
              <a:rPr lang="zh-CN" altLang="en-US" sz="2000" b="1" dirty="0">
                <a:solidFill>
                  <a:schemeClr val="bg2"/>
                </a:solidFill>
                <a:cs typeface="Arial" charset="0"/>
              </a:rPr>
              <a:t>阶段、</a:t>
            </a:r>
            <a:r>
              <a:rPr lang="zh-CN" altLang="en-US" sz="2000" b="1" dirty="0">
                <a:solidFill>
                  <a:srgbClr val="FF0000"/>
                </a:solidFill>
                <a:cs typeface="Arial" charset="0"/>
              </a:rPr>
              <a:t>触发</a:t>
            </a:r>
            <a:r>
              <a:rPr lang="zh-CN" altLang="en-US" sz="2000" b="1" dirty="0">
                <a:solidFill>
                  <a:schemeClr val="bg2"/>
                </a:solidFill>
                <a:cs typeface="Arial" charset="0"/>
              </a:rPr>
              <a:t>阶段和</a:t>
            </a:r>
            <a:r>
              <a:rPr lang="zh-CN" altLang="en-US" sz="2000" b="1" dirty="0">
                <a:solidFill>
                  <a:srgbClr val="FF0000"/>
                </a:solidFill>
                <a:cs typeface="Arial" charset="0"/>
              </a:rPr>
              <a:t>发作</a:t>
            </a:r>
            <a:r>
              <a:rPr lang="zh-CN" altLang="en-US" sz="2000" b="1" dirty="0">
                <a:solidFill>
                  <a:schemeClr val="bg2"/>
                </a:solidFill>
                <a:cs typeface="Arial" charset="0"/>
              </a:rPr>
              <a:t>阶段。</a:t>
            </a:r>
            <a:endParaRPr lang="en-US" altLang="zh-CN" sz="2000" dirty="0">
              <a:solidFill>
                <a:schemeClr val="bg2"/>
              </a:solidFill>
              <a:cs typeface="Arial" charset="0"/>
            </a:endParaRPr>
          </a:p>
          <a:p>
            <a:pPr>
              <a:defRPr/>
            </a:pPr>
            <a:endParaRPr lang="en-US" altLang="zh-CN" sz="2800" kern="12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1000"/>
                                        <p:tgtEl>
                                          <p:spTgt spid="4">
                                            <p:txEl>
                                              <p:pRg st="2" end="2"/>
                                            </p:txEl>
                                          </p:spTgt>
                                        </p:tgtEl>
                                      </p:cBhvr>
                                    </p:animEffect>
                                    <p:anim calcmode="lin" valueType="num">
                                      <p:cBhvr>
                                        <p:cTn id="1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1000"/>
                                        <p:tgtEl>
                                          <p:spTgt spid="4">
                                            <p:txEl>
                                              <p:pRg st="3" end="3"/>
                                            </p:txEl>
                                          </p:spTgt>
                                        </p:tgtEl>
                                      </p:cBhvr>
                                    </p:animEffect>
                                    <p:anim calcmode="lin" valueType="num">
                                      <p:cBhvr>
                                        <p:cTn id="23"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animEffect transition="in" filter="fade">
                                      <p:cBhvr>
                                        <p:cTn id="29" dur="1000"/>
                                        <p:tgtEl>
                                          <p:spTgt spid="4">
                                            <p:txEl>
                                              <p:pRg st="4" end="4"/>
                                            </p:txEl>
                                          </p:spTgt>
                                        </p:tgtEl>
                                      </p:cBhvr>
                                    </p:animEffect>
                                    <p:anim calcmode="lin" valueType="num">
                                      <p:cBhvr>
                                        <p:cTn id="30"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2"/>
          <p:cNvSpPr>
            <a:spLocks noGrp="1"/>
          </p:cNvSpPr>
          <p:nvPr>
            <p:ph type="title"/>
          </p:nvPr>
        </p:nvSpPr>
        <p:spPr bwMode="auto">
          <a:xfrm>
            <a:off x="912813" y="188913"/>
            <a:ext cx="7773987" cy="688975"/>
          </a:xfrm>
          <a:noFill/>
          <a:ln>
            <a:miter lim="800000"/>
            <a:headEnd/>
            <a:tailEnd/>
          </a:ln>
        </p:spPr>
        <p:txBody>
          <a:bodyPr vert="horz" wrap="square" lIns="91440" tIns="45720" rIns="91440" bIns="45720" numCol="1" anchor="t" anchorCtr="0" compatLnSpc="1">
            <a:prstTxWarp prst="textNoShape">
              <a:avLst/>
            </a:prstTxWarp>
          </a:bodyPr>
          <a:lstStyle/>
          <a:p>
            <a:r>
              <a:rPr lang="en-US" altLang="zh-CN" dirty="0" smtClean="0"/>
              <a:t> </a:t>
            </a:r>
            <a:r>
              <a:rPr lang="zh-CN" altLang="en-US" b="0" dirty="0" smtClean="0"/>
              <a:t>第三章</a:t>
            </a:r>
          </a:p>
        </p:txBody>
      </p:sp>
      <p:sp>
        <p:nvSpPr>
          <p:cNvPr id="4" name="内容占位符 3"/>
          <p:cNvSpPr>
            <a:spLocks noGrp="1"/>
          </p:cNvSpPr>
          <p:nvPr>
            <p:ph idx="1"/>
          </p:nvPr>
        </p:nvSpPr>
        <p:spPr>
          <a:xfrm>
            <a:off x="179388" y="1125538"/>
            <a:ext cx="8785225" cy="5543550"/>
          </a:xfrm>
        </p:spPr>
        <p:txBody>
          <a:bodyPr/>
          <a:lstStyle/>
          <a:p>
            <a:r>
              <a:rPr lang="en-US" altLang="zh-CN" sz="2400" dirty="0" smtClean="0">
                <a:solidFill>
                  <a:schemeClr val="bg2"/>
                </a:solidFill>
                <a:latin typeface="宋体" panose="02010600030101010101" pitchFamily="2" charset="-122"/>
                <a:ea typeface="宋体" panose="02010600030101010101" pitchFamily="2" charset="-122"/>
                <a:cs typeface="Arial" charset="0"/>
              </a:rPr>
              <a:t>11.</a:t>
            </a:r>
            <a:r>
              <a:rPr lang="zh-CN" altLang="en-US" sz="2400" dirty="0">
                <a:latin typeface="宋体" panose="02010600030101010101" pitchFamily="2" charset="-122"/>
                <a:ea typeface="宋体" panose="02010600030101010101" pitchFamily="2" charset="-122"/>
              </a:rPr>
              <a:t>补码的符号位和原码的符号位的根本区别是什么</a:t>
            </a:r>
            <a:r>
              <a:rPr lang="zh-CN" altLang="en-US" sz="2400" dirty="0" smtClean="0">
                <a:latin typeface="宋体" panose="02010600030101010101" pitchFamily="2" charset="-122"/>
                <a:ea typeface="宋体" panose="02010600030101010101" pitchFamily="2" charset="-122"/>
              </a:rPr>
              <a:t>？</a:t>
            </a:r>
            <a:endParaRPr lang="en-US" altLang="zh-CN" sz="2400" dirty="0" smtClean="0">
              <a:solidFill>
                <a:schemeClr val="bg2"/>
              </a:solidFill>
              <a:latin typeface="宋体" panose="02010600030101010101" pitchFamily="2" charset="-122"/>
              <a:ea typeface="宋体" panose="02010600030101010101" pitchFamily="2" charset="-122"/>
              <a:cs typeface="Arial" charset="0"/>
            </a:endParaRPr>
          </a:p>
          <a:p>
            <a:r>
              <a:rPr lang="zh-CN" altLang="en-US" sz="2000" b="1" dirty="0" smtClean="0">
                <a:solidFill>
                  <a:schemeClr val="bg2"/>
                </a:solidFill>
                <a:cs typeface="Arial" charset="0"/>
              </a:rPr>
              <a:t>答案：</a:t>
            </a:r>
            <a:r>
              <a:rPr lang="zh-CN" altLang="en-US" sz="2000" b="1" dirty="0" smtClean="0">
                <a:solidFill>
                  <a:srgbClr val="FF0000"/>
                </a:solidFill>
                <a:cs typeface="Arial" charset="0"/>
              </a:rPr>
              <a:t>源码</a:t>
            </a:r>
            <a:r>
              <a:rPr lang="zh-CN" altLang="en-US" sz="2000" b="1" dirty="0" smtClean="0">
                <a:solidFill>
                  <a:schemeClr val="bg2"/>
                </a:solidFill>
                <a:cs typeface="Arial" charset="0"/>
              </a:rPr>
              <a:t>的</a:t>
            </a:r>
            <a:r>
              <a:rPr lang="zh-CN" altLang="en-US" sz="2000" b="1" dirty="0" smtClean="0">
                <a:solidFill>
                  <a:srgbClr val="FF0000"/>
                </a:solidFill>
                <a:cs typeface="Arial" charset="0"/>
              </a:rPr>
              <a:t>符号位不能直接参与运算</a:t>
            </a:r>
            <a:r>
              <a:rPr lang="zh-CN" altLang="en-US" sz="2000" b="1" dirty="0" smtClean="0">
                <a:solidFill>
                  <a:schemeClr val="bg2"/>
                </a:solidFill>
                <a:cs typeface="Arial" charset="0"/>
              </a:rPr>
              <a:t>，必须和其他位分开，这就增加了硬件的开销和复杂性。</a:t>
            </a:r>
            <a:endParaRPr lang="en-US" altLang="zh-CN" sz="2000" b="1" dirty="0" smtClean="0">
              <a:solidFill>
                <a:schemeClr val="bg2"/>
              </a:solidFill>
              <a:cs typeface="Arial" charset="0"/>
            </a:endParaRPr>
          </a:p>
          <a:p>
            <a:r>
              <a:rPr lang="en-US" altLang="zh-CN" sz="2000" b="1" dirty="0">
                <a:solidFill>
                  <a:schemeClr val="bg2"/>
                </a:solidFill>
                <a:latin typeface="宋体" panose="02010600030101010101" pitchFamily="2" charset="-122"/>
                <a:ea typeface="宋体" panose="02010600030101010101" pitchFamily="2" charset="-122"/>
                <a:cs typeface="Arial" charset="0"/>
              </a:rPr>
              <a:t> </a:t>
            </a:r>
            <a:r>
              <a:rPr lang="en-US" altLang="zh-CN" sz="2000" b="1" dirty="0" smtClean="0">
                <a:solidFill>
                  <a:schemeClr val="bg2"/>
                </a:solidFill>
                <a:latin typeface="宋体" panose="02010600030101010101" pitchFamily="2" charset="-122"/>
                <a:ea typeface="宋体" panose="02010600030101010101" pitchFamily="2" charset="-122"/>
                <a:cs typeface="Arial" charset="0"/>
              </a:rPr>
              <a:t>   </a:t>
            </a:r>
            <a:r>
              <a:rPr lang="zh-CN" altLang="en-US" sz="2000" b="1" dirty="0">
                <a:solidFill>
                  <a:schemeClr val="bg2"/>
                </a:solidFill>
                <a:cs typeface="Arial" charset="0"/>
              </a:rPr>
              <a:t>补码表示法的一</a:t>
            </a:r>
            <a:r>
              <a:rPr lang="zh-CN" altLang="en-US" sz="2000" b="1" dirty="0" smtClean="0">
                <a:solidFill>
                  <a:schemeClr val="bg2"/>
                </a:solidFill>
                <a:cs typeface="Arial" charset="0"/>
              </a:rPr>
              <a:t>个主要优点是</a:t>
            </a:r>
            <a:r>
              <a:rPr lang="zh-CN" altLang="en-US" sz="2000" b="1" dirty="0" smtClean="0">
                <a:solidFill>
                  <a:srgbClr val="FF0000"/>
                </a:solidFill>
                <a:cs typeface="Arial" charset="0"/>
              </a:rPr>
              <a:t>任何带符号数字组合的加法</a:t>
            </a:r>
            <a:r>
              <a:rPr lang="zh-CN" altLang="en-US" sz="2000" b="1" dirty="0" smtClean="0">
                <a:solidFill>
                  <a:schemeClr val="bg2"/>
                </a:solidFill>
                <a:cs typeface="Arial" charset="0"/>
              </a:rPr>
              <a:t>都可以</a:t>
            </a:r>
            <a:r>
              <a:rPr lang="zh-CN" altLang="en-US" sz="2000" b="1" dirty="0" smtClean="0">
                <a:solidFill>
                  <a:srgbClr val="FF0000"/>
                </a:solidFill>
                <a:cs typeface="Arial" charset="0"/>
              </a:rPr>
              <a:t>利用相同的算法</a:t>
            </a:r>
            <a:r>
              <a:rPr lang="zh-CN" altLang="en-US" sz="2000" b="1" dirty="0" smtClean="0">
                <a:solidFill>
                  <a:schemeClr val="bg2"/>
                </a:solidFill>
                <a:cs typeface="Arial" charset="0"/>
              </a:rPr>
              <a:t>，也就可以用相同的电路，因此，应用补码表示法的计算机只需知道加法就可以了。</a:t>
            </a:r>
            <a:endParaRPr lang="en-US" altLang="zh-CN" sz="2000" b="1" dirty="0" smtClean="0">
              <a:solidFill>
                <a:schemeClr val="bg2"/>
              </a:solidFill>
              <a:cs typeface="Arial" charset="0"/>
            </a:endParaRPr>
          </a:p>
          <a:p>
            <a:r>
              <a:rPr lang="zh-CN" altLang="en-US" sz="2000" b="1" dirty="0" smtClean="0">
                <a:solidFill>
                  <a:schemeClr val="bg2"/>
                </a:solidFill>
                <a:cs typeface="Arial" charset="0"/>
              </a:rPr>
              <a:t>补充：</a:t>
            </a:r>
            <a:r>
              <a:rPr lang="zh-CN" altLang="en-US" sz="2000" dirty="0" smtClean="0"/>
              <a:t>“双符号位补码”</a:t>
            </a:r>
            <a:r>
              <a:rPr lang="zh-CN" altLang="en-US" sz="2000" dirty="0"/>
              <a:t>又称为“变形补码”。</a:t>
            </a:r>
            <a:br>
              <a:rPr lang="zh-CN" altLang="en-US" sz="2000" dirty="0"/>
            </a:br>
            <a:r>
              <a:rPr lang="zh-CN" altLang="en-US" sz="2000" dirty="0"/>
              <a:t>用两个二进制位来表示数字的符号位，其余数值位与普通补码相同。</a:t>
            </a:r>
            <a:br>
              <a:rPr lang="zh-CN" altLang="en-US" sz="2000" dirty="0"/>
            </a:br>
            <a:r>
              <a:rPr lang="zh-CN" altLang="en-US" sz="2000" dirty="0"/>
              <a:t>用变形补码进行加减运算时，可依据双符号位判断如下四种情况：</a:t>
            </a:r>
            <a:br>
              <a:rPr lang="zh-CN" altLang="en-US" sz="2000" dirty="0"/>
            </a:br>
            <a:r>
              <a:rPr lang="en-US" altLang="zh-CN" sz="2000" dirty="0"/>
              <a:t>11 -----</a:t>
            </a:r>
            <a:r>
              <a:rPr lang="zh-CN" altLang="en-US" sz="2000" dirty="0"/>
              <a:t>运算结果为负数；</a:t>
            </a:r>
            <a:br>
              <a:rPr lang="zh-CN" altLang="en-US" sz="2000" dirty="0"/>
            </a:br>
            <a:r>
              <a:rPr lang="en-US" altLang="zh-CN" sz="2000" dirty="0"/>
              <a:t>00 -----</a:t>
            </a:r>
            <a:r>
              <a:rPr lang="zh-CN" altLang="en-US" sz="2000" dirty="0"/>
              <a:t>运算结果表示正数；</a:t>
            </a:r>
            <a:br>
              <a:rPr lang="zh-CN" altLang="en-US" sz="2000" dirty="0"/>
            </a:br>
            <a:r>
              <a:rPr lang="en-US" altLang="zh-CN" sz="2000" dirty="0"/>
              <a:t>10 -----</a:t>
            </a:r>
            <a:r>
              <a:rPr lang="zh-CN" altLang="en-US" sz="2000" dirty="0"/>
              <a:t>运算结果下溢（负向溢出）；</a:t>
            </a:r>
            <a:br>
              <a:rPr lang="zh-CN" altLang="en-US" sz="2000" dirty="0"/>
            </a:br>
            <a:r>
              <a:rPr lang="en-US" altLang="zh-CN" sz="2000" dirty="0"/>
              <a:t>01 -----</a:t>
            </a:r>
            <a:r>
              <a:rPr lang="zh-CN" altLang="en-US" sz="2000" dirty="0"/>
              <a:t>运算结果上溢（正向溢出）</a:t>
            </a:r>
            <a:r>
              <a:rPr lang="zh-CN" altLang="en-US" sz="2000" dirty="0" smtClean="0"/>
              <a:t>。</a:t>
            </a:r>
            <a:endParaRPr lang="en-US" altLang="zh-CN" sz="2000" dirty="0" smtClean="0"/>
          </a:p>
          <a:p>
            <a:r>
              <a:rPr lang="zh-CN" altLang="en-US" sz="2000" b="1" dirty="0" smtClean="0">
                <a:solidFill>
                  <a:schemeClr val="bg2"/>
                </a:solidFill>
                <a:cs typeface="Arial" charset="0"/>
              </a:rPr>
              <a:t>例：</a:t>
            </a:r>
            <a:r>
              <a:rPr lang="zh-CN" altLang="en-US" sz="2000" dirty="0"/>
              <a:t>字长为</a:t>
            </a:r>
            <a:r>
              <a:rPr lang="en-US" altLang="zh-CN" sz="2000" dirty="0"/>
              <a:t>8</a:t>
            </a:r>
            <a:r>
              <a:rPr lang="zh-CN" altLang="en-US" sz="2000" dirty="0"/>
              <a:t>位</a:t>
            </a:r>
            <a:r>
              <a:rPr lang="en-US" altLang="zh-CN" sz="2000" dirty="0"/>
              <a:t>,X= -96,Y= 33</a:t>
            </a:r>
            <a:r>
              <a:rPr lang="zh-CN" altLang="en-US" sz="2000" dirty="0"/>
              <a:t>，双符号位计算</a:t>
            </a:r>
            <a:r>
              <a:rPr lang="en-US" altLang="zh-CN" sz="2000" dirty="0"/>
              <a:t>X-Y</a:t>
            </a:r>
            <a:r>
              <a:rPr lang="zh-CN" altLang="en-US" sz="2000" dirty="0"/>
              <a:t>判断是否发生</a:t>
            </a:r>
            <a:r>
              <a:rPr lang="zh-CN" altLang="en-US" sz="2000" dirty="0" smtClean="0"/>
              <a:t>溢出</a:t>
            </a:r>
            <a:endParaRPr lang="en-US" altLang="zh-CN" sz="2000" dirty="0" smtClean="0"/>
          </a:p>
          <a:p>
            <a:r>
              <a:rPr lang="zh-CN" altLang="en-US" sz="2000" dirty="0"/>
              <a:t>（</a:t>
            </a:r>
            <a:r>
              <a:rPr lang="en-US" altLang="zh-CN" sz="2000" dirty="0"/>
              <a:t>-96</a:t>
            </a:r>
            <a:r>
              <a:rPr lang="zh-CN" altLang="en-US" sz="2000" dirty="0"/>
              <a:t>）补 </a:t>
            </a:r>
            <a:r>
              <a:rPr lang="en-US" altLang="zh-CN" sz="2000" dirty="0"/>
              <a:t>-</a:t>
            </a:r>
            <a:r>
              <a:rPr lang="zh-CN" altLang="en-US" sz="2000" dirty="0"/>
              <a:t>（</a:t>
            </a:r>
            <a:r>
              <a:rPr lang="en-US" altLang="zh-CN" sz="2000" dirty="0"/>
              <a:t>33</a:t>
            </a:r>
            <a:r>
              <a:rPr lang="zh-CN" altLang="en-US" sz="2000" dirty="0"/>
              <a:t>）补</a:t>
            </a:r>
            <a:r>
              <a:rPr lang="en-US" altLang="zh-CN" sz="2000" dirty="0"/>
              <a:t>=</a:t>
            </a:r>
            <a:r>
              <a:rPr lang="zh-CN" altLang="en-US" sz="2000" dirty="0"/>
              <a:t>（</a:t>
            </a:r>
            <a:r>
              <a:rPr lang="en-US" altLang="zh-CN" sz="2000" dirty="0"/>
              <a:t>-96</a:t>
            </a:r>
            <a:r>
              <a:rPr lang="zh-CN" altLang="en-US" sz="2000" dirty="0"/>
              <a:t>）补 </a:t>
            </a:r>
            <a:r>
              <a:rPr lang="en-US" altLang="zh-CN" sz="2000" dirty="0"/>
              <a:t>+</a:t>
            </a:r>
            <a:r>
              <a:rPr lang="zh-CN" altLang="en-US" sz="2000" dirty="0"/>
              <a:t>（</a:t>
            </a:r>
            <a:r>
              <a:rPr lang="en-US" altLang="zh-CN" sz="2000" dirty="0"/>
              <a:t>-33</a:t>
            </a:r>
            <a:r>
              <a:rPr lang="zh-CN" altLang="en-US" sz="2000" dirty="0"/>
              <a:t>）补</a:t>
            </a:r>
            <a:r>
              <a:rPr lang="en-US" altLang="zh-CN" sz="2000" dirty="0"/>
              <a:t>=11 0100000+11 </a:t>
            </a:r>
            <a:r>
              <a:rPr lang="en-US" altLang="zh-CN" sz="2000" dirty="0" smtClean="0"/>
              <a:t>1011111=</a:t>
            </a:r>
            <a:r>
              <a:rPr lang="en-US" altLang="zh-CN" sz="2000" dirty="0" smtClean="0">
                <a:solidFill>
                  <a:srgbClr val="FF0000"/>
                </a:solidFill>
              </a:rPr>
              <a:t>10</a:t>
            </a:r>
            <a:r>
              <a:rPr lang="en-US" altLang="zh-CN" sz="2000" dirty="0" smtClean="0"/>
              <a:t> 1111111</a:t>
            </a:r>
            <a:r>
              <a:rPr lang="zh-CN" altLang="en-US" sz="2000" dirty="0" smtClean="0"/>
              <a:t>（</a:t>
            </a:r>
            <a:r>
              <a:rPr lang="zh-CN" altLang="en-US" sz="2000" dirty="0" smtClean="0">
                <a:solidFill>
                  <a:srgbClr val="FF0000"/>
                </a:solidFill>
              </a:rPr>
              <a:t>下溢</a:t>
            </a:r>
            <a:r>
              <a:rPr lang="zh-CN" altLang="en-US" sz="2000" dirty="0" smtClean="0"/>
              <a:t>）</a:t>
            </a:r>
            <a:endParaRPr lang="en-US" altLang="zh-CN" sz="2000" b="1" dirty="0">
              <a:solidFill>
                <a:schemeClr val="bg2"/>
              </a:solidFill>
              <a:cs typeface="Arial" charset="0"/>
            </a:endParaRPr>
          </a:p>
        </p:txBody>
      </p:sp>
    </p:spTree>
    <p:extLst>
      <p:ext uri="{BB962C8B-B14F-4D97-AF65-F5344CB8AC3E}">
        <p14:creationId xmlns:p14="http://schemas.microsoft.com/office/powerpoint/2010/main" val="1250126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1000"/>
                                        <p:tgtEl>
                                          <p:spTgt spid="4">
                                            <p:txEl>
                                              <p:pRg st="2" end="2"/>
                                            </p:txEl>
                                          </p:spTgt>
                                        </p:tgtEl>
                                      </p:cBhvr>
                                    </p:animEffect>
                                    <p:anim calcmode="lin" valueType="num">
                                      <p:cBhvr>
                                        <p:cTn id="1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Effect transition="in" filter="fade">
                                      <p:cBhvr>
                                        <p:cTn id="24" dur="1000"/>
                                        <p:tgtEl>
                                          <p:spTgt spid="4">
                                            <p:txEl>
                                              <p:pRg st="3" end="3"/>
                                            </p:txEl>
                                          </p:spTgt>
                                        </p:tgtEl>
                                      </p:cBhvr>
                                    </p:animEffect>
                                    <p:anim calcmode="lin" valueType="num">
                                      <p:cBhvr>
                                        <p:cTn id="25"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4">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animEffect transition="in" filter="fade">
                                      <p:cBhvr>
                                        <p:cTn id="29" dur="1000"/>
                                        <p:tgtEl>
                                          <p:spTgt spid="4">
                                            <p:txEl>
                                              <p:pRg st="4" end="4"/>
                                            </p:txEl>
                                          </p:spTgt>
                                        </p:tgtEl>
                                      </p:cBhvr>
                                    </p:animEffect>
                                    <p:anim calcmode="lin" valueType="num">
                                      <p:cBhvr>
                                        <p:cTn id="30"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4">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4">
                                            <p:txEl>
                                              <p:pRg st="5" end="5"/>
                                            </p:txEl>
                                          </p:spTgt>
                                        </p:tgtEl>
                                        <p:attrNameLst>
                                          <p:attrName>style.visibility</p:attrName>
                                        </p:attrNameLst>
                                      </p:cBhvr>
                                      <p:to>
                                        <p:strVal val="visible"/>
                                      </p:to>
                                    </p:set>
                                    <p:animEffect transition="in" filter="fade">
                                      <p:cBhvr>
                                        <p:cTn id="34" dur="1000"/>
                                        <p:tgtEl>
                                          <p:spTgt spid="4">
                                            <p:txEl>
                                              <p:pRg st="5" end="5"/>
                                            </p:txEl>
                                          </p:spTgt>
                                        </p:tgtEl>
                                      </p:cBhvr>
                                    </p:animEffect>
                                    <p:anim calcmode="lin" valueType="num">
                                      <p:cBhvr>
                                        <p:cTn id="35"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2"/>
          <p:cNvSpPr>
            <a:spLocks noGrp="1"/>
          </p:cNvSpPr>
          <p:nvPr>
            <p:ph type="title"/>
          </p:nvPr>
        </p:nvSpPr>
        <p:spPr bwMode="auto">
          <a:xfrm>
            <a:off x="912813" y="188913"/>
            <a:ext cx="7773987" cy="688975"/>
          </a:xfrm>
          <a:noFill/>
          <a:ln>
            <a:miter lim="800000"/>
            <a:headEnd/>
            <a:tailEnd/>
          </a:ln>
        </p:spPr>
        <p:txBody>
          <a:bodyPr vert="horz" wrap="square" lIns="91440" tIns="45720" rIns="91440" bIns="45720" numCol="1" anchor="t" anchorCtr="0" compatLnSpc="1">
            <a:prstTxWarp prst="textNoShape">
              <a:avLst/>
            </a:prstTxWarp>
          </a:bodyPr>
          <a:lstStyle/>
          <a:p>
            <a:r>
              <a:rPr lang="en-US" altLang="zh-CN" smtClean="0"/>
              <a:t> </a:t>
            </a:r>
            <a:endParaRPr lang="zh-CN" altLang="en-US" smtClean="0"/>
          </a:p>
        </p:txBody>
      </p:sp>
      <p:sp>
        <p:nvSpPr>
          <p:cNvPr id="4" name="内容占位符 3"/>
          <p:cNvSpPr>
            <a:spLocks noGrp="1"/>
          </p:cNvSpPr>
          <p:nvPr>
            <p:ph idx="1"/>
          </p:nvPr>
        </p:nvSpPr>
        <p:spPr>
          <a:xfrm>
            <a:off x="179388" y="1125538"/>
            <a:ext cx="8785225" cy="5543550"/>
          </a:xfrm>
        </p:spPr>
        <p:txBody>
          <a:bodyPr/>
          <a:lstStyle/>
          <a:p>
            <a:r>
              <a:rPr lang="en-US" altLang="zh-CN" sz="2400" dirty="0" smtClean="0">
                <a:solidFill>
                  <a:schemeClr val="bg2"/>
                </a:solidFill>
                <a:latin typeface="宋体" panose="02010600030101010101" pitchFamily="2" charset="-122"/>
                <a:ea typeface="宋体" panose="02010600030101010101" pitchFamily="2" charset="-122"/>
                <a:cs typeface="Arial" charset="0"/>
              </a:rPr>
              <a:t>13.</a:t>
            </a:r>
            <a:r>
              <a:rPr lang="zh-CN" altLang="en-US" sz="2400" dirty="0">
                <a:latin typeface="宋体" panose="02010600030101010101" pitchFamily="2" charset="-122"/>
                <a:ea typeface="宋体" panose="02010600030101010101" pitchFamily="2" charset="-122"/>
              </a:rPr>
              <a:t>已知英文字母“</a:t>
            </a:r>
            <a:r>
              <a:rPr lang="en-US" altLang="zh-CN" sz="2400" dirty="0">
                <a:latin typeface="宋体" panose="02010600030101010101" pitchFamily="2" charset="-122"/>
                <a:ea typeface="宋体" panose="02010600030101010101" pitchFamily="2" charset="-122"/>
              </a:rPr>
              <a:t>a”</a:t>
            </a:r>
            <a:r>
              <a:rPr lang="zh-CN" altLang="en-US" sz="2400" dirty="0">
                <a:latin typeface="宋体" panose="02010600030101010101" pitchFamily="2" charset="-122"/>
                <a:ea typeface="宋体" panose="02010600030101010101" pitchFamily="2" charset="-122"/>
              </a:rPr>
              <a:t>的</a:t>
            </a:r>
            <a:r>
              <a:rPr lang="en-US" altLang="zh-CN" sz="2400" dirty="0">
                <a:latin typeface="宋体" panose="02010600030101010101" pitchFamily="2" charset="-122"/>
                <a:ea typeface="宋体" panose="02010600030101010101" pitchFamily="2" charset="-122"/>
              </a:rPr>
              <a:t>ASCII</a:t>
            </a:r>
            <a:r>
              <a:rPr lang="zh-CN" altLang="en-US" sz="2400" dirty="0">
                <a:latin typeface="宋体" panose="02010600030101010101" pitchFamily="2" charset="-122"/>
                <a:ea typeface="宋体" panose="02010600030101010101" pitchFamily="2" charset="-122"/>
              </a:rPr>
              <a:t>码是</a:t>
            </a:r>
            <a:r>
              <a:rPr lang="en-US" altLang="zh-CN" sz="2400" dirty="0">
                <a:latin typeface="宋体" panose="02010600030101010101" pitchFamily="2" charset="-122"/>
                <a:ea typeface="宋体" panose="02010600030101010101" pitchFamily="2" charset="-122"/>
              </a:rPr>
              <a:t>1100001</a:t>
            </a:r>
            <a:r>
              <a:rPr lang="zh-CN" altLang="en-US" sz="2400" dirty="0">
                <a:latin typeface="宋体" panose="02010600030101010101" pitchFamily="2" charset="-122"/>
                <a:ea typeface="宋体" panose="02010600030101010101" pitchFamily="2" charset="-122"/>
              </a:rPr>
              <a:t>，那么英文单词“</a:t>
            </a:r>
            <a:r>
              <a:rPr lang="en-US" altLang="zh-CN" sz="2400" dirty="0">
                <a:latin typeface="宋体" panose="02010600030101010101" pitchFamily="2" charset="-122"/>
                <a:ea typeface="宋体" panose="02010600030101010101" pitchFamily="2" charset="-122"/>
              </a:rPr>
              <a:t>beef</a:t>
            </a:r>
            <a:r>
              <a:rPr lang="zh-CN" altLang="en-US" sz="2400" dirty="0">
                <a:latin typeface="宋体" panose="02010600030101010101" pitchFamily="2" charset="-122"/>
                <a:ea typeface="宋体" panose="02010600030101010101" pitchFamily="2" charset="-122"/>
              </a:rPr>
              <a:t>”的二进制编码是</a:t>
            </a:r>
            <a:r>
              <a:rPr lang="zh-CN" altLang="en-US" sz="2400" dirty="0" smtClean="0">
                <a:latin typeface="宋体" panose="02010600030101010101" pitchFamily="2" charset="-122"/>
                <a:ea typeface="宋体" panose="02010600030101010101" pitchFamily="2" charset="-122"/>
              </a:rPr>
              <a:t>什么？</a:t>
            </a:r>
            <a:endParaRPr lang="zh-CN" altLang="en-US" sz="2400" dirty="0" smtClean="0">
              <a:solidFill>
                <a:schemeClr val="bg2"/>
              </a:solidFill>
              <a:latin typeface="宋体" panose="02010600030101010101" pitchFamily="2" charset="-122"/>
              <a:ea typeface="宋体" panose="02010600030101010101" pitchFamily="2" charset="-122"/>
              <a:cs typeface="Arial" charset="0"/>
            </a:endParaRPr>
          </a:p>
          <a:p>
            <a:r>
              <a:rPr lang="zh-CN" altLang="en-US" sz="2000" b="1" dirty="0" smtClean="0">
                <a:solidFill>
                  <a:schemeClr val="bg2"/>
                </a:solidFill>
                <a:cs typeface="Arial" charset="0"/>
              </a:rPr>
              <a:t>答案：</a:t>
            </a:r>
            <a:r>
              <a:rPr lang="en-US" altLang="zh-CN" sz="2000" b="1" dirty="0" smtClean="0">
                <a:solidFill>
                  <a:schemeClr val="bg2"/>
                </a:solidFill>
                <a:cs typeface="Arial" charset="0"/>
              </a:rPr>
              <a:t>1100001</a:t>
            </a:r>
            <a:r>
              <a:rPr lang="zh-CN" altLang="en-US" sz="2000" b="1" dirty="0" smtClean="0">
                <a:solidFill>
                  <a:schemeClr val="bg2"/>
                </a:solidFill>
                <a:cs typeface="Arial" charset="0"/>
              </a:rPr>
              <a:t>化为十进制是</a:t>
            </a:r>
            <a:r>
              <a:rPr lang="en-US" altLang="zh-CN" sz="2000" b="1" dirty="0" smtClean="0">
                <a:solidFill>
                  <a:schemeClr val="bg2"/>
                </a:solidFill>
                <a:cs typeface="Arial" charset="0"/>
              </a:rPr>
              <a:t>97</a:t>
            </a:r>
            <a:r>
              <a:rPr lang="zh-CN" altLang="en-US" sz="2000" b="1" dirty="0">
                <a:solidFill>
                  <a:schemeClr val="bg2"/>
                </a:solidFill>
                <a:cs typeface="Arial" charset="0"/>
              </a:rPr>
              <a:t>，</a:t>
            </a:r>
            <a:r>
              <a:rPr lang="zh-CN" altLang="en-US" sz="2000" b="1" dirty="0" smtClean="0">
                <a:solidFill>
                  <a:schemeClr val="bg2"/>
                </a:solidFill>
                <a:cs typeface="Arial" charset="0"/>
              </a:rPr>
              <a:t>“</a:t>
            </a:r>
            <a:r>
              <a:rPr lang="en-US" altLang="zh-CN" sz="2000" b="1" dirty="0">
                <a:solidFill>
                  <a:schemeClr val="bg2"/>
                </a:solidFill>
                <a:cs typeface="Arial" charset="0"/>
              </a:rPr>
              <a:t>a</a:t>
            </a:r>
            <a:r>
              <a:rPr lang="zh-CN" altLang="en-US" sz="2000" b="1" dirty="0" smtClean="0">
                <a:solidFill>
                  <a:schemeClr val="bg2"/>
                </a:solidFill>
                <a:cs typeface="Arial" charset="0"/>
              </a:rPr>
              <a:t>”的</a:t>
            </a:r>
            <a:r>
              <a:rPr lang="en-US" altLang="zh-CN" sz="2000" b="1" dirty="0" smtClean="0">
                <a:solidFill>
                  <a:schemeClr val="bg2"/>
                </a:solidFill>
                <a:cs typeface="Arial" charset="0"/>
              </a:rPr>
              <a:t>ASCII</a:t>
            </a:r>
            <a:r>
              <a:rPr lang="zh-CN" altLang="en-US" sz="2000" b="1" dirty="0" smtClean="0">
                <a:solidFill>
                  <a:schemeClr val="bg2"/>
                </a:solidFill>
                <a:cs typeface="Arial" charset="0"/>
              </a:rPr>
              <a:t>码就是</a:t>
            </a:r>
            <a:r>
              <a:rPr lang="en-US" altLang="zh-CN" sz="2000" b="1" dirty="0" smtClean="0">
                <a:solidFill>
                  <a:schemeClr val="bg2"/>
                </a:solidFill>
                <a:cs typeface="Arial" charset="0"/>
              </a:rPr>
              <a:t>97</a:t>
            </a:r>
            <a:r>
              <a:rPr lang="zh-CN" altLang="en-US" sz="2000" b="1" dirty="0" smtClean="0">
                <a:solidFill>
                  <a:schemeClr val="bg2"/>
                </a:solidFill>
                <a:cs typeface="Arial" charset="0"/>
              </a:rPr>
              <a:t>，“</a:t>
            </a:r>
            <a:r>
              <a:rPr lang="en-US" altLang="zh-CN" sz="2000" b="1" dirty="0" smtClean="0">
                <a:solidFill>
                  <a:schemeClr val="bg2"/>
                </a:solidFill>
                <a:cs typeface="Arial" charset="0"/>
              </a:rPr>
              <a:t>b</a:t>
            </a:r>
            <a:r>
              <a:rPr lang="zh-CN" altLang="en-US" sz="2000" b="1" dirty="0" smtClean="0">
                <a:solidFill>
                  <a:schemeClr val="bg2"/>
                </a:solidFill>
                <a:cs typeface="Arial" charset="0"/>
              </a:rPr>
              <a:t>”就是</a:t>
            </a:r>
            <a:r>
              <a:rPr lang="en-US" altLang="zh-CN" sz="2000" b="1" dirty="0" smtClean="0">
                <a:solidFill>
                  <a:schemeClr val="bg2"/>
                </a:solidFill>
                <a:cs typeface="Arial" charset="0"/>
              </a:rPr>
              <a:t>98</a:t>
            </a:r>
            <a:r>
              <a:rPr lang="zh-CN" altLang="en-US" sz="2000" b="1" dirty="0" smtClean="0">
                <a:solidFill>
                  <a:schemeClr val="bg2"/>
                </a:solidFill>
                <a:cs typeface="Arial" charset="0"/>
              </a:rPr>
              <a:t>，“</a:t>
            </a:r>
            <a:r>
              <a:rPr lang="en-US" altLang="zh-CN" sz="2000" b="1" dirty="0" smtClean="0">
                <a:solidFill>
                  <a:schemeClr val="bg2"/>
                </a:solidFill>
                <a:cs typeface="Arial" charset="0"/>
              </a:rPr>
              <a:t>e</a:t>
            </a:r>
            <a:r>
              <a:rPr lang="zh-CN" altLang="en-US" sz="2000" b="1" dirty="0" smtClean="0">
                <a:solidFill>
                  <a:schemeClr val="bg2"/>
                </a:solidFill>
                <a:cs typeface="Arial" charset="0"/>
              </a:rPr>
              <a:t>”就是</a:t>
            </a:r>
            <a:r>
              <a:rPr lang="en-US" altLang="zh-CN" sz="2000" b="1" dirty="0" smtClean="0">
                <a:solidFill>
                  <a:schemeClr val="bg2"/>
                </a:solidFill>
                <a:cs typeface="Arial" charset="0"/>
              </a:rPr>
              <a:t>101</a:t>
            </a:r>
            <a:r>
              <a:rPr lang="zh-CN" altLang="en-US" sz="2000" b="1" dirty="0" smtClean="0">
                <a:solidFill>
                  <a:schemeClr val="bg2"/>
                </a:solidFill>
                <a:cs typeface="Arial" charset="0"/>
              </a:rPr>
              <a:t>，“</a:t>
            </a:r>
            <a:r>
              <a:rPr lang="en-US" altLang="zh-CN" sz="2000" b="1" dirty="0" smtClean="0">
                <a:solidFill>
                  <a:schemeClr val="bg2"/>
                </a:solidFill>
                <a:cs typeface="Arial" charset="0"/>
              </a:rPr>
              <a:t>f</a:t>
            </a:r>
            <a:r>
              <a:rPr lang="zh-CN" altLang="en-US" sz="2000" b="1" dirty="0" smtClean="0">
                <a:solidFill>
                  <a:schemeClr val="bg2"/>
                </a:solidFill>
                <a:cs typeface="Arial" charset="0"/>
              </a:rPr>
              <a:t>”就是</a:t>
            </a:r>
            <a:r>
              <a:rPr lang="en-US" altLang="zh-CN" sz="2000" b="1" dirty="0" smtClean="0">
                <a:solidFill>
                  <a:schemeClr val="bg2"/>
                </a:solidFill>
                <a:cs typeface="Arial" charset="0"/>
              </a:rPr>
              <a:t>102</a:t>
            </a:r>
            <a:r>
              <a:rPr lang="zh-CN" altLang="en-US" sz="2000" b="1" dirty="0" smtClean="0">
                <a:solidFill>
                  <a:schemeClr val="bg2"/>
                </a:solidFill>
                <a:cs typeface="Arial" charset="0"/>
              </a:rPr>
              <a:t>，因此，“</a:t>
            </a:r>
            <a:r>
              <a:rPr lang="en-US" altLang="zh-CN" sz="2000" b="1" dirty="0" smtClean="0">
                <a:solidFill>
                  <a:schemeClr val="bg2"/>
                </a:solidFill>
                <a:cs typeface="Arial" charset="0"/>
              </a:rPr>
              <a:t>beef</a:t>
            </a:r>
            <a:r>
              <a:rPr lang="zh-CN" altLang="en-US" sz="2000" b="1" dirty="0" smtClean="0">
                <a:solidFill>
                  <a:schemeClr val="bg2"/>
                </a:solidFill>
                <a:cs typeface="Arial" charset="0"/>
              </a:rPr>
              <a:t>”的二进制码是</a:t>
            </a:r>
            <a:r>
              <a:rPr lang="en-US" altLang="zh-CN" sz="2000" b="1" dirty="0" smtClean="0">
                <a:solidFill>
                  <a:srgbClr val="FF0000"/>
                </a:solidFill>
                <a:cs typeface="Arial" charset="0"/>
              </a:rPr>
              <a:t>0</a:t>
            </a:r>
            <a:r>
              <a:rPr lang="en-US" altLang="zh-CN" sz="2000" b="1" dirty="0" smtClean="0">
                <a:solidFill>
                  <a:schemeClr val="bg2"/>
                </a:solidFill>
                <a:cs typeface="Arial" charset="0"/>
              </a:rPr>
              <a:t>1100010 </a:t>
            </a:r>
            <a:r>
              <a:rPr lang="en-US" altLang="zh-CN" sz="2000" b="1" dirty="0" smtClean="0">
                <a:solidFill>
                  <a:srgbClr val="FF0000"/>
                </a:solidFill>
                <a:cs typeface="Arial" charset="0"/>
              </a:rPr>
              <a:t>0</a:t>
            </a:r>
            <a:r>
              <a:rPr lang="en-US" altLang="zh-CN" sz="2000" b="1" dirty="0" smtClean="0">
                <a:solidFill>
                  <a:schemeClr val="bg2"/>
                </a:solidFill>
                <a:cs typeface="Arial" charset="0"/>
              </a:rPr>
              <a:t>1100101 </a:t>
            </a:r>
            <a:r>
              <a:rPr lang="en-US" altLang="zh-CN" sz="2000" b="1" dirty="0" smtClean="0">
                <a:solidFill>
                  <a:srgbClr val="FF0000"/>
                </a:solidFill>
                <a:cs typeface="Arial" charset="0"/>
              </a:rPr>
              <a:t>0</a:t>
            </a:r>
            <a:r>
              <a:rPr lang="en-US" altLang="zh-CN" sz="2000" b="1" dirty="0" smtClean="0">
                <a:solidFill>
                  <a:schemeClr val="bg2"/>
                </a:solidFill>
                <a:cs typeface="Arial" charset="0"/>
              </a:rPr>
              <a:t>1100101 </a:t>
            </a:r>
            <a:r>
              <a:rPr lang="en-US" altLang="zh-CN" sz="2000" b="1" dirty="0" smtClean="0">
                <a:solidFill>
                  <a:srgbClr val="FF0000"/>
                </a:solidFill>
                <a:cs typeface="Arial" charset="0"/>
              </a:rPr>
              <a:t>0</a:t>
            </a:r>
            <a:r>
              <a:rPr lang="en-US" altLang="zh-CN" sz="2000" b="1" dirty="0" smtClean="0">
                <a:solidFill>
                  <a:schemeClr val="bg2"/>
                </a:solidFill>
                <a:cs typeface="Arial" charset="0"/>
              </a:rPr>
              <a:t>1100110</a:t>
            </a:r>
          </a:p>
          <a:p>
            <a:r>
              <a:rPr lang="en-US" altLang="zh-CN" sz="2400" dirty="0">
                <a:latin typeface="宋体" panose="02010600030101010101" pitchFamily="2" charset="-122"/>
                <a:ea typeface="宋体" panose="02010600030101010101" pitchFamily="2" charset="-122"/>
              </a:rPr>
              <a:t>14.</a:t>
            </a:r>
            <a:r>
              <a:rPr lang="zh-CN" altLang="en-US" sz="2400" dirty="0">
                <a:latin typeface="宋体" panose="02010600030101010101" pitchFamily="2" charset="-122"/>
                <a:ea typeface="宋体" panose="02010600030101010101" pitchFamily="2" charset="-122"/>
              </a:rPr>
              <a:t>设彩色图像每个像素用</a:t>
            </a:r>
            <a:r>
              <a:rPr lang="en-US" altLang="zh-CN" sz="2400" dirty="0">
                <a:latin typeface="宋体" panose="02010600030101010101" pitchFamily="2" charset="-122"/>
                <a:ea typeface="宋体" panose="02010600030101010101" pitchFamily="2" charset="-122"/>
              </a:rPr>
              <a:t>3</a:t>
            </a:r>
            <a:r>
              <a:rPr lang="zh-CN" altLang="en-US" sz="2400" dirty="0">
                <a:latin typeface="宋体" panose="02010600030101010101" pitchFamily="2" charset="-122"/>
                <a:ea typeface="宋体" panose="02010600030101010101" pitchFamily="2" charset="-122"/>
              </a:rPr>
              <a:t>个字节表示，一幅图像有</a:t>
            </a:r>
            <a:r>
              <a:rPr lang="en-US" altLang="zh-CN" sz="2400" dirty="0">
                <a:latin typeface="宋体" panose="02010600030101010101" pitchFamily="2" charset="-122"/>
                <a:ea typeface="宋体" panose="02010600030101010101" pitchFamily="2" charset="-122"/>
              </a:rPr>
              <a:t>1024*1024</a:t>
            </a:r>
            <a:r>
              <a:rPr lang="zh-CN" altLang="en-US" sz="2400" dirty="0">
                <a:latin typeface="宋体" panose="02010600030101010101" pitchFamily="2" charset="-122"/>
                <a:ea typeface="宋体" panose="02010600030101010101" pitchFamily="2" charset="-122"/>
              </a:rPr>
              <a:t>个</a:t>
            </a:r>
            <a:r>
              <a:rPr lang="zh-CN" altLang="en-US" sz="2400" dirty="0" smtClean="0">
                <a:latin typeface="宋体" panose="02010600030101010101" pitchFamily="2" charset="-122"/>
                <a:ea typeface="宋体" panose="02010600030101010101" pitchFamily="2" charset="-122"/>
              </a:rPr>
              <a:t>像素</a:t>
            </a:r>
            <a:r>
              <a:rPr lang="zh-CN" altLang="en-US" sz="2400" dirty="0">
                <a:latin typeface="宋体" panose="02010600030101010101" pitchFamily="2" charset="-122"/>
                <a:ea typeface="宋体" panose="02010600030101010101" pitchFamily="2" charset="-122"/>
              </a:rPr>
              <a:t>，计算需要的</a:t>
            </a:r>
            <a:r>
              <a:rPr lang="zh-CN" altLang="en-US" sz="2400" dirty="0" smtClean="0">
                <a:latin typeface="宋体" panose="02010600030101010101" pitchFamily="2" charset="-122"/>
                <a:ea typeface="宋体" panose="02010600030101010101" pitchFamily="2" charset="-122"/>
              </a:rPr>
              <a:t>存储容量。</a:t>
            </a:r>
            <a:endParaRPr lang="en-US" altLang="zh-CN" sz="2400" dirty="0" smtClean="0">
              <a:latin typeface="宋体" panose="02010600030101010101" pitchFamily="2" charset="-122"/>
              <a:ea typeface="宋体" panose="02010600030101010101" pitchFamily="2" charset="-122"/>
            </a:endParaRPr>
          </a:p>
          <a:p>
            <a:r>
              <a:rPr lang="zh-CN" altLang="en-US" sz="2000" b="1" dirty="0">
                <a:solidFill>
                  <a:schemeClr val="bg2"/>
                </a:solidFill>
                <a:cs typeface="Arial" charset="0"/>
              </a:rPr>
              <a:t>答案：</a:t>
            </a:r>
            <a:r>
              <a:rPr lang="en-US" altLang="zh-CN" sz="2000" b="1" dirty="0">
                <a:solidFill>
                  <a:schemeClr val="bg2"/>
                </a:solidFill>
                <a:cs typeface="Arial" charset="0"/>
              </a:rPr>
              <a:t> 1024X1024X3</a:t>
            </a:r>
            <a:r>
              <a:rPr lang="zh-CN" altLang="en-US" sz="2000" b="1" dirty="0">
                <a:solidFill>
                  <a:schemeClr val="bg2"/>
                </a:solidFill>
                <a:cs typeface="Arial" charset="0"/>
              </a:rPr>
              <a:t>字节</a:t>
            </a:r>
            <a:r>
              <a:rPr lang="en-US" altLang="zh-CN" sz="2000" b="1" dirty="0">
                <a:solidFill>
                  <a:schemeClr val="bg2"/>
                </a:solidFill>
                <a:cs typeface="Arial" charset="0"/>
              </a:rPr>
              <a:t>=</a:t>
            </a:r>
            <a:r>
              <a:rPr lang="en-US" altLang="zh-CN" sz="2000" b="1" dirty="0" smtClean="0">
                <a:solidFill>
                  <a:schemeClr val="bg2"/>
                </a:solidFill>
                <a:cs typeface="Arial" charset="0"/>
              </a:rPr>
              <a:t>3mb</a:t>
            </a:r>
          </a:p>
          <a:p>
            <a:r>
              <a:rPr lang="zh-CN" altLang="en-US" sz="2000" b="1" dirty="0" smtClean="0">
                <a:solidFill>
                  <a:schemeClr val="bg2"/>
                </a:solidFill>
                <a:cs typeface="Arial" charset="0"/>
              </a:rPr>
              <a:t>补充：</a:t>
            </a:r>
            <a:r>
              <a:rPr lang="en-US" altLang="zh-CN" sz="2000" b="1" dirty="0"/>
              <a:t> </a:t>
            </a:r>
            <a:endParaRPr lang="en-US" altLang="zh-CN" sz="2000" b="1" dirty="0" smtClean="0"/>
          </a:p>
          <a:p>
            <a:r>
              <a:rPr lang="en-US" altLang="zh-CN" sz="2000" dirty="0" smtClean="0"/>
              <a:t>1KB=1024B </a:t>
            </a:r>
            <a:r>
              <a:rPr lang="en-US" altLang="zh-CN" sz="2000" dirty="0"/>
              <a:t>1MB=1024KB </a:t>
            </a:r>
            <a:endParaRPr lang="en-US" altLang="zh-CN" sz="2000" dirty="0" smtClean="0"/>
          </a:p>
          <a:p>
            <a:r>
              <a:rPr lang="en-US" altLang="zh-CN" sz="2000" dirty="0" smtClean="0"/>
              <a:t>1GB=1024MB </a:t>
            </a:r>
            <a:r>
              <a:rPr lang="en-US" altLang="zh-CN" sz="2000" dirty="0"/>
              <a:t>1TB=1024GB </a:t>
            </a:r>
            <a:endParaRPr lang="en-US" altLang="zh-CN" sz="2000" dirty="0" smtClean="0"/>
          </a:p>
          <a:p>
            <a:r>
              <a:rPr lang="en-US" altLang="zh-CN" sz="2000" dirty="0" smtClean="0"/>
              <a:t>1PB=1024TB </a:t>
            </a:r>
            <a:r>
              <a:rPr lang="en-US" altLang="zh-CN" sz="2000" dirty="0"/>
              <a:t>1EB=1024PB </a:t>
            </a:r>
            <a:endParaRPr lang="en-US" altLang="zh-CN" sz="2000" dirty="0" smtClean="0"/>
          </a:p>
          <a:p>
            <a:r>
              <a:rPr lang="en-US" altLang="zh-CN" sz="2000" dirty="0" smtClean="0"/>
              <a:t>1ZB=1024EB </a:t>
            </a:r>
            <a:r>
              <a:rPr lang="en-US" altLang="zh-CN" sz="2000" dirty="0"/>
              <a:t>1YB=1024ZB </a:t>
            </a:r>
            <a:endParaRPr lang="en-US" altLang="zh-CN" sz="2000" dirty="0">
              <a:solidFill>
                <a:schemeClr val="bg2"/>
              </a:solidFill>
              <a:cs typeface="Arial" charset="0"/>
            </a:endParaRPr>
          </a:p>
        </p:txBody>
      </p:sp>
    </p:spTree>
    <p:extLst>
      <p:ext uri="{BB962C8B-B14F-4D97-AF65-F5344CB8AC3E}">
        <p14:creationId xmlns:p14="http://schemas.microsoft.com/office/powerpoint/2010/main" val="182586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barn(inVertical)">
                                      <p:cBhvr>
                                        <p:cTn id="19" dur="500"/>
                                        <p:tgtEl>
                                          <p:spTgt spid="4">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Effect transition="in" filter="fade">
                                      <p:cBhvr>
                                        <p:cTn id="24" dur="1000"/>
                                        <p:tgtEl>
                                          <p:spTgt spid="4">
                                            <p:txEl>
                                              <p:pRg st="3" end="3"/>
                                            </p:txEl>
                                          </p:spTgt>
                                        </p:tgtEl>
                                      </p:cBhvr>
                                    </p:animEffect>
                                    <p:anim calcmode="lin" valueType="num">
                                      <p:cBhvr>
                                        <p:cTn id="25"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Effect transition="in" filter="fade">
                                      <p:cBhvr>
                                        <p:cTn id="31" dur="1000"/>
                                        <p:tgtEl>
                                          <p:spTgt spid="4">
                                            <p:txEl>
                                              <p:pRg st="4" end="4"/>
                                            </p:txEl>
                                          </p:spTgt>
                                        </p:tgtEl>
                                      </p:cBhvr>
                                    </p:animEffect>
                                    <p:anim calcmode="lin" valueType="num">
                                      <p:cBhvr>
                                        <p:cTn id="3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4">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4">
                                            <p:txEl>
                                              <p:pRg st="5" end="5"/>
                                            </p:txEl>
                                          </p:spTgt>
                                        </p:tgtEl>
                                        <p:attrNameLst>
                                          <p:attrName>style.visibility</p:attrName>
                                        </p:attrNameLst>
                                      </p:cBhvr>
                                      <p:to>
                                        <p:strVal val="visible"/>
                                      </p:to>
                                    </p:set>
                                    <p:animEffect transition="in" filter="fade">
                                      <p:cBhvr>
                                        <p:cTn id="36" dur="1000"/>
                                        <p:tgtEl>
                                          <p:spTgt spid="4">
                                            <p:txEl>
                                              <p:pRg st="5" end="5"/>
                                            </p:txEl>
                                          </p:spTgt>
                                        </p:tgtEl>
                                      </p:cBhvr>
                                    </p:animEffect>
                                    <p:anim calcmode="lin" valueType="num">
                                      <p:cBhvr>
                                        <p:cTn id="37"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4">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4">
                                            <p:txEl>
                                              <p:pRg st="6" end="6"/>
                                            </p:txEl>
                                          </p:spTgt>
                                        </p:tgtEl>
                                        <p:attrNameLst>
                                          <p:attrName>style.visibility</p:attrName>
                                        </p:attrNameLst>
                                      </p:cBhvr>
                                      <p:to>
                                        <p:strVal val="visible"/>
                                      </p:to>
                                    </p:set>
                                    <p:animEffect transition="in" filter="fade">
                                      <p:cBhvr>
                                        <p:cTn id="41" dur="1000"/>
                                        <p:tgtEl>
                                          <p:spTgt spid="4">
                                            <p:txEl>
                                              <p:pRg st="6" end="6"/>
                                            </p:txEl>
                                          </p:spTgt>
                                        </p:tgtEl>
                                      </p:cBhvr>
                                    </p:animEffect>
                                    <p:anim calcmode="lin" valueType="num">
                                      <p:cBhvr>
                                        <p:cTn id="42"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4">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4">
                                            <p:txEl>
                                              <p:pRg st="7" end="7"/>
                                            </p:txEl>
                                          </p:spTgt>
                                        </p:tgtEl>
                                        <p:attrNameLst>
                                          <p:attrName>style.visibility</p:attrName>
                                        </p:attrNameLst>
                                      </p:cBhvr>
                                      <p:to>
                                        <p:strVal val="visible"/>
                                      </p:to>
                                    </p:set>
                                    <p:animEffect transition="in" filter="fade">
                                      <p:cBhvr>
                                        <p:cTn id="46" dur="1000"/>
                                        <p:tgtEl>
                                          <p:spTgt spid="4">
                                            <p:txEl>
                                              <p:pRg st="7" end="7"/>
                                            </p:txEl>
                                          </p:spTgt>
                                        </p:tgtEl>
                                      </p:cBhvr>
                                    </p:animEffect>
                                    <p:anim calcmode="lin" valueType="num">
                                      <p:cBhvr>
                                        <p:cTn id="47"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4">
                                            <p:txEl>
                                              <p:pRg st="7" end="7"/>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4">
                                            <p:txEl>
                                              <p:pRg st="8" end="8"/>
                                            </p:txEl>
                                          </p:spTgt>
                                        </p:tgtEl>
                                        <p:attrNameLst>
                                          <p:attrName>style.visibility</p:attrName>
                                        </p:attrNameLst>
                                      </p:cBhvr>
                                      <p:to>
                                        <p:strVal val="visible"/>
                                      </p:to>
                                    </p:set>
                                    <p:animEffect transition="in" filter="fade">
                                      <p:cBhvr>
                                        <p:cTn id="51" dur="1000"/>
                                        <p:tgtEl>
                                          <p:spTgt spid="4">
                                            <p:txEl>
                                              <p:pRg st="8" end="8"/>
                                            </p:txEl>
                                          </p:spTgt>
                                        </p:tgtEl>
                                      </p:cBhvr>
                                    </p:animEffect>
                                    <p:anim calcmode="lin" valueType="num">
                                      <p:cBhvr>
                                        <p:cTn id="52"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2"/>
          <p:cNvSpPr>
            <a:spLocks noGrp="1"/>
          </p:cNvSpPr>
          <p:nvPr>
            <p:ph type="title"/>
          </p:nvPr>
        </p:nvSpPr>
        <p:spPr bwMode="auto">
          <a:xfrm>
            <a:off x="912813" y="188913"/>
            <a:ext cx="7773987" cy="688975"/>
          </a:xfrm>
          <a:noFill/>
          <a:ln>
            <a:miter lim="800000"/>
            <a:headEnd/>
            <a:tailEnd/>
          </a:ln>
        </p:spPr>
        <p:txBody>
          <a:bodyPr vert="horz" wrap="square" lIns="91440" tIns="45720" rIns="91440" bIns="45720" numCol="1" anchor="t" anchorCtr="0" compatLnSpc="1">
            <a:prstTxWarp prst="textNoShape">
              <a:avLst/>
            </a:prstTxWarp>
          </a:bodyPr>
          <a:lstStyle/>
          <a:p>
            <a:r>
              <a:rPr lang="en-US" altLang="zh-CN" dirty="0" smtClean="0"/>
              <a:t> </a:t>
            </a:r>
            <a:r>
              <a:rPr lang="zh-CN" altLang="en-US" b="0" dirty="0" smtClean="0"/>
              <a:t>第四章</a:t>
            </a:r>
          </a:p>
        </p:txBody>
      </p:sp>
      <p:sp>
        <p:nvSpPr>
          <p:cNvPr id="4" name="内容占位符 3"/>
          <p:cNvSpPr>
            <a:spLocks noGrp="1"/>
          </p:cNvSpPr>
          <p:nvPr>
            <p:ph idx="1"/>
          </p:nvPr>
        </p:nvSpPr>
        <p:spPr>
          <a:xfrm>
            <a:off x="179388" y="1125538"/>
            <a:ext cx="8785225" cy="5543550"/>
          </a:xfrm>
          <a:ln>
            <a:solidFill>
              <a:schemeClr val="accent1"/>
            </a:solidFill>
          </a:ln>
        </p:spPr>
        <p:txBody>
          <a:bodyPr/>
          <a:lstStyle/>
          <a:p>
            <a:r>
              <a:rPr lang="en-US" altLang="zh-CN" sz="2400" dirty="0" smtClean="0">
                <a:solidFill>
                  <a:schemeClr val="bg2"/>
                </a:solidFill>
                <a:latin typeface="宋体" panose="02010600030101010101" pitchFamily="2" charset="-122"/>
                <a:ea typeface="宋体" panose="02010600030101010101" pitchFamily="2" charset="-122"/>
                <a:cs typeface="Arial" charset="0"/>
              </a:rPr>
              <a:t>5.</a:t>
            </a:r>
            <a:r>
              <a:rPr lang="zh-CN" altLang="en-US" sz="2400" dirty="0">
                <a:latin typeface="宋体" panose="02010600030101010101" pitchFamily="2" charset="-122"/>
                <a:ea typeface="宋体" panose="02010600030101010101" pitchFamily="2" charset="-122"/>
              </a:rPr>
              <a:t>什么是存储器层次结构?主要分为几</a:t>
            </a:r>
            <a:r>
              <a:rPr lang="zh-CN" altLang="en-US" sz="2400" dirty="0" smtClean="0">
                <a:latin typeface="宋体" panose="02010600030101010101" pitchFamily="2" charset="-122"/>
                <a:ea typeface="宋体" panose="02010600030101010101" pitchFamily="2" charset="-122"/>
              </a:rPr>
              <a:t>层？</a:t>
            </a:r>
            <a:endParaRPr lang="en-US" altLang="zh-CN" sz="2400" dirty="0">
              <a:latin typeface="宋体" panose="02010600030101010101" pitchFamily="2" charset="-122"/>
              <a:ea typeface="宋体" panose="02010600030101010101" pitchFamily="2" charset="-122"/>
            </a:endParaRPr>
          </a:p>
          <a:p>
            <a:r>
              <a:rPr lang="zh-CN" altLang="en-US" sz="2000" b="1" dirty="0" smtClean="0">
                <a:solidFill>
                  <a:schemeClr val="bg2"/>
                </a:solidFill>
                <a:cs typeface="Arial" charset="0"/>
              </a:rPr>
              <a:t>答案：</a:t>
            </a:r>
            <a:r>
              <a:rPr lang="zh-CN" altLang="en-US" sz="2000" b="1" dirty="0"/>
              <a:t>存储器层次结构是指现代计算机中同时采用多种存储器，充分发挥每种存储器的各自优势，在计算机的软硬件控制下把它们按照一定的层次结构结合成一个有机整体，这样才能解决计算机中存储器容量、价格、成本之间的矛盾。存储器层次结构通常包括</a:t>
            </a:r>
            <a:r>
              <a:rPr lang="en-US" altLang="zh-CN" sz="2000" b="1" dirty="0">
                <a:solidFill>
                  <a:srgbClr val="FF0000"/>
                </a:solidFill>
              </a:rPr>
              <a:t>cache</a:t>
            </a:r>
            <a:r>
              <a:rPr lang="en-US" altLang="zh-CN" sz="2000" b="1" dirty="0"/>
              <a:t>,</a:t>
            </a:r>
            <a:r>
              <a:rPr lang="zh-CN" altLang="en-US" sz="2000" b="1" dirty="0">
                <a:solidFill>
                  <a:srgbClr val="FF0000"/>
                </a:solidFill>
              </a:rPr>
              <a:t>主存</a:t>
            </a:r>
            <a:r>
              <a:rPr lang="en-US" altLang="zh-CN" sz="2000" b="1" dirty="0"/>
              <a:t>,</a:t>
            </a:r>
            <a:r>
              <a:rPr lang="zh-CN" altLang="en-US" sz="2000" b="1" dirty="0">
                <a:solidFill>
                  <a:srgbClr val="FF0000"/>
                </a:solidFill>
              </a:rPr>
              <a:t>辅存</a:t>
            </a:r>
            <a:r>
              <a:rPr lang="zh-CN" altLang="en-US" sz="2000" b="1" dirty="0"/>
              <a:t>三层</a:t>
            </a:r>
            <a:r>
              <a:rPr lang="zh-CN" altLang="en-US" sz="2000" b="1" dirty="0" smtClean="0"/>
              <a:t>。</a:t>
            </a:r>
            <a:endParaRPr lang="en-US" altLang="zh-CN" sz="2000" b="1" dirty="0" smtClean="0"/>
          </a:p>
        </p:txBody>
      </p:sp>
      <p:pic>
        <p:nvPicPr>
          <p:cNvPr id="5" name="图片 4"/>
          <p:cNvPicPr/>
          <p:nvPr/>
        </p:nvPicPr>
        <p:blipFill>
          <a:blip r:embed="rId2"/>
          <a:stretch>
            <a:fillRect/>
          </a:stretch>
        </p:blipFill>
        <p:spPr>
          <a:xfrm>
            <a:off x="2644239" y="2852936"/>
            <a:ext cx="3943985" cy="3676015"/>
          </a:xfrm>
          <a:prstGeom prst="rect">
            <a:avLst/>
          </a:prstGeom>
          <a:noFill/>
          <a:ln w="9525">
            <a:solidFill>
              <a:srgbClr val="BEBEBE"/>
            </a:solidFill>
          </a:ln>
        </p:spPr>
      </p:pic>
      <p:sp>
        <p:nvSpPr>
          <p:cNvPr id="3" name="矩形 2"/>
          <p:cNvSpPr/>
          <p:nvPr/>
        </p:nvSpPr>
        <p:spPr bwMode="auto">
          <a:xfrm>
            <a:off x="3347864" y="2818735"/>
            <a:ext cx="2448272" cy="1906409"/>
          </a:xfrm>
          <a:prstGeom prst="rect">
            <a:avLst/>
          </a:prstGeom>
          <a:noFill/>
          <a:ln w="9525" cap="flat" cmpd="sng" algn="ctr">
            <a:solidFill>
              <a:srgbClr val="FF0000"/>
            </a:solidFill>
            <a:prstDash val="solid"/>
            <a:round/>
            <a:headEnd type="none" w="med" len="med"/>
            <a:tailEnd type="none" w="med" len="med"/>
          </a:ln>
          <a:effectLst>
            <a:outerShdw dist="17961" dir="2700000" algn="ctr" rotWithShape="0">
              <a:schemeClr val="tx1">
                <a:gamma/>
                <a:shade val="60000"/>
                <a:invGamma/>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cxnSp>
        <p:nvCxnSpPr>
          <p:cNvPr id="7" name="直接箭头连接符 6"/>
          <p:cNvCxnSpPr/>
          <p:nvPr/>
        </p:nvCxnSpPr>
        <p:spPr bwMode="auto">
          <a:xfrm flipH="1">
            <a:off x="2339752" y="3068960"/>
            <a:ext cx="1008113" cy="0"/>
          </a:xfrm>
          <a:prstGeom prst="straightConnector1">
            <a:avLst/>
          </a:prstGeom>
          <a:solidFill>
            <a:schemeClr val="accent1"/>
          </a:solidFill>
          <a:ln w="9525" cap="flat" cmpd="sng" algn="ctr">
            <a:solidFill>
              <a:srgbClr val="FF0000"/>
            </a:solidFill>
            <a:prstDash val="solid"/>
            <a:round/>
            <a:headEnd type="none" w="med" len="med"/>
            <a:tailEnd type="triangle"/>
          </a:ln>
          <a:effectLst>
            <a:outerShdw dist="17961" dir="2700000" algn="ctr" rotWithShape="0">
              <a:schemeClr val="tx1">
                <a:gamma/>
                <a:shade val="60000"/>
                <a:invGamma/>
              </a:schemeClr>
            </a:outerShdw>
          </a:effectLst>
        </p:spPr>
      </p:cxnSp>
      <p:sp>
        <p:nvSpPr>
          <p:cNvPr id="11" name="文本框 10"/>
          <p:cNvSpPr txBox="1"/>
          <p:nvPr/>
        </p:nvSpPr>
        <p:spPr>
          <a:xfrm>
            <a:off x="1619672" y="2884294"/>
            <a:ext cx="800219" cy="369332"/>
          </a:xfrm>
          <a:prstGeom prst="rect">
            <a:avLst/>
          </a:prstGeom>
          <a:noFill/>
        </p:spPr>
        <p:txBody>
          <a:bodyPr wrap="none" rtlCol="0">
            <a:spAutoFit/>
          </a:bodyPr>
          <a:lstStyle/>
          <a:p>
            <a:r>
              <a:rPr lang="en-US" altLang="zh-CN" dirty="0" smtClean="0">
                <a:solidFill>
                  <a:srgbClr val="FF0000"/>
                </a:solidFill>
              </a:rPr>
              <a:t>cache</a:t>
            </a:r>
            <a:endParaRPr lang="zh-CN" altLang="en-US" dirty="0">
              <a:solidFill>
                <a:srgbClr val="FF0000"/>
              </a:solidFill>
            </a:endParaRPr>
          </a:p>
        </p:txBody>
      </p:sp>
      <p:sp>
        <p:nvSpPr>
          <p:cNvPr id="12" name="椭圆 11"/>
          <p:cNvSpPr/>
          <p:nvPr/>
        </p:nvSpPr>
        <p:spPr bwMode="auto">
          <a:xfrm>
            <a:off x="3491880" y="4797152"/>
            <a:ext cx="2232248" cy="648072"/>
          </a:xfrm>
          <a:prstGeom prst="ellipse">
            <a:avLst/>
          </a:prstGeom>
          <a:noFill/>
          <a:ln w="9525" cap="flat" cmpd="sng" algn="ctr">
            <a:solidFill>
              <a:srgbClr val="00B050"/>
            </a:solidFill>
            <a:prstDash val="solid"/>
            <a:round/>
            <a:headEnd type="none" w="med" len="med"/>
            <a:tailEnd type="none" w="med" len="med"/>
          </a:ln>
          <a:effectLst>
            <a:outerShdw dist="17961" dir="2700000" algn="ctr" rotWithShape="0">
              <a:schemeClr val="tx1">
                <a:gamma/>
                <a:shade val="60000"/>
                <a:invGamma/>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cxnSp>
        <p:nvCxnSpPr>
          <p:cNvPr id="14" name="直接箭头连接符 13"/>
          <p:cNvCxnSpPr/>
          <p:nvPr/>
        </p:nvCxnSpPr>
        <p:spPr bwMode="auto">
          <a:xfrm flipH="1">
            <a:off x="2339752" y="5121188"/>
            <a:ext cx="1152129" cy="0"/>
          </a:xfrm>
          <a:prstGeom prst="straightConnector1">
            <a:avLst/>
          </a:prstGeom>
          <a:solidFill>
            <a:schemeClr val="accent1"/>
          </a:solidFill>
          <a:ln w="9525" cap="flat" cmpd="sng" algn="ctr">
            <a:solidFill>
              <a:srgbClr val="00B050"/>
            </a:solidFill>
            <a:prstDash val="solid"/>
            <a:round/>
            <a:headEnd type="none" w="med" len="med"/>
            <a:tailEnd type="triangle"/>
          </a:ln>
          <a:effectLst>
            <a:outerShdw dist="17961" dir="2700000" algn="ctr" rotWithShape="0">
              <a:schemeClr val="tx1">
                <a:gamma/>
                <a:shade val="60000"/>
                <a:invGamma/>
              </a:schemeClr>
            </a:outerShdw>
          </a:effectLst>
        </p:spPr>
      </p:cxnSp>
      <p:sp>
        <p:nvSpPr>
          <p:cNvPr id="18" name="文本框 17"/>
          <p:cNvSpPr txBox="1"/>
          <p:nvPr/>
        </p:nvSpPr>
        <p:spPr>
          <a:xfrm>
            <a:off x="1763688" y="4936522"/>
            <a:ext cx="646331" cy="369332"/>
          </a:xfrm>
          <a:prstGeom prst="rect">
            <a:avLst/>
          </a:prstGeom>
          <a:noFill/>
        </p:spPr>
        <p:txBody>
          <a:bodyPr wrap="none" rtlCol="0">
            <a:spAutoFit/>
          </a:bodyPr>
          <a:lstStyle/>
          <a:p>
            <a:r>
              <a:rPr lang="zh-CN" altLang="en-US" dirty="0">
                <a:solidFill>
                  <a:srgbClr val="00B050"/>
                </a:solidFill>
              </a:rPr>
              <a:t>主存</a:t>
            </a:r>
          </a:p>
        </p:txBody>
      </p:sp>
      <p:sp>
        <p:nvSpPr>
          <p:cNvPr id="16" name="圆角矩形 15"/>
          <p:cNvSpPr/>
          <p:nvPr/>
        </p:nvSpPr>
        <p:spPr bwMode="auto">
          <a:xfrm>
            <a:off x="3203848" y="5445224"/>
            <a:ext cx="2808312" cy="1223864"/>
          </a:xfrm>
          <a:prstGeom prst="roundRect">
            <a:avLst/>
          </a:prstGeom>
          <a:noFill/>
          <a:ln w="9525" cap="flat" cmpd="sng" algn="ctr">
            <a:solidFill>
              <a:srgbClr val="00B0F0"/>
            </a:solidFill>
            <a:prstDash val="solid"/>
            <a:round/>
            <a:headEnd type="none" w="med" len="med"/>
            <a:tailEnd type="none" w="med" len="med"/>
          </a:ln>
          <a:effectLst>
            <a:outerShdw dist="17961" dir="2700000" algn="ctr" rotWithShape="0">
              <a:schemeClr val="tx1">
                <a:gamma/>
                <a:shade val="60000"/>
                <a:invGamma/>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cxnSp>
        <p:nvCxnSpPr>
          <p:cNvPr id="20" name="直接箭头连接符 19"/>
          <p:cNvCxnSpPr/>
          <p:nvPr/>
        </p:nvCxnSpPr>
        <p:spPr bwMode="auto">
          <a:xfrm flipH="1">
            <a:off x="2339752" y="6021288"/>
            <a:ext cx="864097" cy="0"/>
          </a:xfrm>
          <a:prstGeom prst="straightConnector1">
            <a:avLst/>
          </a:prstGeom>
          <a:solidFill>
            <a:schemeClr val="accent1"/>
          </a:solidFill>
          <a:ln w="9525" cap="flat" cmpd="sng" algn="ctr">
            <a:solidFill>
              <a:srgbClr val="00B0F0"/>
            </a:solidFill>
            <a:prstDash val="solid"/>
            <a:round/>
            <a:headEnd type="none" w="med" len="med"/>
            <a:tailEnd type="triangle"/>
          </a:ln>
          <a:effectLst>
            <a:outerShdw dist="17961" dir="2700000" algn="ctr" rotWithShape="0">
              <a:schemeClr val="tx1">
                <a:gamma/>
                <a:shade val="60000"/>
                <a:invGamma/>
              </a:schemeClr>
            </a:outerShdw>
          </a:effectLst>
        </p:spPr>
      </p:cxnSp>
      <p:sp>
        <p:nvSpPr>
          <p:cNvPr id="24" name="文本框 23"/>
          <p:cNvSpPr txBox="1"/>
          <p:nvPr/>
        </p:nvSpPr>
        <p:spPr>
          <a:xfrm>
            <a:off x="1773560" y="5836622"/>
            <a:ext cx="646331" cy="369332"/>
          </a:xfrm>
          <a:prstGeom prst="rect">
            <a:avLst/>
          </a:prstGeom>
          <a:noFill/>
        </p:spPr>
        <p:txBody>
          <a:bodyPr wrap="none" rtlCol="0">
            <a:spAutoFit/>
          </a:bodyPr>
          <a:lstStyle/>
          <a:p>
            <a:r>
              <a:rPr lang="zh-CN" altLang="en-US" dirty="0">
                <a:solidFill>
                  <a:srgbClr val="00B0F0"/>
                </a:solidFill>
              </a:rPr>
              <a:t>辅</a:t>
            </a:r>
            <a:r>
              <a:rPr lang="zh-CN" altLang="en-US" dirty="0" smtClean="0">
                <a:solidFill>
                  <a:srgbClr val="00B0F0"/>
                </a:solidFill>
              </a:rPr>
              <a:t>存</a:t>
            </a:r>
            <a:endParaRPr lang="zh-CN" altLang="en-US" dirty="0">
              <a:solidFill>
                <a:srgbClr val="00B0F0"/>
              </a:solidFill>
            </a:endParaRPr>
          </a:p>
        </p:txBody>
      </p:sp>
    </p:spTree>
    <p:extLst>
      <p:ext uri="{BB962C8B-B14F-4D97-AF65-F5344CB8AC3E}">
        <p14:creationId xmlns:p14="http://schemas.microsoft.com/office/powerpoint/2010/main" val="3933096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circle(in)">
                                      <p:cBhvr>
                                        <p:cTn id="26" dur="2000"/>
                                        <p:tgtEl>
                                          <p:spTgt spid="3"/>
                                        </p:tgtEl>
                                      </p:cBhvr>
                                    </p:animEffect>
                                  </p:childTnLst>
                                </p:cTn>
                              </p:par>
                              <p:par>
                                <p:cTn id="27" presetID="6" presetClass="entr" presetSubtype="16"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circle(in)">
                                      <p:cBhvr>
                                        <p:cTn id="29" dur="2000"/>
                                        <p:tgtEl>
                                          <p:spTgt spid="7"/>
                                        </p:tgtEl>
                                      </p:cBhvr>
                                    </p:animEffect>
                                  </p:childTnLst>
                                </p:cTn>
                              </p:par>
                              <p:par>
                                <p:cTn id="30" presetID="6" presetClass="entr" presetSubtype="16"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circle(in)">
                                      <p:cBhvr>
                                        <p:cTn id="32" dur="20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circle(in)">
                                      <p:cBhvr>
                                        <p:cTn id="37" dur="2000"/>
                                        <p:tgtEl>
                                          <p:spTgt spid="12"/>
                                        </p:tgtEl>
                                      </p:cBhvr>
                                    </p:animEffect>
                                  </p:childTnLst>
                                </p:cTn>
                              </p:par>
                              <p:par>
                                <p:cTn id="38" presetID="6" presetClass="entr" presetSubtype="16" fill="hold"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circle(in)">
                                      <p:cBhvr>
                                        <p:cTn id="40" dur="2000"/>
                                        <p:tgtEl>
                                          <p:spTgt spid="14"/>
                                        </p:tgtEl>
                                      </p:cBhvr>
                                    </p:animEffect>
                                  </p:childTnLst>
                                </p:cTn>
                              </p:par>
                              <p:par>
                                <p:cTn id="41" presetID="6" presetClass="entr" presetSubtype="16"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circle(in)">
                                      <p:cBhvr>
                                        <p:cTn id="43" dur="2000"/>
                                        <p:tgtEl>
                                          <p:spTgt spid="18"/>
                                        </p:tgtEl>
                                      </p:cBhvr>
                                    </p:animEffect>
                                  </p:childTnLst>
                                </p:cTn>
                              </p:par>
                            </p:childTnLst>
                          </p:cTn>
                        </p:par>
                      </p:childTnLst>
                    </p:cTn>
                  </p:par>
                  <p:par>
                    <p:cTn id="44" fill="hold">
                      <p:stCondLst>
                        <p:cond delay="indefinite"/>
                      </p:stCondLst>
                      <p:childTnLst>
                        <p:par>
                          <p:cTn id="45" fill="hold">
                            <p:stCondLst>
                              <p:cond delay="0"/>
                            </p:stCondLst>
                            <p:childTnLst>
                              <p:par>
                                <p:cTn id="46" presetID="6" presetClass="entr" presetSubtype="16" fill="hold" grpId="0" nodeType="click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circle(in)">
                                      <p:cBhvr>
                                        <p:cTn id="48" dur="2000"/>
                                        <p:tgtEl>
                                          <p:spTgt spid="16"/>
                                        </p:tgtEl>
                                      </p:cBhvr>
                                    </p:animEffect>
                                  </p:childTnLst>
                                </p:cTn>
                              </p:par>
                              <p:par>
                                <p:cTn id="49" presetID="6" presetClass="entr" presetSubtype="16" fill="hold" nodeType="with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circle(in)">
                                      <p:cBhvr>
                                        <p:cTn id="51" dur="2000"/>
                                        <p:tgtEl>
                                          <p:spTgt spid="20"/>
                                        </p:tgtEl>
                                      </p:cBhvr>
                                    </p:animEffect>
                                  </p:childTnLst>
                                </p:cTn>
                              </p:par>
                              <p:par>
                                <p:cTn id="52" presetID="6" presetClass="entr" presetSubtype="16" fill="hold" grpId="0" nodeType="with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circle(in)">
                                      <p:cBhvr>
                                        <p:cTn id="54"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 grpId="0"/>
      <p:bldP spid="12" grpId="0" animBg="1"/>
      <p:bldP spid="18" grpId="0"/>
      <p:bldP spid="16" grpId="0" animBg="1"/>
      <p:bldP spid="2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2"/>
          <p:cNvSpPr>
            <a:spLocks noGrp="1"/>
          </p:cNvSpPr>
          <p:nvPr>
            <p:ph type="title"/>
          </p:nvPr>
        </p:nvSpPr>
        <p:spPr bwMode="auto">
          <a:xfrm>
            <a:off x="912813" y="188913"/>
            <a:ext cx="7773987" cy="688975"/>
          </a:xfrm>
          <a:noFill/>
          <a:ln>
            <a:miter lim="800000"/>
            <a:headEnd/>
            <a:tailEnd/>
          </a:ln>
        </p:spPr>
        <p:txBody>
          <a:bodyPr vert="horz" wrap="square" lIns="91440" tIns="45720" rIns="91440" bIns="45720" numCol="1" anchor="t" anchorCtr="0" compatLnSpc="1">
            <a:prstTxWarp prst="textNoShape">
              <a:avLst/>
            </a:prstTxWarp>
          </a:bodyPr>
          <a:lstStyle/>
          <a:p>
            <a:r>
              <a:rPr lang="en-US" altLang="zh-CN" smtClean="0"/>
              <a:t> </a:t>
            </a:r>
            <a:endParaRPr lang="zh-CN" altLang="en-US" smtClean="0"/>
          </a:p>
        </p:txBody>
      </p:sp>
      <p:sp>
        <p:nvSpPr>
          <p:cNvPr id="4" name="内容占位符 3"/>
          <p:cNvSpPr>
            <a:spLocks noGrp="1"/>
          </p:cNvSpPr>
          <p:nvPr>
            <p:ph idx="1"/>
          </p:nvPr>
        </p:nvSpPr>
        <p:spPr>
          <a:xfrm>
            <a:off x="179388" y="1125538"/>
            <a:ext cx="8785225" cy="5543550"/>
          </a:xfrm>
        </p:spPr>
        <p:txBody>
          <a:bodyPr/>
          <a:lstStyle/>
          <a:p>
            <a:r>
              <a:rPr lang="en-US" altLang="zh-CN" sz="2400" dirty="0" smtClean="0">
                <a:solidFill>
                  <a:schemeClr val="bg2"/>
                </a:solidFill>
                <a:latin typeface="宋体" panose="02010600030101010101" pitchFamily="2" charset="-122"/>
                <a:ea typeface="宋体" panose="02010600030101010101" pitchFamily="2" charset="-122"/>
                <a:cs typeface="Arial" charset="0"/>
              </a:rPr>
              <a:t>9.</a:t>
            </a:r>
            <a:r>
              <a:rPr lang="zh-CN" altLang="en-US" sz="2400" dirty="0">
                <a:latin typeface="宋体" panose="02010600030101010101" pitchFamily="2" charset="-122"/>
                <a:ea typeface="宋体" panose="02010600030101010101" pitchFamily="2" charset="-122"/>
              </a:rPr>
              <a:t>描述计算机硬件、软件和用户的关系。</a:t>
            </a:r>
            <a:endParaRPr lang="en-US" altLang="zh-CN" sz="2400" dirty="0">
              <a:latin typeface="宋体" panose="02010600030101010101" pitchFamily="2" charset="-122"/>
              <a:ea typeface="宋体" panose="02010600030101010101" pitchFamily="2" charset="-122"/>
            </a:endParaRPr>
          </a:p>
          <a:p>
            <a:r>
              <a:rPr lang="zh-CN" altLang="en-US" sz="2000" b="1" dirty="0" smtClean="0">
                <a:solidFill>
                  <a:schemeClr val="bg2"/>
                </a:solidFill>
                <a:cs typeface="Arial" charset="0"/>
              </a:rPr>
              <a:t>答案：关系如图：</a:t>
            </a:r>
            <a:endParaRPr lang="en-US" altLang="zh-CN" sz="2000" b="1" dirty="0" smtClean="0">
              <a:solidFill>
                <a:schemeClr val="bg2"/>
              </a:solidFill>
              <a:cs typeface="Arial" charset="0"/>
            </a:endParaRPr>
          </a:p>
          <a:p>
            <a:endParaRPr lang="en-US" altLang="zh-CN" sz="2000" b="1" dirty="0">
              <a:solidFill>
                <a:schemeClr val="bg2"/>
              </a:solidFill>
              <a:cs typeface="Arial" charset="0"/>
            </a:endParaRPr>
          </a:p>
          <a:p>
            <a:endParaRPr lang="en-US" altLang="zh-CN" sz="2000" b="1" dirty="0" smtClean="0">
              <a:solidFill>
                <a:schemeClr val="bg2"/>
              </a:solidFill>
              <a:cs typeface="Arial" charset="0"/>
            </a:endParaRPr>
          </a:p>
          <a:p>
            <a:endParaRPr lang="en-US" altLang="zh-CN" sz="2000" b="1" dirty="0">
              <a:solidFill>
                <a:schemeClr val="bg2"/>
              </a:solidFill>
              <a:cs typeface="Arial" charset="0"/>
            </a:endParaRPr>
          </a:p>
          <a:p>
            <a:endParaRPr lang="en-US" altLang="zh-CN" sz="2000" b="1" dirty="0" smtClean="0">
              <a:solidFill>
                <a:schemeClr val="bg2"/>
              </a:solidFill>
              <a:cs typeface="Arial" charset="0"/>
            </a:endParaRPr>
          </a:p>
          <a:p>
            <a:endParaRPr lang="en-US" altLang="zh-CN" sz="2000" b="1" dirty="0">
              <a:solidFill>
                <a:schemeClr val="bg2"/>
              </a:solidFill>
              <a:cs typeface="Arial" charset="0"/>
            </a:endParaRPr>
          </a:p>
          <a:p>
            <a:endParaRPr lang="en-US" altLang="zh-CN" sz="2000" b="1" dirty="0" smtClean="0">
              <a:solidFill>
                <a:schemeClr val="bg2"/>
              </a:solidFill>
              <a:cs typeface="Arial" charset="0"/>
            </a:endParaRPr>
          </a:p>
          <a:p>
            <a:endParaRPr lang="en-US" altLang="zh-CN" sz="2000" b="1" dirty="0">
              <a:solidFill>
                <a:schemeClr val="bg2"/>
              </a:solidFill>
              <a:cs typeface="Arial" charset="0"/>
            </a:endParaRPr>
          </a:p>
          <a:p>
            <a:endParaRPr lang="en-US" altLang="zh-CN" sz="2000" b="1" dirty="0" smtClean="0">
              <a:solidFill>
                <a:schemeClr val="bg2"/>
              </a:solidFill>
              <a:cs typeface="Arial" charset="0"/>
            </a:endParaRPr>
          </a:p>
          <a:p>
            <a:r>
              <a:rPr lang="zh-CN" altLang="en-US" sz="2000" b="1" dirty="0">
                <a:solidFill>
                  <a:srgbClr val="FF0000"/>
                </a:solidFill>
                <a:cs typeface="Arial" charset="0"/>
              </a:rPr>
              <a:t>裸机</a:t>
            </a:r>
            <a:r>
              <a:rPr lang="zh-CN" altLang="en-US" sz="2000" b="1" dirty="0">
                <a:solidFill>
                  <a:schemeClr val="bg2"/>
                </a:solidFill>
                <a:cs typeface="Arial" charset="0"/>
              </a:rPr>
              <a:t>使用效率低，难以完成复杂的任务，</a:t>
            </a:r>
            <a:r>
              <a:rPr lang="zh-CN" altLang="en-US" sz="2000" b="1" dirty="0">
                <a:solidFill>
                  <a:srgbClr val="FF0000"/>
                </a:solidFill>
                <a:cs typeface="Arial" charset="0"/>
              </a:rPr>
              <a:t>操作系统</a:t>
            </a:r>
            <a:r>
              <a:rPr lang="zh-CN" altLang="en-US" sz="2000" b="1" dirty="0">
                <a:solidFill>
                  <a:schemeClr val="bg2"/>
                </a:solidFill>
                <a:cs typeface="Arial" charset="0"/>
              </a:rPr>
              <a:t>是对裸机的扩充，</a:t>
            </a:r>
            <a:r>
              <a:rPr lang="zh-CN" altLang="en-US" sz="2000" b="1" dirty="0" smtClean="0">
                <a:solidFill>
                  <a:schemeClr val="bg2"/>
                </a:solidFill>
                <a:cs typeface="Arial" charset="0"/>
              </a:rPr>
              <a:t>是其他软件运行的基础。</a:t>
            </a:r>
            <a:r>
              <a:rPr lang="zh-CN" altLang="en-US" sz="2000" b="1" dirty="0" smtClean="0">
                <a:solidFill>
                  <a:srgbClr val="FF0000"/>
                </a:solidFill>
                <a:cs typeface="Arial" charset="0"/>
              </a:rPr>
              <a:t>应用软件</a:t>
            </a:r>
            <a:r>
              <a:rPr lang="zh-CN" altLang="en-US" sz="2000" b="1" dirty="0" smtClean="0">
                <a:solidFill>
                  <a:schemeClr val="bg2"/>
                </a:solidFill>
                <a:cs typeface="Arial" charset="0"/>
              </a:rPr>
              <a:t>的开发和运行要有系统软件的支持，用户直接使用的是应用软件。</a:t>
            </a:r>
            <a:endParaRPr lang="en-US" altLang="zh-CN" sz="2000" b="1" dirty="0" smtClean="0">
              <a:solidFill>
                <a:schemeClr val="bg2"/>
              </a:solidFill>
              <a:cs typeface="Arial" charset="0"/>
            </a:endParaRPr>
          </a:p>
        </p:txBody>
      </p:sp>
      <p:pic>
        <p:nvPicPr>
          <p:cNvPr id="5" name="图片 4"/>
          <p:cNvPicPr/>
          <p:nvPr/>
        </p:nvPicPr>
        <p:blipFill rotWithShape="1">
          <a:blip r:embed="rId2"/>
          <a:srcRect l="30870" t="44143" r="44508" b="26281"/>
          <a:stretch/>
        </p:blipFill>
        <p:spPr bwMode="auto">
          <a:xfrm>
            <a:off x="2339752" y="1772816"/>
            <a:ext cx="4392488" cy="2952328"/>
          </a:xfrm>
          <a:prstGeom prst="rect">
            <a:avLst/>
          </a:prstGeom>
          <a:solidFill>
            <a:srgbClr val="F6F6F6"/>
          </a:solid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61712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
                                            <p:txEl>
                                              <p:pRg st="10" end="10"/>
                                            </p:txEl>
                                          </p:spTgt>
                                        </p:tgtEl>
                                        <p:attrNameLst>
                                          <p:attrName>style.visibility</p:attrName>
                                        </p:attrNameLst>
                                      </p:cBhvr>
                                      <p:to>
                                        <p:strVal val="visible"/>
                                      </p:to>
                                    </p:set>
                                    <p:animEffect transition="in" filter="fade">
                                      <p:cBhvr>
                                        <p:cTn id="26" dur="1000"/>
                                        <p:tgtEl>
                                          <p:spTgt spid="4">
                                            <p:txEl>
                                              <p:pRg st="10" end="10"/>
                                            </p:txEl>
                                          </p:spTgt>
                                        </p:tgtEl>
                                      </p:cBhvr>
                                    </p:animEffect>
                                    <p:anim calcmode="lin" valueType="num">
                                      <p:cBhvr>
                                        <p:cTn id="27"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中国古典书法PPT模板">
  <a:themeElements>
    <a:clrScheme name="自定义 1">
      <a:dk1>
        <a:srgbClr val="BCB5AC"/>
      </a:dk1>
      <a:lt1>
        <a:srgbClr val="D9D3C5"/>
      </a:lt1>
      <a:dk2>
        <a:srgbClr val="537568"/>
      </a:dk2>
      <a:lt2>
        <a:srgbClr val="333333"/>
      </a:lt2>
      <a:accent1>
        <a:srgbClr val="9A9180"/>
      </a:accent1>
      <a:accent2>
        <a:srgbClr val="7573A1"/>
      </a:accent2>
      <a:accent3>
        <a:srgbClr val="E9E6DF"/>
      </a:accent3>
      <a:accent4>
        <a:srgbClr val="A09A92"/>
      </a:accent4>
      <a:accent5>
        <a:srgbClr val="CAC7C0"/>
      </a:accent5>
      <a:accent6>
        <a:srgbClr val="696891"/>
      </a:accent6>
      <a:hlink>
        <a:srgbClr val="000000"/>
      </a:hlink>
      <a:folHlink>
        <a:srgbClr val="0505FF"/>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en-US" alt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en-US" alt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1_中国古典书法PPT模板 1">
        <a:dk1>
          <a:srgbClr val="BCB5AC"/>
        </a:dk1>
        <a:lt1>
          <a:srgbClr val="D9D3C5"/>
        </a:lt1>
        <a:dk2>
          <a:srgbClr val="537568"/>
        </a:dk2>
        <a:lt2>
          <a:srgbClr val="333333"/>
        </a:lt2>
        <a:accent1>
          <a:srgbClr val="9A9180"/>
        </a:accent1>
        <a:accent2>
          <a:srgbClr val="7573A1"/>
        </a:accent2>
        <a:accent3>
          <a:srgbClr val="E9E6DF"/>
        </a:accent3>
        <a:accent4>
          <a:srgbClr val="A09A92"/>
        </a:accent4>
        <a:accent5>
          <a:srgbClr val="CAC7C0"/>
        </a:accent5>
        <a:accent6>
          <a:srgbClr val="696891"/>
        </a:accent6>
        <a:hlink>
          <a:srgbClr val="AD6B83"/>
        </a:hlink>
        <a:folHlink>
          <a:srgbClr val="699F65"/>
        </a:folHlink>
      </a:clrScheme>
      <a:clrMap bg1="lt1" tx1="dk1" bg2="lt2" tx2="dk2" accent1="accent1" accent2="accent2" accent3="accent3" accent4="accent4" accent5="accent5" accent6="accent6" hlink="hlink" folHlink="folHlink"/>
    </a:extraClrScheme>
    <a:extraClrScheme>
      <a:clrScheme name="1_中国古典书法PPT模板 2">
        <a:dk1>
          <a:srgbClr val="ACB4BC"/>
        </a:dk1>
        <a:lt1>
          <a:srgbClr val="C5CFD9"/>
        </a:lt1>
        <a:dk2>
          <a:srgbClr val="674553"/>
        </a:dk2>
        <a:lt2>
          <a:srgbClr val="333333"/>
        </a:lt2>
        <a:accent1>
          <a:srgbClr val="778EA1"/>
        </a:accent1>
        <a:accent2>
          <a:srgbClr val="A68A6E"/>
        </a:accent2>
        <a:accent3>
          <a:srgbClr val="DFE4E9"/>
        </a:accent3>
        <a:accent4>
          <a:srgbClr val="9299A0"/>
        </a:accent4>
        <a:accent5>
          <a:srgbClr val="BDC6CD"/>
        </a:accent5>
        <a:accent6>
          <a:srgbClr val="967D63"/>
        </a:accent6>
        <a:hlink>
          <a:srgbClr val="6AAE92"/>
        </a:hlink>
        <a:folHlink>
          <a:srgbClr val="AE7AAA"/>
        </a:folHlink>
      </a:clrScheme>
      <a:clrMap bg1="lt1" tx1="dk1" bg2="lt2" tx2="dk2" accent1="accent1" accent2="accent2" accent3="accent3" accent4="accent4" accent5="accent5" accent6="accent6" hlink="hlink" folHlink="folHlink"/>
    </a:extraClrScheme>
    <a:extraClrScheme>
      <a:clrScheme name="1_中国古典书法PPT模板 3">
        <a:dk1>
          <a:srgbClr val="B2B9AF"/>
        </a:dk1>
        <a:lt1>
          <a:srgbClr val="D1D7C7"/>
        </a:lt1>
        <a:dk2>
          <a:srgbClr val="4F506D"/>
        </a:dk2>
        <a:lt2>
          <a:srgbClr val="333333"/>
        </a:lt2>
        <a:accent1>
          <a:srgbClr val="8C9484"/>
        </a:accent1>
        <a:accent2>
          <a:srgbClr val="A56F73"/>
        </a:accent2>
        <a:accent3>
          <a:srgbClr val="E5E8E0"/>
        </a:accent3>
        <a:accent4>
          <a:srgbClr val="979E95"/>
        </a:accent4>
        <a:accent5>
          <a:srgbClr val="C5C8C2"/>
        </a:accent5>
        <a:accent6>
          <a:srgbClr val="956468"/>
        </a:accent6>
        <a:hlink>
          <a:srgbClr val="6B7FAD"/>
        </a:hlink>
        <a:folHlink>
          <a:srgbClr val="A1836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7271</TotalTime>
  <Pages>0</Pages>
  <Words>1849</Words>
  <Characters>0</Characters>
  <Application>Microsoft Office PowerPoint</Application>
  <DocSecurity>0</DocSecurity>
  <PresentationFormat>全屏显示(4:3)</PresentationFormat>
  <Lines>0</Lines>
  <Paragraphs>162</Paragraphs>
  <Slides>20</Slides>
  <Notes>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华文中宋</vt:lpstr>
      <vt:lpstr>楷体</vt:lpstr>
      <vt:lpstr>宋体</vt:lpstr>
      <vt:lpstr>Arial</vt:lpstr>
      <vt:lpstr>Calibri</vt:lpstr>
      <vt:lpstr>Cambria Math</vt:lpstr>
      <vt:lpstr>Wingdings</vt:lpstr>
      <vt:lpstr>1_中国古典书法PPT模板</vt:lpstr>
      <vt:lpstr>PowerPoint 演示文稿</vt:lpstr>
      <vt:lpstr>第一章</vt:lpstr>
      <vt:lpstr>PowerPoint 演示文稿</vt:lpstr>
      <vt:lpstr> 第二章</vt:lpstr>
      <vt:lpstr> </vt:lpstr>
      <vt:lpstr> 第三章</vt:lpstr>
      <vt:lpstr> </vt:lpstr>
      <vt:lpstr> 第四章</vt:lpstr>
      <vt:lpstr> </vt:lpstr>
      <vt:lpstr> </vt:lpstr>
      <vt:lpstr> </vt:lpstr>
      <vt:lpstr> 第六章</vt:lpstr>
      <vt:lpstr> </vt:lpstr>
      <vt:lpstr> </vt:lpstr>
      <vt:lpstr> 第七章</vt:lpstr>
      <vt:lpstr> 第八章</vt:lpstr>
      <vt:lpstr> 第九章</vt:lpstr>
      <vt:lpstr> </vt:lpstr>
      <vt:lpstr> 第十章</vt:lpstr>
      <vt:lpstr>谢 谢</vt:lpstr>
    </vt:vector>
  </TitlesOfParts>
  <Manager/>
  <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ThemeGallery PowerTemplate</dc:title>
  <dc:subject/>
  <dc:creator>keke</dc:creator>
  <cp:keywords/>
  <dc:description/>
  <cp:lastModifiedBy>Qi Xiaobo</cp:lastModifiedBy>
  <cp:revision>686</cp:revision>
  <cp:lastPrinted>2016-06-01T12:02:18Z</cp:lastPrinted>
  <dcterms:created xsi:type="dcterms:W3CDTF">2008-07-04T05:16:29Z</dcterms:created>
  <dcterms:modified xsi:type="dcterms:W3CDTF">2016-11-10T12:46:42Z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2052-9.1.0.4468</vt:lpwstr>
  </property>
</Properties>
</file>