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314" r:id="rId4"/>
    <p:sldId id="268" r:id="rId5"/>
    <p:sldId id="310" r:id="rId6"/>
    <p:sldId id="312" r:id="rId7"/>
    <p:sldId id="315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智毅" initials="刘智毅" lastIdx="1" clrIdx="0">
    <p:extLst>
      <p:ext uri="{19B8F6BF-5375-455C-9EA6-DF929625EA0E}">
        <p15:presenceInfo xmlns:p15="http://schemas.microsoft.com/office/powerpoint/2012/main" userId="刘智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98"/>
    <a:srgbClr val="F2F2F2"/>
    <a:srgbClr val="639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8" autoAdjust="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12E3-6DAB-4C2A-A414-0C7DB42DAF97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C1F3-BDE0-44B3-8362-01F6EB0DE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1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BC1F3-BDE0-44B3-8362-01F6EB0DED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2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66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0930C33-7232-4043-AA53-23F3376D5E5D}"/>
              </a:ext>
            </a:extLst>
          </p:cNvPr>
          <p:cNvSpPr/>
          <p:nvPr userDrawn="1"/>
        </p:nvSpPr>
        <p:spPr>
          <a:xfrm>
            <a:off x="1766535" y="2190951"/>
            <a:ext cx="2288229" cy="2000378"/>
          </a:xfrm>
          <a:prstGeom prst="rect">
            <a:avLst/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3DA163-B36C-463F-9169-65F48D509F73}"/>
              </a:ext>
            </a:extLst>
          </p:cNvPr>
          <p:cNvSpPr/>
          <p:nvPr userDrawn="1"/>
        </p:nvSpPr>
        <p:spPr>
          <a:xfrm>
            <a:off x="4734317" y="3432143"/>
            <a:ext cx="3569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软件仿真并行化研究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4A8A28B-5FCC-4D89-A720-80F7CCBC1FB1}"/>
              </a:ext>
            </a:extLst>
          </p:cNvPr>
          <p:cNvCxnSpPr>
            <a:cxnSpLocks/>
          </p:cNvCxnSpPr>
          <p:nvPr userDrawn="1"/>
        </p:nvCxnSpPr>
        <p:spPr>
          <a:xfrm flipH="1">
            <a:off x="4839855" y="3108874"/>
            <a:ext cx="3158836" cy="0"/>
          </a:xfrm>
          <a:prstGeom prst="line">
            <a:avLst/>
          </a:prstGeom>
          <a:ln>
            <a:gradFill flip="none" rotWithShape="1">
              <a:gsLst>
                <a:gs pos="0">
                  <a:srgbClr val="015198"/>
                </a:gs>
                <a:gs pos="100000">
                  <a:srgbClr val="F2F2F2"/>
                </a:gs>
              </a:gsLst>
              <a:lin ang="10800000" scaled="0"/>
              <a:tileRect/>
            </a:gra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BD835D-267F-42C1-A41B-9CE1742C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646" y="0"/>
            <a:ext cx="6858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6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0BD835D-267F-42C1-A41B-9CE1742C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646" y="0"/>
            <a:ext cx="6858000" cy="6858000"/>
          </a:xfrm>
          <a:prstGeom prst="rect">
            <a:avLst/>
          </a:prstGeom>
          <a:ln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B30434-4964-4B2E-BA33-3C1D437EE0ED}"/>
              </a:ext>
            </a:extLst>
          </p:cNvPr>
          <p:cNvGrpSpPr/>
          <p:nvPr userDrawn="1"/>
        </p:nvGrpSpPr>
        <p:grpSpPr>
          <a:xfrm>
            <a:off x="520521" y="388758"/>
            <a:ext cx="667148" cy="519791"/>
            <a:chOff x="520521" y="388758"/>
            <a:chExt cx="771978" cy="6014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6D9626-E14A-4819-8B9E-FEB9353FCDE3}"/>
                </a:ext>
              </a:extLst>
            </p:cNvPr>
            <p:cNvSpPr/>
            <p:nvPr userDrawn="1"/>
          </p:nvSpPr>
          <p:spPr>
            <a:xfrm>
              <a:off x="520521" y="388758"/>
              <a:ext cx="565330" cy="601467"/>
            </a:xfrm>
            <a:prstGeom prst="rect">
              <a:avLst/>
            </a:prstGeom>
            <a:solidFill>
              <a:srgbClr val="015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C7DB18-40A8-4CE3-B9DB-1A0CC86A1F50}"/>
                </a:ext>
              </a:extLst>
            </p:cNvPr>
            <p:cNvSpPr/>
            <p:nvPr userDrawn="1"/>
          </p:nvSpPr>
          <p:spPr>
            <a:xfrm>
              <a:off x="1164116" y="388758"/>
              <a:ext cx="128383" cy="601467"/>
            </a:xfrm>
            <a:prstGeom prst="rect">
              <a:avLst/>
            </a:prstGeom>
            <a:solidFill>
              <a:srgbClr val="015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39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D83CEB-07A7-40D8-BACF-334DAC16E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646" y="0"/>
            <a:ext cx="6858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754833-420C-417C-95EE-A5CFE04F9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24068" y="0"/>
            <a:ext cx="6858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64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CEBA-4C3B-46D5-82E0-A643C36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16E72-F4BA-43AA-98D0-7E94EF06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4DCBC-1EA0-45AD-AFCF-75C2B81D9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808B-EB97-4C41-84B6-9F25AFFDFB25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EE804-7CF8-4AF3-88FB-54959AFA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0C635-C22E-4A0F-A007-70879483C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9279-C999-4402-B68B-EA2065EE14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F280A41-77E6-4E83-A4F0-5084B60DB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437887"/>
          </a:xfrm>
          <a:custGeom>
            <a:avLst/>
            <a:gdLst>
              <a:gd name="connsiteX0" fmla="*/ 0 w 9544050"/>
              <a:gd name="connsiteY0" fmla="*/ 0 h 2133600"/>
              <a:gd name="connsiteX1" fmla="*/ 9544050 w 9544050"/>
              <a:gd name="connsiteY1" fmla="*/ 0 h 2133600"/>
              <a:gd name="connsiteX2" fmla="*/ 9544050 w 9544050"/>
              <a:gd name="connsiteY2" fmla="*/ 2133600 h 2133600"/>
              <a:gd name="connsiteX3" fmla="*/ 0 w 954405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4050" h="2133600">
                <a:moveTo>
                  <a:pt x="0" y="0"/>
                </a:moveTo>
                <a:lnTo>
                  <a:pt x="9544050" y="0"/>
                </a:lnTo>
                <a:lnTo>
                  <a:pt x="9544050" y="2133600"/>
                </a:lnTo>
                <a:lnTo>
                  <a:pt x="0" y="2133600"/>
                </a:lnTo>
                <a:close/>
              </a:path>
            </a:pathLst>
          </a:cu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9982DD55-BC34-43B8-A171-333CB5249573}"/>
              </a:ext>
            </a:extLst>
          </p:cNvPr>
          <p:cNvSpPr/>
          <p:nvPr/>
        </p:nvSpPr>
        <p:spPr>
          <a:xfrm>
            <a:off x="-1" y="-1"/>
            <a:ext cx="12192001" cy="2437887"/>
          </a:xfrm>
          <a:prstGeom prst="rect">
            <a:avLst/>
          </a:prstGeom>
          <a:solidFill>
            <a:srgbClr val="015198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>
            <a:extLst>
              <a:ext uri="{FF2B5EF4-FFF2-40B4-BE49-F238E27FC236}">
                <a16:creationId xmlns:a16="http://schemas.microsoft.com/office/drawing/2014/main" id="{F292FED5-BA08-4635-B902-8998A805A74C}"/>
              </a:ext>
            </a:extLst>
          </p:cNvPr>
          <p:cNvSpPr/>
          <p:nvPr/>
        </p:nvSpPr>
        <p:spPr>
          <a:xfrm flipV="1">
            <a:off x="438140" y="6087923"/>
            <a:ext cx="400050" cy="400050"/>
          </a:xfrm>
          <a:prstGeom prst="halfFrame">
            <a:avLst>
              <a:gd name="adj1" fmla="val 7421"/>
              <a:gd name="adj2" fmla="val 6789"/>
            </a:avLst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5BBB5AA9-5D3A-45F3-AB04-2CCA27DE12B2}"/>
              </a:ext>
            </a:extLst>
          </p:cNvPr>
          <p:cNvSpPr/>
          <p:nvPr/>
        </p:nvSpPr>
        <p:spPr>
          <a:xfrm flipH="1" flipV="1">
            <a:off x="11353810" y="6087923"/>
            <a:ext cx="400050" cy="400050"/>
          </a:xfrm>
          <a:prstGeom prst="halfFrame">
            <a:avLst>
              <a:gd name="adj1" fmla="val 7421"/>
              <a:gd name="adj2" fmla="val 6789"/>
            </a:avLst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A45511-EF80-4258-BF82-5ADE0C7198DB}"/>
              </a:ext>
            </a:extLst>
          </p:cNvPr>
          <p:cNvCxnSpPr>
            <a:cxnSpLocks/>
          </p:cNvCxnSpPr>
          <p:nvPr/>
        </p:nvCxnSpPr>
        <p:spPr>
          <a:xfrm>
            <a:off x="1136073" y="4909965"/>
            <a:ext cx="9919855" cy="0"/>
          </a:xfrm>
          <a:prstGeom prst="line">
            <a:avLst/>
          </a:prstGeom>
          <a:ln>
            <a:gradFill flip="none" rotWithShape="1">
              <a:gsLst>
                <a:gs pos="0">
                  <a:srgbClr val="F2F2F2"/>
                </a:gs>
                <a:gs pos="50000">
                  <a:srgbClr val="015198"/>
                </a:gs>
                <a:gs pos="100000">
                  <a:srgbClr val="F2F2F2"/>
                </a:gs>
              </a:gsLst>
              <a:lin ang="10800000" scaled="0"/>
              <a:tileRect/>
            </a:gra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8DE57C7-5CB7-445B-AC24-886D21CCEC80}"/>
              </a:ext>
            </a:extLst>
          </p:cNvPr>
          <p:cNvSpPr/>
          <p:nvPr/>
        </p:nvSpPr>
        <p:spPr>
          <a:xfrm>
            <a:off x="4358669" y="5562496"/>
            <a:ext cx="3470799" cy="4134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A976E4-5070-410B-89F1-2FA716C40814}"/>
              </a:ext>
            </a:extLst>
          </p:cNvPr>
          <p:cNvSpPr/>
          <p:nvPr/>
        </p:nvSpPr>
        <p:spPr>
          <a:xfrm>
            <a:off x="4125912" y="3763806"/>
            <a:ext cx="3940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48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16B9E66-3EF2-4A16-BCA1-06FF69F085C8}"/>
              </a:ext>
            </a:extLst>
          </p:cNvPr>
          <p:cNvGrpSpPr/>
          <p:nvPr/>
        </p:nvGrpSpPr>
        <p:grpSpPr>
          <a:xfrm>
            <a:off x="5277272" y="1938107"/>
            <a:ext cx="1633595" cy="1633595"/>
            <a:chOff x="5277272" y="2150543"/>
            <a:chExt cx="1633595" cy="163359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6AE2EA9-F58C-49EA-BD5C-519B04459BE0}"/>
                </a:ext>
              </a:extLst>
            </p:cNvPr>
            <p:cNvSpPr/>
            <p:nvPr/>
          </p:nvSpPr>
          <p:spPr>
            <a:xfrm>
              <a:off x="5277272" y="2150543"/>
              <a:ext cx="1633595" cy="1633595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9">
              <a:extLst>
                <a:ext uri="{FF2B5EF4-FFF2-40B4-BE49-F238E27FC236}">
                  <a16:creationId xmlns:a16="http://schemas.microsoft.com/office/drawing/2014/main" id="{5E4D697D-F3F8-426D-8FCE-78FD479D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61999" y="2248348"/>
              <a:ext cx="1468002" cy="1468002"/>
            </a:xfrm>
            <a:prstGeom prst="rect">
              <a:avLst/>
            </a:prstGeom>
            <a:noFill/>
            <a:ln w="9525">
              <a:noFill/>
            </a:ln>
            <a:effectLst>
              <a:outerShdw dir="5400000" algn="ct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414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24222-030F-4517-8B51-5548207DC40F}"/>
              </a:ext>
            </a:extLst>
          </p:cNvPr>
          <p:cNvSpPr/>
          <p:nvPr/>
        </p:nvSpPr>
        <p:spPr>
          <a:xfrm>
            <a:off x="1326333" y="3717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近期进度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37A481-D4A2-477A-AE2F-ED64A5DD2D61}"/>
              </a:ext>
            </a:extLst>
          </p:cNvPr>
          <p:cNvSpPr txBox="1"/>
          <p:nvPr/>
        </p:nvSpPr>
        <p:spPr>
          <a:xfrm>
            <a:off x="395539" y="1822590"/>
            <a:ext cx="5843826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六楼服务器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环境部署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门级电路仿真及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生态环境行业调研文档形成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当前仿真路线可行性验证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9AF2D1D-BA5C-4812-8572-643ACE5AD1AE}"/>
              </a:ext>
            </a:extLst>
          </p:cNvPr>
          <p:cNvSpPr txBox="1"/>
          <p:nvPr/>
        </p:nvSpPr>
        <p:spPr>
          <a:xfrm>
            <a:off x="395539" y="1204913"/>
            <a:ext cx="21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97A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上次会议任务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BB611B-5E7C-4D1A-8320-B94E1D9C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92" y="1081613"/>
            <a:ext cx="6740370" cy="44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4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24222-030F-4517-8B51-5548207DC40F}"/>
              </a:ext>
            </a:extLst>
          </p:cNvPr>
          <p:cNvSpPr/>
          <p:nvPr/>
        </p:nvSpPr>
        <p:spPr>
          <a:xfrm>
            <a:off x="1392117" y="404686"/>
            <a:ext cx="2688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32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环境部署</a:t>
            </a:r>
            <a:endParaRPr lang="zh-CN" altLang="en-US" sz="3200" b="1" dirty="0"/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5FA7A7C-1310-447D-A193-356F41E72253}"/>
              </a:ext>
            </a:extLst>
          </p:cNvPr>
          <p:cNvSpPr txBox="1"/>
          <p:nvPr/>
        </p:nvSpPr>
        <p:spPr>
          <a:xfrm>
            <a:off x="441587" y="1099658"/>
            <a:ext cx="3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97A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搭建在六楼服务器上的</a:t>
            </a:r>
            <a:r>
              <a:rPr lang="en-US" altLang="zh-CN" b="1" dirty="0">
                <a:solidFill>
                  <a:srgbClr val="F97A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b="1" dirty="0">
                <a:solidFill>
                  <a:srgbClr val="F97A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C338DE-A264-4169-A3E7-B68149F6B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7" y="1716965"/>
            <a:ext cx="5235401" cy="32957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D9F33C-D0E2-47B7-9492-1D20D24F7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6965"/>
            <a:ext cx="5749536" cy="3243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4CAA7C-5288-4190-9AA0-DB75BA1A0657}"/>
              </a:ext>
            </a:extLst>
          </p:cNvPr>
          <p:cNvSpPr txBox="1"/>
          <p:nvPr/>
        </p:nvSpPr>
        <p:spPr>
          <a:xfrm>
            <a:off x="1393524" y="5175679"/>
            <a:ext cx="299216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Synopsys 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综合环境搭建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ED44E2-E173-4046-B9BF-A44F678B323B}"/>
              </a:ext>
            </a:extLst>
          </p:cNvPr>
          <p:cNvSpPr txBox="1"/>
          <p:nvPr/>
        </p:nvSpPr>
        <p:spPr>
          <a:xfrm>
            <a:off x="7474685" y="5175679"/>
            <a:ext cx="3454792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Neo4j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大型网表可视化平台搭建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24222-030F-4517-8B51-5548207DC40F}"/>
              </a:ext>
            </a:extLst>
          </p:cNvPr>
          <p:cNvSpPr/>
          <p:nvPr/>
        </p:nvSpPr>
        <p:spPr>
          <a:xfrm>
            <a:off x="1398696" y="33890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调研文档形成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999902-D691-44FD-928C-A0B647884E3E}"/>
              </a:ext>
            </a:extLst>
          </p:cNvPr>
          <p:cNvSpPr txBox="1"/>
          <p:nvPr/>
        </p:nvSpPr>
        <p:spPr>
          <a:xfrm>
            <a:off x="474479" y="1032865"/>
            <a:ext cx="1133378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根据每个人工作重心不同，分为大致几个方向进行深入调研。分别是：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软件生态调研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门级电路仿真行业进展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门级电路仿真文献综述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软件整个生态体系规模大，调研文档形成仍存在不足正在不断地进行完善，此处展示部分调研文档成果。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9C3356-6CC2-4AE9-BFA6-62D0FB39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5" y="2584036"/>
            <a:ext cx="5105842" cy="33464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EF5FCF-E24D-427F-8962-B358D7764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83" y="2584036"/>
            <a:ext cx="6196625" cy="33464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6330B81-25FB-4760-896A-153045858B22}"/>
              </a:ext>
            </a:extLst>
          </p:cNvPr>
          <p:cNvSpPr txBox="1"/>
          <p:nvPr/>
        </p:nvSpPr>
        <p:spPr>
          <a:xfrm>
            <a:off x="1706889" y="6060191"/>
            <a:ext cx="209942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点工具 树状图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CAB1E0-6B0A-42B1-B35A-9E250B25626A}"/>
              </a:ext>
            </a:extLst>
          </p:cNvPr>
          <p:cNvSpPr txBox="1"/>
          <p:nvPr/>
        </p:nvSpPr>
        <p:spPr>
          <a:xfrm>
            <a:off x="7233243" y="6074817"/>
            <a:ext cx="4924874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设计流程下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High-level 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点工具列表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58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24222-030F-4517-8B51-5548207DC40F}"/>
              </a:ext>
            </a:extLst>
          </p:cNvPr>
          <p:cNvSpPr/>
          <p:nvPr/>
        </p:nvSpPr>
        <p:spPr>
          <a:xfrm>
            <a:off x="1313177" y="37837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当前路线可行性验证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847C72-D301-482A-8163-CA2AE9B6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429"/>
            <a:ext cx="5519292" cy="4957429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D33089A7-2850-4948-8884-5D5543322A90}"/>
              </a:ext>
            </a:extLst>
          </p:cNvPr>
          <p:cNvSpPr txBox="1"/>
          <p:nvPr/>
        </p:nvSpPr>
        <p:spPr>
          <a:xfrm>
            <a:off x="421852" y="991216"/>
            <a:ext cx="21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97A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FA2D46-2476-4163-A9E7-761B173F0D66}"/>
              </a:ext>
            </a:extLst>
          </p:cNvPr>
          <p:cNvSpPr txBox="1"/>
          <p:nvPr/>
        </p:nvSpPr>
        <p:spPr>
          <a:xfrm>
            <a:off x="421852" y="1360548"/>
            <a:ext cx="551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为了验证现有技术路线可行性，我们选取了具有一定规模的</a:t>
            </a:r>
            <a:r>
              <a:rPr lang="en-US" altLang="zh-CN" dirty="0"/>
              <a:t>RISC-V</a:t>
            </a:r>
            <a:r>
              <a:rPr lang="zh-CN" altLang="en-US" dirty="0"/>
              <a:t>测试案例进行逻辑综合生成门级网表。并将该门级网表在当前技术路线下与现有成熟</a:t>
            </a:r>
            <a:r>
              <a:rPr lang="en-US" altLang="zh-CN" dirty="0"/>
              <a:t>EDA</a:t>
            </a:r>
            <a:r>
              <a:rPr lang="zh-CN" altLang="en-US" dirty="0"/>
              <a:t>门级仿真工具进行仿真结果与速率的对比。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4386C58A-48E2-4F89-9C53-90CE90D42FCF}"/>
              </a:ext>
            </a:extLst>
          </p:cNvPr>
          <p:cNvSpPr txBox="1"/>
          <p:nvPr/>
        </p:nvSpPr>
        <p:spPr>
          <a:xfrm>
            <a:off x="421852" y="2959729"/>
            <a:ext cx="215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97A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近期工作内容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3CBCE1-16D0-4741-9C01-CDC1824B3A31}"/>
              </a:ext>
            </a:extLst>
          </p:cNvPr>
          <p:cNvSpPr txBox="1"/>
          <p:nvPr/>
        </p:nvSpPr>
        <p:spPr>
          <a:xfrm>
            <a:off x="421852" y="3545678"/>
            <a:ext cx="10133839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第一次综合出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TinyRisc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中等规模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测试案例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实现小规模测试案例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异或门电路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分布式仿真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初步形成门级仿真调研文档集，后期不断优化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52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24222-030F-4517-8B51-5548207DC40F}"/>
              </a:ext>
            </a:extLst>
          </p:cNvPr>
          <p:cNvSpPr/>
          <p:nvPr/>
        </p:nvSpPr>
        <p:spPr>
          <a:xfrm>
            <a:off x="1398696" y="33890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当前工作难点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A14519-7C2A-4BFB-827C-1E37DC33FAC2}"/>
              </a:ext>
            </a:extLst>
          </p:cNvPr>
          <p:cNvSpPr txBox="1"/>
          <p:nvPr/>
        </p:nvSpPr>
        <p:spPr>
          <a:xfrm>
            <a:off x="499960" y="1105174"/>
            <a:ext cx="882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难点：门级电路规模稍大时，当前技术路线缺乏应对之策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DFE81B-ADC5-493D-BFF1-120FD48DB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71" y="1578820"/>
            <a:ext cx="7696748" cy="32940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5D9BBA-827F-4EC4-B0DD-9E774E35BD24}"/>
              </a:ext>
            </a:extLst>
          </p:cNvPr>
          <p:cNvSpPr txBox="1"/>
          <p:nvPr/>
        </p:nvSpPr>
        <p:spPr>
          <a:xfrm>
            <a:off x="7651141" y="4872849"/>
            <a:ext cx="3950120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网表文件规模递增图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CF5B5-ACDB-460A-992A-32030BB7EA4E}"/>
              </a:ext>
            </a:extLst>
          </p:cNvPr>
          <p:cNvSpPr txBox="1"/>
          <p:nvPr/>
        </p:nvSpPr>
        <p:spPr>
          <a:xfrm>
            <a:off x="499960" y="1578820"/>
            <a:ext cx="656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由于之前的测试案例都是极小规模，网表节点数不超过五千，因此不必考虑软件性能及机器内存大小等问题。对于一个中小规模基于</a:t>
            </a:r>
            <a:r>
              <a:rPr lang="en-US" altLang="zh-CN" dirty="0"/>
              <a:t>RISC-V</a:t>
            </a:r>
            <a:r>
              <a:rPr lang="zh-CN" altLang="en-US" dirty="0"/>
              <a:t>指令集设计的芯片，节点数就超过百万。转移之后的</a:t>
            </a:r>
            <a:r>
              <a:rPr lang="en-US" altLang="zh-CN" dirty="0"/>
              <a:t>JSON</a:t>
            </a:r>
            <a:r>
              <a:rPr lang="zh-CN" altLang="en-US" dirty="0"/>
              <a:t>网表文件很容易就超过千兆。</a:t>
            </a:r>
            <a:endParaRPr lang="en-US" altLang="zh-CN" dirty="0"/>
          </a:p>
          <a:p>
            <a:pPr indent="457200"/>
            <a:endParaRPr lang="en-US" altLang="zh-CN" dirty="0"/>
          </a:p>
          <a:p>
            <a:pPr indent="457200"/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BB1EC8-8D83-4E8E-9318-7B52B09FE8FA}"/>
              </a:ext>
            </a:extLst>
          </p:cNvPr>
          <p:cNvSpPr txBox="1"/>
          <p:nvPr/>
        </p:nvSpPr>
        <p:spPr>
          <a:xfrm>
            <a:off x="644685" y="3580187"/>
            <a:ext cx="6420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缺乏应对大型</a:t>
            </a:r>
            <a:r>
              <a:rPr lang="en-US" altLang="zh-CN" b="1" dirty="0">
                <a:solidFill>
                  <a:schemeClr val="accent2"/>
                </a:solidFill>
              </a:rPr>
              <a:t>JSON</a:t>
            </a:r>
            <a:r>
              <a:rPr lang="zh-CN" altLang="en-US" b="1" dirty="0">
                <a:solidFill>
                  <a:schemeClr val="accent2"/>
                </a:solidFill>
              </a:rPr>
              <a:t>网表文件分析方法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accent2"/>
                </a:solidFill>
              </a:rPr>
              <a:t>当前技术路线下仿真器无法对此类</a:t>
            </a:r>
            <a:r>
              <a:rPr lang="en-US" altLang="zh-CN" b="1" dirty="0">
                <a:solidFill>
                  <a:schemeClr val="accent2"/>
                </a:solidFill>
              </a:rPr>
              <a:t>JSON</a:t>
            </a:r>
            <a:r>
              <a:rPr lang="zh-CN" altLang="en-US" b="1" dirty="0">
                <a:solidFill>
                  <a:schemeClr val="accent2"/>
                </a:solidFill>
              </a:rPr>
              <a:t>文件进行仿真，内存溢出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accent2"/>
                </a:solidFill>
              </a:rPr>
              <a:t>网表格式转移器及多核并行仿真器（</a:t>
            </a:r>
            <a:r>
              <a:rPr lang="en-US" altLang="zh-CN" b="1" dirty="0">
                <a:solidFill>
                  <a:schemeClr val="accent2"/>
                </a:solidFill>
              </a:rPr>
              <a:t>Diver)</a:t>
            </a:r>
            <a:r>
              <a:rPr lang="zh-CN" altLang="en-US" b="1" dirty="0">
                <a:solidFill>
                  <a:schemeClr val="accent2"/>
                </a:solidFill>
              </a:rPr>
              <a:t>还不能保证运行性能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3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3E2DAA-6579-4957-AE12-719C1F63B731}"/>
              </a:ext>
            </a:extLst>
          </p:cNvPr>
          <p:cNvSpPr txBox="1"/>
          <p:nvPr/>
        </p:nvSpPr>
        <p:spPr>
          <a:xfrm>
            <a:off x="612648" y="1125968"/>
            <a:ext cx="915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的芯片设计，是个大方向，设计什么方向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1F8899-4F4C-4A6B-B57B-C48370FF471E}"/>
              </a:ext>
            </a:extLst>
          </p:cNvPr>
          <p:cNvSpPr txBox="1"/>
          <p:nvPr/>
        </p:nvSpPr>
        <p:spPr>
          <a:xfrm>
            <a:off x="612648" y="1648453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：芯片设计的工作量很大，感觉并非一个人能完成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759EDB-F7E9-4948-A2A7-D4DDE0742C87}"/>
              </a:ext>
            </a:extLst>
          </p:cNvPr>
          <p:cNvSpPr txBox="1"/>
          <p:nvPr/>
        </p:nvSpPr>
        <p:spPr>
          <a:xfrm>
            <a:off x="612648" y="2170938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近期工作包含两个方面：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调研了芯片设计的流程，亲自使用了相应的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工具，比如：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formality,icc2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等。并形成了相应的文档，上传致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相应分支，尚未完善。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了解了计算机组成原理，实践写了一个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openmips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。更加了解了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的运行机制，同时调研了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的命令集，相应文档正在完善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CD0644-7357-4271-96E8-167786AAA905}"/>
              </a:ext>
            </a:extLst>
          </p:cNvPr>
          <p:cNvSpPr txBox="1"/>
          <p:nvPr/>
        </p:nvSpPr>
        <p:spPr>
          <a:xfrm>
            <a:off x="1426464" y="418818"/>
            <a:ext cx="4078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3200" b="1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8189F4-117F-4906-A10A-D5EA954B3D81}"/>
              </a:ext>
            </a:extLst>
          </p:cNvPr>
          <p:cNvSpPr txBox="1"/>
          <p:nvPr/>
        </p:nvSpPr>
        <p:spPr>
          <a:xfrm>
            <a:off x="612648" y="432463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chemeClr val="accent2"/>
                </a:solidFill>
              </a:rPr>
              <a:t>同时也查看了一些论文，提出了两个点：</a:t>
            </a:r>
            <a:endParaRPr lang="en-US" altLang="zh-CN" b="1">
              <a:solidFill>
                <a:schemeClr val="accent2"/>
              </a:solidFill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b="1">
                <a:solidFill>
                  <a:schemeClr val="accent2"/>
                </a:solidFill>
              </a:rPr>
              <a:t>基于</a:t>
            </a:r>
            <a:r>
              <a:rPr lang="en-US" altLang="zh-CN" b="1">
                <a:solidFill>
                  <a:schemeClr val="accent2"/>
                </a:solidFill>
              </a:rPr>
              <a:t>RISC-V</a:t>
            </a:r>
            <a:r>
              <a:rPr lang="zh-CN" altLang="en-US" b="1">
                <a:solidFill>
                  <a:schemeClr val="accent2"/>
                </a:solidFill>
              </a:rPr>
              <a:t>的微处理器的芯片设计</a:t>
            </a:r>
            <a:r>
              <a:rPr lang="en-US" altLang="zh-CN" b="1">
                <a:solidFill>
                  <a:schemeClr val="accent2"/>
                </a:solidFill>
              </a:rPr>
              <a:t>/</a:t>
            </a:r>
            <a:r>
              <a:rPr lang="zh-CN" altLang="en-US" b="1">
                <a:solidFill>
                  <a:schemeClr val="accent2"/>
                </a:solidFill>
              </a:rPr>
              <a:t>某种功能的芯片</a:t>
            </a:r>
            <a:endParaRPr lang="en-US" altLang="zh-CN" b="1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endParaRPr lang="en-US" altLang="zh-CN" b="1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>
                <a:solidFill>
                  <a:schemeClr val="accent2"/>
                </a:solidFill>
              </a:rPr>
              <a:t>基于高级语言</a:t>
            </a:r>
            <a:r>
              <a:rPr lang="en-US" altLang="zh-CN" b="1">
                <a:solidFill>
                  <a:schemeClr val="accent2"/>
                </a:solidFill>
              </a:rPr>
              <a:t>(chisel)</a:t>
            </a:r>
            <a:r>
              <a:rPr lang="zh-CN" altLang="en-US" b="1">
                <a:solidFill>
                  <a:schemeClr val="accent2"/>
                </a:solidFill>
              </a:rPr>
              <a:t>的</a:t>
            </a:r>
            <a:r>
              <a:rPr lang="en-US" altLang="zh-CN" b="1">
                <a:solidFill>
                  <a:schemeClr val="accent2"/>
                </a:solidFill>
              </a:rPr>
              <a:t>RISC-V</a:t>
            </a:r>
            <a:r>
              <a:rPr lang="zh-CN" altLang="en-US" b="1">
                <a:solidFill>
                  <a:schemeClr val="accent2"/>
                </a:solidFill>
              </a:rPr>
              <a:t>架构处理器的研究与实现</a:t>
            </a:r>
            <a:endParaRPr lang="en-US" altLang="zh-CN" b="1">
              <a:solidFill>
                <a:schemeClr val="accent2"/>
              </a:solidFill>
            </a:endParaRPr>
          </a:p>
          <a:p>
            <a:r>
              <a:rPr lang="zh-CN" altLang="en-US" b="1">
                <a:solidFill>
                  <a:schemeClr val="accent2"/>
                </a:solidFill>
              </a:rPr>
              <a:t>    因为现在高级语言描述电路设计已经很多了，但是芯片设计很少</a:t>
            </a:r>
            <a:endParaRPr lang="en-US" altLang="zh-CN" b="1">
              <a:solidFill>
                <a:schemeClr val="accent2"/>
              </a:solidFill>
            </a:endParaRPr>
          </a:p>
          <a:p>
            <a:r>
              <a:rPr lang="zh-CN" altLang="en-US" b="1">
                <a:solidFill>
                  <a:schemeClr val="accent2"/>
                </a:solidFill>
              </a:rPr>
              <a:t>    或者老师有什么建议</a:t>
            </a:r>
            <a:r>
              <a:rPr lang="en-US" altLang="zh-CN" b="1">
                <a:solidFill>
                  <a:schemeClr val="accent2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4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F280A41-77E6-4E83-A4F0-5084B60DB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437887"/>
          </a:xfrm>
          <a:custGeom>
            <a:avLst/>
            <a:gdLst>
              <a:gd name="connsiteX0" fmla="*/ 0 w 9544050"/>
              <a:gd name="connsiteY0" fmla="*/ 0 h 2133600"/>
              <a:gd name="connsiteX1" fmla="*/ 9544050 w 9544050"/>
              <a:gd name="connsiteY1" fmla="*/ 0 h 2133600"/>
              <a:gd name="connsiteX2" fmla="*/ 9544050 w 9544050"/>
              <a:gd name="connsiteY2" fmla="*/ 2133600 h 2133600"/>
              <a:gd name="connsiteX3" fmla="*/ 0 w 954405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4050" h="2133600">
                <a:moveTo>
                  <a:pt x="0" y="0"/>
                </a:moveTo>
                <a:lnTo>
                  <a:pt x="9544050" y="0"/>
                </a:lnTo>
                <a:lnTo>
                  <a:pt x="9544050" y="2133600"/>
                </a:lnTo>
                <a:lnTo>
                  <a:pt x="0" y="2133600"/>
                </a:lnTo>
                <a:close/>
              </a:path>
            </a:pathLst>
          </a:cu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9982DD55-BC34-43B8-A171-333CB5249573}"/>
              </a:ext>
            </a:extLst>
          </p:cNvPr>
          <p:cNvSpPr/>
          <p:nvPr/>
        </p:nvSpPr>
        <p:spPr>
          <a:xfrm>
            <a:off x="-1" y="-1"/>
            <a:ext cx="12192001" cy="2437887"/>
          </a:xfrm>
          <a:prstGeom prst="rect">
            <a:avLst/>
          </a:prstGeom>
          <a:solidFill>
            <a:srgbClr val="015198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>
            <a:extLst>
              <a:ext uri="{FF2B5EF4-FFF2-40B4-BE49-F238E27FC236}">
                <a16:creationId xmlns:a16="http://schemas.microsoft.com/office/drawing/2014/main" id="{F292FED5-BA08-4635-B902-8998A805A74C}"/>
              </a:ext>
            </a:extLst>
          </p:cNvPr>
          <p:cNvSpPr/>
          <p:nvPr/>
        </p:nvSpPr>
        <p:spPr>
          <a:xfrm flipV="1">
            <a:off x="438140" y="6087923"/>
            <a:ext cx="400050" cy="400050"/>
          </a:xfrm>
          <a:prstGeom prst="halfFrame">
            <a:avLst>
              <a:gd name="adj1" fmla="val 7421"/>
              <a:gd name="adj2" fmla="val 6789"/>
            </a:avLst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5BBB5AA9-5D3A-45F3-AB04-2CCA27DE12B2}"/>
              </a:ext>
            </a:extLst>
          </p:cNvPr>
          <p:cNvSpPr/>
          <p:nvPr/>
        </p:nvSpPr>
        <p:spPr>
          <a:xfrm flipH="1" flipV="1">
            <a:off x="11353810" y="6087923"/>
            <a:ext cx="400050" cy="400050"/>
          </a:xfrm>
          <a:prstGeom prst="halfFrame">
            <a:avLst>
              <a:gd name="adj1" fmla="val 7421"/>
              <a:gd name="adj2" fmla="val 6789"/>
            </a:avLst>
          </a:prstGeom>
          <a:solidFill>
            <a:srgbClr val="015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A45511-EF80-4258-BF82-5ADE0C7198DB}"/>
              </a:ext>
            </a:extLst>
          </p:cNvPr>
          <p:cNvCxnSpPr>
            <a:cxnSpLocks/>
          </p:cNvCxnSpPr>
          <p:nvPr/>
        </p:nvCxnSpPr>
        <p:spPr>
          <a:xfrm>
            <a:off x="1136073" y="4909965"/>
            <a:ext cx="9919855" cy="0"/>
          </a:xfrm>
          <a:prstGeom prst="line">
            <a:avLst/>
          </a:prstGeom>
          <a:ln>
            <a:gradFill flip="none" rotWithShape="1">
              <a:gsLst>
                <a:gs pos="0">
                  <a:srgbClr val="F2F2F2"/>
                </a:gs>
                <a:gs pos="50000">
                  <a:srgbClr val="015198"/>
                </a:gs>
                <a:gs pos="100000">
                  <a:srgbClr val="F2F2F2"/>
                </a:gs>
              </a:gsLst>
              <a:lin ang="10800000" scaled="0"/>
              <a:tileRect/>
            </a:gra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8DE57C7-5CB7-445B-AC24-886D21CCEC80}"/>
              </a:ext>
            </a:extLst>
          </p:cNvPr>
          <p:cNvSpPr/>
          <p:nvPr/>
        </p:nvSpPr>
        <p:spPr>
          <a:xfrm>
            <a:off x="4686878" y="5415801"/>
            <a:ext cx="2818245" cy="413496"/>
          </a:xfrm>
          <a:prstGeom prst="roundRect">
            <a:avLst/>
          </a:prstGeom>
          <a:noFill/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A976E4-5070-410B-89F1-2FA716C40814}"/>
              </a:ext>
            </a:extLst>
          </p:cNvPr>
          <p:cNvSpPr/>
          <p:nvPr/>
        </p:nvSpPr>
        <p:spPr>
          <a:xfrm>
            <a:off x="4772560" y="3763806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51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16B9E66-3EF2-4A16-BCA1-06FF69F085C8}"/>
              </a:ext>
            </a:extLst>
          </p:cNvPr>
          <p:cNvGrpSpPr/>
          <p:nvPr/>
        </p:nvGrpSpPr>
        <p:grpSpPr>
          <a:xfrm>
            <a:off x="5277272" y="1938107"/>
            <a:ext cx="1633595" cy="1633595"/>
            <a:chOff x="5277272" y="2150543"/>
            <a:chExt cx="1633595" cy="163359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6AE2EA9-F58C-49EA-BD5C-519B04459BE0}"/>
                </a:ext>
              </a:extLst>
            </p:cNvPr>
            <p:cNvSpPr/>
            <p:nvPr/>
          </p:nvSpPr>
          <p:spPr>
            <a:xfrm>
              <a:off x="5277272" y="2150543"/>
              <a:ext cx="1633595" cy="1633595"/>
            </a:xfrm>
            <a:prstGeom prst="ellipse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9">
              <a:extLst>
                <a:ext uri="{FF2B5EF4-FFF2-40B4-BE49-F238E27FC236}">
                  <a16:creationId xmlns:a16="http://schemas.microsoft.com/office/drawing/2014/main" id="{5E4D697D-F3F8-426D-8FCE-78FD479D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61999" y="2248348"/>
              <a:ext cx="1468002" cy="1468002"/>
            </a:xfrm>
            <a:prstGeom prst="rect">
              <a:avLst/>
            </a:prstGeom>
            <a:noFill/>
            <a:ln w="9525">
              <a:noFill/>
            </a:ln>
            <a:effectLst>
              <a:outerShdw dir="5400000" algn="ct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0962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550</Words>
  <Application>Microsoft Office PowerPoint</Application>
  <PresentationFormat>宽屏</PresentationFormat>
  <Paragraphs>56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junjun chen</cp:lastModifiedBy>
  <cp:revision>361</cp:revision>
  <dcterms:created xsi:type="dcterms:W3CDTF">2020-07-19T07:18:06Z</dcterms:created>
  <dcterms:modified xsi:type="dcterms:W3CDTF">2021-07-25T13:47:12Z</dcterms:modified>
</cp:coreProperties>
</file>