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DM Sans" charset="1" panose="000000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 Bold Italics" charset="1" panose="000000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260019" y="3898303"/>
            <a:ext cx="13767962" cy="2490394"/>
            <a:chOff x="0" y="0"/>
            <a:chExt cx="2658817" cy="4809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58817" cy="480936"/>
            </a:xfrm>
            <a:custGeom>
              <a:avLst/>
              <a:gdLst/>
              <a:ahLst/>
              <a:cxnLst/>
              <a:rect r="r" b="b" t="t" l="l"/>
              <a:pathLst>
                <a:path h="480936" w="2658817">
                  <a:moveTo>
                    <a:pt x="0" y="0"/>
                  </a:moveTo>
                  <a:lnTo>
                    <a:pt x="2658817" y="0"/>
                  </a:lnTo>
                  <a:lnTo>
                    <a:pt x="2658817" y="480936"/>
                  </a:lnTo>
                  <a:lnTo>
                    <a:pt x="0" y="4809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60019" y="3622078"/>
            <a:ext cx="13767962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CODEKRAKEN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26744" y="572062"/>
            <a:ext cx="11552977" cy="151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476">
                <a:solidFill>
                  <a:srgbClr val="231F20"/>
                </a:solidFill>
                <a:latin typeface="Oswald Bold"/>
              </a:rPr>
              <a:t>PROBLEM STATEMENT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9749" y="3077081"/>
            <a:ext cx="3893991" cy="5840987"/>
          </a:xfrm>
          <a:custGeom>
            <a:avLst/>
            <a:gdLst/>
            <a:ahLst/>
            <a:cxnLst/>
            <a:rect r="r" b="b" t="t" l="l"/>
            <a:pathLst>
              <a:path h="5840987" w="3893991">
                <a:moveTo>
                  <a:pt x="0" y="0"/>
                </a:moveTo>
                <a:lnTo>
                  <a:pt x="3893991" y="0"/>
                </a:lnTo>
                <a:lnTo>
                  <a:pt x="3893991" y="5840987"/>
                </a:lnTo>
                <a:lnTo>
                  <a:pt x="0" y="58409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68169" y="3015743"/>
            <a:ext cx="11847206" cy="5902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31F20"/>
                </a:solidFill>
                <a:latin typeface="Montserrat Classic"/>
              </a:rPr>
              <a:t>The problem we aim to solve in this hackathon is to create a smart waste management system for urban areas. The current waste management systems are inefficient and often result in overflowing bins, littered streets, and environmental hazards. We need a solution that can optimize waste collection, reduce operational costs, and promote a cleaner and healthier environment.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752475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5481872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4195071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336936"/>
            <a:ext cx="10906040" cy="151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19"/>
              </a:lnSpc>
            </a:pPr>
            <a:r>
              <a:rPr lang="en-US" sz="9000" spc="882">
                <a:solidFill>
                  <a:srgbClr val="FFFFFF"/>
                </a:solidFill>
                <a:latin typeface="Oswald Bold"/>
              </a:rPr>
              <a:t>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1799" y="2652021"/>
            <a:ext cx="17784403" cy="787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Our proposed solution is to develop a smart waste management system using IoT technology and data analytics. The system will consist of smart bins equipped with sensors, a central server for data processing, and a user-friendly mobile application for monitoring and management.</a:t>
            </a:r>
          </a:p>
          <a:p>
            <a:pPr algn="just">
              <a:lnSpc>
                <a:spcPts val="5199"/>
              </a:lnSpc>
              <a:spcBef>
                <a:spcPct val="0"/>
              </a:spcBef>
            </a:pPr>
          </a:p>
          <a:p>
            <a:pPr algn="just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Montserrat Classic Bold"/>
              </a:rPr>
              <a:t>Goals and Benefits</a:t>
            </a:r>
            <a:r>
              <a:rPr lang="en-US" sz="3999">
                <a:solidFill>
                  <a:srgbClr val="000000"/>
                </a:solidFill>
                <a:latin typeface="Montserrat Classic Semi-Bold"/>
              </a:rPr>
              <a:t>:</a:t>
            </a:r>
          </a:p>
          <a:p>
            <a:pPr algn="just" marL="863599" indent="-431800" lvl="1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 Semi-Bold"/>
              </a:rPr>
              <a:t>Revolutionize Waste Management</a:t>
            </a:r>
          </a:p>
          <a:p>
            <a:pPr algn="just" marL="863599" indent="-431800" lvl="1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 Semi-Bold"/>
              </a:rPr>
              <a:t>Efficiency Improvement</a:t>
            </a:r>
          </a:p>
          <a:p>
            <a:pPr algn="just" marL="863599" indent="-431800" lvl="1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 Semi-Bold"/>
              </a:rPr>
              <a:t>Cost-Effectiveness</a:t>
            </a:r>
          </a:p>
          <a:p>
            <a:pPr algn="just" marL="863599" indent="-431800" lvl="1">
              <a:lnSpc>
                <a:spcPts val="51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 Semi-Bold"/>
              </a:rPr>
              <a:t>Environmental Benefits</a:t>
            </a:r>
          </a:p>
          <a:p>
            <a:pPr algn="just">
              <a:lnSpc>
                <a:spcPts val="5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08581" y="516167"/>
            <a:ext cx="12057353" cy="151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19"/>
              </a:lnSpc>
            </a:pPr>
            <a:r>
              <a:rPr lang="en-US" sz="9000" spc="882">
                <a:solidFill>
                  <a:srgbClr val="FFFFFF"/>
                </a:solidFill>
                <a:latin typeface="Oswald Bold"/>
              </a:rPr>
              <a:t>TECHSTACK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652895" y="-186687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35105" y="3248131"/>
            <a:ext cx="13017790" cy="624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sz="3999" spc="391">
                <a:solidFill>
                  <a:srgbClr val="F5FFF5"/>
                </a:solidFill>
                <a:latin typeface="DM Sans"/>
              </a:rPr>
              <a:t>Programming Language: Python</a:t>
            </a:r>
          </a:p>
          <a:p>
            <a:pPr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sz="3999" spc="391">
                <a:solidFill>
                  <a:srgbClr val="F5FFF5"/>
                </a:solidFill>
                <a:latin typeface="DM Sans"/>
              </a:rPr>
              <a:t>IoT Devices: Raspberry Pi, Ultrasonic Sensors, GPS Module</a:t>
            </a:r>
          </a:p>
          <a:p>
            <a:pPr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sz="3999" spc="391">
                <a:solidFill>
                  <a:srgbClr val="F5FFF5"/>
                </a:solidFill>
                <a:latin typeface="DM Sans"/>
              </a:rPr>
              <a:t>Cloud Computing: AWS IoT Core, AWS Lambda, AWS DynamoDB</a:t>
            </a:r>
          </a:p>
          <a:p>
            <a:pPr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sz="3999" spc="391">
                <a:solidFill>
                  <a:srgbClr val="F5FFF5"/>
                </a:solidFill>
                <a:latin typeface="DM Sans"/>
              </a:rPr>
              <a:t>Data Analytics: Python Libraries (Pandas, NumPy, Scikit-learn)</a:t>
            </a:r>
          </a:p>
          <a:p>
            <a:pPr marL="863599" indent="-431800" lvl="1">
              <a:lnSpc>
                <a:spcPts val="5519"/>
              </a:lnSpc>
              <a:buFont typeface="Arial"/>
              <a:buChar char="•"/>
            </a:pPr>
            <a:r>
              <a:rPr lang="en-US" sz="3999" spc="391">
                <a:solidFill>
                  <a:srgbClr val="F5FFF5"/>
                </a:solidFill>
                <a:latin typeface="DM Sans"/>
              </a:rPr>
              <a:t>Mobile Application: React Native</a:t>
            </a:r>
          </a:p>
          <a:p>
            <a:pPr algn="l">
              <a:lnSpc>
                <a:spcPts val="551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83652" y="1714500"/>
            <a:ext cx="5535725" cy="7380967"/>
          </a:xfrm>
          <a:custGeom>
            <a:avLst/>
            <a:gdLst/>
            <a:ahLst/>
            <a:cxnLst/>
            <a:rect r="r" b="b" t="t" l="l"/>
            <a:pathLst>
              <a:path h="7380967" w="5535725">
                <a:moveTo>
                  <a:pt x="0" y="0"/>
                </a:moveTo>
                <a:lnTo>
                  <a:pt x="5535726" y="0"/>
                </a:lnTo>
                <a:lnTo>
                  <a:pt x="5535726" y="7380967"/>
                </a:lnTo>
                <a:lnTo>
                  <a:pt x="0" y="7380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566" t="0" r="-5443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983739"/>
            <a:ext cx="9934934" cy="624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20"/>
              </a:lnSpc>
            </a:pPr>
            <a:r>
              <a:rPr lang="en-US" sz="4000" spc="392">
                <a:solidFill>
                  <a:srgbClr val="231F20"/>
                </a:solidFill>
                <a:latin typeface="DM Sans"/>
              </a:rPr>
              <a:t>Our idea for a smart waste management system is unique due to </a:t>
            </a:r>
          </a:p>
          <a:p>
            <a:pPr marL="863601" indent="-431801" lvl="1">
              <a:lnSpc>
                <a:spcPts val="5520"/>
              </a:lnSpc>
              <a:buFont typeface="Arial"/>
              <a:buChar char="•"/>
            </a:pPr>
            <a:r>
              <a:rPr lang="en-US" sz="4000" spc="392">
                <a:solidFill>
                  <a:srgbClr val="231F20"/>
                </a:solidFill>
                <a:latin typeface="DM Sans"/>
              </a:rPr>
              <a:t>I</a:t>
            </a:r>
            <a:r>
              <a:rPr lang="en-US" sz="4000" spc="392">
                <a:solidFill>
                  <a:srgbClr val="231F20"/>
                </a:solidFill>
                <a:latin typeface="DM Sans"/>
              </a:rPr>
              <a:t>ts real-time route optimization</a:t>
            </a:r>
          </a:p>
          <a:p>
            <a:pPr marL="863601" indent="-431801" lvl="1">
              <a:lnSpc>
                <a:spcPts val="5520"/>
              </a:lnSpc>
              <a:buFont typeface="Arial"/>
              <a:buChar char="•"/>
            </a:pPr>
            <a:r>
              <a:rPr lang="en-US" sz="4000" spc="392">
                <a:solidFill>
                  <a:srgbClr val="231F20"/>
                </a:solidFill>
                <a:latin typeface="DM Sans"/>
              </a:rPr>
              <a:t>Environmental focus</a:t>
            </a:r>
          </a:p>
          <a:p>
            <a:pPr marL="863601" indent="-431801" lvl="1">
              <a:lnSpc>
                <a:spcPts val="5520"/>
              </a:lnSpc>
              <a:buFont typeface="Arial"/>
              <a:buChar char="•"/>
            </a:pPr>
            <a:r>
              <a:rPr lang="en-US" sz="4000" spc="392">
                <a:solidFill>
                  <a:srgbClr val="231F20"/>
                </a:solidFill>
                <a:latin typeface="DM Sans"/>
              </a:rPr>
              <a:t>Data-driven insights</a:t>
            </a:r>
          </a:p>
          <a:p>
            <a:pPr marL="863601" indent="-431801" lvl="1">
              <a:lnSpc>
                <a:spcPts val="5520"/>
              </a:lnSpc>
              <a:buFont typeface="Arial"/>
              <a:buChar char="•"/>
            </a:pPr>
            <a:r>
              <a:rPr lang="en-US" sz="4000" spc="392">
                <a:solidFill>
                  <a:srgbClr val="231F20"/>
                </a:solidFill>
                <a:latin typeface="DM Sans"/>
              </a:rPr>
              <a:t>User-friendly mobile app</a:t>
            </a:r>
          </a:p>
          <a:p>
            <a:pPr marL="863601" indent="-431801" lvl="1">
              <a:lnSpc>
                <a:spcPts val="5520"/>
              </a:lnSpc>
              <a:buFont typeface="Arial"/>
              <a:buChar char="•"/>
            </a:pPr>
            <a:r>
              <a:rPr lang="en-US" sz="4000" spc="392">
                <a:solidFill>
                  <a:srgbClr val="231F20"/>
                </a:solidFill>
                <a:latin typeface="DM Sans"/>
              </a:rPr>
              <a:t>Scalability</a:t>
            </a:r>
          </a:p>
          <a:p>
            <a:pPr marL="863601" indent="-431801" lvl="1">
              <a:lnSpc>
                <a:spcPts val="5520"/>
              </a:lnSpc>
              <a:buFont typeface="Arial"/>
              <a:buChar char="•"/>
            </a:pPr>
            <a:r>
              <a:rPr lang="en-US" sz="4000" spc="392">
                <a:solidFill>
                  <a:srgbClr val="231F20"/>
                </a:solidFill>
                <a:latin typeface="DM Sans"/>
              </a:rPr>
              <a:t>Seamless integration potential.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62050"/>
            <a:ext cx="7748388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450"/>
              </a:lnSpc>
            </a:pPr>
            <a:r>
              <a:rPr lang="en-US" sz="9000" spc="882">
                <a:solidFill>
                  <a:srgbClr val="231F20"/>
                </a:solidFill>
                <a:latin typeface="Oswald Bold"/>
              </a:rPr>
              <a:t>UNIQUENESS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0756" y="517321"/>
            <a:ext cx="982618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ARCHITECTURE: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887923">
            <a:off x="-7480167" y="5033296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59438" y="2529434"/>
            <a:ext cx="15257635" cy="590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3999">
                <a:solidFill>
                  <a:srgbClr val="000000"/>
                </a:solidFill>
                <a:latin typeface="Montserrat Classic"/>
              </a:rPr>
              <a:t>IoT Devices:</a:t>
            </a:r>
          </a:p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Raspberry Pi will be used as the edge device to connect the sensors and transmit data.</a:t>
            </a:r>
          </a:p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Ultrasonic sensors will measure the fill-level of the bins.</a:t>
            </a:r>
          </a:p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GPS module will track the location of the bins.</a:t>
            </a:r>
          </a:p>
          <a:p>
            <a:pPr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   </a:t>
            </a:r>
            <a:r>
              <a:rPr lang="en-US" sz="3999">
                <a:solidFill>
                  <a:srgbClr val="000000"/>
                </a:solidFill>
                <a:latin typeface="Montserrat Classic"/>
              </a:rPr>
              <a:t>2. Data Collection and Transmission:</a:t>
            </a:r>
          </a:p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Raspberry Pi will collect data from the sensors.</a:t>
            </a:r>
          </a:p>
          <a:p>
            <a:pPr marL="863599" indent="-431800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Montserrat Classic"/>
              </a:rPr>
              <a:t>AWS IoT Core will be used to securely transmit the data to the cloud.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0457" y="699135"/>
            <a:ext cx="16438843" cy="8850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Montserrat Classic"/>
              </a:rPr>
              <a:t>   3. Cloud Server:</a:t>
            </a:r>
          </a:p>
          <a:p>
            <a:pPr marL="777240" indent="-388620" lvl="1">
              <a:lnSpc>
                <a:spcPts val="46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ontserrat Classic"/>
              </a:rPr>
              <a:t>AWS Lambda functions will receive the data from IoT Core and process it.</a:t>
            </a:r>
          </a:p>
          <a:p>
            <a:pPr marL="777240" indent="-388620" lvl="1">
              <a:lnSpc>
                <a:spcPts val="46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ontserrat Classic"/>
              </a:rPr>
              <a:t>The processed data will be stored in AWS DynamoDB for further analysis.</a:t>
            </a:r>
          </a:p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Montserrat Classic"/>
              </a:rPr>
              <a:t>   4. </a:t>
            </a:r>
            <a:r>
              <a:rPr lang="en-US" sz="3600">
                <a:solidFill>
                  <a:srgbClr val="000000"/>
                </a:solidFill>
                <a:latin typeface="Montserrat Classic"/>
              </a:rPr>
              <a:t>Data Analytics:</a:t>
            </a:r>
          </a:p>
          <a:p>
            <a:pPr marL="777240" indent="-388620" lvl="1">
              <a:lnSpc>
                <a:spcPts val="46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ontserrat Classic"/>
              </a:rPr>
              <a:t>Python libraries such as Pandas, NumPy, and Scikit-learn will be used for data analysis.</a:t>
            </a:r>
          </a:p>
          <a:p>
            <a:pPr marL="777240" indent="-388620" lvl="1">
              <a:lnSpc>
                <a:spcPts val="46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ontserrat Classic"/>
              </a:rPr>
              <a:t>Machine learning algorithms will be applied to predict the fill-level of the bins and optimize waste collection routes. </a:t>
            </a:r>
          </a:p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Montserrat Classic"/>
              </a:rPr>
              <a:t>   5. </a:t>
            </a:r>
            <a:r>
              <a:rPr lang="en-US" sz="3600">
                <a:solidFill>
                  <a:srgbClr val="000000"/>
                </a:solidFill>
                <a:latin typeface="Montserrat Classic"/>
              </a:rPr>
              <a:t>Mobile Application:</a:t>
            </a:r>
          </a:p>
          <a:p>
            <a:pPr marL="777240" indent="-388620" lvl="1">
              <a:lnSpc>
                <a:spcPts val="46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ontserrat Classic"/>
              </a:rPr>
              <a:t>A cross-platform mobile application will be developed using React Native.</a:t>
            </a:r>
          </a:p>
          <a:p>
            <a:pPr marL="777240" indent="-388620" lvl="1">
              <a:lnSpc>
                <a:spcPts val="46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Montserrat Classic"/>
              </a:rPr>
              <a:t>The application will allow users to report overflowing bins, track waste collection schedules, and receive notifications.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75143" y="592180"/>
            <a:ext cx="12057353" cy="151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419"/>
              </a:lnSpc>
            </a:pPr>
            <a:r>
              <a:rPr lang="en-US" sz="9000" spc="882">
                <a:solidFill>
                  <a:srgbClr val="FFFFFF"/>
                </a:solidFill>
                <a:latin typeface="Oswald Bold"/>
              </a:rPr>
              <a:t>UPDATED TO PRO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652895" y="-1866871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38953" y="3492980"/>
            <a:ext cx="6810094" cy="545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</a:pPr>
            <a:r>
              <a:rPr lang="en-US" sz="4499" spc="440">
                <a:solidFill>
                  <a:srgbClr val="F5FFF5"/>
                </a:solidFill>
                <a:latin typeface="DM Sans Bold"/>
              </a:rPr>
              <a:t>Team Lead:</a:t>
            </a:r>
          </a:p>
          <a:p>
            <a:pPr algn="ctr">
              <a:lnSpc>
                <a:spcPts val="6209"/>
              </a:lnSpc>
            </a:pPr>
            <a:r>
              <a:rPr lang="en-US" sz="4499" spc="440">
                <a:solidFill>
                  <a:srgbClr val="F5FFF5"/>
                </a:solidFill>
                <a:latin typeface="DM Sans"/>
              </a:rPr>
              <a:t>Shalini Patel </a:t>
            </a:r>
          </a:p>
          <a:p>
            <a:pPr algn="ctr">
              <a:lnSpc>
                <a:spcPts val="6209"/>
              </a:lnSpc>
            </a:pPr>
          </a:p>
          <a:p>
            <a:pPr algn="ctr">
              <a:lnSpc>
                <a:spcPts val="6209"/>
              </a:lnSpc>
            </a:pPr>
            <a:r>
              <a:rPr lang="en-US" sz="4499" spc="440">
                <a:solidFill>
                  <a:srgbClr val="F5FFF5"/>
                </a:solidFill>
                <a:latin typeface="DM Sans Bold"/>
              </a:rPr>
              <a:t>Team Members:</a:t>
            </a:r>
          </a:p>
          <a:p>
            <a:pPr algn="ctr">
              <a:lnSpc>
                <a:spcPts val="6209"/>
              </a:lnSpc>
            </a:pPr>
            <a:r>
              <a:rPr lang="en-US" sz="4499" spc="440">
                <a:solidFill>
                  <a:srgbClr val="F5FFF5"/>
                </a:solidFill>
                <a:latin typeface="DM Sans"/>
              </a:rPr>
              <a:t>Aastha Parey</a:t>
            </a:r>
          </a:p>
          <a:p>
            <a:pPr algn="ctr">
              <a:lnSpc>
                <a:spcPts val="6209"/>
              </a:lnSpc>
            </a:pPr>
            <a:r>
              <a:rPr lang="en-US" sz="4499" spc="440">
                <a:solidFill>
                  <a:srgbClr val="F5FFF5"/>
                </a:solidFill>
                <a:latin typeface="DM Sans"/>
              </a:rPr>
              <a:t>Shreya Gupta</a:t>
            </a:r>
          </a:p>
          <a:p>
            <a:pPr algn="ctr">
              <a:lnSpc>
                <a:spcPts val="6209"/>
              </a:lnSpc>
            </a:pPr>
            <a:r>
              <a:rPr lang="en-US" sz="4499" spc="440">
                <a:solidFill>
                  <a:srgbClr val="F5FFF5"/>
                </a:solidFill>
                <a:latin typeface="DM Sans"/>
              </a:rPr>
              <a:t>Vedant Garhwal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DAFuBtHQFNI</dc:identifier>
  <dcterms:modified xsi:type="dcterms:W3CDTF">2011-08-01T06:04:30Z</dcterms:modified>
  <cp:revision>1</cp:revision>
  <dc:title>Timeline Visual Charts Presentation in Aquamarine Black White Simple Style</dc:title>
</cp:coreProperties>
</file>