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9" r:id="rId1"/>
  </p:sldMasterIdLst>
  <p:notesMasterIdLst>
    <p:notesMasterId r:id="rId40"/>
  </p:notesMasterIdLst>
  <p:sldIdLst>
    <p:sldId id="328" r:id="rId2"/>
    <p:sldId id="325" r:id="rId3"/>
    <p:sldId id="310" r:id="rId4"/>
    <p:sldId id="311" r:id="rId5"/>
    <p:sldId id="312" r:id="rId6"/>
    <p:sldId id="313" r:id="rId7"/>
    <p:sldId id="330" r:id="rId8"/>
    <p:sldId id="270" r:id="rId9"/>
    <p:sldId id="271" r:id="rId10"/>
    <p:sldId id="272" r:id="rId11"/>
    <p:sldId id="273" r:id="rId12"/>
    <p:sldId id="274" r:id="rId13"/>
    <p:sldId id="275" r:id="rId14"/>
    <p:sldId id="279" r:id="rId15"/>
    <p:sldId id="277" r:id="rId16"/>
    <p:sldId id="278" r:id="rId17"/>
    <p:sldId id="317" r:id="rId18"/>
    <p:sldId id="318" r:id="rId19"/>
    <p:sldId id="319" r:id="rId20"/>
    <p:sldId id="320" r:id="rId21"/>
    <p:sldId id="321" r:id="rId22"/>
    <p:sldId id="269" r:id="rId23"/>
    <p:sldId id="322" r:id="rId24"/>
    <p:sldId id="323" r:id="rId25"/>
    <p:sldId id="267" r:id="rId26"/>
    <p:sldId id="258" r:id="rId27"/>
    <p:sldId id="259" r:id="rId28"/>
    <p:sldId id="260" r:id="rId29"/>
    <p:sldId id="261" r:id="rId30"/>
    <p:sldId id="262" r:id="rId31"/>
    <p:sldId id="263" r:id="rId32"/>
    <p:sldId id="264" r:id="rId33"/>
    <p:sldId id="265" r:id="rId34"/>
    <p:sldId id="257" r:id="rId35"/>
    <p:sldId id="266" r:id="rId36"/>
    <p:sldId id="329" r:id="rId37"/>
    <p:sldId id="326" r:id="rId38"/>
    <p:sldId id="268"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8" d="100"/>
          <a:sy n="88" d="100"/>
        </p:scale>
        <p:origin x="50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757449084457416E-2"/>
          <c:y val="0.12863716168818043"/>
          <c:w val="0.91305702272300193"/>
          <c:h val="0.74279542959507605"/>
        </c:manualLayout>
      </c:layout>
      <c:barChart>
        <c:barDir val="col"/>
        <c:grouping val="clustered"/>
        <c:varyColors val="0"/>
        <c:ser>
          <c:idx val="0"/>
          <c:order val="0"/>
          <c:tx>
            <c:strRef>
              <c:f>Sheet1!$B$1</c:f>
              <c:strCache>
                <c:ptCount val="1"/>
                <c:pt idx="0">
                  <c:v>without trust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SVD</c:v>
                </c:pt>
                <c:pt idx="1">
                  <c:v>DNN</c:v>
                </c:pt>
              </c:strCache>
            </c:strRef>
          </c:cat>
          <c:val>
            <c:numRef>
              <c:f>Sheet1!$B$2:$B$3</c:f>
              <c:numCache>
                <c:formatCode>General</c:formatCode>
                <c:ptCount val="2"/>
                <c:pt idx="0">
                  <c:v>0.99399999999999999</c:v>
                </c:pt>
                <c:pt idx="1">
                  <c:v>0.86199999999999999</c:v>
                </c:pt>
              </c:numCache>
            </c:numRef>
          </c:val>
          <c:extLst>
            <c:ext xmlns:c16="http://schemas.microsoft.com/office/drawing/2014/chart" uri="{C3380CC4-5D6E-409C-BE32-E72D297353CC}">
              <c16:uniqueId val="{00000000-F2F0-44BA-B9A1-9F0F48BB349C}"/>
            </c:ext>
          </c:extLst>
        </c:ser>
        <c:ser>
          <c:idx val="1"/>
          <c:order val="1"/>
          <c:tx>
            <c:strRef>
              <c:f>Sheet1!$C$1</c:f>
              <c:strCache>
                <c:ptCount val="1"/>
                <c:pt idx="0">
                  <c:v>with trust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SVD</c:v>
                </c:pt>
                <c:pt idx="1">
                  <c:v>DNN</c:v>
                </c:pt>
              </c:strCache>
            </c:strRef>
          </c:cat>
          <c:val>
            <c:numRef>
              <c:f>Sheet1!$C$2:$C$3</c:f>
              <c:numCache>
                <c:formatCode>General</c:formatCode>
                <c:ptCount val="2"/>
                <c:pt idx="0">
                  <c:v>0.83399999999999996</c:v>
                </c:pt>
                <c:pt idx="1">
                  <c:v>0.748</c:v>
                </c:pt>
              </c:numCache>
            </c:numRef>
          </c:val>
          <c:extLst>
            <c:ext xmlns:c16="http://schemas.microsoft.com/office/drawing/2014/chart" uri="{C3380CC4-5D6E-409C-BE32-E72D297353CC}">
              <c16:uniqueId val="{00000001-F2F0-44BA-B9A1-9F0F48BB349C}"/>
            </c:ext>
          </c:extLst>
        </c:ser>
        <c:dLbls>
          <c:showLegendKey val="0"/>
          <c:showVal val="0"/>
          <c:showCatName val="0"/>
          <c:showSerName val="0"/>
          <c:showPercent val="0"/>
          <c:showBubbleSize val="0"/>
        </c:dLbls>
        <c:gapWidth val="219"/>
        <c:overlap val="-27"/>
        <c:axId val="49817248"/>
        <c:axId val="49816832"/>
      </c:barChart>
      <c:catAx>
        <c:axId val="49817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816832"/>
        <c:crosses val="autoZero"/>
        <c:auto val="1"/>
        <c:lblAlgn val="ctr"/>
        <c:lblOffset val="100"/>
        <c:noMultiLvlLbl val="0"/>
      </c:catAx>
      <c:valAx>
        <c:axId val="49816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817248"/>
        <c:crosses val="autoZero"/>
        <c:crossBetween val="between"/>
      </c:valAx>
      <c:spPr>
        <a:noFill/>
        <a:ln cmpd="dbl">
          <a:solidFill>
            <a:schemeClr val="accent1"/>
          </a:solid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31ED2A-BA0F-4008-97FF-39533473E330}" type="datetimeFigureOut">
              <a:rPr lang="en-IN" smtClean="0"/>
              <a:t>01-07-2020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CCA34-45AC-464C-9661-4A6FBAE883A5}" type="slidenum">
              <a:rPr lang="en-IN" smtClean="0"/>
              <a:t>‹#›</a:t>
            </a:fld>
            <a:endParaRPr lang="en-IN"/>
          </a:p>
        </p:txBody>
      </p:sp>
    </p:spTree>
    <p:extLst>
      <p:ext uri="{BB962C8B-B14F-4D97-AF65-F5344CB8AC3E}">
        <p14:creationId xmlns:p14="http://schemas.microsoft.com/office/powerpoint/2010/main" val="2506852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smtClean="0"/>
              <a:t>01-07-2020</a:t>
            </a:r>
            <a:endParaRPr lang="en-IN"/>
          </a:p>
        </p:txBody>
      </p:sp>
      <p:sp>
        <p:nvSpPr>
          <p:cNvPr id="5" name="Footer Placeholder 4"/>
          <p:cNvSpPr>
            <a:spLocks noGrp="1"/>
          </p:cNvSpPr>
          <p:nvPr>
            <p:ph type="ftr" sz="quarter" idx="11"/>
          </p:nvPr>
        </p:nvSpPr>
        <p:spPr/>
        <p:txBody>
          <a:bodyPr/>
          <a:lstStyle/>
          <a:p>
            <a:r>
              <a:rPr lang="en-US" smtClean="0"/>
              <a:t>Trustworthy Recommender System using Machine Learning Techniques</a:t>
            </a:r>
            <a:endParaRPr lang="en-IN"/>
          </a:p>
        </p:txBody>
      </p:sp>
      <p:sp>
        <p:nvSpPr>
          <p:cNvPr id="6" name="Slide Number Placeholder 5"/>
          <p:cNvSpPr>
            <a:spLocks noGrp="1"/>
          </p:cNvSpPr>
          <p:nvPr>
            <p:ph type="sldNum" sz="quarter" idx="12"/>
          </p:nvPr>
        </p:nvSpPr>
        <p:spPr/>
        <p:txBody>
          <a:bodyPr/>
          <a:lstStyle/>
          <a:p>
            <a:fld id="{D35B4F70-C63C-45B0-89D8-688A8DDAFAE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093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01-07-2020</a:t>
            </a:r>
            <a:endParaRPr lang="en-IN"/>
          </a:p>
        </p:txBody>
      </p:sp>
      <p:sp>
        <p:nvSpPr>
          <p:cNvPr id="5" name="Footer Placeholder 4"/>
          <p:cNvSpPr>
            <a:spLocks noGrp="1"/>
          </p:cNvSpPr>
          <p:nvPr>
            <p:ph type="ftr" sz="quarter" idx="11"/>
          </p:nvPr>
        </p:nvSpPr>
        <p:spPr/>
        <p:txBody>
          <a:bodyPr/>
          <a:lstStyle/>
          <a:p>
            <a:r>
              <a:rPr lang="en-US" smtClean="0"/>
              <a:t>Trustworthy Recommender System using Machine Learning Techniques</a:t>
            </a:r>
            <a:endParaRPr lang="en-IN"/>
          </a:p>
        </p:txBody>
      </p:sp>
      <p:sp>
        <p:nvSpPr>
          <p:cNvPr id="6" name="Slide Number Placeholder 5"/>
          <p:cNvSpPr>
            <a:spLocks noGrp="1"/>
          </p:cNvSpPr>
          <p:nvPr>
            <p:ph type="sldNum" sz="quarter" idx="12"/>
          </p:nvPr>
        </p:nvSpPr>
        <p:spPr/>
        <p:txBody>
          <a:bodyPr/>
          <a:lstStyle/>
          <a:p>
            <a:fld id="{D35B4F70-C63C-45B0-89D8-688A8DDAFAEB}" type="slidenum">
              <a:rPr lang="en-IN" smtClean="0"/>
              <a:t>‹#›</a:t>
            </a:fld>
            <a:endParaRPr lang="en-IN"/>
          </a:p>
        </p:txBody>
      </p:sp>
    </p:spTree>
    <p:extLst>
      <p:ext uri="{BB962C8B-B14F-4D97-AF65-F5344CB8AC3E}">
        <p14:creationId xmlns:p14="http://schemas.microsoft.com/office/powerpoint/2010/main" val="1282159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01-07-2020</a:t>
            </a:r>
            <a:endParaRPr lang="en-IN"/>
          </a:p>
        </p:txBody>
      </p:sp>
      <p:sp>
        <p:nvSpPr>
          <p:cNvPr id="5" name="Footer Placeholder 4"/>
          <p:cNvSpPr>
            <a:spLocks noGrp="1"/>
          </p:cNvSpPr>
          <p:nvPr>
            <p:ph type="ftr" sz="quarter" idx="11"/>
          </p:nvPr>
        </p:nvSpPr>
        <p:spPr/>
        <p:txBody>
          <a:bodyPr/>
          <a:lstStyle/>
          <a:p>
            <a:r>
              <a:rPr lang="en-US" smtClean="0"/>
              <a:t>Trustworthy Recommender System using Machine Learning Techniques</a:t>
            </a:r>
            <a:endParaRPr lang="en-IN"/>
          </a:p>
        </p:txBody>
      </p:sp>
      <p:sp>
        <p:nvSpPr>
          <p:cNvPr id="6" name="Slide Number Placeholder 5"/>
          <p:cNvSpPr>
            <a:spLocks noGrp="1"/>
          </p:cNvSpPr>
          <p:nvPr>
            <p:ph type="sldNum" sz="quarter" idx="12"/>
          </p:nvPr>
        </p:nvSpPr>
        <p:spPr/>
        <p:txBody>
          <a:bodyPr/>
          <a:lstStyle/>
          <a:p>
            <a:fld id="{D35B4F70-C63C-45B0-89D8-688A8DDAFAEB}" type="slidenum">
              <a:rPr lang="en-IN" smtClean="0"/>
              <a:t>‹#›</a:t>
            </a:fld>
            <a:endParaRPr lang="en-IN"/>
          </a:p>
        </p:txBody>
      </p:sp>
    </p:spTree>
    <p:extLst>
      <p:ext uri="{BB962C8B-B14F-4D97-AF65-F5344CB8AC3E}">
        <p14:creationId xmlns:p14="http://schemas.microsoft.com/office/powerpoint/2010/main" val="2432523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01-07-2020</a:t>
            </a:r>
            <a:endParaRPr lang="en-IN"/>
          </a:p>
        </p:txBody>
      </p:sp>
      <p:sp>
        <p:nvSpPr>
          <p:cNvPr id="5" name="Footer Placeholder 4"/>
          <p:cNvSpPr>
            <a:spLocks noGrp="1"/>
          </p:cNvSpPr>
          <p:nvPr>
            <p:ph type="ftr" sz="quarter" idx="11"/>
          </p:nvPr>
        </p:nvSpPr>
        <p:spPr/>
        <p:txBody>
          <a:bodyPr/>
          <a:lstStyle/>
          <a:p>
            <a:r>
              <a:rPr lang="en-US" smtClean="0"/>
              <a:t>Trustworthy Recommender System using Machine Learning Techniques</a:t>
            </a:r>
            <a:endParaRPr lang="en-IN"/>
          </a:p>
        </p:txBody>
      </p:sp>
      <p:sp>
        <p:nvSpPr>
          <p:cNvPr id="6" name="Slide Number Placeholder 5"/>
          <p:cNvSpPr>
            <a:spLocks noGrp="1"/>
          </p:cNvSpPr>
          <p:nvPr>
            <p:ph type="sldNum" sz="quarter" idx="12"/>
          </p:nvPr>
        </p:nvSpPr>
        <p:spPr/>
        <p:txBody>
          <a:bodyPr/>
          <a:lstStyle/>
          <a:p>
            <a:fld id="{D35B4F70-C63C-45B0-89D8-688A8DDAFAEB}" type="slidenum">
              <a:rPr lang="en-IN" smtClean="0"/>
              <a:t>‹#›</a:t>
            </a:fld>
            <a:endParaRPr lang="en-IN"/>
          </a:p>
        </p:txBody>
      </p:sp>
    </p:spTree>
    <p:extLst>
      <p:ext uri="{BB962C8B-B14F-4D97-AF65-F5344CB8AC3E}">
        <p14:creationId xmlns:p14="http://schemas.microsoft.com/office/powerpoint/2010/main" val="196452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smtClean="0"/>
              <a:t>01-07-2020</a:t>
            </a:r>
            <a:endParaRPr lang="en-IN"/>
          </a:p>
        </p:txBody>
      </p:sp>
      <p:sp>
        <p:nvSpPr>
          <p:cNvPr id="5" name="Footer Placeholder 4"/>
          <p:cNvSpPr>
            <a:spLocks noGrp="1"/>
          </p:cNvSpPr>
          <p:nvPr>
            <p:ph type="ftr" sz="quarter" idx="11"/>
          </p:nvPr>
        </p:nvSpPr>
        <p:spPr/>
        <p:txBody>
          <a:bodyPr/>
          <a:lstStyle/>
          <a:p>
            <a:r>
              <a:rPr lang="en-US" smtClean="0"/>
              <a:t>Trustworthy Recommender System using Machine Learning Techniques</a:t>
            </a:r>
            <a:endParaRPr lang="en-IN"/>
          </a:p>
        </p:txBody>
      </p:sp>
      <p:sp>
        <p:nvSpPr>
          <p:cNvPr id="6" name="Slide Number Placeholder 5"/>
          <p:cNvSpPr>
            <a:spLocks noGrp="1"/>
          </p:cNvSpPr>
          <p:nvPr>
            <p:ph type="sldNum" sz="quarter" idx="12"/>
          </p:nvPr>
        </p:nvSpPr>
        <p:spPr/>
        <p:txBody>
          <a:bodyPr/>
          <a:lstStyle/>
          <a:p>
            <a:fld id="{D35B4F70-C63C-45B0-89D8-688A8DDAFAE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077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smtClean="0"/>
              <a:t>01-07-2020</a:t>
            </a:r>
            <a:endParaRPr lang="en-IN"/>
          </a:p>
        </p:txBody>
      </p:sp>
      <p:sp>
        <p:nvSpPr>
          <p:cNvPr id="6" name="Footer Placeholder 5"/>
          <p:cNvSpPr>
            <a:spLocks noGrp="1"/>
          </p:cNvSpPr>
          <p:nvPr>
            <p:ph type="ftr" sz="quarter" idx="11"/>
          </p:nvPr>
        </p:nvSpPr>
        <p:spPr/>
        <p:txBody>
          <a:bodyPr/>
          <a:lstStyle/>
          <a:p>
            <a:r>
              <a:rPr lang="en-US" smtClean="0"/>
              <a:t>Trustworthy Recommender System using Machine Learning Techniques</a:t>
            </a:r>
            <a:endParaRPr lang="en-IN"/>
          </a:p>
        </p:txBody>
      </p:sp>
      <p:sp>
        <p:nvSpPr>
          <p:cNvPr id="7" name="Slide Number Placeholder 6"/>
          <p:cNvSpPr>
            <a:spLocks noGrp="1"/>
          </p:cNvSpPr>
          <p:nvPr>
            <p:ph type="sldNum" sz="quarter" idx="12"/>
          </p:nvPr>
        </p:nvSpPr>
        <p:spPr/>
        <p:txBody>
          <a:bodyPr/>
          <a:lstStyle/>
          <a:p>
            <a:fld id="{D35B4F70-C63C-45B0-89D8-688A8DDAFAEB}" type="slidenum">
              <a:rPr lang="en-IN" smtClean="0"/>
              <a:t>‹#›</a:t>
            </a:fld>
            <a:endParaRPr lang="en-IN"/>
          </a:p>
        </p:txBody>
      </p:sp>
    </p:spTree>
    <p:extLst>
      <p:ext uri="{BB962C8B-B14F-4D97-AF65-F5344CB8AC3E}">
        <p14:creationId xmlns:p14="http://schemas.microsoft.com/office/powerpoint/2010/main" val="241410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smtClean="0"/>
              <a:t>01-07-2020</a:t>
            </a:r>
            <a:endParaRPr lang="en-IN"/>
          </a:p>
        </p:txBody>
      </p:sp>
      <p:sp>
        <p:nvSpPr>
          <p:cNvPr id="8" name="Footer Placeholder 7"/>
          <p:cNvSpPr>
            <a:spLocks noGrp="1"/>
          </p:cNvSpPr>
          <p:nvPr>
            <p:ph type="ftr" sz="quarter" idx="11"/>
          </p:nvPr>
        </p:nvSpPr>
        <p:spPr/>
        <p:txBody>
          <a:bodyPr/>
          <a:lstStyle/>
          <a:p>
            <a:r>
              <a:rPr lang="en-US" smtClean="0"/>
              <a:t>Trustworthy Recommender System using Machine Learning Techniques</a:t>
            </a:r>
            <a:endParaRPr lang="en-IN"/>
          </a:p>
        </p:txBody>
      </p:sp>
      <p:sp>
        <p:nvSpPr>
          <p:cNvPr id="9" name="Slide Number Placeholder 8"/>
          <p:cNvSpPr>
            <a:spLocks noGrp="1"/>
          </p:cNvSpPr>
          <p:nvPr>
            <p:ph type="sldNum" sz="quarter" idx="12"/>
          </p:nvPr>
        </p:nvSpPr>
        <p:spPr/>
        <p:txBody>
          <a:bodyPr/>
          <a:lstStyle/>
          <a:p>
            <a:fld id="{D35B4F70-C63C-45B0-89D8-688A8DDAFAEB}" type="slidenum">
              <a:rPr lang="en-IN" smtClean="0"/>
              <a:t>‹#›</a:t>
            </a:fld>
            <a:endParaRPr lang="en-IN"/>
          </a:p>
        </p:txBody>
      </p:sp>
    </p:spTree>
    <p:extLst>
      <p:ext uri="{BB962C8B-B14F-4D97-AF65-F5344CB8AC3E}">
        <p14:creationId xmlns:p14="http://schemas.microsoft.com/office/powerpoint/2010/main" val="2320715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smtClean="0"/>
              <a:t>01-07-2020</a:t>
            </a:r>
            <a:endParaRPr lang="en-IN"/>
          </a:p>
        </p:txBody>
      </p:sp>
      <p:sp>
        <p:nvSpPr>
          <p:cNvPr id="4" name="Footer Placeholder 3"/>
          <p:cNvSpPr>
            <a:spLocks noGrp="1"/>
          </p:cNvSpPr>
          <p:nvPr>
            <p:ph type="ftr" sz="quarter" idx="11"/>
          </p:nvPr>
        </p:nvSpPr>
        <p:spPr/>
        <p:txBody>
          <a:bodyPr/>
          <a:lstStyle/>
          <a:p>
            <a:r>
              <a:rPr lang="en-US" smtClean="0"/>
              <a:t>Trustworthy Recommender System using Machine Learning Techniques</a:t>
            </a:r>
            <a:endParaRPr lang="en-IN"/>
          </a:p>
        </p:txBody>
      </p:sp>
      <p:sp>
        <p:nvSpPr>
          <p:cNvPr id="5" name="Slide Number Placeholder 4"/>
          <p:cNvSpPr>
            <a:spLocks noGrp="1"/>
          </p:cNvSpPr>
          <p:nvPr>
            <p:ph type="sldNum" sz="quarter" idx="12"/>
          </p:nvPr>
        </p:nvSpPr>
        <p:spPr/>
        <p:txBody>
          <a:bodyPr/>
          <a:lstStyle/>
          <a:p>
            <a:fld id="{D35B4F70-C63C-45B0-89D8-688A8DDAFAEB}" type="slidenum">
              <a:rPr lang="en-IN" smtClean="0"/>
              <a:t>‹#›</a:t>
            </a:fld>
            <a:endParaRPr lang="en-IN"/>
          </a:p>
        </p:txBody>
      </p:sp>
    </p:spTree>
    <p:extLst>
      <p:ext uri="{BB962C8B-B14F-4D97-AF65-F5344CB8AC3E}">
        <p14:creationId xmlns:p14="http://schemas.microsoft.com/office/powerpoint/2010/main" val="2935133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01-07-2020</a:t>
            </a:r>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Trustworthy Recommender System using Machine Learning Techniques</a:t>
            </a:r>
            <a:endParaRPr lang="en-IN"/>
          </a:p>
        </p:txBody>
      </p:sp>
      <p:sp>
        <p:nvSpPr>
          <p:cNvPr id="9" name="Slide Number Placeholder 8"/>
          <p:cNvSpPr>
            <a:spLocks noGrp="1"/>
          </p:cNvSpPr>
          <p:nvPr>
            <p:ph type="sldNum" sz="quarter" idx="12"/>
          </p:nvPr>
        </p:nvSpPr>
        <p:spPr/>
        <p:txBody>
          <a:bodyPr/>
          <a:lstStyle/>
          <a:p>
            <a:fld id="{D35B4F70-C63C-45B0-89D8-688A8DDAFAEB}" type="slidenum">
              <a:rPr lang="en-IN" smtClean="0"/>
              <a:t>‹#›</a:t>
            </a:fld>
            <a:endParaRPr lang="en-IN"/>
          </a:p>
        </p:txBody>
      </p:sp>
    </p:spTree>
    <p:extLst>
      <p:ext uri="{BB962C8B-B14F-4D97-AF65-F5344CB8AC3E}">
        <p14:creationId xmlns:p14="http://schemas.microsoft.com/office/powerpoint/2010/main" val="148871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01-07-2020</a:t>
            </a:r>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Trustworthy Recommender System using Machine Learning Techniques</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35B4F70-C63C-45B0-89D8-688A8DDAFAEB}" type="slidenum">
              <a:rPr lang="en-IN" smtClean="0"/>
              <a:t>‹#›</a:t>
            </a:fld>
            <a:endParaRPr lang="en-IN"/>
          </a:p>
        </p:txBody>
      </p:sp>
    </p:spTree>
    <p:extLst>
      <p:ext uri="{BB962C8B-B14F-4D97-AF65-F5344CB8AC3E}">
        <p14:creationId xmlns:p14="http://schemas.microsoft.com/office/powerpoint/2010/main" val="3936908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smtClean="0"/>
              <a:t>01-07-2020</a:t>
            </a:r>
            <a:endParaRPr lang="en-IN"/>
          </a:p>
        </p:txBody>
      </p:sp>
      <p:sp>
        <p:nvSpPr>
          <p:cNvPr id="6" name="Footer Placeholder 5"/>
          <p:cNvSpPr>
            <a:spLocks noGrp="1"/>
          </p:cNvSpPr>
          <p:nvPr>
            <p:ph type="ftr" sz="quarter" idx="11"/>
          </p:nvPr>
        </p:nvSpPr>
        <p:spPr/>
        <p:txBody>
          <a:bodyPr/>
          <a:lstStyle/>
          <a:p>
            <a:r>
              <a:rPr lang="en-US" smtClean="0"/>
              <a:t>Trustworthy Recommender System using Machine Learning Techniques</a:t>
            </a:r>
            <a:endParaRPr lang="en-IN"/>
          </a:p>
        </p:txBody>
      </p:sp>
      <p:sp>
        <p:nvSpPr>
          <p:cNvPr id="7" name="Slide Number Placeholder 6"/>
          <p:cNvSpPr>
            <a:spLocks noGrp="1"/>
          </p:cNvSpPr>
          <p:nvPr>
            <p:ph type="sldNum" sz="quarter" idx="12"/>
          </p:nvPr>
        </p:nvSpPr>
        <p:spPr/>
        <p:txBody>
          <a:bodyPr/>
          <a:lstStyle/>
          <a:p>
            <a:fld id="{D35B4F70-C63C-45B0-89D8-688A8DDAFAEB}" type="slidenum">
              <a:rPr lang="en-IN" smtClean="0"/>
              <a:t>‹#›</a:t>
            </a:fld>
            <a:endParaRPr lang="en-IN"/>
          </a:p>
        </p:txBody>
      </p:sp>
    </p:spTree>
    <p:extLst>
      <p:ext uri="{BB962C8B-B14F-4D97-AF65-F5344CB8AC3E}">
        <p14:creationId xmlns:p14="http://schemas.microsoft.com/office/powerpoint/2010/main" val="3100219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smtClean="0"/>
              <a:t>01-07-2020</a:t>
            </a:r>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Trustworthy Recommender System using Machine Learning Techniques</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35B4F70-C63C-45B0-89D8-688A8DDAFAE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325606"/>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grouplens.org/datasets/movielen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8B5EC-51EF-4078-8663-980B6FEEE134}"/>
              </a:ext>
            </a:extLst>
          </p:cNvPr>
          <p:cNvSpPr txBox="1">
            <a:spLocks/>
          </p:cNvSpPr>
          <p:nvPr/>
        </p:nvSpPr>
        <p:spPr>
          <a:xfrm>
            <a:off x="1350314" y="573925"/>
            <a:ext cx="9394712" cy="129926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4000" smtClean="0">
                <a:solidFill>
                  <a:schemeClr val="tx1"/>
                </a:solidFill>
                <a:latin typeface="Gorgia"/>
              </a:rPr>
              <a:t>Trustworthy Recommender System using  Machine Learning Techniques</a:t>
            </a:r>
            <a:endParaRPr lang="en-IN" sz="4000" dirty="0">
              <a:solidFill>
                <a:schemeClr val="tx1"/>
              </a:solidFill>
              <a:latin typeface="Gorgia"/>
            </a:endParaRPr>
          </a:p>
        </p:txBody>
      </p:sp>
      <p:sp>
        <p:nvSpPr>
          <p:cNvPr id="3" name="Subtitle 2">
            <a:extLst>
              <a:ext uri="{FF2B5EF4-FFF2-40B4-BE49-F238E27FC236}">
                <a16:creationId xmlns:a16="http://schemas.microsoft.com/office/drawing/2014/main" id="{4932F5D0-E3F5-414C-823F-1FE44458BC64}"/>
              </a:ext>
            </a:extLst>
          </p:cNvPr>
          <p:cNvSpPr txBox="1">
            <a:spLocks/>
          </p:cNvSpPr>
          <p:nvPr/>
        </p:nvSpPr>
        <p:spPr>
          <a:xfrm>
            <a:off x="1350314" y="2103585"/>
            <a:ext cx="9394712" cy="3745061"/>
          </a:xfrm>
          <a:prstGeom prst="rect">
            <a:avLst/>
          </a:prstGeom>
        </p:spPr>
        <p:txBody>
          <a:bodyPr>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IN" sz="3000" b="1" dirty="0" err="1">
                <a:solidFill>
                  <a:schemeClr val="tx1"/>
                </a:solidFill>
                <a:latin typeface="Algerian" panose="04020705040A02060702" pitchFamily="82" charset="0"/>
                <a:cs typeface="Times New Roman" panose="02020603050405020304" pitchFamily="18" charset="0"/>
              </a:rPr>
              <a:t>Sarbajit</a:t>
            </a:r>
            <a:r>
              <a:rPr lang="en-IN" sz="3000" b="1" dirty="0">
                <a:solidFill>
                  <a:schemeClr val="tx1"/>
                </a:solidFill>
                <a:latin typeface="Algerian" panose="04020705040A02060702" pitchFamily="82" charset="0"/>
                <a:cs typeface="Times New Roman" panose="02020603050405020304" pitchFamily="18" charset="0"/>
              </a:rPr>
              <a:t> </a:t>
            </a:r>
            <a:r>
              <a:rPr lang="en-IN" sz="3000" b="1" dirty="0" err="1" smtClean="0">
                <a:solidFill>
                  <a:schemeClr val="tx1"/>
                </a:solidFill>
                <a:latin typeface="Algerian" panose="04020705040A02060702" pitchFamily="82" charset="0"/>
                <a:cs typeface="Times New Roman" panose="02020603050405020304" pitchFamily="18" charset="0"/>
              </a:rPr>
              <a:t>Nandy</a:t>
            </a:r>
            <a:r>
              <a:rPr lang="en-IN" sz="3000" b="1" dirty="0" smtClean="0">
                <a:solidFill>
                  <a:schemeClr val="tx1"/>
                </a:solidFill>
                <a:latin typeface="Times New Roman" panose="02020603050405020304" pitchFamily="18" charset="0"/>
                <a:cs typeface="Times New Roman" panose="02020603050405020304" pitchFamily="18" charset="0"/>
              </a:rPr>
              <a:t> </a:t>
            </a:r>
          </a:p>
          <a:p>
            <a:pPr algn="ctr"/>
            <a:r>
              <a:rPr lang="en-IN" sz="3000" b="1" dirty="0" err="1" smtClean="0">
                <a:solidFill>
                  <a:schemeClr val="tx1"/>
                </a:solidFill>
                <a:latin typeface="Algerian" panose="04020705040A02060702" pitchFamily="82" charset="0"/>
                <a:cs typeface="Times New Roman" panose="02020603050405020304" pitchFamily="18" charset="0"/>
              </a:rPr>
              <a:t>Shalmoli</a:t>
            </a:r>
            <a:r>
              <a:rPr lang="en-IN" sz="3000" b="1" dirty="0" smtClean="0">
                <a:solidFill>
                  <a:schemeClr val="tx1"/>
                </a:solidFill>
                <a:latin typeface="Algerian" panose="04020705040A02060702" pitchFamily="82" charset="0"/>
                <a:cs typeface="Times New Roman" panose="02020603050405020304" pitchFamily="18" charset="0"/>
              </a:rPr>
              <a:t> </a:t>
            </a:r>
            <a:r>
              <a:rPr lang="en-IN" sz="3000" b="1" dirty="0" err="1" smtClean="0">
                <a:solidFill>
                  <a:schemeClr val="tx1"/>
                </a:solidFill>
                <a:latin typeface="Algerian" panose="04020705040A02060702" pitchFamily="82" charset="0"/>
                <a:cs typeface="Times New Roman" panose="02020603050405020304" pitchFamily="18" charset="0"/>
              </a:rPr>
              <a:t>Neogi</a:t>
            </a:r>
            <a:endParaRPr lang="en-IN" sz="3000" b="1" dirty="0" smtClean="0">
              <a:solidFill>
                <a:schemeClr val="tx1"/>
              </a:solidFill>
              <a:latin typeface="Algerian" panose="04020705040A02060702" pitchFamily="82" charset="0"/>
              <a:cs typeface="Times New Roman" panose="02020603050405020304" pitchFamily="18" charset="0"/>
            </a:endParaRPr>
          </a:p>
          <a:p>
            <a:pPr algn="ctr"/>
            <a:r>
              <a:rPr lang="en-IN" sz="3000" b="1" dirty="0" smtClean="0">
                <a:solidFill>
                  <a:schemeClr val="tx1"/>
                </a:solidFill>
                <a:latin typeface="Algerian" panose="04020705040A02060702" pitchFamily="82" charset="0"/>
                <a:cs typeface="Times New Roman" panose="02020603050405020304" pitchFamily="18" charset="0"/>
              </a:rPr>
              <a:t> </a:t>
            </a:r>
            <a:r>
              <a:rPr lang="en-IN" sz="3000" b="1" dirty="0" err="1" smtClean="0">
                <a:solidFill>
                  <a:schemeClr val="tx1"/>
                </a:solidFill>
                <a:latin typeface="Algerian" panose="04020705040A02060702" pitchFamily="82" charset="0"/>
                <a:cs typeface="Times New Roman" panose="02020603050405020304" pitchFamily="18" charset="0"/>
              </a:rPr>
              <a:t>Supriya</a:t>
            </a:r>
            <a:r>
              <a:rPr lang="en-IN" sz="3000" b="1" dirty="0" smtClean="0">
                <a:solidFill>
                  <a:schemeClr val="tx1"/>
                </a:solidFill>
                <a:latin typeface="Algerian" panose="04020705040A02060702" pitchFamily="82" charset="0"/>
                <a:cs typeface="Times New Roman" panose="02020603050405020304" pitchFamily="18" charset="0"/>
              </a:rPr>
              <a:t> </a:t>
            </a:r>
            <a:r>
              <a:rPr lang="en-IN" sz="3000" b="1" dirty="0" err="1" smtClean="0">
                <a:solidFill>
                  <a:schemeClr val="tx1"/>
                </a:solidFill>
                <a:latin typeface="Algerian" panose="04020705040A02060702" pitchFamily="82" charset="0"/>
                <a:cs typeface="Times New Roman" panose="02020603050405020304" pitchFamily="18" charset="0"/>
              </a:rPr>
              <a:t>Kundu</a:t>
            </a:r>
            <a:endParaRPr lang="en-IN" sz="3000" b="1" dirty="0" smtClean="0">
              <a:solidFill>
                <a:schemeClr val="tx1"/>
              </a:solidFill>
              <a:latin typeface="Algerian" panose="04020705040A02060702" pitchFamily="82" charset="0"/>
              <a:cs typeface="Times New Roman" panose="02020603050405020304" pitchFamily="18" charset="0"/>
            </a:endParaRPr>
          </a:p>
          <a:p>
            <a:pPr algn="ctr"/>
            <a:r>
              <a:rPr lang="en-IN" sz="3000" b="1" dirty="0" smtClean="0">
                <a:solidFill>
                  <a:schemeClr val="tx1"/>
                </a:solidFill>
                <a:latin typeface="Algerian" panose="04020705040A02060702" pitchFamily="82" charset="0"/>
                <a:cs typeface="Times New Roman" panose="02020603050405020304" pitchFamily="18" charset="0"/>
              </a:rPr>
              <a:t>Vishnu Pandey</a:t>
            </a:r>
          </a:p>
          <a:p>
            <a:pPr algn="ctr"/>
            <a:endParaRPr lang="en-IN" dirty="0" smtClean="0"/>
          </a:p>
          <a:p>
            <a:pPr algn="ctr"/>
            <a:r>
              <a:rPr lang="en-IN" sz="2500" dirty="0" smtClean="0">
                <a:solidFill>
                  <a:schemeClr val="tx1"/>
                </a:solidFill>
                <a:latin typeface="Times New Roman" panose="02020603050405020304" pitchFamily="18" charset="0"/>
                <a:cs typeface="Times New Roman" panose="02020603050405020304" pitchFamily="18" charset="0"/>
              </a:rPr>
              <a:t>Under the supervision of</a:t>
            </a:r>
          </a:p>
          <a:p>
            <a:pPr algn="ctr"/>
            <a:r>
              <a:rPr lang="en-IN" sz="2500" b="1" dirty="0" smtClean="0">
                <a:solidFill>
                  <a:schemeClr val="tx1"/>
                </a:solidFill>
                <a:latin typeface="Times New Roman" panose="02020603050405020304" pitchFamily="18" charset="0"/>
                <a:cs typeface="Times New Roman" panose="02020603050405020304" pitchFamily="18" charset="0"/>
              </a:rPr>
              <a:t>Mrs. </a:t>
            </a:r>
            <a:r>
              <a:rPr lang="en-IN" sz="2500" b="1" dirty="0" err="1" smtClean="0">
                <a:solidFill>
                  <a:schemeClr val="tx1"/>
                </a:solidFill>
                <a:latin typeface="Times New Roman" panose="02020603050405020304" pitchFamily="18" charset="0"/>
                <a:cs typeface="Times New Roman" panose="02020603050405020304" pitchFamily="18" charset="0"/>
              </a:rPr>
              <a:t>Sasmita</a:t>
            </a:r>
            <a:r>
              <a:rPr lang="en-IN" sz="2500" b="1" dirty="0" smtClean="0">
                <a:solidFill>
                  <a:schemeClr val="tx1"/>
                </a:solidFill>
                <a:latin typeface="Times New Roman" panose="02020603050405020304" pitchFamily="18" charset="0"/>
                <a:cs typeface="Times New Roman" panose="02020603050405020304" pitchFamily="18" charset="0"/>
              </a:rPr>
              <a:t> </a:t>
            </a:r>
            <a:r>
              <a:rPr lang="en-IN" sz="2500" b="1" dirty="0" err="1" smtClean="0">
                <a:solidFill>
                  <a:schemeClr val="tx1"/>
                </a:solidFill>
                <a:latin typeface="Times New Roman" panose="02020603050405020304" pitchFamily="18" charset="0"/>
                <a:cs typeface="Times New Roman" panose="02020603050405020304" pitchFamily="18" charset="0"/>
              </a:rPr>
              <a:t>Subhadarsinee</a:t>
            </a:r>
            <a:r>
              <a:rPr lang="en-IN" sz="2500" b="1" dirty="0" smtClean="0">
                <a:solidFill>
                  <a:schemeClr val="tx1"/>
                </a:solidFill>
                <a:latin typeface="Times New Roman" panose="02020603050405020304" pitchFamily="18" charset="0"/>
                <a:cs typeface="Times New Roman" panose="02020603050405020304" pitchFamily="18" charset="0"/>
              </a:rPr>
              <a:t> Choudhury</a:t>
            </a:r>
          </a:p>
          <a:p>
            <a:pPr algn="ctr"/>
            <a:r>
              <a:rPr lang="en-IN" sz="2500" dirty="0" smtClean="0">
                <a:solidFill>
                  <a:schemeClr val="tx1"/>
                </a:solidFill>
                <a:latin typeface="Times New Roman" panose="02020603050405020304" pitchFamily="18" charset="0"/>
                <a:cs typeface="Times New Roman" panose="02020603050405020304" pitchFamily="18" charset="0"/>
              </a:rPr>
              <a:t>Assistant Professor, Computer Science and Engineering</a:t>
            </a:r>
          </a:p>
          <a:p>
            <a:endParaRPr lang="en-IN" dirty="0"/>
          </a:p>
        </p:txBody>
      </p:sp>
      <p:sp>
        <p:nvSpPr>
          <p:cNvPr id="4" name="Date Placeholder 3"/>
          <p:cNvSpPr>
            <a:spLocks noGrp="1"/>
          </p:cNvSpPr>
          <p:nvPr>
            <p:ph type="dt" sz="half" idx="10"/>
          </p:nvPr>
        </p:nvSpPr>
        <p:spPr/>
        <p:txBody>
          <a:bodyPr/>
          <a:lstStyle/>
          <a:p>
            <a:r>
              <a:rPr lang="en-US" smtClean="0"/>
              <a:t>01-07-2020</a:t>
            </a:r>
            <a:endParaRPr lang="en-IN"/>
          </a:p>
        </p:txBody>
      </p:sp>
      <p:sp>
        <p:nvSpPr>
          <p:cNvPr id="6" name="Slide Number Placeholder 5"/>
          <p:cNvSpPr>
            <a:spLocks noGrp="1"/>
          </p:cNvSpPr>
          <p:nvPr>
            <p:ph type="sldNum" sz="quarter" idx="12"/>
          </p:nvPr>
        </p:nvSpPr>
        <p:spPr/>
        <p:txBody>
          <a:bodyPr/>
          <a:lstStyle/>
          <a:p>
            <a:fld id="{D35B4F70-C63C-45B0-89D8-688A8DDAFAEB}" type="slidenum">
              <a:rPr lang="en-IN" smtClean="0"/>
              <a:t>1</a:t>
            </a:fld>
            <a:endParaRPr lang="en-IN"/>
          </a:p>
        </p:txBody>
      </p:sp>
    </p:spTree>
    <p:extLst>
      <p:ext uri="{BB962C8B-B14F-4D97-AF65-F5344CB8AC3E}">
        <p14:creationId xmlns:p14="http://schemas.microsoft.com/office/powerpoint/2010/main" val="21628459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B60E6-D186-44B7-A880-5137EF00FEBA}"/>
              </a:ext>
            </a:extLst>
          </p:cNvPr>
          <p:cNvSpPr txBox="1">
            <a:spLocks/>
          </p:cNvSpPr>
          <p:nvPr/>
        </p:nvSpPr>
        <p:spPr>
          <a:xfrm>
            <a:off x="838200" y="252549"/>
            <a:ext cx="10515600" cy="808383"/>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Singular Value Decomposition(SVD)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9A169C-5F39-4AE3-8685-10BFF7BB9B9B}"/>
                  </a:ext>
                </a:extLst>
              </p:cNvPr>
              <p:cNvSpPr txBox="1">
                <a:spLocks/>
              </p:cNvSpPr>
              <p:nvPr/>
            </p:nvSpPr>
            <p:spPr>
              <a:xfrm>
                <a:off x="838200" y="1487703"/>
                <a:ext cx="5549348" cy="4648054"/>
              </a:xfrm>
              <a:prstGeom prst="rect">
                <a:avLst/>
              </a:prstGeom>
              <a:solidFill>
                <a:schemeClr val="bg1"/>
              </a:solidFill>
              <a:ln>
                <a:solidFill>
                  <a:schemeClr val="tx1"/>
                </a:solidFill>
                <a:prstDash val="solid"/>
              </a:ln>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IN" dirty="0"/>
                  <a:t>Example:</a:t>
                </a:r>
              </a:p>
              <a:p>
                <a:pPr marL="0" indent="0">
                  <a:buFont typeface="Arial"/>
                  <a:buNone/>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𝐿𝑒𝑡</m:t>
                      </m:r>
                      <m:r>
                        <a:rPr lang="en-IN" sz="2000" i="1">
                          <a:latin typeface="Cambria Math" panose="02040503050406030204" pitchFamily="18" charset="0"/>
                        </a:rPr>
                        <m:t>, </m:t>
                      </m:r>
                      <m:r>
                        <a:rPr lang="en-IN" sz="2000" i="1">
                          <a:latin typeface="Cambria Math" panose="02040503050406030204" pitchFamily="18" charset="0"/>
                        </a:rPr>
                        <m:t>𝐴</m:t>
                      </m:r>
                      <m:r>
                        <a:rPr lang="en-IN" sz="2000" i="1">
                          <a:latin typeface="Cambria Math" panose="02040503050406030204" pitchFamily="18" charset="0"/>
                        </a:rPr>
                        <m:t>= </m:t>
                      </m:r>
                      <m:d>
                        <m:dPr>
                          <m:ctrlPr>
                            <a:rPr lang="en-IN" sz="2000" i="1">
                              <a:latin typeface="Cambria Math" panose="02040503050406030204" pitchFamily="18" charset="0"/>
                            </a:rPr>
                          </m:ctrlPr>
                        </m:dPr>
                        <m:e>
                          <m:m>
                            <m:mPr>
                              <m:mcs>
                                <m:mc>
                                  <m:mcPr>
                                    <m:count m:val="3"/>
                                    <m:mcJc m:val="center"/>
                                  </m:mcPr>
                                </m:mc>
                              </m:mcs>
                              <m:ctrlPr>
                                <a:rPr lang="en-IN" sz="2000" i="1">
                                  <a:latin typeface="Cambria Math" panose="02040503050406030204" pitchFamily="18" charset="0"/>
                                </a:rPr>
                              </m:ctrlPr>
                            </m:mPr>
                            <m:mr>
                              <m:e>
                                <m:r>
                                  <a:rPr lang="en-IN" sz="2000" i="1">
                                    <a:latin typeface="Cambria Math" panose="02040503050406030204" pitchFamily="18" charset="0"/>
                                  </a:rPr>
                                  <m:t>1</m:t>
                                </m:r>
                              </m:e>
                              <m:e>
                                <m:r>
                                  <a:rPr lang="en-IN" sz="2000" i="1">
                                    <a:latin typeface="Cambria Math" panose="02040503050406030204" pitchFamily="18" charset="0"/>
                                  </a:rPr>
                                  <m:t>5</m:t>
                                </m:r>
                              </m:e>
                              <m:e>
                                <m:r>
                                  <a:rPr lang="en-IN" sz="2000" i="1">
                                    <a:latin typeface="Cambria Math" panose="02040503050406030204" pitchFamily="18" charset="0"/>
                                  </a:rPr>
                                  <m:t>3</m:t>
                                </m:r>
                              </m:e>
                            </m:mr>
                            <m:mr>
                              <m:e>
                                <m:r>
                                  <a:rPr lang="en-IN" sz="2000" i="1">
                                    <a:latin typeface="Cambria Math" panose="02040503050406030204" pitchFamily="18" charset="0"/>
                                  </a:rPr>
                                  <m:t>5</m:t>
                                </m:r>
                              </m:e>
                              <m:e>
                                <m:r>
                                  <a:rPr lang="en-IN" sz="2000" i="1">
                                    <a:latin typeface="Cambria Math" panose="02040503050406030204" pitchFamily="18" charset="0"/>
                                  </a:rPr>
                                  <m:t>3</m:t>
                                </m:r>
                              </m:e>
                              <m:e>
                                <m:r>
                                  <a:rPr lang="en-IN" sz="2000" i="1">
                                    <a:latin typeface="Cambria Math" panose="02040503050406030204" pitchFamily="18" charset="0"/>
                                  </a:rPr>
                                  <m:t>5</m:t>
                                </m:r>
                              </m:e>
                            </m:mr>
                            <m:mr>
                              <m:e>
                                <m:r>
                                  <a:rPr lang="en-IN" sz="2000" i="1">
                                    <a:latin typeface="Cambria Math" panose="02040503050406030204" pitchFamily="18" charset="0"/>
                                  </a:rPr>
                                  <m:t>2</m:t>
                                </m:r>
                              </m:e>
                              <m:e>
                                <m:r>
                                  <a:rPr lang="en-IN" sz="2000" i="1">
                                    <a:latin typeface="Cambria Math" panose="02040503050406030204" pitchFamily="18" charset="0"/>
                                  </a:rPr>
                                  <m:t>5</m:t>
                                </m:r>
                              </m:e>
                              <m:e>
                                <m:r>
                                  <a:rPr lang="en-IN" sz="2000" i="1">
                                    <a:latin typeface="Cambria Math" panose="02040503050406030204" pitchFamily="18" charset="0"/>
                                  </a:rPr>
                                  <m:t>4</m:t>
                                </m:r>
                              </m:e>
                            </m:mr>
                          </m:m>
                        </m:e>
                      </m:d>
                    </m:oMath>
                  </m:oMathPara>
                </a14:m>
                <a:endParaRPr lang="en-IN" sz="2000" dirty="0"/>
              </a:p>
              <a:p>
                <a:pPr marL="0" indent="0">
                  <a:lnSpc>
                    <a:spcPct val="150000"/>
                  </a:lnSpc>
                  <a:buFont typeface="Arial"/>
                  <a:buNone/>
                </a:pPr>
                <a:r>
                  <a:rPr lang="en-IN" sz="2200" dirty="0"/>
                  <a:t>After Decomposition Process using </a:t>
                </a:r>
                <a14:m>
                  <m:oMath xmlns:m="http://schemas.openxmlformats.org/officeDocument/2006/math">
                    <m:r>
                      <a:rPr lang="en-IN" sz="2200" i="1">
                        <a:latin typeface="Cambria Math" panose="02040503050406030204" pitchFamily="18" charset="0"/>
                      </a:rPr>
                      <m:t>𝐴</m:t>
                    </m:r>
                    <m:r>
                      <a:rPr lang="en-IN" sz="2200" i="1">
                        <a:latin typeface="Cambria Math" panose="02040503050406030204" pitchFamily="18" charset="0"/>
                      </a:rPr>
                      <m:t>=</m:t>
                    </m:r>
                    <m:r>
                      <a:rPr lang="en-IN" sz="2200" i="1">
                        <a:latin typeface="Cambria Math" panose="02040503050406030204" pitchFamily="18" charset="0"/>
                      </a:rPr>
                      <m:t>𝑈𝑆</m:t>
                    </m:r>
                    <m:sSup>
                      <m:sSupPr>
                        <m:ctrlPr>
                          <a:rPr lang="en-IN" sz="2200" i="1">
                            <a:latin typeface="Cambria Math" panose="02040503050406030204" pitchFamily="18" charset="0"/>
                          </a:rPr>
                        </m:ctrlPr>
                      </m:sSupPr>
                      <m:e>
                        <m:r>
                          <a:rPr lang="en-IN" sz="2200" i="1">
                            <a:latin typeface="Cambria Math" panose="02040503050406030204" pitchFamily="18" charset="0"/>
                          </a:rPr>
                          <m:t>𝑉</m:t>
                        </m:r>
                      </m:e>
                      <m:sup>
                        <m:r>
                          <a:rPr lang="en-IN" sz="2200" i="1">
                            <a:latin typeface="Cambria Math" panose="02040503050406030204" pitchFamily="18" charset="0"/>
                          </a:rPr>
                          <m:t>𝑇</m:t>
                        </m:r>
                      </m:sup>
                    </m:sSup>
                  </m:oMath>
                </a14:m>
                <a:endParaRPr lang="en-IN" sz="2200" dirty="0"/>
              </a:p>
              <a:p>
                <a:pPr marL="0" indent="0" algn="ctr">
                  <a:buFont typeface="Arial"/>
                  <a:buNone/>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𝑈</m:t>
                      </m:r>
                      <m:r>
                        <a:rPr lang="en-IN" sz="2000" i="1">
                          <a:latin typeface="Cambria Math" panose="02040503050406030204" pitchFamily="18" charset="0"/>
                        </a:rPr>
                        <m:t>= </m:t>
                      </m:r>
                      <m:d>
                        <m:dPr>
                          <m:ctrlPr>
                            <a:rPr lang="en-IN" sz="2000" i="1">
                              <a:latin typeface="Cambria Math" panose="02040503050406030204" pitchFamily="18" charset="0"/>
                            </a:rPr>
                          </m:ctrlPr>
                        </m:dPr>
                        <m:e>
                          <m:m>
                            <m:mPr>
                              <m:mcs>
                                <m:mc>
                                  <m:mcPr>
                                    <m:count m:val="2"/>
                                    <m:mcJc m:val="center"/>
                                  </m:mcPr>
                                </m:mc>
                              </m:mcs>
                              <m:ctrlPr>
                                <a:rPr lang="en-IN" sz="2000" i="1">
                                  <a:latin typeface="Cambria Math" panose="02040503050406030204" pitchFamily="18" charset="0"/>
                                </a:rPr>
                              </m:ctrlPr>
                            </m:mPr>
                            <m:mr>
                              <m:e>
                                <m:r>
                                  <a:rPr lang="en-IN" sz="2000" i="1">
                                    <a:latin typeface="Cambria Math" panose="02040503050406030204" pitchFamily="18" charset="0"/>
                                  </a:rPr>
                                  <m:t>0.58</m:t>
                                </m:r>
                              </m:e>
                              <m:e>
                                <m:r>
                                  <a:rPr lang="en-IN" sz="2000" i="1">
                                    <a:latin typeface="Cambria Math" panose="02040503050406030204" pitchFamily="18" charset="0"/>
                                  </a:rPr>
                                  <m:t>−0.57</m:t>
                                </m:r>
                              </m:e>
                            </m:mr>
                            <m:mr>
                              <m:e>
                                <m:r>
                                  <a:rPr lang="en-IN" sz="2000" i="1">
                                    <a:latin typeface="Cambria Math" panose="02040503050406030204" pitchFamily="18" charset="0"/>
                                  </a:rPr>
                                  <m:t>0.21</m:t>
                                </m:r>
                              </m:e>
                              <m:e>
                                <m:r>
                                  <a:rPr lang="en-IN" sz="2000" i="1">
                                    <a:latin typeface="Cambria Math" panose="02040503050406030204" pitchFamily="18" charset="0"/>
                                  </a:rPr>
                                  <m:t>0.79</m:t>
                                </m:r>
                              </m:e>
                            </m:mr>
                            <m:mr>
                              <m:e>
                                <m:r>
                                  <a:rPr lang="en-IN" sz="2000" i="1">
                                    <a:latin typeface="Cambria Math" panose="02040503050406030204" pitchFamily="18" charset="0"/>
                                  </a:rPr>
                                  <m:t>−0.78</m:t>
                                </m:r>
                              </m:e>
                              <m:e>
                                <m:r>
                                  <a:rPr lang="en-IN" sz="2000" i="1">
                                    <a:latin typeface="Cambria Math" panose="02040503050406030204" pitchFamily="18" charset="0"/>
                                  </a:rPr>
                                  <m:t>−0.21</m:t>
                                </m:r>
                              </m:e>
                            </m:mr>
                          </m:m>
                        </m:e>
                      </m:d>
                    </m:oMath>
                  </m:oMathPara>
                </a14:m>
                <a:endParaRPr lang="en-IN" sz="2000" dirty="0"/>
              </a:p>
              <a:p>
                <a:pPr marL="0" indent="0" algn="ctr">
                  <a:lnSpc>
                    <a:spcPct val="150000"/>
                  </a:lnSpc>
                  <a:buFont typeface="Arial"/>
                  <a:buNone/>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𝑆</m:t>
                      </m:r>
                      <m:r>
                        <a:rPr lang="en-IN" sz="2000" i="1">
                          <a:latin typeface="Cambria Math" panose="02040503050406030204" pitchFamily="18" charset="0"/>
                        </a:rPr>
                        <m:t>= </m:t>
                      </m:r>
                      <m:d>
                        <m:dPr>
                          <m:ctrlPr>
                            <a:rPr lang="en-IN" sz="2000" i="1">
                              <a:latin typeface="Cambria Math" panose="02040503050406030204" pitchFamily="18" charset="0"/>
                            </a:rPr>
                          </m:ctrlPr>
                        </m:dPr>
                        <m:e>
                          <m:m>
                            <m:mPr>
                              <m:mcs>
                                <m:mc>
                                  <m:mcPr>
                                    <m:count m:val="2"/>
                                    <m:mcJc m:val="center"/>
                                  </m:mcPr>
                                </m:mc>
                              </m:mcs>
                              <m:ctrlPr>
                                <a:rPr lang="en-IN" sz="2000" i="1">
                                  <a:latin typeface="Cambria Math" panose="02040503050406030204" pitchFamily="18" charset="0"/>
                                </a:rPr>
                              </m:ctrlPr>
                            </m:mPr>
                            <m:mr>
                              <m:e>
                                <m:r>
                                  <a:rPr lang="en-IN" sz="2000" i="1">
                                    <a:latin typeface="Cambria Math" panose="02040503050406030204" pitchFamily="18" charset="0"/>
                                  </a:rPr>
                                  <m:t>0.63</m:t>
                                </m:r>
                              </m:e>
                              <m:e>
                                <m:r>
                                  <a:rPr lang="en-IN" sz="2000" i="1">
                                    <a:latin typeface="Cambria Math" panose="02040503050406030204" pitchFamily="18" charset="0"/>
                                  </a:rPr>
                                  <m:t>0</m:t>
                                </m:r>
                              </m:e>
                            </m:mr>
                            <m:mr>
                              <m:e>
                                <m:r>
                                  <a:rPr lang="en-IN" sz="2000" i="1">
                                    <a:latin typeface="Cambria Math" panose="02040503050406030204" pitchFamily="18" charset="0"/>
                                  </a:rPr>
                                  <m:t>0</m:t>
                                </m:r>
                              </m:e>
                              <m:e>
                                <m:r>
                                  <a:rPr lang="en-IN" sz="2000" i="1">
                                    <a:latin typeface="Cambria Math" panose="02040503050406030204" pitchFamily="18" charset="0"/>
                                  </a:rPr>
                                  <m:t>2.93</m:t>
                                </m:r>
                              </m:e>
                            </m:mr>
                          </m:m>
                        </m:e>
                      </m:d>
                    </m:oMath>
                  </m:oMathPara>
                </a14:m>
                <a:endParaRPr lang="en-IN" sz="2000" dirty="0"/>
              </a:p>
              <a:p>
                <a:pPr marL="0" indent="0" algn="ctr">
                  <a:lnSpc>
                    <a:spcPct val="150000"/>
                  </a:lnSpc>
                  <a:buFont typeface="Arial"/>
                  <a:buNone/>
                </a:pPr>
                <a14:m>
                  <m:oMathPara xmlns:m="http://schemas.openxmlformats.org/officeDocument/2006/math">
                    <m:oMathParaPr>
                      <m:jc m:val="centerGroup"/>
                    </m:oMathParaPr>
                    <m:oMath xmlns:m="http://schemas.openxmlformats.org/officeDocument/2006/math">
                      <m:sSup>
                        <m:sSupPr>
                          <m:ctrlPr>
                            <a:rPr lang="en-IN" sz="2000" i="1">
                              <a:latin typeface="Cambria Math" panose="02040503050406030204" pitchFamily="18" charset="0"/>
                            </a:rPr>
                          </m:ctrlPr>
                        </m:sSupPr>
                        <m:e>
                          <m:r>
                            <a:rPr lang="en-IN" sz="2000" i="1">
                              <a:latin typeface="Cambria Math" panose="02040503050406030204" pitchFamily="18" charset="0"/>
                            </a:rPr>
                            <m:t>𝑉</m:t>
                          </m:r>
                        </m:e>
                        <m:sup>
                          <m:r>
                            <a:rPr lang="en-IN" sz="2000" i="1" smtClean="0">
                              <a:latin typeface="Cambria Math" panose="02040503050406030204" pitchFamily="18" charset="0"/>
                            </a:rPr>
                            <m:t>𝑇</m:t>
                          </m:r>
                        </m:sup>
                      </m:sSup>
                      <m:r>
                        <a:rPr lang="en-IN" sz="2000" i="1">
                          <a:latin typeface="Cambria Math" panose="02040503050406030204" pitchFamily="18" charset="0"/>
                        </a:rPr>
                        <m:t>= </m:t>
                      </m:r>
                      <m:d>
                        <m:dPr>
                          <m:ctrlPr>
                            <a:rPr lang="en-IN" sz="2000" i="1">
                              <a:latin typeface="Cambria Math" panose="02040503050406030204" pitchFamily="18" charset="0"/>
                            </a:rPr>
                          </m:ctrlPr>
                        </m:dPr>
                        <m:e>
                          <m:m>
                            <m:mPr>
                              <m:mcs>
                                <m:mc>
                                  <m:mcPr>
                                    <m:count m:val="3"/>
                                    <m:mcJc m:val="center"/>
                                  </m:mcPr>
                                </m:mc>
                              </m:mcs>
                              <m:ctrlPr>
                                <a:rPr lang="en-IN" sz="2000" i="1">
                                  <a:latin typeface="Cambria Math" panose="02040503050406030204" pitchFamily="18" charset="0"/>
                                </a:rPr>
                              </m:ctrlPr>
                            </m:mPr>
                            <m:mr>
                              <m:e>
                                <m:r>
                                  <a:rPr lang="en-IN" sz="2000" i="1">
                                    <a:latin typeface="Cambria Math" panose="02040503050406030204" pitchFamily="18" charset="0"/>
                                  </a:rPr>
                                  <m:t>0.33</m:t>
                                </m:r>
                              </m:e>
                              <m:e>
                                <m:r>
                                  <a:rPr lang="en-IN" sz="2000" i="1">
                                    <a:latin typeface="Cambria Math" panose="02040503050406030204" pitchFamily="18" charset="0"/>
                                  </a:rPr>
                                  <m:t>−0.69</m:t>
                                </m:r>
                              </m:e>
                              <m:e>
                                <m:r>
                                  <a:rPr lang="en-IN" sz="2000" i="1">
                                    <a:latin typeface="Cambria Math" panose="02040503050406030204" pitchFamily="18" charset="0"/>
                                  </a:rPr>
                                  <m:t>−0.73</m:t>
                                </m:r>
                              </m:e>
                            </m:mr>
                            <m:mr>
                              <m:e>
                                <m:r>
                                  <a:rPr lang="en-IN" sz="2000" i="1">
                                    <a:latin typeface="Cambria Math" panose="02040503050406030204" pitchFamily="18" charset="0"/>
                                  </a:rPr>
                                  <m:t>0.6</m:t>
                                </m:r>
                              </m:e>
                              <m:e>
                                <m:r>
                                  <a:rPr lang="en-IN" sz="2000" i="1">
                                    <a:latin typeface="Cambria Math" panose="02040503050406030204" pitchFamily="18" charset="0"/>
                                  </a:rPr>
                                  <m:t>0.56</m:t>
                                </m:r>
                              </m:e>
                              <m:e>
                                <m:r>
                                  <a:rPr lang="en-IN" sz="2000" i="1">
                                    <a:latin typeface="Cambria Math" panose="02040503050406030204" pitchFamily="18" charset="0"/>
                                  </a:rPr>
                                  <m:t>0.57</m:t>
                                </m:r>
                              </m:e>
                            </m:mr>
                          </m:m>
                        </m:e>
                      </m:d>
                    </m:oMath>
                  </m:oMathPara>
                </a14:m>
                <a:endParaRPr lang="en-IN" sz="2000" dirty="0"/>
              </a:p>
              <a:p>
                <a:pPr marL="0" indent="0">
                  <a:buFont typeface="Arial"/>
                  <a:buNone/>
                </a:pPr>
                <a:endParaRPr lang="en-IN" dirty="0"/>
              </a:p>
            </p:txBody>
          </p:sp>
        </mc:Choice>
        <mc:Fallback xmlns="">
          <p:sp>
            <p:nvSpPr>
              <p:cNvPr id="3" name="Content Placeholder 2">
                <a:extLst>
                  <a:ext uri="{FF2B5EF4-FFF2-40B4-BE49-F238E27FC236}">
                    <a16:creationId xmlns:a16="http://schemas.microsoft.com/office/drawing/2014/main" id="{4E9A169C-5F39-4AE3-8685-10BFF7BB9B9B}"/>
                  </a:ext>
                </a:extLst>
              </p:cNvPr>
              <p:cNvSpPr txBox="1">
                <a:spLocks noRot="1" noChangeAspect="1" noMove="1" noResize="1" noEditPoints="1" noAdjustHandles="1" noChangeArrowheads="1" noChangeShapeType="1" noTextEdit="1"/>
              </p:cNvSpPr>
              <p:nvPr/>
            </p:nvSpPr>
            <p:spPr>
              <a:xfrm>
                <a:off x="838200" y="1487703"/>
                <a:ext cx="5549348" cy="4648054"/>
              </a:xfrm>
              <a:prstGeom prst="rect">
                <a:avLst/>
              </a:prstGeom>
              <a:blipFill>
                <a:blip r:embed="rId2"/>
                <a:stretch>
                  <a:fillRect l="-1645" t="-915"/>
                </a:stretch>
              </a:blipFill>
              <a:ln>
                <a:solidFill>
                  <a:schemeClr val="tx1"/>
                </a:solidFill>
                <a:prstDash val="solid"/>
              </a:ln>
            </p:spPr>
            <p:txBody>
              <a:bodyPr/>
              <a:lstStyle/>
              <a:p>
                <a:r>
                  <a:rPr lang="en-IN">
                    <a:noFill/>
                  </a:rPr>
                  <a:t> </a:t>
                </a:r>
              </a:p>
            </p:txBody>
          </p:sp>
        </mc:Fallback>
      </mc:AlternateContent>
      <p:sp>
        <p:nvSpPr>
          <p:cNvPr id="6" name="Date Placeholder 5"/>
          <p:cNvSpPr>
            <a:spLocks noGrp="1"/>
          </p:cNvSpPr>
          <p:nvPr>
            <p:ph type="dt" sz="half" idx="10"/>
          </p:nvPr>
        </p:nvSpPr>
        <p:spPr/>
        <p:txBody>
          <a:bodyPr/>
          <a:lstStyle/>
          <a:p>
            <a:r>
              <a:rPr lang="en-US" smtClean="0"/>
              <a:t>01-07-2020</a:t>
            </a:r>
            <a:endParaRPr lang="en-IN"/>
          </a:p>
        </p:txBody>
      </p:sp>
      <p:sp>
        <p:nvSpPr>
          <p:cNvPr id="8" name="Slide Number Placeholder 7"/>
          <p:cNvSpPr>
            <a:spLocks noGrp="1"/>
          </p:cNvSpPr>
          <p:nvPr>
            <p:ph type="sldNum" sz="quarter" idx="12"/>
          </p:nvPr>
        </p:nvSpPr>
        <p:spPr/>
        <p:txBody>
          <a:bodyPr/>
          <a:lstStyle/>
          <a:p>
            <a:fld id="{D35B4F70-C63C-45B0-89D8-688A8DDAFAEB}" type="slidenum">
              <a:rPr lang="en-IN" smtClean="0"/>
              <a:t>10</a:t>
            </a:fld>
            <a:endParaRPr lang="en-IN"/>
          </a:p>
        </p:txBody>
      </p:sp>
      <p:sp>
        <p:nvSpPr>
          <p:cNvPr id="10" name="Content Placeholder 3">
            <a:extLst>
              <a:ext uri="{FF2B5EF4-FFF2-40B4-BE49-F238E27FC236}">
                <a16:creationId xmlns:a16="http://schemas.microsoft.com/office/drawing/2014/main" id="{4991650C-92C3-46ED-8769-5F1979F8A3E8}"/>
              </a:ext>
            </a:extLst>
          </p:cNvPr>
          <p:cNvSpPr txBox="1">
            <a:spLocks/>
          </p:cNvSpPr>
          <p:nvPr/>
        </p:nvSpPr>
        <p:spPr>
          <a:xfrm>
            <a:off x="6541476" y="1085074"/>
            <a:ext cx="4812323" cy="5050683"/>
          </a:xfrm>
          <a:prstGeom prst="rect">
            <a:avLst/>
          </a:prstGeom>
          <a:ln>
            <a:solidFill>
              <a:schemeClr val="tx1"/>
            </a:solidFill>
          </a:ln>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IN" sz="2000" dirty="0"/>
              <a:t>Actual Rating Matrix:</a:t>
            </a:r>
          </a:p>
          <a:p>
            <a:pPr marL="0" indent="0">
              <a:buFont typeface="Arial"/>
              <a:buNone/>
            </a:pPr>
            <a:endParaRPr lang="en-IN" dirty="0"/>
          </a:p>
          <a:p>
            <a:pPr marL="0" indent="0">
              <a:buFont typeface="Arial"/>
              <a:buNone/>
            </a:pPr>
            <a:endParaRPr lang="en-IN" dirty="0"/>
          </a:p>
          <a:p>
            <a:pPr marL="0" indent="0">
              <a:buFont typeface="Arial"/>
              <a:buNone/>
            </a:pPr>
            <a:endParaRPr lang="en-IN" dirty="0"/>
          </a:p>
          <a:p>
            <a:pPr marL="0" indent="0">
              <a:buFont typeface="Arial"/>
              <a:buNone/>
            </a:pPr>
            <a:endParaRPr lang="en-IN" dirty="0"/>
          </a:p>
          <a:p>
            <a:pPr marL="0" indent="0" algn="ctr">
              <a:buFont typeface="Arial"/>
              <a:buNone/>
            </a:pPr>
            <a:r>
              <a:rPr lang="en-IN" sz="2000" dirty="0"/>
              <a:t>Predicted Rating Matrix:</a:t>
            </a:r>
          </a:p>
          <a:p>
            <a:pPr marL="0" indent="0">
              <a:buFont typeface="Arial"/>
              <a:buNone/>
            </a:pPr>
            <a:endParaRPr lang="en-IN" sz="2000" dirty="0"/>
          </a:p>
          <a:p>
            <a:pPr marL="0" indent="0">
              <a:buFont typeface="Arial"/>
              <a:buNone/>
            </a:pPr>
            <a:endParaRPr lang="en-IN" dirty="0"/>
          </a:p>
          <a:p>
            <a:pPr marL="0" indent="0">
              <a:buFont typeface="Arial"/>
              <a:buNone/>
            </a:pPr>
            <a:endParaRPr lang="en-IN" dirty="0"/>
          </a:p>
        </p:txBody>
      </p:sp>
      <p:pic>
        <p:nvPicPr>
          <p:cNvPr id="11" name="Picture 10">
            <a:extLst>
              <a:ext uri="{FF2B5EF4-FFF2-40B4-BE49-F238E27FC236}">
                <a16:creationId xmlns:a16="http://schemas.microsoft.com/office/drawing/2014/main" id="{1C633C75-86F5-4169-8F93-D2752AA97D38}"/>
              </a:ext>
            </a:extLst>
          </p:cNvPr>
          <p:cNvPicPr>
            <a:picLocks noChangeAspect="1"/>
          </p:cNvPicPr>
          <p:nvPr/>
        </p:nvPicPr>
        <p:blipFill>
          <a:blip r:embed="rId3"/>
          <a:stretch>
            <a:fillRect/>
          </a:stretch>
        </p:blipFill>
        <p:spPr>
          <a:xfrm>
            <a:off x="7017157" y="1529262"/>
            <a:ext cx="3793159" cy="2098570"/>
          </a:xfrm>
          <a:prstGeom prst="rect">
            <a:avLst/>
          </a:prstGeom>
        </p:spPr>
      </p:pic>
      <p:pic>
        <p:nvPicPr>
          <p:cNvPr id="12" name="Picture 11">
            <a:extLst>
              <a:ext uri="{FF2B5EF4-FFF2-40B4-BE49-F238E27FC236}">
                <a16:creationId xmlns:a16="http://schemas.microsoft.com/office/drawing/2014/main" id="{2BC01D52-9D1B-4F10-9443-79B164F66B6C}"/>
              </a:ext>
            </a:extLst>
          </p:cNvPr>
          <p:cNvPicPr>
            <a:picLocks noChangeAspect="1"/>
          </p:cNvPicPr>
          <p:nvPr/>
        </p:nvPicPr>
        <p:blipFill>
          <a:blip r:embed="rId4"/>
          <a:stretch>
            <a:fillRect/>
          </a:stretch>
        </p:blipFill>
        <p:spPr>
          <a:xfrm>
            <a:off x="6704187" y="4037186"/>
            <a:ext cx="4419100" cy="1913039"/>
          </a:xfrm>
          <a:prstGeom prst="rect">
            <a:avLst/>
          </a:prstGeom>
        </p:spPr>
      </p:pic>
    </p:spTree>
    <p:extLst>
      <p:ext uri="{BB962C8B-B14F-4D97-AF65-F5344CB8AC3E}">
        <p14:creationId xmlns:p14="http://schemas.microsoft.com/office/powerpoint/2010/main" val="3006197493"/>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AB90B-2684-4064-A65B-484F35B1D1B7}"/>
              </a:ext>
            </a:extLst>
          </p:cNvPr>
          <p:cNvSpPr txBox="1">
            <a:spLocks/>
          </p:cNvSpPr>
          <p:nvPr/>
        </p:nvSpPr>
        <p:spPr>
          <a:xfrm>
            <a:off x="892797" y="497647"/>
            <a:ext cx="10515600" cy="823913"/>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t>Problem with SVD</a:t>
            </a:r>
            <a:endParaRPr lang="en-IN" dirty="0"/>
          </a:p>
        </p:txBody>
      </p:sp>
      <p:sp>
        <p:nvSpPr>
          <p:cNvPr id="3" name="Text Placeholder 3">
            <a:extLst>
              <a:ext uri="{FF2B5EF4-FFF2-40B4-BE49-F238E27FC236}">
                <a16:creationId xmlns:a16="http://schemas.microsoft.com/office/drawing/2014/main" id="{CEEE45D4-7B4E-41C2-A74B-06B319F49F85}"/>
              </a:ext>
            </a:extLst>
          </p:cNvPr>
          <p:cNvSpPr txBox="1">
            <a:spLocks/>
          </p:cNvSpPr>
          <p:nvPr/>
        </p:nvSpPr>
        <p:spPr>
          <a:xfrm>
            <a:off x="1181037" y="1497496"/>
            <a:ext cx="5044172" cy="50358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None/>
            </a:pPr>
            <a:r>
              <a:rPr lang="en-IN" dirty="0"/>
              <a:t>Sparse Rating Matrix</a:t>
            </a:r>
          </a:p>
        </p:txBody>
      </p:sp>
      <p:pic>
        <p:nvPicPr>
          <p:cNvPr id="4" name="Content Placeholder 9">
            <a:extLst>
              <a:ext uri="{FF2B5EF4-FFF2-40B4-BE49-F238E27FC236}">
                <a16:creationId xmlns:a16="http://schemas.microsoft.com/office/drawing/2014/main" id="{563D5D29-2E60-4E1F-B8D7-6E9718D24435}"/>
              </a:ext>
            </a:extLst>
          </p:cNvPr>
          <p:cNvPicPr>
            <a:picLocks noChangeAspect="1"/>
          </p:cNvPicPr>
          <p:nvPr/>
        </p:nvPicPr>
        <p:blipFill>
          <a:blip r:embed="rId2"/>
          <a:stretch>
            <a:fillRect/>
          </a:stretch>
        </p:blipFill>
        <p:spPr>
          <a:xfrm>
            <a:off x="1181037" y="2001079"/>
            <a:ext cx="5044172" cy="3564421"/>
          </a:xfrm>
          <a:prstGeom prst="rect">
            <a:avLst/>
          </a:prstGeom>
        </p:spPr>
      </p:pic>
      <p:sp>
        <p:nvSpPr>
          <p:cNvPr id="5" name="Text Placeholder 5">
            <a:extLst>
              <a:ext uri="{FF2B5EF4-FFF2-40B4-BE49-F238E27FC236}">
                <a16:creationId xmlns:a16="http://schemas.microsoft.com/office/drawing/2014/main" id="{C4CE34DF-EFDE-4D82-A782-1C54684EAD9F}"/>
              </a:ext>
            </a:extLst>
          </p:cNvPr>
          <p:cNvSpPr txBox="1">
            <a:spLocks/>
          </p:cNvSpPr>
          <p:nvPr/>
        </p:nvSpPr>
        <p:spPr>
          <a:xfrm>
            <a:off x="7195931" y="1497496"/>
            <a:ext cx="3233529" cy="50358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None/>
            </a:pPr>
            <a:r>
              <a:rPr lang="en-IN" dirty="0"/>
              <a:t>Sparsity removed</a:t>
            </a:r>
          </a:p>
        </p:txBody>
      </p:sp>
      <p:graphicFrame>
        <p:nvGraphicFramePr>
          <p:cNvPr id="6" name="Content Placeholder 6">
            <a:extLst>
              <a:ext uri="{FF2B5EF4-FFF2-40B4-BE49-F238E27FC236}">
                <a16:creationId xmlns:a16="http://schemas.microsoft.com/office/drawing/2014/main" id="{3A6C92A5-4D59-421A-909F-00FCE33CBB97}"/>
              </a:ext>
            </a:extLst>
          </p:cNvPr>
          <p:cNvGraphicFramePr>
            <a:graphicFrameLocks/>
          </p:cNvGraphicFramePr>
          <p:nvPr/>
        </p:nvGraphicFramePr>
        <p:xfrm>
          <a:off x="7195931" y="2001079"/>
          <a:ext cx="3233529" cy="4200933"/>
        </p:xfrm>
        <a:graphic>
          <a:graphicData uri="http://schemas.openxmlformats.org/drawingml/2006/table">
            <a:tbl>
              <a:tblPr firstRow="1" firstCol="1" bandRow="1">
                <a:tableStyleId>{3B4B98B0-60AC-42C2-AFA5-B58CD77FA1E5}</a:tableStyleId>
              </a:tblPr>
              <a:tblGrid>
                <a:gridCol w="1077843">
                  <a:extLst>
                    <a:ext uri="{9D8B030D-6E8A-4147-A177-3AD203B41FA5}">
                      <a16:colId xmlns:a16="http://schemas.microsoft.com/office/drawing/2014/main" val="501484978"/>
                    </a:ext>
                  </a:extLst>
                </a:gridCol>
                <a:gridCol w="1077843">
                  <a:extLst>
                    <a:ext uri="{9D8B030D-6E8A-4147-A177-3AD203B41FA5}">
                      <a16:colId xmlns:a16="http://schemas.microsoft.com/office/drawing/2014/main" val="2095536623"/>
                    </a:ext>
                  </a:extLst>
                </a:gridCol>
                <a:gridCol w="1077843">
                  <a:extLst>
                    <a:ext uri="{9D8B030D-6E8A-4147-A177-3AD203B41FA5}">
                      <a16:colId xmlns:a16="http://schemas.microsoft.com/office/drawing/2014/main" val="1410530173"/>
                    </a:ext>
                  </a:extLst>
                </a:gridCol>
              </a:tblGrid>
              <a:tr h="381903">
                <a:tc>
                  <a:txBody>
                    <a:bodyPr/>
                    <a:lstStyle/>
                    <a:p>
                      <a:pPr algn="ctr">
                        <a:lnSpc>
                          <a:spcPct val="107000"/>
                        </a:lnSpc>
                        <a:spcAft>
                          <a:spcPts val="0"/>
                        </a:spcAft>
                      </a:pPr>
                      <a:r>
                        <a:rPr lang="en-IN" sz="2000" kern="1200" dirty="0">
                          <a:effectLst/>
                          <a:latin typeface="Times New Roman" panose="02020603050405020304" pitchFamily="18" charset="0"/>
                          <a:ea typeface="Tahoma" panose="020B0604030504040204" pitchFamily="34" charset="0"/>
                          <a:cs typeface="Times New Roman" panose="02020603050405020304" pitchFamily="18" charset="0"/>
                        </a:rPr>
                        <a:t>User</a:t>
                      </a:r>
                      <a:endParaRPr lang="en-IN" sz="200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kern="1200">
                          <a:effectLst/>
                          <a:latin typeface="Times New Roman" panose="02020603050405020304" pitchFamily="18" charset="0"/>
                          <a:ea typeface="Tahoma" panose="020B0604030504040204" pitchFamily="34" charset="0"/>
                          <a:cs typeface="Times New Roman" panose="02020603050405020304" pitchFamily="18" charset="0"/>
                        </a:rPr>
                        <a:t>Item</a:t>
                      </a:r>
                      <a:endParaRPr lang="en-IN" sz="200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a:effectLst/>
                          <a:latin typeface="Times New Roman" panose="02020603050405020304" pitchFamily="18" charset="0"/>
                          <a:ea typeface="Tahoma" panose="020B0604030504040204" pitchFamily="34" charset="0"/>
                          <a:cs typeface="Times New Roman" panose="02020603050405020304" pitchFamily="18" charset="0"/>
                        </a:rPr>
                        <a:t>Rating</a:t>
                      </a:r>
                    </a:p>
                  </a:txBody>
                  <a:tcPr marL="68580" marR="68580" marT="0" marB="0"/>
                </a:tc>
                <a:extLst>
                  <a:ext uri="{0D108BD9-81ED-4DB2-BD59-A6C34878D82A}">
                    <a16:rowId xmlns:a16="http://schemas.microsoft.com/office/drawing/2014/main" val="77180701"/>
                  </a:ext>
                </a:extLst>
              </a:tr>
              <a:tr h="381903">
                <a:tc>
                  <a:txBody>
                    <a:bodyPr/>
                    <a:lstStyle/>
                    <a:p>
                      <a:pPr algn="ctr">
                        <a:lnSpc>
                          <a:spcPct val="107000"/>
                        </a:lnSpc>
                        <a:spcAft>
                          <a:spcPts val="0"/>
                        </a:spcAft>
                      </a:pPr>
                      <a:r>
                        <a:rPr lang="en-IN" sz="2000" b="0" kern="1200">
                          <a:effectLst/>
                          <a:latin typeface="Times New Roman" panose="02020603050405020304" pitchFamily="18" charset="0"/>
                          <a:ea typeface="Tahoma" panose="020B0604030504040204" pitchFamily="34" charset="0"/>
                          <a:cs typeface="Times New Roman" panose="02020603050405020304" pitchFamily="18" charset="0"/>
                        </a:rPr>
                        <a:t>1</a:t>
                      </a:r>
                      <a:endParaRPr lang="en-IN" sz="2000" b="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kern="1200">
                          <a:effectLst/>
                          <a:latin typeface="Times New Roman" panose="02020603050405020304" pitchFamily="18" charset="0"/>
                          <a:ea typeface="Tahoma" panose="020B0604030504040204" pitchFamily="34" charset="0"/>
                          <a:cs typeface="Times New Roman" panose="02020603050405020304" pitchFamily="18" charset="0"/>
                        </a:rPr>
                        <a:t>4</a:t>
                      </a:r>
                      <a:endParaRPr lang="en-IN" sz="200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kern="1200">
                          <a:effectLst/>
                          <a:latin typeface="Times New Roman" panose="02020603050405020304" pitchFamily="18" charset="0"/>
                          <a:ea typeface="Tahoma" panose="020B0604030504040204" pitchFamily="34" charset="0"/>
                          <a:cs typeface="Times New Roman" panose="02020603050405020304" pitchFamily="18" charset="0"/>
                        </a:rPr>
                        <a:t>2</a:t>
                      </a:r>
                      <a:endParaRPr lang="en-IN" sz="200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4422035"/>
                  </a:ext>
                </a:extLst>
              </a:tr>
              <a:tr h="381903">
                <a:tc>
                  <a:txBody>
                    <a:bodyPr/>
                    <a:lstStyle/>
                    <a:p>
                      <a:pPr algn="ctr">
                        <a:lnSpc>
                          <a:spcPct val="107000"/>
                        </a:lnSpc>
                        <a:spcAft>
                          <a:spcPts val="0"/>
                        </a:spcAft>
                      </a:pPr>
                      <a:r>
                        <a:rPr lang="en-IN" sz="2000" b="0" kern="1200">
                          <a:effectLst/>
                          <a:latin typeface="Times New Roman" panose="02020603050405020304" pitchFamily="18" charset="0"/>
                          <a:ea typeface="Tahoma" panose="020B0604030504040204" pitchFamily="34" charset="0"/>
                          <a:cs typeface="Times New Roman" panose="02020603050405020304" pitchFamily="18" charset="0"/>
                        </a:rPr>
                        <a:t>2</a:t>
                      </a:r>
                      <a:endParaRPr lang="en-IN" sz="2000" b="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kern="1200">
                          <a:effectLst/>
                          <a:latin typeface="Times New Roman" panose="02020603050405020304" pitchFamily="18" charset="0"/>
                          <a:ea typeface="Tahoma" panose="020B0604030504040204" pitchFamily="34" charset="0"/>
                          <a:cs typeface="Times New Roman" panose="02020603050405020304" pitchFamily="18" charset="0"/>
                        </a:rPr>
                        <a:t>2</a:t>
                      </a:r>
                      <a:endParaRPr lang="en-IN" sz="200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kern="1200">
                          <a:effectLst/>
                          <a:latin typeface="Times New Roman" panose="02020603050405020304" pitchFamily="18" charset="0"/>
                          <a:ea typeface="Tahoma" panose="020B0604030504040204" pitchFamily="34" charset="0"/>
                          <a:cs typeface="Times New Roman" panose="02020603050405020304" pitchFamily="18" charset="0"/>
                        </a:rPr>
                        <a:t>5</a:t>
                      </a:r>
                      <a:endParaRPr lang="en-IN" sz="200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0590836"/>
                  </a:ext>
                </a:extLst>
              </a:tr>
              <a:tr h="381903">
                <a:tc>
                  <a:txBody>
                    <a:bodyPr/>
                    <a:lstStyle/>
                    <a:p>
                      <a:pPr algn="ctr">
                        <a:lnSpc>
                          <a:spcPct val="107000"/>
                        </a:lnSpc>
                        <a:spcAft>
                          <a:spcPts val="0"/>
                        </a:spcAft>
                      </a:pPr>
                      <a:r>
                        <a:rPr lang="en-IN" sz="2000" b="0" kern="1200">
                          <a:effectLst/>
                          <a:latin typeface="Times New Roman" panose="02020603050405020304" pitchFamily="18" charset="0"/>
                          <a:ea typeface="Tahoma" panose="020B0604030504040204" pitchFamily="34" charset="0"/>
                          <a:cs typeface="Times New Roman" panose="02020603050405020304" pitchFamily="18" charset="0"/>
                        </a:rPr>
                        <a:t>2</a:t>
                      </a:r>
                      <a:endParaRPr lang="en-IN" sz="2000" b="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kern="1200" dirty="0">
                          <a:effectLst/>
                          <a:latin typeface="Times New Roman" panose="02020603050405020304" pitchFamily="18" charset="0"/>
                          <a:ea typeface="Tahoma" panose="020B0604030504040204" pitchFamily="34" charset="0"/>
                          <a:cs typeface="Times New Roman" panose="02020603050405020304" pitchFamily="18" charset="0"/>
                        </a:rPr>
                        <a:t>6</a:t>
                      </a:r>
                      <a:endParaRPr lang="en-IN" sz="200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kern="1200">
                          <a:effectLst/>
                          <a:latin typeface="Times New Roman" panose="02020603050405020304" pitchFamily="18" charset="0"/>
                          <a:ea typeface="Tahoma" panose="020B0604030504040204" pitchFamily="34" charset="0"/>
                          <a:cs typeface="Times New Roman" panose="02020603050405020304" pitchFamily="18" charset="0"/>
                        </a:rPr>
                        <a:t>3</a:t>
                      </a:r>
                      <a:endParaRPr lang="en-IN" sz="200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687130"/>
                  </a:ext>
                </a:extLst>
              </a:tr>
              <a:tr h="381903">
                <a:tc>
                  <a:txBody>
                    <a:bodyPr/>
                    <a:lstStyle/>
                    <a:p>
                      <a:pPr algn="ctr">
                        <a:lnSpc>
                          <a:spcPct val="107000"/>
                        </a:lnSpc>
                        <a:spcAft>
                          <a:spcPts val="0"/>
                        </a:spcAft>
                      </a:pPr>
                      <a:r>
                        <a:rPr lang="en-IN" sz="2000" b="0" kern="1200">
                          <a:effectLst/>
                          <a:latin typeface="Times New Roman" panose="02020603050405020304" pitchFamily="18" charset="0"/>
                          <a:ea typeface="Tahoma" panose="020B0604030504040204" pitchFamily="34" charset="0"/>
                          <a:cs typeface="Times New Roman" panose="02020603050405020304" pitchFamily="18" charset="0"/>
                        </a:rPr>
                        <a:t>3</a:t>
                      </a:r>
                      <a:endParaRPr lang="en-IN" sz="2000" b="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kern="1200">
                          <a:effectLst/>
                          <a:latin typeface="Times New Roman" panose="02020603050405020304" pitchFamily="18" charset="0"/>
                          <a:ea typeface="Tahoma" panose="020B0604030504040204" pitchFamily="34" charset="0"/>
                          <a:cs typeface="Times New Roman" panose="02020603050405020304" pitchFamily="18" charset="0"/>
                        </a:rPr>
                        <a:t>4</a:t>
                      </a:r>
                      <a:endParaRPr lang="en-IN" sz="200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kern="1200">
                          <a:effectLst/>
                          <a:latin typeface="Times New Roman" panose="02020603050405020304" pitchFamily="18" charset="0"/>
                          <a:ea typeface="Tahoma" panose="020B0604030504040204" pitchFamily="34" charset="0"/>
                          <a:cs typeface="Times New Roman" panose="02020603050405020304" pitchFamily="18" charset="0"/>
                        </a:rPr>
                        <a:t>5</a:t>
                      </a:r>
                      <a:endParaRPr lang="en-IN" sz="200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3371440"/>
                  </a:ext>
                </a:extLst>
              </a:tr>
              <a:tr h="381903">
                <a:tc>
                  <a:txBody>
                    <a:bodyPr/>
                    <a:lstStyle/>
                    <a:p>
                      <a:pPr algn="ctr">
                        <a:lnSpc>
                          <a:spcPct val="107000"/>
                        </a:lnSpc>
                        <a:spcAft>
                          <a:spcPts val="0"/>
                        </a:spcAft>
                      </a:pPr>
                      <a:r>
                        <a:rPr lang="en-IN" sz="2000" b="0" kern="1200">
                          <a:effectLst/>
                          <a:latin typeface="Times New Roman" panose="02020603050405020304" pitchFamily="18" charset="0"/>
                          <a:ea typeface="Tahoma" panose="020B0604030504040204" pitchFamily="34" charset="0"/>
                          <a:cs typeface="Times New Roman" panose="02020603050405020304" pitchFamily="18" charset="0"/>
                        </a:rPr>
                        <a:t>3</a:t>
                      </a:r>
                      <a:endParaRPr lang="en-IN" sz="2000" b="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kern="1200" dirty="0">
                          <a:effectLst/>
                          <a:latin typeface="Times New Roman" panose="02020603050405020304" pitchFamily="18" charset="0"/>
                          <a:ea typeface="Tahoma" panose="020B0604030504040204" pitchFamily="34" charset="0"/>
                          <a:cs typeface="Times New Roman" panose="02020603050405020304" pitchFamily="18" charset="0"/>
                        </a:rPr>
                        <a:t>6</a:t>
                      </a:r>
                      <a:endParaRPr lang="en-IN" sz="200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kern="1200">
                          <a:effectLst/>
                          <a:latin typeface="Times New Roman" panose="02020603050405020304" pitchFamily="18" charset="0"/>
                          <a:ea typeface="Tahoma" panose="020B0604030504040204" pitchFamily="34" charset="0"/>
                          <a:cs typeface="Times New Roman" panose="02020603050405020304" pitchFamily="18" charset="0"/>
                        </a:rPr>
                        <a:t>2</a:t>
                      </a:r>
                      <a:endParaRPr lang="en-IN" sz="200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6046296"/>
                  </a:ext>
                </a:extLst>
              </a:tr>
              <a:tr h="381903">
                <a:tc>
                  <a:txBody>
                    <a:bodyPr/>
                    <a:lstStyle/>
                    <a:p>
                      <a:pPr algn="ctr">
                        <a:lnSpc>
                          <a:spcPct val="107000"/>
                        </a:lnSpc>
                        <a:spcAft>
                          <a:spcPts val="0"/>
                        </a:spcAft>
                      </a:pPr>
                      <a:r>
                        <a:rPr lang="en-IN" sz="2000" b="0" kern="1200">
                          <a:effectLst/>
                          <a:latin typeface="Times New Roman" panose="02020603050405020304" pitchFamily="18" charset="0"/>
                          <a:ea typeface="Tahoma" panose="020B0604030504040204" pitchFamily="34" charset="0"/>
                          <a:cs typeface="Times New Roman" panose="02020603050405020304" pitchFamily="18" charset="0"/>
                        </a:rPr>
                        <a:t>4</a:t>
                      </a:r>
                      <a:endParaRPr lang="en-IN" sz="2000" b="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kern="1200" dirty="0">
                          <a:effectLst/>
                          <a:latin typeface="Times New Roman" panose="02020603050405020304" pitchFamily="18" charset="0"/>
                          <a:ea typeface="Tahoma" panose="020B0604030504040204" pitchFamily="34" charset="0"/>
                          <a:cs typeface="Times New Roman" panose="02020603050405020304" pitchFamily="18" charset="0"/>
                        </a:rPr>
                        <a:t>1</a:t>
                      </a:r>
                      <a:endParaRPr lang="en-IN" sz="200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kern="1200">
                          <a:effectLst/>
                          <a:latin typeface="Times New Roman" panose="02020603050405020304" pitchFamily="18" charset="0"/>
                          <a:ea typeface="Tahoma" panose="020B0604030504040204" pitchFamily="34" charset="0"/>
                          <a:cs typeface="Times New Roman" panose="02020603050405020304" pitchFamily="18" charset="0"/>
                        </a:rPr>
                        <a:t>3</a:t>
                      </a:r>
                      <a:endParaRPr lang="en-IN" sz="200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3545842"/>
                  </a:ext>
                </a:extLst>
              </a:tr>
              <a:tr h="381903">
                <a:tc>
                  <a:txBody>
                    <a:bodyPr/>
                    <a:lstStyle/>
                    <a:p>
                      <a:pPr algn="ctr">
                        <a:lnSpc>
                          <a:spcPct val="107000"/>
                        </a:lnSpc>
                        <a:spcAft>
                          <a:spcPts val="0"/>
                        </a:spcAft>
                      </a:pPr>
                      <a:r>
                        <a:rPr lang="en-IN" sz="2000" b="0" kern="1200">
                          <a:effectLst/>
                          <a:latin typeface="Times New Roman" panose="02020603050405020304" pitchFamily="18" charset="0"/>
                          <a:ea typeface="Tahoma" panose="020B0604030504040204" pitchFamily="34" charset="0"/>
                          <a:cs typeface="Times New Roman" panose="02020603050405020304" pitchFamily="18" charset="0"/>
                        </a:rPr>
                        <a:t>4</a:t>
                      </a:r>
                      <a:endParaRPr lang="en-IN" sz="2000" b="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kern="1200">
                          <a:effectLst/>
                          <a:latin typeface="Times New Roman" panose="02020603050405020304" pitchFamily="18" charset="0"/>
                          <a:ea typeface="Tahoma" panose="020B0604030504040204" pitchFamily="34" charset="0"/>
                          <a:cs typeface="Times New Roman" panose="02020603050405020304" pitchFamily="18" charset="0"/>
                        </a:rPr>
                        <a:t>3</a:t>
                      </a:r>
                      <a:endParaRPr lang="en-IN" sz="200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kern="1200">
                          <a:effectLst/>
                          <a:latin typeface="Times New Roman" panose="02020603050405020304" pitchFamily="18" charset="0"/>
                          <a:ea typeface="Tahoma" panose="020B0604030504040204" pitchFamily="34" charset="0"/>
                          <a:cs typeface="Times New Roman" panose="02020603050405020304" pitchFamily="18" charset="0"/>
                        </a:rPr>
                        <a:t>4</a:t>
                      </a:r>
                      <a:endParaRPr lang="en-IN" sz="200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4618642"/>
                  </a:ext>
                </a:extLst>
              </a:tr>
              <a:tr h="381903">
                <a:tc>
                  <a:txBody>
                    <a:bodyPr/>
                    <a:lstStyle/>
                    <a:p>
                      <a:pPr algn="ctr">
                        <a:lnSpc>
                          <a:spcPct val="107000"/>
                        </a:lnSpc>
                        <a:spcAft>
                          <a:spcPts val="0"/>
                        </a:spcAft>
                      </a:pPr>
                      <a:r>
                        <a:rPr lang="en-IN" sz="2000" b="0" kern="1200">
                          <a:effectLst/>
                          <a:latin typeface="Times New Roman" panose="02020603050405020304" pitchFamily="18" charset="0"/>
                          <a:ea typeface="Tahoma" panose="020B0604030504040204" pitchFamily="34" charset="0"/>
                          <a:cs typeface="Times New Roman" panose="02020603050405020304" pitchFamily="18" charset="0"/>
                        </a:rPr>
                        <a:t>4</a:t>
                      </a:r>
                      <a:endParaRPr lang="en-IN" sz="2000" b="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kern="1200">
                          <a:effectLst/>
                          <a:latin typeface="Times New Roman" panose="02020603050405020304" pitchFamily="18" charset="0"/>
                          <a:ea typeface="Tahoma" panose="020B0604030504040204" pitchFamily="34" charset="0"/>
                          <a:cs typeface="Times New Roman" panose="02020603050405020304" pitchFamily="18" charset="0"/>
                        </a:rPr>
                        <a:t>5</a:t>
                      </a:r>
                      <a:endParaRPr lang="en-IN" sz="200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kern="1200">
                          <a:effectLst/>
                          <a:latin typeface="Times New Roman" panose="02020603050405020304" pitchFamily="18" charset="0"/>
                          <a:ea typeface="Tahoma" panose="020B0604030504040204" pitchFamily="34" charset="0"/>
                          <a:cs typeface="Times New Roman" panose="02020603050405020304" pitchFamily="18" charset="0"/>
                        </a:rPr>
                        <a:t>5</a:t>
                      </a:r>
                      <a:endParaRPr lang="en-IN" sz="200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5178602"/>
                  </a:ext>
                </a:extLst>
              </a:tr>
              <a:tr h="381903">
                <a:tc>
                  <a:txBody>
                    <a:bodyPr/>
                    <a:lstStyle/>
                    <a:p>
                      <a:pPr algn="ctr">
                        <a:lnSpc>
                          <a:spcPct val="107000"/>
                        </a:lnSpc>
                        <a:spcAft>
                          <a:spcPts val="0"/>
                        </a:spcAft>
                      </a:pPr>
                      <a:r>
                        <a:rPr lang="en-IN" sz="2000" b="0" kern="1200">
                          <a:effectLst/>
                          <a:latin typeface="Times New Roman" panose="02020603050405020304" pitchFamily="18" charset="0"/>
                          <a:ea typeface="Tahoma" panose="020B0604030504040204" pitchFamily="34" charset="0"/>
                          <a:cs typeface="Times New Roman" panose="02020603050405020304" pitchFamily="18" charset="0"/>
                        </a:rPr>
                        <a:t>5</a:t>
                      </a:r>
                      <a:endParaRPr lang="en-IN" sz="2000" b="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kern="1200">
                          <a:effectLst/>
                          <a:latin typeface="Times New Roman" panose="02020603050405020304" pitchFamily="18" charset="0"/>
                          <a:ea typeface="Tahoma" panose="020B0604030504040204" pitchFamily="34" charset="0"/>
                          <a:cs typeface="Times New Roman" panose="02020603050405020304" pitchFamily="18" charset="0"/>
                        </a:rPr>
                        <a:t>2</a:t>
                      </a:r>
                      <a:endParaRPr lang="en-IN" sz="200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kern="1200">
                          <a:effectLst/>
                          <a:latin typeface="Times New Roman" panose="02020603050405020304" pitchFamily="18" charset="0"/>
                          <a:ea typeface="Tahoma" panose="020B0604030504040204" pitchFamily="34" charset="0"/>
                          <a:cs typeface="Times New Roman" panose="02020603050405020304" pitchFamily="18" charset="0"/>
                        </a:rPr>
                        <a:t>2</a:t>
                      </a:r>
                      <a:endParaRPr lang="en-IN" sz="200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1539139"/>
                  </a:ext>
                </a:extLst>
              </a:tr>
              <a:tr h="381903">
                <a:tc>
                  <a:txBody>
                    <a:bodyPr/>
                    <a:lstStyle/>
                    <a:p>
                      <a:pPr algn="ctr">
                        <a:lnSpc>
                          <a:spcPct val="107000"/>
                        </a:lnSpc>
                        <a:spcAft>
                          <a:spcPts val="0"/>
                        </a:spcAft>
                      </a:pPr>
                      <a:r>
                        <a:rPr lang="en-IN" sz="2000" b="0" kern="1200" dirty="0">
                          <a:effectLst/>
                          <a:latin typeface="Times New Roman" panose="02020603050405020304" pitchFamily="18" charset="0"/>
                          <a:ea typeface="Tahoma" panose="020B0604030504040204" pitchFamily="34" charset="0"/>
                          <a:cs typeface="Times New Roman" panose="02020603050405020304" pitchFamily="18" charset="0"/>
                        </a:rPr>
                        <a:t>5</a:t>
                      </a:r>
                      <a:endParaRPr lang="en-IN" sz="2000" b="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kern="1200" dirty="0">
                          <a:effectLst/>
                          <a:latin typeface="Times New Roman" panose="02020603050405020304" pitchFamily="18" charset="0"/>
                          <a:ea typeface="Tahoma" panose="020B0604030504040204" pitchFamily="34" charset="0"/>
                          <a:cs typeface="Times New Roman" panose="02020603050405020304" pitchFamily="18" charset="0"/>
                        </a:rPr>
                        <a:t>3</a:t>
                      </a:r>
                      <a:endParaRPr lang="en-IN" sz="200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kern="1200" dirty="0">
                          <a:effectLst/>
                          <a:latin typeface="Times New Roman" panose="02020603050405020304" pitchFamily="18" charset="0"/>
                          <a:ea typeface="Tahoma" panose="020B0604030504040204" pitchFamily="34" charset="0"/>
                          <a:cs typeface="Times New Roman" panose="02020603050405020304" pitchFamily="18" charset="0"/>
                        </a:rPr>
                        <a:t>3</a:t>
                      </a:r>
                      <a:endParaRPr lang="en-IN" sz="200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0313410"/>
                  </a:ext>
                </a:extLst>
              </a:tr>
            </a:tbl>
          </a:graphicData>
        </a:graphic>
      </p:graphicFrame>
      <p:sp>
        <p:nvSpPr>
          <p:cNvPr id="7" name="Date Placeholder 6"/>
          <p:cNvSpPr>
            <a:spLocks noGrp="1"/>
          </p:cNvSpPr>
          <p:nvPr>
            <p:ph type="dt" sz="half" idx="10"/>
          </p:nvPr>
        </p:nvSpPr>
        <p:spPr/>
        <p:txBody>
          <a:bodyPr/>
          <a:lstStyle/>
          <a:p>
            <a:r>
              <a:rPr lang="en-US" smtClean="0"/>
              <a:t>01-07-2020</a:t>
            </a:r>
            <a:endParaRPr lang="en-IN"/>
          </a:p>
        </p:txBody>
      </p:sp>
      <p:sp>
        <p:nvSpPr>
          <p:cNvPr id="9" name="Slide Number Placeholder 8"/>
          <p:cNvSpPr>
            <a:spLocks noGrp="1"/>
          </p:cNvSpPr>
          <p:nvPr>
            <p:ph type="sldNum" sz="quarter" idx="12"/>
          </p:nvPr>
        </p:nvSpPr>
        <p:spPr/>
        <p:txBody>
          <a:bodyPr/>
          <a:lstStyle/>
          <a:p>
            <a:fld id="{D35B4F70-C63C-45B0-89D8-688A8DDAFAEB}" type="slidenum">
              <a:rPr lang="en-IN" smtClean="0"/>
              <a:t>11</a:t>
            </a:fld>
            <a:endParaRPr lang="en-IN"/>
          </a:p>
        </p:txBody>
      </p:sp>
    </p:spTree>
    <p:extLst>
      <p:ext uri="{BB962C8B-B14F-4D97-AF65-F5344CB8AC3E}">
        <p14:creationId xmlns:p14="http://schemas.microsoft.com/office/powerpoint/2010/main" val="26176682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4117-42FC-4916-BD71-95D5E5146222}"/>
              </a:ext>
            </a:extLst>
          </p:cNvPr>
          <p:cNvSpPr txBox="1">
            <a:spLocks/>
          </p:cNvSpPr>
          <p:nvPr/>
        </p:nvSpPr>
        <p:spPr>
          <a:xfrm>
            <a:off x="645015" y="516834"/>
            <a:ext cx="10500635" cy="8595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Backpropagation Model</a:t>
            </a:r>
          </a:p>
        </p:txBody>
      </p:sp>
      <p:sp>
        <p:nvSpPr>
          <p:cNvPr id="3" name="Content Placeholder 2">
            <a:extLst>
              <a:ext uri="{FF2B5EF4-FFF2-40B4-BE49-F238E27FC236}">
                <a16:creationId xmlns:a16="http://schemas.microsoft.com/office/drawing/2014/main" id="{A46BDA38-9283-4B47-9761-32495C3E00F2}"/>
              </a:ext>
            </a:extLst>
          </p:cNvPr>
          <p:cNvSpPr txBox="1">
            <a:spLocks/>
          </p:cNvSpPr>
          <p:nvPr/>
        </p:nvSpPr>
        <p:spPr>
          <a:xfrm>
            <a:off x="1470992" y="2544417"/>
            <a:ext cx="4457402" cy="3121806"/>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endParaRPr lang="en-IN"/>
          </a:p>
          <a:p>
            <a:endParaRPr lang="en-IN" dirty="0"/>
          </a:p>
        </p:txBody>
      </p:sp>
      <p:sp>
        <p:nvSpPr>
          <p:cNvPr id="4" name="Content Placeholder 3">
            <a:extLst>
              <a:ext uri="{FF2B5EF4-FFF2-40B4-BE49-F238E27FC236}">
                <a16:creationId xmlns:a16="http://schemas.microsoft.com/office/drawing/2014/main" id="{39E9C905-16DF-4F65-970D-17F169D96060}"/>
              </a:ext>
            </a:extLst>
          </p:cNvPr>
          <p:cNvSpPr txBox="1">
            <a:spLocks/>
          </p:cNvSpPr>
          <p:nvPr/>
        </p:nvSpPr>
        <p:spPr>
          <a:xfrm>
            <a:off x="7328454" y="1444487"/>
            <a:ext cx="4220446" cy="4744277"/>
          </a:xfrm>
          <a:prstGeom prst="rect">
            <a:avLst/>
          </a:prstGeom>
        </p:spPr>
        <p:txBody>
          <a:bodyPr>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IN" dirty="0"/>
              <a:t>Loss vs Epoch Graph</a:t>
            </a:r>
          </a:p>
          <a:p>
            <a:endParaRPr lang="en-IN" dirty="0"/>
          </a:p>
          <a:p>
            <a:endParaRPr lang="en-IN" dirty="0"/>
          </a:p>
          <a:p>
            <a:endParaRPr lang="en-IN" dirty="0"/>
          </a:p>
          <a:p>
            <a:endParaRPr lang="en-IN" dirty="0"/>
          </a:p>
          <a:p>
            <a:endParaRPr lang="en-IN" dirty="0"/>
          </a:p>
          <a:p>
            <a:endParaRPr lang="en-IN" dirty="0"/>
          </a:p>
          <a:p>
            <a:endParaRPr lang="en-IN" dirty="0"/>
          </a:p>
          <a:p>
            <a:pPr marL="0" indent="0" algn="ctr">
              <a:buFont typeface="Arial"/>
              <a:buNone/>
            </a:pPr>
            <a:r>
              <a:rPr lang="en-IN" dirty="0"/>
              <a:t>X-Axis : Epoch</a:t>
            </a:r>
          </a:p>
          <a:p>
            <a:pPr marL="0" indent="0" algn="ctr">
              <a:buFont typeface="Arial"/>
              <a:buNone/>
            </a:pPr>
            <a:r>
              <a:rPr lang="en-IN" dirty="0"/>
              <a:t>Y-Axis : Loss (MSE)</a:t>
            </a:r>
          </a:p>
          <a:p>
            <a:endParaRPr lang="en-IN" dirty="0"/>
          </a:p>
        </p:txBody>
      </p:sp>
      <p:pic>
        <p:nvPicPr>
          <p:cNvPr id="5" name="Picture 4">
            <a:extLst>
              <a:ext uri="{FF2B5EF4-FFF2-40B4-BE49-F238E27FC236}">
                <a16:creationId xmlns:a16="http://schemas.microsoft.com/office/drawing/2014/main" id="{129EB87B-C88C-447B-8EBC-D540A74BC57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3101" y="1540076"/>
            <a:ext cx="6685352" cy="46486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078DFBA5-48C4-4438-9136-A995A4B7698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505136" y="1898944"/>
            <a:ext cx="4043763" cy="3060111"/>
          </a:xfrm>
          <a:prstGeom prst="rect">
            <a:avLst/>
          </a:prstGeom>
        </p:spPr>
      </p:pic>
      <p:sp>
        <p:nvSpPr>
          <p:cNvPr id="7" name="Date Placeholder 6"/>
          <p:cNvSpPr>
            <a:spLocks noGrp="1"/>
          </p:cNvSpPr>
          <p:nvPr>
            <p:ph type="dt" sz="half" idx="10"/>
          </p:nvPr>
        </p:nvSpPr>
        <p:spPr/>
        <p:txBody>
          <a:bodyPr/>
          <a:lstStyle/>
          <a:p>
            <a:r>
              <a:rPr lang="en-US" smtClean="0"/>
              <a:t>01-07-2020</a:t>
            </a:r>
            <a:endParaRPr lang="en-IN"/>
          </a:p>
        </p:txBody>
      </p:sp>
      <p:sp>
        <p:nvSpPr>
          <p:cNvPr id="9" name="Slide Number Placeholder 8"/>
          <p:cNvSpPr>
            <a:spLocks noGrp="1"/>
          </p:cNvSpPr>
          <p:nvPr>
            <p:ph type="sldNum" sz="quarter" idx="12"/>
          </p:nvPr>
        </p:nvSpPr>
        <p:spPr/>
        <p:txBody>
          <a:bodyPr/>
          <a:lstStyle/>
          <a:p>
            <a:fld id="{D35B4F70-C63C-45B0-89D8-688A8DDAFAEB}" type="slidenum">
              <a:rPr lang="en-IN" smtClean="0"/>
              <a:t>12</a:t>
            </a:fld>
            <a:endParaRPr lang="en-IN"/>
          </a:p>
        </p:txBody>
      </p:sp>
      <p:pic>
        <p:nvPicPr>
          <p:cNvPr id="10" name="Picture 9"/>
          <p:cNvPicPr>
            <a:picLocks noChangeAspect="1"/>
          </p:cNvPicPr>
          <p:nvPr/>
        </p:nvPicPr>
        <p:blipFill>
          <a:blip r:embed="rId4"/>
          <a:stretch>
            <a:fillRect/>
          </a:stretch>
        </p:blipFill>
        <p:spPr>
          <a:xfrm>
            <a:off x="739450" y="1590119"/>
            <a:ext cx="6589003" cy="4548602"/>
          </a:xfrm>
          <a:prstGeom prst="rect">
            <a:avLst/>
          </a:prstGeom>
        </p:spPr>
      </p:pic>
    </p:spTree>
    <p:extLst>
      <p:ext uri="{BB962C8B-B14F-4D97-AF65-F5344CB8AC3E}">
        <p14:creationId xmlns:p14="http://schemas.microsoft.com/office/powerpoint/2010/main" val="4186510296"/>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C696-6125-447B-98C7-080142E149C0}"/>
              </a:ext>
            </a:extLst>
          </p:cNvPr>
          <p:cNvSpPr txBox="1">
            <a:spLocks/>
          </p:cNvSpPr>
          <p:nvPr/>
        </p:nvSpPr>
        <p:spPr>
          <a:xfrm>
            <a:off x="662611" y="543338"/>
            <a:ext cx="10667994" cy="1033669"/>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Deep Neural Network(DNN) Model</a:t>
            </a:r>
          </a:p>
        </p:txBody>
      </p:sp>
      <p:pic>
        <p:nvPicPr>
          <p:cNvPr id="3" name="Content Placeholder 4">
            <a:extLst>
              <a:ext uri="{FF2B5EF4-FFF2-40B4-BE49-F238E27FC236}">
                <a16:creationId xmlns:a16="http://schemas.microsoft.com/office/drawing/2014/main" id="{8CE08E93-396B-4375-8F43-9F0CE476ADC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62610" y="1577007"/>
            <a:ext cx="6440553" cy="45985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ontent Placeholder 3">
            <a:extLst>
              <a:ext uri="{FF2B5EF4-FFF2-40B4-BE49-F238E27FC236}">
                <a16:creationId xmlns:a16="http://schemas.microsoft.com/office/drawing/2014/main" id="{AA2E59F2-B38F-4741-8E49-9D27D0D72046}"/>
              </a:ext>
            </a:extLst>
          </p:cNvPr>
          <p:cNvSpPr txBox="1">
            <a:spLocks/>
          </p:cNvSpPr>
          <p:nvPr/>
        </p:nvSpPr>
        <p:spPr>
          <a:xfrm>
            <a:off x="6917633" y="1470992"/>
            <a:ext cx="4863548" cy="4704522"/>
          </a:xfrm>
          <a:prstGeom prst="rect">
            <a:avLst/>
          </a:prstGeom>
        </p:spPr>
        <p:txBody>
          <a:bodyPr>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IN" dirty="0" smtClean="0"/>
              <a:t>     Loss </a:t>
            </a:r>
            <a:r>
              <a:rPr lang="en-IN" dirty="0"/>
              <a:t>vs Epoch Graph</a:t>
            </a:r>
          </a:p>
          <a:p>
            <a:endParaRPr lang="en-IN" dirty="0"/>
          </a:p>
          <a:p>
            <a:endParaRPr lang="en-IN" dirty="0"/>
          </a:p>
          <a:p>
            <a:endParaRPr lang="en-IN" dirty="0"/>
          </a:p>
          <a:p>
            <a:endParaRPr lang="en-IN" dirty="0"/>
          </a:p>
          <a:p>
            <a:endParaRPr lang="en-IN" dirty="0"/>
          </a:p>
          <a:p>
            <a:endParaRPr lang="en-IN" dirty="0"/>
          </a:p>
          <a:p>
            <a:endParaRPr lang="en-IN" dirty="0"/>
          </a:p>
          <a:p>
            <a:pPr marL="0" indent="0" algn="ctr">
              <a:lnSpc>
                <a:spcPct val="110000"/>
              </a:lnSpc>
              <a:buFont typeface="Arial"/>
              <a:buNone/>
            </a:pPr>
            <a:r>
              <a:rPr lang="en-IN" sz="2500" dirty="0"/>
              <a:t>X-Axis : Epoch</a:t>
            </a:r>
          </a:p>
          <a:p>
            <a:pPr marL="0" indent="0" algn="ctr">
              <a:buFont typeface="Arial"/>
              <a:buNone/>
            </a:pPr>
            <a:r>
              <a:rPr lang="en-IN" sz="2500" dirty="0"/>
              <a:t>Y-Axis : Loss (MSE)</a:t>
            </a:r>
          </a:p>
          <a:p>
            <a:endParaRPr lang="en-IN" dirty="0"/>
          </a:p>
        </p:txBody>
      </p:sp>
      <p:pic>
        <p:nvPicPr>
          <p:cNvPr id="5" name="Picture 4">
            <a:extLst>
              <a:ext uri="{FF2B5EF4-FFF2-40B4-BE49-F238E27FC236}">
                <a16:creationId xmlns:a16="http://schemas.microsoft.com/office/drawing/2014/main" id="{34DA6CE7-9FAC-4BB7-B154-B0F801BE2557}"/>
              </a:ext>
            </a:extLst>
          </p:cNvPr>
          <p:cNvPicPr/>
          <p:nvPr/>
        </p:nvPicPr>
        <p:blipFill>
          <a:blip r:embed="rId3">
            <a:extLst>
              <a:ext uri="{28A0092B-C50C-407E-A947-70E740481C1C}">
                <a14:useLocalDpi xmlns:a14="http://schemas.microsoft.com/office/drawing/2010/main" val="0"/>
              </a:ext>
            </a:extLst>
          </a:blip>
          <a:stretch>
            <a:fillRect/>
          </a:stretch>
        </p:blipFill>
        <p:spPr>
          <a:xfrm>
            <a:off x="7235686" y="1891747"/>
            <a:ext cx="4227441" cy="3074505"/>
          </a:xfrm>
          <a:prstGeom prst="rect">
            <a:avLst/>
          </a:prstGeom>
        </p:spPr>
      </p:pic>
      <p:sp>
        <p:nvSpPr>
          <p:cNvPr id="6" name="Date Placeholder 5"/>
          <p:cNvSpPr>
            <a:spLocks noGrp="1"/>
          </p:cNvSpPr>
          <p:nvPr>
            <p:ph type="dt" sz="half" idx="10"/>
          </p:nvPr>
        </p:nvSpPr>
        <p:spPr/>
        <p:txBody>
          <a:bodyPr/>
          <a:lstStyle/>
          <a:p>
            <a:r>
              <a:rPr lang="en-US" smtClean="0"/>
              <a:t>01-07-2020</a:t>
            </a:r>
            <a:endParaRPr lang="en-IN"/>
          </a:p>
        </p:txBody>
      </p:sp>
      <p:sp>
        <p:nvSpPr>
          <p:cNvPr id="8" name="Slide Number Placeholder 7"/>
          <p:cNvSpPr>
            <a:spLocks noGrp="1"/>
          </p:cNvSpPr>
          <p:nvPr>
            <p:ph type="sldNum" sz="quarter" idx="12"/>
          </p:nvPr>
        </p:nvSpPr>
        <p:spPr/>
        <p:txBody>
          <a:bodyPr/>
          <a:lstStyle/>
          <a:p>
            <a:fld id="{D35B4F70-C63C-45B0-89D8-688A8DDAFAEB}" type="slidenum">
              <a:rPr lang="en-IN" smtClean="0"/>
              <a:t>13</a:t>
            </a:fld>
            <a:endParaRPr lang="en-IN"/>
          </a:p>
        </p:txBody>
      </p:sp>
      <p:pic>
        <p:nvPicPr>
          <p:cNvPr id="10" name="Picture 9"/>
          <p:cNvPicPr>
            <a:picLocks noChangeAspect="1"/>
          </p:cNvPicPr>
          <p:nvPr/>
        </p:nvPicPr>
        <p:blipFill>
          <a:blip r:embed="rId4"/>
          <a:stretch>
            <a:fillRect/>
          </a:stretch>
        </p:blipFill>
        <p:spPr>
          <a:xfrm>
            <a:off x="740349" y="1849196"/>
            <a:ext cx="6362814" cy="3948113"/>
          </a:xfrm>
          <a:prstGeom prst="rect">
            <a:avLst/>
          </a:prstGeom>
        </p:spPr>
      </p:pic>
    </p:spTree>
    <p:extLst>
      <p:ext uri="{BB962C8B-B14F-4D97-AF65-F5344CB8AC3E}">
        <p14:creationId xmlns:p14="http://schemas.microsoft.com/office/powerpoint/2010/main" val="3516391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243A-4AD0-4360-9AE2-37D6DFAE30EA}"/>
              </a:ext>
            </a:extLst>
          </p:cNvPr>
          <p:cNvSpPr txBox="1">
            <a:spLocks/>
          </p:cNvSpPr>
          <p:nvPr/>
        </p:nvSpPr>
        <p:spPr>
          <a:xfrm>
            <a:off x="824604" y="556591"/>
            <a:ext cx="10529196" cy="88086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dirty="0"/>
              <a:t>Loss Comparison </a:t>
            </a:r>
          </a:p>
        </p:txBody>
      </p:sp>
      <p:sp>
        <p:nvSpPr>
          <p:cNvPr id="3" name="Content Placeholder 2">
            <a:extLst>
              <a:ext uri="{FF2B5EF4-FFF2-40B4-BE49-F238E27FC236}">
                <a16:creationId xmlns:a16="http://schemas.microsoft.com/office/drawing/2014/main" id="{34856CF9-B673-4D73-880B-CB52B33DCDB2}"/>
              </a:ext>
            </a:extLst>
          </p:cNvPr>
          <p:cNvSpPr txBox="1">
            <a:spLocks/>
          </p:cNvSpPr>
          <p:nvPr/>
        </p:nvSpPr>
        <p:spPr>
          <a:xfrm>
            <a:off x="824604" y="1437457"/>
            <a:ext cx="5195196" cy="5032374"/>
          </a:xfrm>
          <a:prstGeom prst="rect">
            <a:avLst/>
          </a:prstGeom>
        </p:spPr>
        <p:txBody>
          <a:bodyPr anchor="b"/>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a:p>
          <a:p>
            <a:endParaRPr lang="en-IN"/>
          </a:p>
          <a:p>
            <a:endParaRPr lang="en-IN"/>
          </a:p>
          <a:p>
            <a:pPr>
              <a:buFont typeface="Wingdings" panose="05000000000000000000" pitchFamily="2" charset="2"/>
              <a:buChar char="ü"/>
            </a:pPr>
            <a:r>
              <a:rPr lang="en-IN" sz="2400"/>
              <a:t>Backpropagation model training loss is less than DNN model.</a:t>
            </a:r>
          </a:p>
          <a:p>
            <a:endParaRPr lang="en-IN" dirty="0"/>
          </a:p>
        </p:txBody>
      </p:sp>
      <p:sp>
        <p:nvSpPr>
          <p:cNvPr id="4" name="Content Placeholder 3">
            <a:extLst>
              <a:ext uri="{FF2B5EF4-FFF2-40B4-BE49-F238E27FC236}">
                <a16:creationId xmlns:a16="http://schemas.microsoft.com/office/drawing/2014/main" id="{600BA950-A40D-4B00-B02F-2F8DC6808618}"/>
              </a:ext>
            </a:extLst>
          </p:cNvPr>
          <p:cNvSpPr txBox="1">
            <a:spLocks/>
          </p:cNvSpPr>
          <p:nvPr/>
        </p:nvSpPr>
        <p:spPr>
          <a:xfrm>
            <a:off x="6158604" y="1437457"/>
            <a:ext cx="5195196" cy="5032374"/>
          </a:xfrm>
          <a:prstGeom prst="rect">
            <a:avLst/>
          </a:prstGeom>
        </p:spPr>
        <p:txBody>
          <a:bodyPr anchor="b"/>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a:p>
          <a:p>
            <a:endParaRPr lang="en-IN"/>
          </a:p>
          <a:p>
            <a:endParaRPr lang="en-IN"/>
          </a:p>
          <a:p>
            <a:endParaRPr lang="en-IN"/>
          </a:p>
          <a:p>
            <a:endParaRPr lang="en-IN"/>
          </a:p>
          <a:p>
            <a:pPr>
              <a:buFont typeface="Wingdings" panose="05000000000000000000" pitchFamily="2" charset="2"/>
              <a:buChar char="ü"/>
            </a:pPr>
            <a:r>
              <a:rPr lang="en-IN" sz="2400"/>
              <a:t>DNN model validation loss is less than Backpropagation model.</a:t>
            </a:r>
          </a:p>
          <a:p>
            <a:endParaRPr lang="en-IN" dirty="0"/>
          </a:p>
        </p:txBody>
      </p:sp>
      <p:pic>
        <p:nvPicPr>
          <p:cNvPr id="5" name="Picture 4">
            <a:extLst>
              <a:ext uri="{FF2B5EF4-FFF2-40B4-BE49-F238E27FC236}">
                <a16:creationId xmlns:a16="http://schemas.microsoft.com/office/drawing/2014/main" id="{D782DE56-7DD3-4B80-8509-0D305DDED5CF}"/>
              </a:ext>
            </a:extLst>
          </p:cNvPr>
          <p:cNvPicPr>
            <a:picLocks noChangeAspect="1"/>
          </p:cNvPicPr>
          <p:nvPr/>
        </p:nvPicPr>
        <p:blipFill>
          <a:blip r:embed="rId2"/>
          <a:stretch>
            <a:fillRect/>
          </a:stretch>
        </p:blipFill>
        <p:spPr>
          <a:xfrm>
            <a:off x="825334" y="1437456"/>
            <a:ext cx="4916183" cy="3594919"/>
          </a:xfrm>
          <a:prstGeom prst="rect">
            <a:avLst/>
          </a:prstGeom>
        </p:spPr>
      </p:pic>
      <p:pic>
        <p:nvPicPr>
          <p:cNvPr id="6" name="Picture 5">
            <a:extLst>
              <a:ext uri="{FF2B5EF4-FFF2-40B4-BE49-F238E27FC236}">
                <a16:creationId xmlns:a16="http://schemas.microsoft.com/office/drawing/2014/main" id="{F7438620-652F-4B64-A171-D890106F1E8F}"/>
              </a:ext>
            </a:extLst>
          </p:cNvPr>
          <p:cNvPicPr>
            <a:picLocks noChangeAspect="1"/>
          </p:cNvPicPr>
          <p:nvPr/>
        </p:nvPicPr>
        <p:blipFill>
          <a:blip r:embed="rId3"/>
          <a:stretch>
            <a:fillRect/>
          </a:stretch>
        </p:blipFill>
        <p:spPr>
          <a:xfrm>
            <a:off x="6298475" y="1437456"/>
            <a:ext cx="4916183" cy="3594919"/>
          </a:xfrm>
          <a:prstGeom prst="rect">
            <a:avLst/>
          </a:prstGeom>
        </p:spPr>
      </p:pic>
      <p:sp>
        <p:nvSpPr>
          <p:cNvPr id="7" name="Date Placeholder 6"/>
          <p:cNvSpPr>
            <a:spLocks noGrp="1"/>
          </p:cNvSpPr>
          <p:nvPr>
            <p:ph type="dt" sz="half" idx="10"/>
          </p:nvPr>
        </p:nvSpPr>
        <p:spPr/>
        <p:txBody>
          <a:bodyPr/>
          <a:lstStyle/>
          <a:p>
            <a:r>
              <a:rPr lang="en-US" smtClean="0"/>
              <a:t>01-07-2020</a:t>
            </a:r>
            <a:endParaRPr lang="en-IN"/>
          </a:p>
        </p:txBody>
      </p:sp>
      <p:sp>
        <p:nvSpPr>
          <p:cNvPr id="9" name="Slide Number Placeholder 8"/>
          <p:cNvSpPr>
            <a:spLocks noGrp="1"/>
          </p:cNvSpPr>
          <p:nvPr>
            <p:ph type="sldNum" sz="quarter" idx="12"/>
          </p:nvPr>
        </p:nvSpPr>
        <p:spPr/>
        <p:txBody>
          <a:bodyPr/>
          <a:lstStyle/>
          <a:p>
            <a:fld id="{D35B4F70-C63C-45B0-89D8-688A8DDAFAEB}" type="slidenum">
              <a:rPr lang="en-IN" smtClean="0"/>
              <a:t>14</a:t>
            </a:fld>
            <a:endParaRPr lang="en-IN"/>
          </a:p>
        </p:txBody>
      </p:sp>
    </p:spTree>
    <p:extLst>
      <p:ext uri="{BB962C8B-B14F-4D97-AF65-F5344CB8AC3E}">
        <p14:creationId xmlns:p14="http://schemas.microsoft.com/office/powerpoint/2010/main" val="36974020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C1FEC-57CA-462B-991C-33F5CBC60D6A}"/>
              </a:ext>
            </a:extLst>
          </p:cNvPr>
          <p:cNvSpPr txBox="1">
            <a:spLocks/>
          </p:cNvSpPr>
          <p:nvPr/>
        </p:nvSpPr>
        <p:spPr>
          <a:xfrm>
            <a:off x="1023062" y="702364"/>
            <a:ext cx="10145876" cy="96093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Feature Matrix Plot</a:t>
            </a:r>
          </a:p>
        </p:txBody>
      </p:sp>
      <p:pic>
        <p:nvPicPr>
          <p:cNvPr id="4" name="Content Placeholder 6">
            <a:extLst>
              <a:ext uri="{FF2B5EF4-FFF2-40B4-BE49-F238E27FC236}">
                <a16:creationId xmlns:a16="http://schemas.microsoft.com/office/drawing/2014/main" id="{5207A437-79A3-4A05-8949-BE949B959CFE}"/>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1023062" y="1537252"/>
            <a:ext cx="5072938" cy="4383231"/>
          </a:xfrm>
          <a:prstGeom prst="rect">
            <a:avLst/>
          </a:prstGeom>
          <a:noFill/>
          <a:ln>
            <a:noFill/>
          </a:ln>
        </p:spPr>
      </p:pic>
      <p:pic>
        <p:nvPicPr>
          <p:cNvPr id="5" name="Content Placeholder 7">
            <a:extLst>
              <a:ext uri="{FF2B5EF4-FFF2-40B4-BE49-F238E27FC236}">
                <a16:creationId xmlns:a16="http://schemas.microsoft.com/office/drawing/2014/main" id="{39D9DC12-344A-4AC7-BC2A-0ECEDAB611C4}"/>
              </a:ext>
            </a:extLst>
          </p:cNvPr>
          <p:cNvPicPr>
            <a:picLocks/>
          </p:cNvPicPr>
          <p:nvPr/>
        </p:nvPicPr>
        <p:blipFill>
          <a:blip r:embed="rId3">
            <a:extLst>
              <a:ext uri="{28A0092B-C50C-407E-A947-70E740481C1C}">
                <a14:useLocalDpi xmlns:a14="http://schemas.microsoft.com/office/drawing/2010/main" val="0"/>
              </a:ext>
            </a:extLst>
          </a:blip>
          <a:stretch>
            <a:fillRect/>
          </a:stretch>
        </p:blipFill>
        <p:spPr bwMode="auto">
          <a:xfrm>
            <a:off x="6255027" y="1537252"/>
            <a:ext cx="5072938" cy="4446255"/>
          </a:xfrm>
          <a:prstGeom prst="rect">
            <a:avLst/>
          </a:prstGeom>
          <a:noFill/>
          <a:ln>
            <a:noFill/>
          </a:ln>
        </p:spPr>
      </p:pic>
      <p:sp>
        <p:nvSpPr>
          <p:cNvPr id="3" name="Date Placeholder 2"/>
          <p:cNvSpPr>
            <a:spLocks noGrp="1"/>
          </p:cNvSpPr>
          <p:nvPr>
            <p:ph type="dt" sz="half" idx="10"/>
          </p:nvPr>
        </p:nvSpPr>
        <p:spPr/>
        <p:txBody>
          <a:bodyPr/>
          <a:lstStyle/>
          <a:p>
            <a:r>
              <a:rPr lang="en-US" smtClean="0"/>
              <a:t>01-07-2020</a:t>
            </a:r>
            <a:endParaRPr lang="en-IN"/>
          </a:p>
        </p:txBody>
      </p:sp>
      <p:sp>
        <p:nvSpPr>
          <p:cNvPr id="7" name="Slide Number Placeholder 6"/>
          <p:cNvSpPr>
            <a:spLocks noGrp="1"/>
          </p:cNvSpPr>
          <p:nvPr>
            <p:ph type="sldNum" sz="quarter" idx="12"/>
          </p:nvPr>
        </p:nvSpPr>
        <p:spPr/>
        <p:txBody>
          <a:bodyPr/>
          <a:lstStyle/>
          <a:p>
            <a:fld id="{D35B4F70-C63C-45B0-89D8-688A8DDAFAEB}" type="slidenum">
              <a:rPr lang="en-IN" smtClean="0"/>
              <a:t>15</a:t>
            </a:fld>
            <a:endParaRPr lang="en-IN"/>
          </a:p>
        </p:txBody>
      </p:sp>
    </p:spTree>
    <p:extLst>
      <p:ext uri="{BB962C8B-B14F-4D97-AF65-F5344CB8AC3E}">
        <p14:creationId xmlns:p14="http://schemas.microsoft.com/office/powerpoint/2010/main" val="28178138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93762-EF3E-4E8E-B0AB-C40ADFC3B9B4}"/>
              </a:ext>
            </a:extLst>
          </p:cNvPr>
          <p:cNvSpPr txBox="1">
            <a:spLocks/>
          </p:cNvSpPr>
          <p:nvPr/>
        </p:nvSpPr>
        <p:spPr>
          <a:xfrm>
            <a:off x="1639108" y="636103"/>
            <a:ext cx="8913784" cy="980662"/>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Feature Matrix Plot</a:t>
            </a:r>
          </a:p>
        </p:txBody>
      </p:sp>
      <p:sp>
        <p:nvSpPr>
          <p:cNvPr id="3" name="Text Placeholder 9">
            <a:extLst>
              <a:ext uri="{FF2B5EF4-FFF2-40B4-BE49-F238E27FC236}">
                <a16:creationId xmlns:a16="http://schemas.microsoft.com/office/drawing/2014/main" id="{0F228D94-D5C1-4A1C-A415-02109F1209E3}"/>
              </a:ext>
            </a:extLst>
          </p:cNvPr>
          <p:cNvSpPr txBox="1">
            <a:spLocks/>
          </p:cNvSpPr>
          <p:nvPr/>
        </p:nvSpPr>
        <p:spPr>
          <a:xfrm>
            <a:off x="1639108" y="1616765"/>
            <a:ext cx="4695431" cy="4238950"/>
          </a:xfrm>
          <a:prstGeom prst="rect">
            <a:avLst/>
          </a:prstGeom>
          <a:ln>
            <a:solidFill>
              <a:schemeClr val="tx1"/>
            </a:solidFill>
          </a:ln>
        </p:spPr>
        <p:txBody>
          <a:bodyPr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IN" b="1" dirty="0"/>
              <a:t>Example:</a:t>
            </a:r>
          </a:p>
          <a:p>
            <a:pPr marL="342900" indent="-342900">
              <a:buFont typeface="Wingdings" panose="05000000000000000000" pitchFamily="2" charset="2"/>
              <a:buChar char="Ø"/>
            </a:pPr>
            <a:r>
              <a:rPr lang="en-IN" sz="2000" dirty="0"/>
              <a:t>Intensity of the colour is changing according to the feature value.</a:t>
            </a:r>
          </a:p>
          <a:p>
            <a:pPr marL="342900" indent="-342900">
              <a:buFont typeface="Wingdings" panose="05000000000000000000" pitchFamily="2" charset="2"/>
              <a:buChar char="Ø"/>
            </a:pPr>
            <a:r>
              <a:rPr lang="en-IN" sz="2000" dirty="0"/>
              <a:t>Range of feature value is ‘-1’ to ‘+1’</a:t>
            </a:r>
          </a:p>
        </p:txBody>
      </p:sp>
      <p:pic>
        <p:nvPicPr>
          <p:cNvPr id="6" name="Picture 5">
            <a:extLst>
              <a:ext uri="{FF2B5EF4-FFF2-40B4-BE49-F238E27FC236}">
                <a16:creationId xmlns:a16="http://schemas.microsoft.com/office/drawing/2014/main" id="{A7019279-71F8-4E90-B6F5-9B0B392BCA8B}"/>
              </a:ext>
            </a:extLst>
          </p:cNvPr>
          <p:cNvPicPr>
            <a:picLocks noChangeAspect="1"/>
          </p:cNvPicPr>
          <p:nvPr/>
        </p:nvPicPr>
        <p:blipFill>
          <a:blip r:embed="rId2"/>
          <a:stretch>
            <a:fillRect/>
          </a:stretch>
        </p:blipFill>
        <p:spPr>
          <a:xfrm>
            <a:off x="7539636" y="1616766"/>
            <a:ext cx="2227216" cy="1842874"/>
          </a:xfrm>
          <a:prstGeom prst="rect">
            <a:avLst/>
          </a:prstGeom>
        </p:spPr>
      </p:pic>
      <p:pic>
        <p:nvPicPr>
          <p:cNvPr id="7" name="Picture 6">
            <a:extLst>
              <a:ext uri="{FF2B5EF4-FFF2-40B4-BE49-F238E27FC236}">
                <a16:creationId xmlns:a16="http://schemas.microsoft.com/office/drawing/2014/main" id="{1049D57F-ADB2-42FB-B5E8-97932F44C4B7}"/>
              </a:ext>
            </a:extLst>
          </p:cNvPr>
          <p:cNvPicPr>
            <a:picLocks noChangeAspect="1"/>
          </p:cNvPicPr>
          <p:nvPr/>
        </p:nvPicPr>
        <p:blipFill>
          <a:blip r:embed="rId3"/>
          <a:stretch>
            <a:fillRect/>
          </a:stretch>
        </p:blipFill>
        <p:spPr>
          <a:xfrm>
            <a:off x="7351624" y="3522524"/>
            <a:ext cx="2733350" cy="2333191"/>
          </a:xfrm>
          <a:prstGeom prst="rect">
            <a:avLst/>
          </a:prstGeom>
        </p:spPr>
      </p:pic>
      <p:sp>
        <p:nvSpPr>
          <p:cNvPr id="4" name="Date Placeholder 3"/>
          <p:cNvSpPr>
            <a:spLocks noGrp="1"/>
          </p:cNvSpPr>
          <p:nvPr>
            <p:ph type="dt" sz="half" idx="10"/>
          </p:nvPr>
        </p:nvSpPr>
        <p:spPr/>
        <p:txBody>
          <a:bodyPr/>
          <a:lstStyle/>
          <a:p>
            <a:r>
              <a:rPr lang="en-US" smtClean="0"/>
              <a:t>01-07-2020</a:t>
            </a:r>
            <a:endParaRPr lang="en-IN"/>
          </a:p>
        </p:txBody>
      </p:sp>
      <p:sp>
        <p:nvSpPr>
          <p:cNvPr id="8" name="Slide Number Placeholder 7"/>
          <p:cNvSpPr>
            <a:spLocks noGrp="1"/>
          </p:cNvSpPr>
          <p:nvPr>
            <p:ph type="sldNum" sz="quarter" idx="12"/>
          </p:nvPr>
        </p:nvSpPr>
        <p:spPr/>
        <p:txBody>
          <a:bodyPr/>
          <a:lstStyle/>
          <a:p>
            <a:fld id="{D35B4F70-C63C-45B0-89D8-688A8DDAFAEB}" type="slidenum">
              <a:rPr lang="en-IN" smtClean="0"/>
              <a:t>16</a:t>
            </a:fld>
            <a:endParaRPr lang="en-IN"/>
          </a:p>
        </p:txBody>
      </p:sp>
    </p:spTree>
    <p:extLst>
      <p:ext uri="{BB962C8B-B14F-4D97-AF65-F5344CB8AC3E}">
        <p14:creationId xmlns:p14="http://schemas.microsoft.com/office/powerpoint/2010/main" val="2941915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757351" y="1112096"/>
            <a:ext cx="2014152" cy="132217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p:cNvSpPr txBox="1"/>
          <p:nvPr/>
        </p:nvSpPr>
        <p:spPr>
          <a:xfrm>
            <a:off x="4973594" y="1311518"/>
            <a:ext cx="1581665" cy="923330"/>
          </a:xfrm>
          <a:prstGeom prst="rect">
            <a:avLst/>
          </a:prstGeom>
          <a:noFill/>
        </p:spPr>
        <p:txBody>
          <a:bodyPr wrap="square" rtlCol="0" anchor="ctr">
            <a:spAutoFit/>
          </a:bodyPr>
          <a:lstStyle/>
          <a:p>
            <a:pPr algn="ctr"/>
            <a:r>
              <a:rPr lang="en-IN" dirty="0">
                <a:solidFill>
                  <a:schemeClr val="bg1"/>
                </a:solidFill>
              </a:rPr>
              <a:t>Rating Predictor model</a:t>
            </a:r>
            <a:endParaRPr lang="id-ID" dirty="0">
              <a:solidFill>
                <a:schemeClr val="bg1"/>
              </a:solidFill>
            </a:endParaRPr>
          </a:p>
        </p:txBody>
      </p:sp>
      <p:sp>
        <p:nvSpPr>
          <p:cNvPr id="4" name="Right Arrow 3"/>
          <p:cNvSpPr/>
          <p:nvPr/>
        </p:nvSpPr>
        <p:spPr>
          <a:xfrm>
            <a:off x="3509320" y="1311519"/>
            <a:ext cx="1198604" cy="270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ight Arrow 4"/>
          <p:cNvSpPr/>
          <p:nvPr/>
        </p:nvSpPr>
        <p:spPr>
          <a:xfrm>
            <a:off x="3509320" y="1962999"/>
            <a:ext cx="1198604" cy="2718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p:cNvSpPr txBox="1"/>
          <p:nvPr/>
        </p:nvSpPr>
        <p:spPr>
          <a:xfrm>
            <a:off x="2539317" y="1212323"/>
            <a:ext cx="926756" cy="369332"/>
          </a:xfrm>
          <a:prstGeom prst="rect">
            <a:avLst/>
          </a:prstGeom>
          <a:noFill/>
        </p:spPr>
        <p:txBody>
          <a:bodyPr wrap="square" rtlCol="0">
            <a:spAutoFit/>
          </a:bodyPr>
          <a:lstStyle/>
          <a:p>
            <a:r>
              <a:rPr lang="en-IN" dirty="0" err="1"/>
              <a:t>UserID</a:t>
            </a:r>
            <a:endParaRPr lang="id-ID" dirty="0"/>
          </a:p>
        </p:txBody>
      </p:sp>
      <p:sp>
        <p:nvSpPr>
          <p:cNvPr id="7" name="TextBox 6"/>
          <p:cNvSpPr txBox="1"/>
          <p:nvPr/>
        </p:nvSpPr>
        <p:spPr>
          <a:xfrm>
            <a:off x="2539317" y="1901216"/>
            <a:ext cx="920576" cy="369332"/>
          </a:xfrm>
          <a:prstGeom prst="rect">
            <a:avLst/>
          </a:prstGeom>
          <a:noFill/>
        </p:spPr>
        <p:txBody>
          <a:bodyPr wrap="square" rtlCol="0">
            <a:spAutoFit/>
          </a:bodyPr>
          <a:lstStyle/>
          <a:p>
            <a:r>
              <a:rPr lang="en-IN" dirty="0" err="1"/>
              <a:t>ItemID</a:t>
            </a:r>
            <a:endParaRPr lang="id-ID" dirty="0"/>
          </a:p>
        </p:txBody>
      </p:sp>
      <p:sp>
        <p:nvSpPr>
          <p:cNvPr id="8" name="Right Arrow 7"/>
          <p:cNvSpPr/>
          <p:nvPr/>
        </p:nvSpPr>
        <p:spPr>
          <a:xfrm>
            <a:off x="6820930" y="1581655"/>
            <a:ext cx="1371600" cy="381344"/>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extBox 8"/>
          <p:cNvSpPr txBox="1"/>
          <p:nvPr/>
        </p:nvSpPr>
        <p:spPr>
          <a:xfrm>
            <a:off x="8241957" y="1581655"/>
            <a:ext cx="939114" cy="369332"/>
          </a:xfrm>
          <a:prstGeom prst="rect">
            <a:avLst/>
          </a:prstGeom>
          <a:noFill/>
        </p:spPr>
        <p:txBody>
          <a:bodyPr wrap="square" rtlCol="0">
            <a:spAutoFit/>
          </a:bodyPr>
          <a:lstStyle/>
          <a:p>
            <a:r>
              <a:rPr lang="en-IN" dirty="0"/>
              <a:t>Rating</a:t>
            </a:r>
            <a:endParaRPr lang="id-ID" dirty="0"/>
          </a:p>
        </p:txBody>
      </p:sp>
      <p:sp>
        <p:nvSpPr>
          <p:cNvPr id="10" name="TextBox 9"/>
          <p:cNvSpPr txBox="1"/>
          <p:nvPr/>
        </p:nvSpPr>
        <p:spPr>
          <a:xfrm>
            <a:off x="819541" y="581380"/>
            <a:ext cx="8550876" cy="584775"/>
          </a:xfrm>
          <a:prstGeom prst="rect">
            <a:avLst/>
          </a:prstGeom>
          <a:noFill/>
        </p:spPr>
        <p:txBody>
          <a:bodyPr wrap="square" rtlCol="0">
            <a:spAutoFit/>
          </a:bodyPr>
          <a:lstStyle/>
          <a:p>
            <a:r>
              <a:rPr lang="en-IN" sz="3200" dirty="0">
                <a:latin typeface="+mj-lt"/>
              </a:rPr>
              <a:t>What we have</a:t>
            </a:r>
            <a:r>
              <a:rPr lang="en-IN" dirty="0">
                <a:latin typeface="+mj-lt"/>
              </a:rPr>
              <a:t> : </a:t>
            </a:r>
            <a:endParaRPr lang="id-ID" dirty="0">
              <a:latin typeface="+mj-lt"/>
            </a:endParaRPr>
          </a:p>
        </p:txBody>
      </p:sp>
      <p:sp>
        <p:nvSpPr>
          <p:cNvPr id="11" name="Rectangle 10"/>
          <p:cNvSpPr/>
          <p:nvPr/>
        </p:nvSpPr>
        <p:spPr>
          <a:xfrm>
            <a:off x="2706130" y="3237464"/>
            <a:ext cx="1402492" cy="217478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2" name="Straight Connector 11"/>
          <p:cNvCxnSpPr/>
          <p:nvPr/>
        </p:nvCxnSpPr>
        <p:spPr>
          <a:xfrm>
            <a:off x="2706130" y="3546383"/>
            <a:ext cx="1402492" cy="1235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712311" y="3861480"/>
            <a:ext cx="1402492" cy="12357"/>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2712311" y="4161130"/>
            <a:ext cx="1402492" cy="12357"/>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2699949" y="4466961"/>
            <a:ext cx="1402492" cy="12357"/>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2764828" y="4460780"/>
            <a:ext cx="1297457" cy="1200329"/>
          </a:xfrm>
          <a:prstGeom prst="rect">
            <a:avLst/>
          </a:prstGeom>
          <a:noFill/>
        </p:spPr>
        <p:txBody>
          <a:bodyPr wrap="square" rtlCol="0">
            <a:spAutoFit/>
          </a:bodyPr>
          <a:lstStyle/>
          <a:p>
            <a:pPr algn="ctr"/>
            <a:r>
              <a:rPr lang="en-IN" dirty="0"/>
              <a:t>.</a:t>
            </a:r>
          </a:p>
          <a:p>
            <a:pPr algn="ctr"/>
            <a:r>
              <a:rPr lang="en-IN" dirty="0"/>
              <a:t>.</a:t>
            </a:r>
          </a:p>
          <a:p>
            <a:pPr algn="ctr"/>
            <a:r>
              <a:rPr lang="en-IN" dirty="0"/>
              <a:t>.</a:t>
            </a:r>
          </a:p>
          <a:p>
            <a:pPr algn="ctr"/>
            <a:endParaRPr lang="id-ID" dirty="0"/>
          </a:p>
        </p:txBody>
      </p:sp>
      <p:cxnSp>
        <p:nvCxnSpPr>
          <p:cNvPr id="17" name="Straight Connector 16"/>
          <p:cNvCxnSpPr/>
          <p:nvPr/>
        </p:nvCxnSpPr>
        <p:spPr>
          <a:xfrm>
            <a:off x="2965625" y="3237463"/>
            <a:ext cx="0" cy="1223317"/>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3229236" y="3237462"/>
            <a:ext cx="0" cy="1223317"/>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3501086" y="3249822"/>
            <a:ext cx="0" cy="1223317"/>
          </a:xfrm>
          <a:prstGeom prst="line">
            <a:avLst/>
          </a:prstGeom>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509320" y="3249822"/>
            <a:ext cx="552965" cy="1200329"/>
          </a:xfrm>
          <a:prstGeom prst="rect">
            <a:avLst/>
          </a:prstGeom>
          <a:noFill/>
        </p:spPr>
        <p:txBody>
          <a:bodyPr wrap="square" rtlCol="0">
            <a:spAutoFit/>
          </a:bodyPr>
          <a:lstStyle/>
          <a:p>
            <a:r>
              <a:rPr lang="en-IN" dirty="0"/>
              <a:t>……………………</a:t>
            </a:r>
            <a:endParaRPr lang="id-ID" dirty="0"/>
          </a:p>
        </p:txBody>
      </p:sp>
      <p:sp>
        <p:nvSpPr>
          <p:cNvPr id="21" name="Rectangle 20"/>
          <p:cNvSpPr/>
          <p:nvPr/>
        </p:nvSpPr>
        <p:spPr>
          <a:xfrm>
            <a:off x="7171050" y="3237462"/>
            <a:ext cx="1402492" cy="217478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22" name="Straight Connector 21"/>
          <p:cNvCxnSpPr/>
          <p:nvPr/>
        </p:nvCxnSpPr>
        <p:spPr>
          <a:xfrm>
            <a:off x="7171050" y="3546381"/>
            <a:ext cx="1402492" cy="1235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7177231" y="3861478"/>
            <a:ext cx="1402492" cy="12357"/>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7177231" y="4161128"/>
            <a:ext cx="1402492" cy="12357"/>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7164869" y="4466959"/>
            <a:ext cx="1402492" cy="12357"/>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7229748" y="4460778"/>
            <a:ext cx="1297457" cy="1200329"/>
          </a:xfrm>
          <a:prstGeom prst="rect">
            <a:avLst/>
          </a:prstGeom>
          <a:noFill/>
        </p:spPr>
        <p:txBody>
          <a:bodyPr wrap="square" rtlCol="0">
            <a:spAutoFit/>
          </a:bodyPr>
          <a:lstStyle/>
          <a:p>
            <a:pPr algn="ctr"/>
            <a:r>
              <a:rPr lang="en-IN" dirty="0"/>
              <a:t>.</a:t>
            </a:r>
          </a:p>
          <a:p>
            <a:pPr algn="ctr"/>
            <a:r>
              <a:rPr lang="en-IN" dirty="0"/>
              <a:t>.</a:t>
            </a:r>
          </a:p>
          <a:p>
            <a:pPr algn="ctr"/>
            <a:r>
              <a:rPr lang="en-IN" dirty="0"/>
              <a:t>.</a:t>
            </a:r>
          </a:p>
          <a:p>
            <a:pPr algn="ctr"/>
            <a:endParaRPr lang="id-ID" dirty="0"/>
          </a:p>
        </p:txBody>
      </p:sp>
      <p:cxnSp>
        <p:nvCxnSpPr>
          <p:cNvPr id="27" name="Straight Connector 26"/>
          <p:cNvCxnSpPr/>
          <p:nvPr/>
        </p:nvCxnSpPr>
        <p:spPr>
          <a:xfrm>
            <a:off x="7430545" y="3237461"/>
            <a:ext cx="0" cy="122331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7694156" y="3237460"/>
            <a:ext cx="0" cy="122331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7966006" y="3249820"/>
            <a:ext cx="0" cy="1223317"/>
          </a:xfrm>
          <a:prstGeom prst="line">
            <a:avLst/>
          </a:prstGeom>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7974240" y="3249820"/>
            <a:ext cx="552965" cy="1200329"/>
          </a:xfrm>
          <a:prstGeom prst="rect">
            <a:avLst/>
          </a:prstGeom>
          <a:noFill/>
        </p:spPr>
        <p:txBody>
          <a:bodyPr wrap="square" rtlCol="0">
            <a:spAutoFit/>
          </a:bodyPr>
          <a:lstStyle/>
          <a:p>
            <a:r>
              <a:rPr lang="en-IN" dirty="0"/>
              <a:t>……………………</a:t>
            </a:r>
            <a:endParaRPr lang="id-ID" dirty="0"/>
          </a:p>
        </p:txBody>
      </p:sp>
      <p:sp>
        <p:nvSpPr>
          <p:cNvPr id="31" name="TextBox 30"/>
          <p:cNvSpPr txBox="1"/>
          <p:nvPr/>
        </p:nvSpPr>
        <p:spPr>
          <a:xfrm>
            <a:off x="2539317" y="5661107"/>
            <a:ext cx="1748478" cy="646331"/>
          </a:xfrm>
          <a:prstGeom prst="rect">
            <a:avLst/>
          </a:prstGeom>
          <a:noFill/>
        </p:spPr>
        <p:txBody>
          <a:bodyPr wrap="square" rtlCol="0">
            <a:spAutoFit/>
          </a:bodyPr>
          <a:lstStyle/>
          <a:p>
            <a:pPr algn="ctr"/>
            <a:r>
              <a:rPr lang="en-IN" dirty="0"/>
              <a:t>User feature</a:t>
            </a:r>
          </a:p>
          <a:p>
            <a:pPr algn="ctr"/>
            <a:r>
              <a:rPr lang="en-IN" dirty="0"/>
              <a:t>610 x 50</a:t>
            </a:r>
            <a:endParaRPr lang="id-ID" dirty="0"/>
          </a:p>
        </p:txBody>
      </p:sp>
      <p:sp>
        <p:nvSpPr>
          <p:cNvPr id="32" name="TextBox 31"/>
          <p:cNvSpPr txBox="1"/>
          <p:nvPr/>
        </p:nvSpPr>
        <p:spPr>
          <a:xfrm>
            <a:off x="7004237" y="5599660"/>
            <a:ext cx="1748478" cy="646331"/>
          </a:xfrm>
          <a:prstGeom prst="rect">
            <a:avLst/>
          </a:prstGeom>
          <a:noFill/>
        </p:spPr>
        <p:txBody>
          <a:bodyPr wrap="square" rtlCol="0">
            <a:spAutoFit/>
          </a:bodyPr>
          <a:lstStyle/>
          <a:p>
            <a:pPr algn="ctr"/>
            <a:r>
              <a:rPr lang="en-IN" dirty="0"/>
              <a:t>Item feature</a:t>
            </a:r>
          </a:p>
          <a:p>
            <a:pPr algn="ctr"/>
            <a:r>
              <a:rPr lang="en-IN" dirty="0"/>
              <a:t>9724 x 50</a:t>
            </a:r>
            <a:endParaRPr lang="id-ID" dirty="0"/>
          </a:p>
        </p:txBody>
      </p:sp>
      <p:sp>
        <p:nvSpPr>
          <p:cNvPr id="33" name="Left Brace 32"/>
          <p:cNvSpPr/>
          <p:nvPr/>
        </p:nvSpPr>
        <p:spPr>
          <a:xfrm>
            <a:off x="2238639" y="3249820"/>
            <a:ext cx="148281" cy="216243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34" name="TextBox 33"/>
          <p:cNvSpPr txBox="1"/>
          <p:nvPr/>
        </p:nvSpPr>
        <p:spPr>
          <a:xfrm>
            <a:off x="1711623" y="4162425"/>
            <a:ext cx="560188" cy="276999"/>
          </a:xfrm>
          <a:prstGeom prst="rect">
            <a:avLst/>
          </a:prstGeom>
          <a:noFill/>
        </p:spPr>
        <p:txBody>
          <a:bodyPr wrap="square" rtlCol="0">
            <a:spAutoFit/>
          </a:bodyPr>
          <a:lstStyle/>
          <a:p>
            <a:r>
              <a:rPr lang="en-IN" sz="1200" dirty="0"/>
              <a:t>Users</a:t>
            </a:r>
            <a:endParaRPr lang="id-ID" sz="1200" dirty="0"/>
          </a:p>
        </p:txBody>
      </p:sp>
      <p:sp>
        <p:nvSpPr>
          <p:cNvPr id="35" name="Left Brace 34"/>
          <p:cNvSpPr/>
          <p:nvPr/>
        </p:nvSpPr>
        <p:spPr>
          <a:xfrm rot="5400000">
            <a:off x="3292013" y="2350488"/>
            <a:ext cx="199839" cy="134997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36" name="TextBox 35"/>
          <p:cNvSpPr txBox="1"/>
          <p:nvPr/>
        </p:nvSpPr>
        <p:spPr>
          <a:xfrm>
            <a:off x="3041290" y="2657723"/>
            <a:ext cx="696109" cy="276999"/>
          </a:xfrm>
          <a:prstGeom prst="rect">
            <a:avLst/>
          </a:prstGeom>
          <a:noFill/>
        </p:spPr>
        <p:txBody>
          <a:bodyPr wrap="square" rtlCol="0">
            <a:spAutoFit/>
          </a:bodyPr>
          <a:lstStyle/>
          <a:p>
            <a:r>
              <a:rPr lang="en-IN" sz="1200" dirty="0"/>
              <a:t>Feature</a:t>
            </a:r>
            <a:endParaRPr lang="id-ID" sz="1200" dirty="0"/>
          </a:p>
        </p:txBody>
      </p:sp>
      <p:sp>
        <p:nvSpPr>
          <p:cNvPr id="37" name="Left Brace 36"/>
          <p:cNvSpPr/>
          <p:nvPr/>
        </p:nvSpPr>
        <p:spPr>
          <a:xfrm rot="10800000">
            <a:off x="8738025" y="3249820"/>
            <a:ext cx="357089" cy="2162431"/>
          </a:xfrm>
          <a:prstGeom prst="leftBrace">
            <a:avLst>
              <a:gd name="adj1" fmla="val 8333"/>
              <a:gd name="adj2" fmla="val 4765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38" name="TextBox 37"/>
          <p:cNvSpPr txBox="1"/>
          <p:nvPr/>
        </p:nvSpPr>
        <p:spPr>
          <a:xfrm>
            <a:off x="9090323" y="4251325"/>
            <a:ext cx="560188" cy="276999"/>
          </a:xfrm>
          <a:prstGeom prst="rect">
            <a:avLst/>
          </a:prstGeom>
          <a:noFill/>
        </p:spPr>
        <p:txBody>
          <a:bodyPr wrap="square" rtlCol="0">
            <a:spAutoFit/>
          </a:bodyPr>
          <a:lstStyle/>
          <a:p>
            <a:r>
              <a:rPr lang="en-IN" sz="1200" dirty="0"/>
              <a:t>Item</a:t>
            </a:r>
            <a:endParaRPr lang="id-ID" sz="1200" dirty="0"/>
          </a:p>
        </p:txBody>
      </p:sp>
      <p:sp>
        <p:nvSpPr>
          <p:cNvPr id="39" name="Left Brace 38"/>
          <p:cNvSpPr/>
          <p:nvPr/>
        </p:nvSpPr>
        <p:spPr>
          <a:xfrm rot="5400000">
            <a:off x="7775113" y="2363188"/>
            <a:ext cx="199839" cy="134997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40" name="TextBox 39"/>
          <p:cNvSpPr txBox="1"/>
          <p:nvPr/>
        </p:nvSpPr>
        <p:spPr>
          <a:xfrm>
            <a:off x="7524390" y="2670423"/>
            <a:ext cx="696109" cy="276999"/>
          </a:xfrm>
          <a:prstGeom prst="rect">
            <a:avLst/>
          </a:prstGeom>
          <a:noFill/>
        </p:spPr>
        <p:txBody>
          <a:bodyPr wrap="square" rtlCol="0">
            <a:spAutoFit/>
          </a:bodyPr>
          <a:lstStyle/>
          <a:p>
            <a:r>
              <a:rPr lang="en-IN" sz="1200" dirty="0"/>
              <a:t>Feature</a:t>
            </a:r>
            <a:endParaRPr lang="id-ID" sz="1200" dirty="0"/>
          </a:p>
        </p:txBody>
      </p:sp>
      <p:sp>
        <p:nvSpPr>
          <p:cNvPr id="41" name="Down Arrow 40"/>
          <p:cNvSpPr/>
          <p:nvPr/>
        </p:nvSpPr>
        <p:spPr>
          <a:xfrm>
            <a:off x="5548184" y="2670423"/>
            <a:ext cx="407773" cy="1654433"/>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Left-Right Arrow 41"/>
          <p:cNvSpPr/>
          <p:nvPr/>
        </p:nvSpPr>
        <p:spPr>
          <a:xfrm>
            <a:off x="4696085" y="4011758"/>
            <a:ext cx="2100655" cy="404991"/>
          </a:xfrm>
          <a:prstGeom prst="lef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Date Placeholder 42"/>
          <p:cNvSpPr>
            <a:spLocks noGrp="1"/>
          </p:cNvSpPr>
          <p:nvPr>
            <p:ph type="dt" sz="half" idx="10"/>
          </p:nvPr>
        </p:nvSpPr>
        <p:spPr/>
        <p:txBody>
          <a:bodyPr/>
          <a:lstStyle/>
          <a:p>
            <a:r>
              <a:rPr lang="en-US" smtClean="0"/>
              <a:t>01-07-2020</a:t>
            </a:r>
            <a:endParaRPr lang="en-IN"/>
          </a:p>
        </p:txBody>
      </p:sp>
      <p:sp>
        <p:nvSpPr>
          <p:cNvPr id="45" name="Slide Number Placeholder 44"/>
          <p:cNvSpPr>
            <a:spLocks noGrp="1"/>
          </p:cNvSpPr>
          <p:nvPr>
            <p:ph type="sldNum" sz="quarter" idx="12"/>
          </p:nvPr>
        </p:nvSpPr>
        <p:spPr/>
        <p:txBody>
          <a:bodyPr/>
          <a:lstStyle/>
          <a:p>
            <a:fld id="{D35B4F70-C63C-45B0-89D8-688A8DDAFAEB}" type="slidenum">
              <a:rPr lang="en-IN" smtClean="0"/>
              <a:t>17</a:t>
            </a:fld>
            <a:endParaRPr lang="en-IN"/>
          </a:p>
        </p:txBody>
      </p:sp>
    </p:spTree>
    <p:extLst>
      <p:ext uri="{BB962C8B-B14F-4D97-AF65-F5344CB8AC3E}">
        <p14:creationId xmlns:p14="http://schemas.microsoft.com/office/powerpoint/2010/main" val="89585753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down)">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ppt_x"/>
                                          </p:val>
                                        </p:tav>
                                        <p:tav tm="100000">
                                          <p:val>
                                            <p:strVal val="#ppt_x"/>
                                          </p:val>
                                        </p:tav>
                                      </p:tavLst>
                                    </p:anim>
                                    <p:anim calcmode="lin" valueType="num">
                                      <p:cBhvr additive="base">
                                        <p:cTn id="54" dur="500" fill="hold"/>
                                        <p:tgtEl>
                                          <p:spTgt spid="14"/>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ppt_x"/>
                                          </p:val>
                                        </p:tav>
                                        <p:tav tm="100000">
                                          <p:val>
                                            <p:strVal val="#ppt_x"/>
                                          </p:val>
                                        </p:tav>
                                      </p:tavLst>
                                    </p:anim>
                                    <p:anim calcmode="lin" valueType="num">
                                      <p:cBhvr additive="base">
                                        <p:cTn id="58" dur="500" fill="hold"/>
                                        <p:tgtEl>
                                          <p:spTgt spid="1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8"/>
                                        </p:tgtEl>
                                        <p:attrNameLst>
                                          <p:attrName>style.visibility</p:attrName>
                                        </p:attrNameLst>
                                      </p:cBhvr>
                                      <p:to>
                                        <p:strVal val="visible"/>
                                      </p:to>
                                    </p:set>
                                    <p:anim calcmode="lin" valueType="num">
                                      <p:cBhvr additive="base">
                                        <p:cTn id="69" dur="500" fill="hold"/>
                                        <p:tgtEl>
                                          <p:spTgt spid="18"/>
                                        </p:tgtEl>
                                        <p:attrNameLst>
                                          <p:attrName>ppt_x</p:attrName>
                                        </p:attrNameLst>
                                      </p:cBhvr>
                                      <p:tavLst>
                                        <p:tav tm="0">
                                          <p:val>
                                            <p:strVal val="#ppt_x"/>
                                          </p:val>
                                        </p:tav>
                                        <p:tav tm="100000">
                                          <p:val>
                                            <p:strVal val="#ppt_x"/>
                                          </p:val>
                                        </p:tav>
                                      </p:tavLst>
                                    </p:anim>
                                    <p:anim calcmode="lin" valueType="num">
                                      <p:cBhvr additive="base">
                                        <p:cTn id="70" dur="500" fill="hold"/>
                                        <p:tgtEl>
                                          <p:spTgt spid="18"/>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additive="base">
                                        <p:cTn id="73" dur="500" fill="hold"/>
                                        <p:tgtEl>
                                          <p:spTgt spid="19"/>
                                        </p:tgtEl>
                                        <p:attrNameLst>
                                          <p:attrName>ppt_x</p:attrName>
                                        </p:attrNameLst>
                                      </p:cBhvr>
                                      <p:tavLst>
                                        <p:tav tm="0">
                                          <p:val>
                                            <p:strVal val="#ppt_x"/>
                                          </p:val>
                                        </p:tav>
                                        <p:tav tm="100000">
                                          <p:val>
                                            <p:strVal val="#ppt_x"/>
                                          </p:val>
                                        </p:tav>
                                      </p:tavLst>
                                    </p:anim>
                                    <p:anim calcmode="lin" valueType="num">
                                      <p:cBhvr additive="base">
                                        <p:cTn id="74" dur="500" fill="hold"/>
                                        <p:tgtEl>
                                          <p:spTgt spid="19"/>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fill="hold"/>
                                        <p:tgtEl>
                                          <p:spTgt spid="21"/>
                                        </p:tgtEl>
                                        <p:attrNameLst>
                                          <p:attrName>ppt_x</p:attrName>
                                        </p:attrNameLst>
                                      </p:cBhvr>
                                      <p:tavLst>
                                        <p:tav tm="0">
                                          <p:val>
                                            <p:strVal val="#ppt_x"/>
                                          </p:val>
                                        </p:tav>
                                        <p:tav tm="100000">
                                          <p:val>
                                            <p:strVal val="#ppt_x"/>
                                          </p:val>
                                        </p:tav>
                                      </p:tavLst>
                                    </p:anim>
                                    <p:anim calcmode="lin" valueType="num">
                                      <p:cBhvr additive="base">
                                        <p:cTn id="82" dur="500" fill="hold"/>
                                        <p:tgtEl>
                                          <p:spTgt spid="21"/>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ppt_x"/>
                                          </p:val>
                                        </p:tav>
                                        <p:tav tm="100000">
                                          <p:val>
                                            <p:strVal val="#ppt_x"/>
                                          </p:val>
                                        </p:tav>
                                      </p:tavLst>
                                    </p:anim>
                                    <p:anim calcmode="lin" valueType="num">
                                      <p:cBhvr additive="base">
                                        <p:cTn id="90" dur="500" fill="hold"/>
                                        <p:tgtEl>
                                          <p:spTgt spid="23"/>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25"/>
                                        </p:tgtEl>
                                        <p:attrNameLst>
                                          <p:attrName>style.visibility</p:attrName>
                                        </p:attrNameLst>
                                      </p:cBhvr>
                                      <p:to>
                                        <p:strVal val="visible"/>
                                      </p:to>
                                    </p:set>
                                    <p:anim calcmode="lin" valueType="num">
                                      <p:cBhvr additive="base">
                                        <p:cTn id="97" dur="500" fill="hold"/>
                                        <p:tgtEl>
                                          <p:spTgt spid="25"/>
                                        </p:tgtEl>
                                        <p:attrNameLst>
                                          <p:attrName>ppt_x</p:attrName>
                                        </p:attrNameLst>
                                      </p:cBhvr>
                                      <p:tavLst>
                                        <p:tav tm="0">
                                          <p:val>
                                            <p:strVal val="#ppt_x"/>
                                          </p:val>
                                        </p:tav>
                                        <p:tav tm="100000">
                                          <p:val>
                                            <p:strVal val="#ppt_x"/>
                                          </p:val>
                                        </p:tav>
                                      </p:tavLst>
                                    </p:anim>
                                    <p:anim calcmode="lin" valueType="num">
                                      <p:cBhvr additive="base">
                                        <p:cTn id="98" dur="500" fill="hold"/>
                                        <p:tgtEl>
                                          <p:spTgt spid="25"/>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6"/>
                                        </p:tgtEl>
                                        <p:attrNameLst>
                                          <p:attrName>style.visibility</p:attrName>
                                        </p:attrNameLst>
                                      </p:cBhvr>
                                      <p:to>
                                        <p:strVal val="visible"/>
                                      </p:to>
                                    </p:set>
                                    <p:anim calcmode="lin" valueType="num">
                                      <p:cBhvr additive="base">
                                        <p:cTn id="101" dur="500" fill="hold"/>
                                        <p:tgtEl>
                                          <p:spTgt spid="26"/>
                                        </p:tgtEl>
                                        <p:attrNameLst>
                                          <p:attrName>ppt_x</p:attrName>
                                        </p:attrNameLst>
                                      </p:cBhvr>
                                      <p:tavLst>
                                        <p:tav tm="0">
                                          <p:val>
                                            <p:strVal val="#ppt_x"/>
                                          </p:val>
                                        </p:tav>
                                        <p:tav tm="100000">
                                          <p:val>
                                            <p:strVal val="#ppt_x"/>
                                          </p:val>
                                        </p:tav>
                                      </p:tavLst>
                                    </p:anim>
                                    <p:anim calcmode="lin" valueType="num">
                                      <p:cBhvr additive="base">
                                        <p:cTn id="102" dur="500" fill="hold"/>
                                        <p:tgtEl>
                                          <p:spTgt spid="26"/>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27"/>
                                        </p:tgtEl>
                                        <p:attrNameLst>
                                          <p:attrName>style.visibility</p:attrName>
                                        </p:attrNameLst>
                                      </p:cBhvr>
                                      <p:to>
                                        <p:strVal val="visible"/>
                                      </p:to>
                                    </p:set>
                                    <p:anim calcmode="lin" valueType="num">
                                      <p:cBhvr additive="base">
                                        <p:cTn id="105" dur="500" fill="hold"/>
                                        <p:tgtEl>
                                          <p:spTgt spid="27"/>
                                        </p:tgtEl>
                                        <p:attrNameLst>
                                          <p:attrName>ppt_x</p:attrName>
                                        </p:attrNameLst>
                                      </p:cBhvr>
                                      <p:tavLst>
                                        <p:tav tm="0">
                                          <p:val>
                                            <p:strVal val="#ppt_x"/>
                                          </p:val>
                                        </p:tav>
                                        <p:tav tm="100000">
                                          <p:val>
                                            <p:strVal val="#ppt_x"/>
                                          </p:val>
                                        </p:tav>
                                      </p:tavLst>
                                    </p:anim>
                                    <p:anim calcmode="lin" valueType="num">
                                      <p:cBhvr additive="base">
                                        <p:cTn id="106" dur="500" fill="hold"/>
                                        <p:tgtEl>
                                          <p:spTgt spid="27"/>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28"/>
                                        </p:tgtEl>
                                        <p:attrNameLst>
                                          <p:attrName>style.visibility</p:attrName>
                                        </p:attrNameLst>
                                      </p:cBhvr>
                                      <p:to>
                                        <p:strVal val="visible"/>
                                      </p:to>
                                    </p:set>
                                    <p:anim calcmode="lin" valueType="num">
                                      <p:cBhvr additive="base">
                                        <p:cTn id="109" dur="500" fill="hold"/>
                                        <p:tgtEl>
                                          <p:spTgt spid="28"/>
                                        </p:tgtEl>
                                        <p:attrNameLst>
                                          <p:attrName>ppt_x</p:attrName>
                                        </p:attrNameLst>
                                      </p:cBhvr>
                                      <p:tavLst>
                                        <p:tav tm="0">
                                          <p:val>
                                            <p:strVal val="#ppt_x"/>
                                          </p:val>
                                        </p:tav>
                                        <p:tav tm="100000">
                                          <p:val>
                                            <p:strVal val="#ppt_x"/>
                                          </p:val>
                                        </p:tav>
                                      </p:tavLst>
                                    </p:anim>
                                    <p:anim calcmode="lin" valueType="num">
                                      <p:cBhvr additive="base">
                                        <p:cTn id="110" dur="500" fill="hold"/>
                                        <p:tgtEl>
                                          <p:spTgt spid="28"/>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29"/>
                                        </p:tgtEl>
                                        <p:attrNameLst>
                                          <p:attrName>style.visibility</p:attrName>
                                        </p:attrNameLst>
                                      </p:cBhvr>
                                      <p:to>
                                        <p:strVal val="visible"/>
                                      </p:to>
                                    </p:set>
                                    <p:anim calcmode="lin" valueType="num">
                                      <p:cBhvr additive="base">
                                        <p:cTn id="113" dur="500" fill="hold"/>
                                        <p:tgtEl>
                                          <p:spTgt spid="29"/>
                                        </p:tgtEl>
                                        <p:attrNameLst>
                                          <p:attrName>ppt_x</p:attrName>
                                        </p:attrNameLst>
                                      </p:cBhvr>
                                      <p:tavLst>
                                        <p:tav tm="0">
                                          <p:val>
                                            <p:strVal val="#ppt_x"/>
                                          </p:val>
                                        </p:tav>
                                        <p:tav tm="100000">
                                          <p:val>
                                            <p:strVal val="#ppt_x"/>
                                          </p:val>
                                        </p:tav>
                                      </p:tavLst>
                                    </p:anim>
                                    <p:anim calcmode="lin" valueType="num">
                                      <p:cBhvr additive="base">
                                        <p:cTn id="114" dur="500" fill="hold"/>
                                        <p:tgtEl>
                                          <p:spTgt spid="29"/>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0"/>
                                        </p:tgtEl>
                                        <p:attrNameLst>
                                          <p:attrName>style.visibility</p:attrName>
                                        </p:attrNameLst>
                                      </p:cBhvr>
                                      <p:to>
                                        <p:strVal val="visible"/>
                                      </p:to>
                                    </p:set>
                                    <p:anim calcmode="lin" valueType="num">
                                      <p:cBhvr additive="base">
                                        <p:cTn id="117" dur="500" fill="hold"/>
                                        <p:tgtEl>
                                          <p:spTgt spid="30"/>
                                        </p:tgtEl>
                                        <p:attrNameLst>
                                          <p:attrName>ppt_x</p:attrName>
                                        </p:attrNameLst>
                                      </p:cBhvr>
                                      <p:tavLst>
                                        <p:tav tm="0">
                                          <p:val>
                                            <p:strVal val="#ppt_x"/>
                                          </p:val>
                                        </p:tav>
                                        <p:tav tm="100000">
                                          <p:val>
                                            <p:strVal val="#ppt_x"/>
                                          </p:val>
                                        </p:tav>
                                      </p:tavLst>
                                    </p:anim>
                                    <p:anim calcmode="lin" valueType="num">
                                      <p:cBhvr additive="base">
                                        <p:cTn id="118" dur="500" fill="hold"/>
                                        <p:tgtEl>
                                          <p:spTgt spid="30"/>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31"/>
                                        </p:tgtEl>
                                        <p:attrNameLst>
                                          <p:attrName>style.visibility</p:attrName>
                                        </p:attrNameLst>
                                      </p:cBhvr>
                                      <p:to>
                                        <p:strVal val="visible"/>
                                      </p:to>
                                    </p:set>
                                    <p:anim calcmode="lin" valueType="num">
                                      <p:cBhvr additive="base">
                                        <p:cTn id="121" dur="500" fill="hold"/>
                                        <p:tgtEl>
                                          <p:spTgt spid="31"/>
                                        </p:tgtEl>
                                        <p:attrNameLst>
                                          <p:attrName>ppt_x</p:attrName>
                                        </p:attrNameLst>
                                      </p:cBhvr>
                                      <p:tavLst>
                                        <p:tav tm="0">
                                          <p:val>
                                            <p:strVal val="#ppt_x"/>
                                          </p:val>
                                        </p:tav>
                                        <p:tav tm="100000">
                                          <p:val>
                                            <p:strVal val="#ppt_x"/>
                                          </p:val>
                                        </p:tav>
                                      </p:tavLst>
                                    </p:anim>
                                    <p:anim calcmode="lin" valueType="num">
                                      <p:cBhvr additive="base">
                                        <p:cTn id="122" dur="500" fill="hold"/>
                                        <p:tgtEl>
                                          <p:spTgt spid="31"/>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32"/>
                                        </p:tgtEl>
                                        <p:attrNameLst>
                                          <p:attrName>style.visibility</p:attrName>
                                        </p:attrNameLst>
                                      </p:cBhvr>
                                      <p:to>
                                        <p:strVal val="visible"/>
                                      </p:to>
                                    </p:set>
                                    <p:anim calcmode="lin" valueType="num">
                                      <p:cBhvr additive="base">
                                        <p:cTn id="125" dur="500" fill="hold"/>
                                        <p:tgtEl>
                                          <p:spTgt spid="32"/>
                                        </p:tgtEl>
                                        <p:attrNameLst>
                                          <p:attrName>ppt_x</p:attrName>
                                        </p:attrNameLst>
                                      </p:cBhvr>
                                      <p:tavLst>
                                        <p:tav tm="0">
                                          <p:val>
                                            <p:strVal val="#ppt_x"/>
                                          </p:val>
                                        </p:tav>
                                        <p:tav tm="100000">
                                          <p:val>
                                            <p:strVal val="#ppt_x"/>
                                          </p:val>
                                        </p:tav>
                                      </p:tavLst>
                                    </p:anim>
                                    <p:anim calcmode="lin" valueType="num">
                                      <p:cBhvr additive="base">
                                        <p:cTn id="126" dur="500" fill="hold"/>
                                        <p:tgtEl>
                                          <p:spTgt spid="32"/>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33"/>
                                        </p:tgtEl>
                                        <p:attrNameLst>
                                          <p:attrName>style.visibility</p:attrName>
                                        </p:attrNameLst>
                                      </p:cBhvr>
                                      <p:to>
                                        <p:strVal val="visible"/>
                                      </p:to>
                                    </p:set>
                                    <p:anim calcmode="lin" valueType="num">
                                      <p:cBhvr additive="base">
                                        <p:cTn id="129" dur="500" fill="hold"/>
                                        <p:tgtEl>
                                          <p:spTgt spid="33"/>
                                        </p:tgtEl>
                                        <p:attrNameLst>
                                          <p:attrName>ppt_x</p:attrName>
                                        </p:attrNameLst>
                                      </p:cBhvr>
                                      <p:tavLst>
                                        <p:tav tm="0">
                                          <p:val>
                                            <p:strVal val="#ppt_x"/>
                                          </p:val>
                                        </p:tav>
                                        <p:tav tm="100000">
                                          <p:val>
                                            <p:strVal val="#ppt_x"/>
                                          </p:val>
                                        </p:tav>
                                      </p:tavLst>
                                    </p:anim>
                                    <p:anim calcmode="lin" valueType="num">
                                      <p:cBhvr additive="base">
                                        <p:cTn id="130" dur="500" fill="hold"/>
                                        <p:tgtEl>
                                          <p:spTgt spid="33"/>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35"/>
                                        </p:tgtEl>
                                        <p:attrNameLst>
                                          <p:attrName>style.visibility</p:attrName>
                                        </p:attrNameLst>
                                      </p:cBhvr>
                                      <p:to>
                                        <p:strVal val="visible"/>
                                      </p:to>
                                    </p:set>
                                    <p:anim calcmode="lin" valueType="num">
                                      <p:cBhvr additive="base">
                                        <p:cTn id="133" dur="500" fill="hold"/>
                                        <p:tgtEl>
                                          <p:spTgt spid="35"/>
                                        </p:tgtEl>
                                        <p:attrNameLst>
                                          <p:attrName>ppt_x</p:attrName>
                                        </p:attrNameLst>
                                      </p:cBhvr>
                                      <p:tavLst>
                                        <p:tav tm="0">
                                          <p:val>
                                            <p:strVal val="#ppt_x"/>
                                          </p:val>
                                        </p:tav>
                                        <p:tav tm="100000">
                                          <p:val>
                                            <p:strVal val="#ppt_x"/>
                                          </p:val>
                                        </p:tav>
                                      </p:tavLst>
                                    </p:anim>
                                    <p:anim calcmode="lin" valueType="num">
                                      <p:cBhvr additive="base">
                                        <p:cTn id="134" dur="500" fill="hold"/>
                                        <p:tgtEl>
                                          <p:spTgt spid="35"/>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36"/>
                                        </p:tgtEl>
                                        <p:attrNameLst>
                                          <p:attrName>style.visibility</p:attrName>
                                        </p:attrNameLst>
                                      </p:cBhvr>
                                      <p:to>
                                        <p:strVal val="visible"/>
                                      </p:to>
                                    </p:set>
                                    <p:anim calcmode="lin" valueType="num">
                                      <p:cBhvr additive="base">
                                        <p:cTn id="137" dur="500" fill="hold"/>
                                        <p:tgtEl>
                                          <p:spTgt spid="36"/>
                                        </p:tgtEl>
                                        <p:attrNameLst>
                                          <p:attrName>ppt_x</p:attrName>
                                        </p:attrNameLst>
                                      </p:cBhvr>
                                      <p:tavLst>
                                        <p:tav tm="0">
                                          <p:val>
                                            <p:strVal val="#ppt_x"/>
                                          </p:val>
                                        </p:tav>
                                        <p:tav tm="100000">
                                          <p:val>
                                            <p:strVal val="#ppt_x"/>
                                          </p:val>
                                        </p:tav>
                                      </p:tavLst>
                                    </p:anim>
                                    <p:anim calcmode="lin" valueType="num">
                                      <p:cBhvr additive="base">
                                        <p:cTn id="138" dur="500" fill="hold"/>
                                        <p:tgtEl>
                                          <p:spTgt spid="36"/>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37"/>
                                        </p:tgtEl>
                                        <p:attrNameLst>
                                          <p:attrName>style.visibility</p:attrName>
                                        </p:attrNameLst>
                                      </p:cBhvr>
                                      <p:to>
                                        <p:strVal val="visible"/>
                                      </p:to>
                                    </p:set>
                                    <p:anim calcmode="lin" valueType="num">
                                      <p:cBhvr additive="base">
                                        <p:cTn id="141" dur="500" fill="hold"/>
                                        <p:tgtEl>
                                          <p:spTgt spid="37"/>
                                        </p:tgtEl>
                                        <p:attrNameLst>
                                          <p:attrName>ppt_x</p:attrName>
                                        </p:attrNameLst>
                                      </p:cBhvr>
                                      <p:tavLst>
                                        <p:tav tm="0">
                                          <p:val>
                                            <p:strVal val="#ppt_x"/>
                                          </p:val>
                                        </p:tav>
                                        <p:tav tm="100000">
                                          <p:val>
                                            <p:strVal val="#ppt_x"/>
                                          </p:val>
                                        </p:tav>
                                      </p:tavLst>
                                    </p:anim>
                                    <p:anim calcmode="lin" valueType="num">
                                      <p:cBhvr additive="base">
                                        <p:cTn id="142" dur="500" fill="hold"/>
                                        <p:tgtEl>
                                          <p:spTgt spid="37"/>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38"/>
                                        </p:tgtEl>
                                        <p:attrNameLst>
                                          <p:attrName>style.visibility</p:attrName>
                                        </p:attrNameLst>
                                      </p:cBhvr>
                                      <p:to>
                                        <p:strVal val="visible"/>
                                      </p:to>
                                    </p:set>
                                    <p:anim calcmode="lin" valueType="num">
                                      <p:cBhvr additive="base">
                                        <p:cTn id="145" dur="500" fill="hold"/>
                                        <p:tgtEl>
                                          <p:spTgt spid="38"/>
                                        </p:tgtEl>
                                        <p:attrNameLst>
                                          <p:attrName>ppt_x</p:attrName>
                                        </p:attrNameLst>
                                      </p:cBhvr>
                                      <p:tavLst>
                                        <p:tav tm="0">
                                          <p:val>
                                            <p:strVal val="#ppt_x"/>
                                          </p:val>
                                        </p:tav>
                                        <p:tav tm="100000">
                                          <p:val>
                                            <p:strVal val="#ppt_x"/>
                                          </p:val>
                                        </p:tav>
                                      </p:tavLst>
                                    </p:anim>
                                    <p:anim calcmode="lin" valueType="num">
                                      <p:cBhvr additive="base">
                                        <p:cTn id="146" dur="500" fill="hold"/>
                                        <p:tgtEl>
                                          <p:spTgt spid="38"/>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39"/>
                                        </p:tgtEl>
                                        <p:attrNameLst>
                                          <p:attrName>style.visibility</p:attrName>
                                        </p:attrNameLst>
                                      </p:cBhvr>
                                      <p:to>
                                        <p:strVal val="visible"/>
                                      </p:to>
                                    </p:set>
                                    <p:anim calcmode="lin" valueType="num">
                                      <p:cBhvr additive="base">
                                        <p:cTn id="149" dur="500" fill="hold"/>
                                        <p:tgtEl>
                                          <p:spTgt spid="39"/>
                                        </p:tgtEl>
                                        <p:attrNameLst>
                                          <p:attrName>ppt_x</p:attrName>
                                        </p:attrNameLst>
                                      </p:cBhvr>
                                      <p:tavLst>
                                        <p:tav tm="0">
                                          <p:val>
                                            <p:strVal val="#ppt_x"/>
                                          </p:val>
                                        </p:tav>
                                        <p:tav tm="100000">
                                          <p:val>
                                            <p:strVal val="#ppt_x"/>
                                          </p:val>
                                        </p:tav>
                                      </p:tavLst>
                                    </p:anim>
                                    <p:anim calcmode="lin" valueType="num">
                                      <p:cBhvr additive="base">
                                        <p:cTn id="150" dur="500" fill="hold"/>
                                        <p:tgtEl>
                                          <p:spTgt spid="39"/>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40"/>
                                        </p:tgtEl>
                                        <p:attrNameLst>
                                          <p:attrName>style.visibility</p:attrName>
                                        </p:attrNameLst>
                                      </p:cBhvr>
                                      <p:to>
                                        <p:strVal val="visible"/>
                                      </p:to>
                                    </p:set>
                                    <p:anim calcmode="lin" valueType="num">
                                      <p:cBhvr additive="base">
                                        <p:cTn id="153" dur="500" fill="hold"/>
                                        <p:tgtEl>
                                          <p:spTgt spid="40"/>
                                        </p:tgtEl>
                                        <p:attrNameLst>
                                          <p:attrName>ppt_x</p:attrName>
                                        </p:attrNameLst>
                                      </p:cBhvr>
                                      <p:tavLst>
                                        <p:tav tm="0">
                                          <p:val>
                                            <p:strVal val="#ppt_x"/>
                                          </p:val>
                                        </p:tav>
                                        <p:tav tm="100000">
                                          <p:val>
                                            <p:strVal val="#ppt_x"/>
                                          </p:val>
                                        </p:tav>
                                      </p:tavLst>
                                    </p:anim>
                                    <p:anim calcmode="lin" valueType="num">
                                      <p:cBhvr additive="base">
                                        <p:cTn id="154" dur="500" fill="hold"/>
                                        <p:tgtEl>
                                          <p:spTgt spid="40"/>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41"/>
                                        </p:tgtEl>
                                        <p:attrNameLst>
                                          <p:attrName>style.visibility</p:attrName>
                                        </p:attrNameLst>
                                      </p:cBhvr>
                                      <p:to>
                                        <p:strVal val="visible"/>
                                      </p:to>
                                    </p:set>
                                    <p:anim calcmode="lin" valueType="num">
                                      <p:cBhvr additive="base">
                                        <p:cTn id="157" dur="500" fill="hold"/>
                                        <p:tgtEl>
                                          <p:spTgt spid="41"/>
                                        </p:tgtEl>
                                        <p:attrNameLst>
                                          <p:attrName>ppt_x</p:attrName>
                                        </p:attrNameLst>
                                      </p:cBhvr>
                                      <p:tavLst>
                                        <p:tav tm="0">
                                          <p:val>
                                            <p:strVal val="#ppt_x"/>
                                          </p:val>
                                        </p:tav>
                                        <p:tav tm="100000">
                                          <p:val>
                                            <p:strVal val="#ppt_x"/>
                                          </p:val>
                                        </p:tav>
                                      </p:tavLst>
                                    </p:anim>
                                    <p:anim calcmode="lin" valueType="num">
                                      <p:cBhvr additive="base">
                                        <p:cTn id="158" dur="500" fill="hold"/>
                                        <p:tgtEl>
                                          <p:spTgt spid="41"/>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42"/>
                                        </p:tgtEl>
                                        <p:attrNameLst>
                                          <p:attrName>style.visibility</p:attrName>
                                        </p:attrNameLst>
                                      </p:cBhvr>
                                      <p:to>
                                        <p:strVal val="visible"/>
                                      </p:to>
                                    </p:set>
                                    <p:anim calcmode="lin" valueType="num">
                                      <p:cBhvr additive="base">
                                        <p:cTn id="161" dur="500" fill="hold"/>
                                        <p:tgtEl>
                                          <p:spTgt spid="42"/>
                                        </p:tgtEl>
                                        <p:attrNameLst>
                                          <p:attrName>ppt_x</p:attrName>
                                        </p:attrNameLst>
                                      </p:cBhvr>
                                      <p:tavLst>
                                        <p:tav tm="0">
                                          <p:val>
                                            <p:strVal val="#ppt_x"/>
                                          </p:val>
                                        </p:tav>
                                        <p:tav tm="100000">
                                          <p:val>
                                            <p:strVal val="#ppt_x"/>
                                          </p:val>
                                        </p:tav>
                                      </p:tavLst>
                                    </p:anim>
                                    <p:anim calcmode="lin" valueType="num">
                                      <p:cBhvr additive="base">
                                        <p:cTn id="162" dur="500" fill="hold"/>
                                        <p:tgtEl>
                                          <p:spTgt spid="42"/>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34"/>
                                        </p:tgtEl>
                                        <p:attrNameLst>
                                          <p:attrName>style.visibility</p:attrName>
                                        </p:attrNameLst>
                                      </p:cBhvr>
                                      <p:to>
                                        <p:strVal val="visible"/>
                                      </p:to>
                                    </p:set>
                                    <p:anim calcmode="lin" valueType="num">
                                      <p:cBhvr additive="base">
                                        <p:cTn id="165" dur="500" fill="hold"/>
                                        <p:tgtEl>
                                          <p:spTgt spid="34"/>
                                        </p:tgtEl>
                                        <p:attrNameLst>
                                          <p:attrName>ppt_x</p:attrName>
                                        </p:attrNameLst>
                                      </p:cBhvr>
                                      <p:tavLst>
                                        <p:tav tm="0">
                                          <p:val>
                                            <p:strVal val="#ppt_x"/>
                                          </p:val>
                                        </p:tav>
                                        <p:tav tm="100000">
                                          <p:val>
                                            <p:strVal val="#ppt_x"/>
                                          </p:val>
                                        </p:tav>
                                      </p:tavLst>
                                    </p:anim>
                                    <p:anim calcmode="lin" valueType="num">
                                      <p:cBhvr additive="base">
                                        <p:cTn id="16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p:bldP spid="7" grpId="0"/>
      <p:bldP spid="8" grpId="0" animBg="1"/>
      <p:bldP spid="9" grpId="0"/>
      <p:bldP spid="11" grpId="0" animBg="1"/>
      <p:bldP spid="16" grpId="0"/>
      <p:bldP spid="20" grpId="0"/>
      <p:bldP spid="21" grpId="0" animBg="1"/>
      <p:bldP spid="26" grpId="0"/>
      <p:bldP spid="30" grpId="0"/>
      <p:bldP spid="31" grpId="0"/>
      <p:bldP spid="32" grpId="0"/>
      <p:bldP spid="33" grpId="0" animBg="1"/>
      <p:bldP spid="34" grpId="0"/>
      <p:bldP spid="35" grpId="0" animBg="1"/>
      <p:bldP spid="36" grpId="0"/>
      <p:bldP spid="37" grpId="0" animBg="1"/>
      <p:bldP spid="38" grpId="0"/>
      <p:bldP spid="39" grpId="0" animBg="1"/>
      <p:bldP spid="40" grpId="0"/>
      <p:bldP spid="41" grpId="0" animBg="1"/>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3899" y="501140"/>
            <a:ext cx="10566400" cy="646331"/>
          </a:xfrm>
          <a:prstGeom prst="rect">
            <a:avLst/>
          </a:prstGeom>
          <a:noFill/>
        </p:spPr>
        <p:txBody>
          <a:bodyPr wrap="square" rtlCol="0">
            <a:spAutoFit/>
          </a:bodyPr>
          <a:lstStyle/>
          <a:p>
            <a:r>
              <a:rPr lang="en-IN" sz="3600" dirty="0">
                <a:latin typeface="+mj-lt"/>
              </a:rPr>
              <a:t>Use of Feature Maps: </a:t>
            </a:r>
            <a:endParaRPr lang="id-ID" sz="3600" dirty="0">
              <a:latin typeface="+mj-lt"/>
            </a:endParaRPr>
          </a:p>
        </p:txBody>
      </p:sp>
      <p:sp>
        <p:nvSpPr>
          <p:cNvPr id="3" name="TextBox 2"/>
          <p:cNvSpPr txBox="1"/>
          <p:nvPr/>
        </p:nvSpPr>
        <p:spPr>
          <a:xfrm>
            <a:off x="1130300" y="1098722"/>
            <a:ext cx="9994900" cy="2046714"/>
          </a:xfrm>
          <a:prstGeom prst="rect">
            <a:avLst/>
          </a:prstGeom>
          <a:noFill/>
        </p:spPr>
        <p:txBody>
          <a:bodyPr wrap="square" rtlCol="0">
            <a:spAutoFit/>
          </a:bodyPr>
          <a:lstStyle/>
          <a:p>
            <a:pPr marL="285750" indent="-285750">
              <a:buFont typeface="Wingdings" panose="05000000000000000000" pitchFamily="2" charset="2"/>
              <a:buChar char="v"/>
            </a:pPr>
            <a:r>
              <a:rPr lang="en-IN" sz="2400" dirty="0"/>
              <a:t>We can use it for similarity calculation </a:t>
            </a:r>
          </a:p>
          <a:p>
            <a:endParaRPr lang="en-IN" sz="2400" dirty="0"/>
          </a:p>
          <a:p>
            <a:endParaRPr lang="en-IN" sz="2400" dirty="0"/>
          </a:p>
          <a:p>
            <a:endParaRPr lang="en-IN" sz="700" dirty="0"/>
          </a:p>
          <a:p>
            <a:pPr marL="285750" indent="-285750">
              <a:buFont typeface="Wingdings" panose="05000000000000000000" pitchFamily="2" charset="2"/>
              <a:buChar char="v"/>
            </a:pPr>
            <a:r>
              <a:rPr lang="en-IN" sz="2400" dirty="0"/>
              <a:t>Based on a target user, we can run K-nearest neighbour to find out k most similar user and use their top rated movies for the recommendation.</a:t>
            </a:r>
            <a:endParaRPr lang="id-ID" sz="2400" dirty="0"/>
          </a:p>
        </p:txBody>
      </p:sp>
      <p:sp>
        <p:nvSpPr>
          <p:cNvPr id="4" name="TextBox 3"/>
          <p:cNvSpPr txBox="1"/>
          <p:nvPr/>
        </p:nvSpPr>
        <p:spPr>
          <a:xfrm>
            <a:off x="1473200" y="1745053"/>
            <a:ext cx="9309100" cy="369332"/>
          </a:xfrm>
          <a:prstGeom prst="rect">
            <a:avLst/>
          </a:prstGeom>
          <a:noFill/>
        </p:spPr>
        <p:txBody>
          <a:bodyPr wrap="square" rtlCol="0">
            <a:spAutoFit/>
          </a:bodyPr>
          <a:lstStyle/>
          <a:p>
            <a:r>
              <a:rPr lang="en-IN" dirty="0"/>
              <a:t>Here, Similarity value between two user is referred to </a:t>
            </a:r>
            <a:r>
              <a:rPr lang="en-IN" b="1" dirty="0"/>
              <a:t>Pearson’s correlation coefficient</a:t>
            </a:r>
            <a:endParaRPr lang="id-ID" b="1"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53096" b="36208"/>
          <a:stretch/>
        </p:blipFill>
        <p:spPr>
          <a:xfrm>
            <a:off x="3559847" y="3145437"/>
            <a:ext cx="4704587" cy="3151998"/>
          </a:xfrm>
          <a:prstGeom prst="rect">
            <a:avLst/>
          </a:prstGeom>
        </p:spPr>
      </p:pic>
      <p:sp>
        <p:nvSpPr>
          <p:cNvPr id="6" name="Date Placeholder 5"/>
          <p:cNvSpPr>
            <a:spLocks noGrp="1"/>
          </p:cNvSpPr>
          <p:nvPr>
            <p:ph type="dt" sz="half" idx="10"/>
          </p:nvPr>
        </p:nvSpPr>
        <p:spPr/>
        <p:txBody>
          <a:bodyPr/>
          <a:lstStyle/>
          <a:p>
            <a:r>
              <a:rPr lang="en-US" smtClean="0"/>
              <a:t>01-07-2020</a:t>
            </a:r>
            <a:endParaRPr lang="en-IN"/>
          </a:p>
        </p:txBody>
      </p:sp>
      <p:sp>
        <p:nvSpPr>
          <p:cNvPr id="8" name="Slide Number Placeholder 7"/>
          <p:cNvSpPr>
            <a:spLocks noGrp="1"/>
          </p:cNvSpPr>
          <p:nvPr>
            <p:ph type="sldNum" sz="quarter" idx="12"/>
          </p:nvPr>
        </p:nvSpPr>
        <p:spPr/>
        <p:txBody>
          <a:bodyPr/>
          <a:lstStyle/>
          <a:p>
            <a:fld id="{D35B4F70-C63C-45B0-89D8-688A8DDAFAEB}" type="slidenum">
              <a:rPr lang="en-IN" smtClean="0"/>
              <a:t>18</a:t>
            </a:fld>
            <a:endParaRPr lang="en-IN"/>
          </a:p>
        </p:txBody>
      </p:sp>
    </p:spTree>
    <p:extLst>
      <p:ext uri="{BB962C8B-B14F-4D97-AF65-F5344CB8AC3E}">
        <p14:creationId xmlns:p14="http://schemas.microsoft.com/office/powerpoint/2010/main" val="215180356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599903"/>
            <a:ext cx="10515600" cy="6508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t>Computational model of Trust</a:t>
            </a:r>
            <a:endParaRPr lang="id-ID" sz="3600" dirty="0"/>
          </a:p>
        </p:txBody>
      </p:sp>
      <p:sp>
        <p:nvSpPr>
          <p:cNvPr id="3" name="TextBox 2"/>
          <p:cNvSpPr txBox="1"/>
          <p:nvPr/>
        </p:nvSpPr>
        <p:spPr>
          <a:xfrm>
            <a:off x="1231900" y="1473200"/>
            <a:ext cx="8394700" cy="4154984"/>
          </a:xfrm>
          <a:prstGeom prst="rect">
            <a:avLst/>
          </a:prstGeom>
          <a:noFill/>
        </p:spPr>
        <p:txBody>
          <a:bodyPr wrap="square" rtlCol="0">
            <a:spAutoFit/>
          </a:bodyPr>
          <a:lstStyle/>
          <a:p>
            <a:pPr marL="285750" indent="-285750">
              <a:buFont typeface="Wingdings" panose="05000000000000000000" pitchFamily="2" charset="2"/>
              <a:buChar char="v"/>
            </a:pPr>
            <a:r>
              <a:rPr lang="en-IN" sz="2400" dirty="0"/>
              <a:t>User Classification</a:t>
            </a:r>
          </a:p>
          <a:p>
            <a:pPr marL="914400" lvl="1" indent="-457200">
              <a:buFont typeface="Wingdings" panose="05000000000000000000" pitchFamily="2" charset="2"/>
              <a:buChar char="Ø"/>
            </a:pPr>
            <a:r>
              <a:rPr lang="en-IN" sz="2400" dirty="0"/>
              <a:t>Consumers </a:t>
            </a:r>
          </a:p>
          <a:p>
            <a:pPr marL="914400" lvl="1" indent="-457200">
              <a:buFont typeface="Wingdings" panose="05000000000000000000" pitchFamily="2" charset="2"/>
              <a:buChar char="Ø"/>
            </a:pPr>
            <a:r>
              <a:rPr lang="en-IN" sz="2400" dirty="0"/>
              <a:t>Producers</a:t>
            </a:r>
          </a:p>
          <a:p>
            <a:endParaRPr lang="en-IN" sz="2400" dirty="0"/>
          </a:p>
          <a:p>
            <a:endParaRPr lang="en-IN" sz="2400" dirty="0"/>
          </a:p>
          <a:p>
            <a:pPr marL="285750" indent="-285750">
              <a:buFont typeface="Wingdings" panose="05000000000000000000" pitchFamily="2" charset="2"/>
              <a:buChar char="v"/>
            </a:pPr>
            <a:r>
              <a:rPr lang="en-IN" sz="2400" dirty="0"/>
              <a:t>Trust Classification</a:t>
            </a:r>
          </a:p>
          <a:p>
            <a:pPr marL="742950" lvl="1" indent="-285750">
              <a:buFont typeface="Wingdings" panose="05000000000000000000" pitchFamily="2" charset="2"/>
              <a:buChar char="Ø"/>
            </a:pPr>
            <a:r>
              <a:rPr lang="en-IN" sz="2400" dirty="0"/>
              <a:t>Profile-level trust</a:t>
            </a:r>
          </a:p>
          <a:p>
            <a:pPr marL="742950" lvl="1" indent="-285750">
              <a:buFont typeface="Wingdings" panose="05000000000000000000" pitchFamily="2" charset="2"/>
              <a:buChar char="Ø"/>
            </a:pPr>
            <a:r>
              <a:rPr lang="en-IN" sz="2400" dirty="0"/>
              <a:t>Item-level trust </a:t>
            </a:r>
          </a:p>
          <a:p>
            <a:pPr lvl="1"/>
            <a:endParaRPr lang="en-IN" sz="2400" dirty="0"/>
          </a:p>
          <a:p>
            <a:pPr marL="742950" lvl="1" indent="-285750">
              <a:buFont typeface="Wingdings" panose="05000000000000000000" pitchFamily="2" charset="2"/>
              <a:buChar char="v"/>
            </a:pPr>
            <a:endParaRPr lang="en-IN" sz="2400" dirty="0"/>
          </a:p>
          <a:p>
            <a:pPr lvl="1"/>
            <a:endParaRPr lang="en-IN" sz="2400" dirty="0"/>
          </a:p>
        </p:txBody>
      </p:sp>
      <p:sp>
        <p:nvSpPr>
          <p:cNvPr id="4" name="Date Placeholder 3"/>
          <p:cNvSpPr>
            <a:spLocks noGrp="1"/>
          </p:cNvSpPr>
          <p:nvPr>
            <p:ph type="dt" sz="half" idx="10"/>
          </p:nvPr>
        </p:nvSpPr>
        <p:spPr/>
        <p:txBody>
          <a:bodyPr/>
          <a:lstStyle/>
          <a:p>
            <a:r>
              <a:rPr lang="en-US" smtClean="0"/>
              <a:t>01-07-2020</a:t>
            </a:r>
            <a:endParaRPr lang="en-IN"/>
          </a:p>
        </p:txBody>
      </p:sp>
      <p:sp>
        <p:nvSpPr>
          <p:cNvPr id="6" name="Slide Number Placeholder 5"/>
          <p:cNvSpPr>
            <a:spLocks noGrp="1"/>
          </p:cNvSpPr>
          <p:nvPr>
            <p:ph type="sldNum" sz="quarter" idx="12"/>
          </p:nvPr>
        </p:nvSpPr>
        <p:spPr/>
        <p:txBody>
          <a:bodyPr/>
          <a:lstStyle/>
          <a:p>
            <a:fld id="{D35B4F70-C63C-45B0-89D8-688A8DDAFAEB}" type="slidenum">
              <a:rPr lang="en-IN" smtClean="0"/>
              <a:t>19</a:t>
            </a:fld>
            <a:endParaRPr lang="en-IN"/>
          </a:p>
        </p:txBody>
      </p:sp>
    </p:spTree>
    <p:extLst>
      <p:ext uri="{BB962C8B-B14F-4D97-AF65-F5344CB8AC3E}">
        <p14:creationId xmlns:p14="http://schemas.microsoft.com/office/powerpoint/2010/main" val="1806252084"/>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C8DD-B67D-4A7B-A257-227BBE5F9F41}"/>
              </a:ext>
            </a:extLst>
          </p:cNvPr>
          <p:cNvSpPr>
            <a:spLocks noGrp="1"/>
          </p:cNvSpPr>
          <p:nvPr>
            <p:ph type="title"/>
          </p:nvPr>
        </p:nvSpPr>
        <p:spPr/>
        <p:txBody>
          <a:bodyPr/>
          <a:lstStyle/>
          <a:p>
            <a:r>
              <a:rPr lang="en-IN" dirty="0">
                <a:solidFill>
                  <a:schemeClr val="tx1"/>
                </a:solidFill>
              </a:rPr>
              <a:t>Acknowledgement</a:t>
            </a:r>
          </a:p>
        </p:txBody>
      </p:sp>
      <p:sp>
        <p:nvSpPr>
          <p:cNvPr id="3" name="Content Placeholder 2">
            <a:extLst>
              <a:ext uri="{FF2B5EF4-FFF2-40B4-BE49-F238E27FC236}">
                <a16:creationId xmlns:a16="http://schemas.microsoft.com/office/drawing/2014/main" id="{CBA9BCB4-EB86-4F86-BF8B-0705F998E471}"/>
              </a:ext>
            </a:extLst>
          </p:cNvPr>
          <p:cNvSpPr>
            <a:spLocks noGrp="1"/>
          </p:cNvSpPr>
          <p:nvPr>
            <p:ph idx="1"/>
          </p:nvPr>
        </p:nvSpPr>
        <p:spPr>
          <a:xfrm>
            <a:off x="1154083" y="1902884"/>
            <a:ext cx="10058400" cy="3231091"/>
          </a:xfrm>
        </p:spPr>
        <p:txBody>
          <a:bodyPr/>
          <a:lstStyle/>
          <a:p>
            <a:pPr marL="0" indent="0" algn="just">
              <a:buNone/>
            </a:pPr>
            <a:r>
              <a:rPr lang="en-IN" dirty="0">
                <a:solidFill>
                  <a:schemeClr val="tx1"/>
                </a:solidFill>
              </a:rPr>
              <a:t>It is our proud privilege and duty to acknowledge the kind of help and guidance received from several people in preparation of this report. We express our gratitude and respect towards all those who guided us throughout the completion of this project and report.</a:t>
            </a:r>
          </a:p>
          <a:p>
            <a:pPr marL="0" indent="0" algn="just">
              <a:buNone/>
            </a:pPr>
            <a:r>
              <a:rPr lang="en-IN" dirty="0">
                <a:solidFill>
                  <a:schemeClr val="tx1"/>
                </a:solidFill>
              </a:rPr>
              <a:t>First and foremost, we wish to record our sincere gratitude to our project guide </a:t>
            </a:r>
            <a:r>
              <a:rPr lang="en-IN" b="1" dirty="0">
                <a:solidFill>
                  <a:schemeClr val="tx1"/>
                </a:solidFill>
              </a:rPr>
              <a:t>Mrs. </a:t>
            </a:r>
            <a:r>
              <a:rPr lang="en-IN" b="1" dirty="0" err="1">
                <a:solidFill>
                  <a:schemeClr val="tx1"/>
                </a:solidFill>
              </a:rPr>
              <a:t>Sasmita</a:t>
            </a:r>
            <a:r>
              <a:rPr lang="en-IN" b="1" dirty="0">
                <a:solidFill>
                  <a:schemeClr val="tx1"/>
                </a:solidFill>
              </a:rPr>
              <a:t> </a:t>
            </a:r>
            <a:r>
              <a:rPr lang="en-IN" b="1" dirty="0" err="1">
                <a:solidFill>
                  <a:schemeClr val="tx1"/>
                </a:solidFill>
              </a:rPr>
              <a:t>Subhadarsinee</a:t>
            </a:r>
            <a:r>
              <a:rPr lang="en-IN" b="1" dirty="0">
                <a:solidFill>
                  <a:schemeClr val="tx1"/>
                </a:solidFill>
              </a:rPr>
              <a:t> Choudhury</a:t>
            </a:r>
            <a:r>
              <a:rPr lang="en-IN" dirty="0">
                <a:solidFill>
                  <a:schemeClr val="tx1"/>
                </a:solidFill>
              </a:rPr>
              <a:t>, Assistant Professor, CSE for his constant support and encouragement in preparation of this project and report. We would also like to thank all the people who have provided their valuable suggestions and feedbacks to make this project.</a:t>
            </a:r>
          </a:p>
          <a:p>
            <a:pPr marL="0" indent="0" algn="just">
              <a:buNone/>
            </a:pPr>
            <a:r>
              <a:rPr lang="en-IN" dirty="0">
                <a:solidFill>
                  <a:schemeClr val="tx1"/>
                </a:solidFill>
              </a:rPr>
              <a:t>Our sincere thanks to </a:t>
            </a:r>
            <a:r>
              <a:rPr lang="en-IN" b="1" dirty="0">
                <a:solidFill>
                  <a:schemeClr val="tx1"/>
                </a:solidFill>
              </a:rPr>
              <a:t>Prof. (</a:t>
            </a:r>
            <a:r>
              <a:rPr lang="en-IN" b="1" dirty="0" err="1">
                <a:solidFill>
                  <a:schemeClr val="tx1"/>
                </a:solidFill>
              </a:rPr>
              <a:t>Dr.</a:t>
            </a:r>
            <a:r>
              <a:rPr lang="en-IN" b="1" dirty="0">
                <a:solidFill>
                  <a:schemeClr val="tx1"/>
                </a:solidFill>
              </a:rPr>
              <a:t>) S. S. Thakur</a:t>
            </a:r>
            <a:r>
              <a:rPr lang="en-IN" dirty="0">
                <a:solidFill>
                  <a:schemeClr val="tx1"/>
                </a:solidFill>
              </a:rPr>
              <a:t>, Associate Professor &amp; Head of the Department, Department of Computer Science and Engineering, MCKVIE, for his valuable suggestions and encouragement.</a:t>
            </a:r>
          </a:p>
          <a:p>
            <a:endParaRPr lang="en-IN" dirty="0"/>
          </a:p>
        </p:txBody>
      </p:sp>
      <p:sp>
        <p:nvSpPr>
          <p:cNvPr id="4" name="Date Placeholder 3"/>
          <p:cNvSpPr>
            <a:spLocks noGrp="1"/>
          </p:cNvSpPr>
          <p:nvPr>
            <p:ph type="dt" sz="half" idx="10"/>
          </p:nvPr>
        </p:nvSpPr>
        <p:spPr/>
        <p:txBody>
          <a:bodyPr/>
          <a:lstStyle/>
          <a:p>
            <a:r>
              <a:rPr lang="en-US" smtClean="0"/>
              <a:t>01-07-2020</a:t>
            </a:r>
            <a:endParaRPr lang="en-IN"/>
          </a:p>
        </p:txBody>
      </p:sp>
      <p:sp>
        <p:nvSpPr>
          <p:cNvPr id="6" name="Slide Number Placeholder 5"/>
          <p:cNvSpPr>
            <a:spLocks noGrp="1"/>
          </p:cNvSpPr>
          <p:nvPr>
            <p:ph type="sldNum" sz="quarter" idx="12"/>
          </p:nvPr>
        </p:nvSpPr>
        <p:spPr/>
        <p:txBody>
          <a:bodyPr/>
          <a:lstStyle/>
          <a:p>
            <a:fld id="{D35B4F70-C63C-45B0-89D8-688A8DDAFAEB}" type="slidenum">
              <a:rPr lang="en-IN" smtClean="0"/>
              <a:t>2</a:t>
            </a:fld>
            <a:endParaRPr lang="en-IN"/>
          </a:p>
        </p:txBody>
      </p:sp>
    </p:spTree>
    <p:extLst>
      <p:ext uri="{BB962C8B-B14F-4D97-AF65-F5344CB8AC3E}">
        <p14:creationId xmlns:p14="http://schemas.microsoft.com/office/powerpoint/2010/main" val="151133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99984" y="624626"/>
            <a:ext cx="10515600" cy="6508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t>Computational model of Trust</a:t>
            </a:r>
            <a:endParaRPr lang="id-ID" sz="3600" dirty="0"/>
          </a:p>
        </p:txBody>
      </p:sp>
      <mc:AlternateContent xmlns:mc="http://schemas.openxmlformats.org/markup-compatibility/2006" xmlns:a14="http://schemas.microsoft.com/office/drawing/2010/main">
        <mc:Choice Requires="a14">
          <p:sp>
            <p:nvSpPr>
              <p:cNvPr id="3" name="TextBox 2"/>
              <p:cNvSpPr txBox="1"/>
              <p:nvPr/>
            </p:nvSpPr>
            <p:spPr>
              <a:xfrm>
                <a:off x="1157759" y="1436142"/>
                <a:ext cx="9728544" cy="4354397"/>
              </a:xfrm>
              <a:prstGeom prst="rect">
                <a:avLst/>
              </a:prstGeom>
              <a:noFill/>
            </p:spPr>
            <p:txBody>
              <a:bodyPr wrap="square" numCol="3" rtlCol="0">
                <a:spAutoFit/>
              </a:bodyPr>
              <a:lstStyle/>
              <a:p>
                <a:pPr marL="285750" indent="-285750">
                  <a:buFont typeface="Wingdings" panose="05000000000000000000" pitchFamily="2" charset="2"/>
                  <a:buChar char="v"/>
                </a:pPr>
                <a:r>
                  <a:rPr lang="en-IN" sz="2400" dirty="0"/>
                  <a:t>Consumer rating Prediction </a:t>
                </a:r>
              </a:p>
              <a:p>
                <a:endParaRPr lang="en-IN" sz="2400" dirty="0"/>
              </a:p>
              <a:p>
                <a:pPr lvl="1"/>
                <a:r>
                  <a:rPr lang="en-IN" dirty="0"/>
                  <a:t>Here we have used Resnick’s standard prediction :</a:t>
                </a:r>
              </a:p>
              <a:p>
                <a:pPr lvl="1"/>
                <a:endParaRPr lang="en-IN" dirty="0"/>
              </a:p>
              <a:p>
                <a:pPr lvl="1"/>
                <a:endParaRPr lang="en-IN" sz="1000" dirty="0"/>
              </a:p>
              <a:p>
                <a:pPr lvl="1"/>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𝑐</m:t>
                      </m:r>
                      <m:d>
                        <m:dPr>
                          <m:ctrlPr>
                            <a:rPr lang="id-ID" i="1">
                              <a:latin typeface="Cambria Math" panose="02040503050406030204" pitchFamily="18" charset="0"/>
                            </a:rPr>
                          </m:ctrlPr>
                        </m:dPr>
                        <m:e>
                          <m:r>
                            <a:rPr lang="en-IN" i="1">
                              <a:latin typeface="Cambria Math" panose="02040503050406030204" pitchFamily="18" charset="0"/>
                            </a:rPr>
                            <m:t>𝑖</m:t>
                          </m:r>
                        </m:e>
                      </m:d>
                      <m:r>
                        <a:rPr lang="en-IN" i="1">
                          <a:latin typeface="Cambria Math" panose="02040503050406030204" pitchFamily="18" charset="0"/>
                        </a:rPr>
                        <m:t>= </m:t>
                      </m:r>
                      <m:acc>
                        <m:accPr>
                          <m:chr m:val="̅"/>
                          <m:ctrlPr>
                            <a:rPr lang="id-ID" i="1">
                              <a:latin typeface="Cambria Math" panose="02040503050406030204" pitchFamily="18" charset="0"/>
                            </a:rPr>
                          </m:ctrlPr>
                        </m:accPr>
                        <m:e>
                          <m:r>
                            <a:rPr lang="en-IN" i="1">
                              <a:latin typeface="Cambria Math" panose="02040503050406030204" pitchFamily="18" charset="0"/>
                            </a:rPr>
                            <m:t>𝑐</m:t>
                          </m:r>
                        </m:e>
                      </m:acc>
                      <m:r>
                        <a:rPr lang="en-IN" i="1">
                          <a:latin typeface="Cambria Math" panose="02040503050406030204" pitchFamily="18" charset="0"/>
                        </a:rPr>
                        <m:t>+ </m:t>
                      </m:r>
                      <m:f>
                        <m:fPr>
                          <m:ctrlPr>
                            <a:rPr lang="id-ID" i="1">
                              <a:latin typeface="Cambria Math" panose="02040503050406030204" pitchFamily="18" charset="0"/>
                            </a:rPr>
                          </m:ctrlPr>
                        </m:fPr>
                        <m:num>
                          <m:nary>
                            <m:naryPr>
                              <m:chr m:val="∑"/>
                              <m:limLoc m:val="undOvr"/>
                              <m:supHide m:val="on"/>
                              <m:ctrlPr>
                                <a:rPr lang="id-ID" i="1">
                                  <a:latin typeface="Cambria Math" panose="02040503050406030204" pitchFamily="18" charset="0"/>
                                </a:rPr>
                              </m:ctrlPr>
                            </m:naryPr>
                            <m:sub>
                              <m:r>
                                <a:rPr lang="en-IN" i="1">
                                  <a:latin typeface="Cambria Math" panose="02040503050406030204" pitchFamily="18" charset="0"/>
                                </a:rPr>
                                <m:t>𝑝</m:t>
                              </m:r>
                              <m:r>
                                <a:rPr lang="en-IN" i="1">
                                  <a:latin typeface="Cambria Math" panose="02040503050406030204" pitchFamily="18" charset="0"/>
                                </a:rPr>
                                <m:t> ∈</m:t>
                              </m:r>
                              <m:r>
                                <a:rPr lang="en-IN" i="1">
                                  <a:latin typeface="Cambria Math" panose="02040503050406030204" pitchFamily="18" charset="0"/>
                                </a:rPr>
                                <m:t>𝑃</m:t>
                              </m:r>
                              <m:r>
                                <a:rPr lang="en-IN" i="1">
                                  <a:latin typeface="Cambria Math" panose="02040503050406030204" pitchFamily="18" charset="0"/>
                                </a:rPr>
                                <m:t>(</m:t>
                              </m:r>
                              <m:r>
                                <a:rPr lang="en-IN" i="1">
                                  <a:latin typeface="Cambria Math" panose="02040503050406030204" pitchFamily="18" charset="0"/>
                                </a:rPr>
                                <m:t>𝑖</m:t>
                              </m:r>
                              <m:r>
                                <a:rPr lang="en-IN" i="1">
                                  <a:latin typeface="Cambria Math" panose="02040503050406030204" pitchFamily="18" charset="0"/>
                                </a:rPr>
                                <m:t>)</m:t>
                              </m:r>
                            </m:sub>
                            <m:sup/>
                            <m:e>
                              <m:r>
                                <a:rPr lang="en-IN" i="1">
                                  <a:latin typeface="Cambria Math" panose="02040503050406030204" pitchFamily="18" charset="0"/>
                                </a:rPr>
                                <m:t>  </m:t>
                              </m:r>
                              <m:d>
                                <m:dPr>
                                  <m:ctrlPr>
                                    <a:rPr lang="id-ID" i="1">
                                      <a:latin typeface="Cambria Math" panose="02040503050406030204" pitchFamily="18" charset="0"/>
                                    </a:rPr>
                                  </m:ctrlPr>
                                </m:dPr>
                                <m:e>
                                  <m:r>
                                    <a:rPr lang="en-IN" i="1">
                                      <a:latin typeface="Cambria Math" panose="02040503050406030204" pitchFamily="18" charset="0"/>
                                    </a:rPr>
                                    <m:t>𝑝</m:t>
                                  </m:r>
                                  <m:d>
                                    <m:dPr>
                                      <m:ctrlPr>
                                        <a:rPr lang="id-ID" i="1">
                                          <a:latin typeface="Cambria Math" panose="02040503050406030204" pitchFamily="18" charset="0"/>
                                        </a:rPr>
                                      </m:ctrlPr>
                                    </m:dPr>
                                    <m:e>
                                      <m:r>
                                        <a:rPr lang="en-IN" i="1">
                                          <a:latin typeface="Cambria Math" panose="02040503050406030204" pitchFamily="18" charset="0"/>
                                        </a:rPr>
                                        <m:t>𝑖</m:t>
                                      </m:r>
                                    </m:e>
                                  </m:d>
                                  <m:r>
                                    <a:rPr lang="en-IN" i="1">
                                      <a:latin typeface="Cambria Math" panose="02040503050406030204" pitchFamily="18" charset="0"/>
                                    </a:rPr>
                                    <m:t>  −  </m:t>
                                  </m:r>
                                  <m:acc>
                                    <m:accPr>
                                      <m:chr m:val="̅"/>
                                      <m:ctrlPr>
                                        <a:rPr lang="id-ID" i="1">
                                          <a:latin typeface="Cambria Math" panose="02040503050406030204" pitchFamily="18" charset="0"/>
                                        </a:rPr>
                                      </m:ctrlPr>
                                    </m:accPr>
                                    <m:e>
                                      <m:r>
                                        <a:rPr lang="en-IN" i="1">
                                          <a:latin typeface="Cambria Math" panose="02040503050406030204" pitchFamily="18" charset="0"/>
                                        </a:rPr>
                                        <m:t>𝑝</m:t>
                                      </m:r>
                                    </m:e>
                                  </m:acc>
                                </m:e>
                              </m:d>
                              <m:r>
                                <a:rPr lang="en-IN" i="1">
                                  <a:latin typeface="Cambria Math" panose="02040503050406030204" pitchFamily="18" charset="0"/>
                                </a:rPr>
                                <m:t>  ∗  </m:t>
                              </m:r>
                              <m:r>
                                <a:rPr lang="en-IN" i="1">
                                  <a:latin typeface="Cambria Math" panose="02040503050406030204" pitchFamily="18" charset="0"/>
                                </a:rPr>
                                <m:t>𝑠𝑖𝑚</m:t>
                              </m:r>
                              <m:r>
                                <a:rPr lang="en-IN" i="1">
                                  <a:latin typeface="Cambria Math" panose="02040503050406030204" pitchFamily="18" charset="0"/>
                                </a:rPr>
                                <m:t>(</m:t>
                              </m:r>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𝑝</m:t>
                              </m:r>
                              <m:r>
                                <a:rPr lang="en-IN" i="1">
                                  <a:latin typeface="Cambria Math" panose="02040503050406030204" pitchFamily="18" charset="0"/>
                                </a:rPr>
                                <m:t>)</m:t>
                              </m:r>
                            </m:e>
                          </m:nary>
                        </m:num>
                        <m:den>
                          <m:nary>
                            <m:naryPr>
                              <m:chr m:val="∑"/>
                              <m:limLoc m:val="undOvr"/>
                              <m:supHide m:val="on"/>
                              <m:ctrlPr>
                                <a:rPr lang="id-ID" i="1">
                                  <a:latin typeface="Cambria Math" panose="02040503050406030204" pitchFamily="18" charset="0"/>
                                </a:rPr>
                              </m:ctrlPr>
                            </m:naryPr>
                            <m:sub>
                              <m:r>
                                <a:rPr lang="en-IN" i="1">
                                  <a:latin typeface="Cambria Math" panose="02040503050406030204" pitchFamily="18" charset="0"/>
                                </a:rPr>
                                <m:t>𝑝</m:t>
                              </m:r>
                              <m:r>
                                <a:rPr lang="en-IN" i="1">
                                  <a:latin typeface="Cambria Math" panose="02040503050406030204" pitchFamily="18" charset="0"/>
                                </a:rPr>
                                <m:t> ∈  </m:t>
                              </m:r>
                              <m:r>
                                <a:rPr lang="en-IN" i="1">
                                  <a:latin typeface="Cambria Math" panose="02040503050406030204" pitchFamily="18" charset="0"/>
                                </a:rPr>
                                <m:t>𝑃</m:t>
                              </m:r>
                              <m:r>
                                <a:rPr lang="en-IN" i="1">
                                  <a:latin typeface="Cambria Math" panose="02040503050406030204" pitchFamily="18" charset="0"/>
                                </a:rPr>
                                <m:t>(</m:t>
                              </m:r>
                              <m:r>
                                <a:rPr lang="en-IN" i="1">
                                  <a:latin typeface="Cambria Math" panose="02040503050406030204" pitchFamily="18" charset="0"/>
                                </a:rPr>
                                <m:t>𝑖</m:t>
                              </m:r>
                              <m:r>
                                <a:rPr lang="en-IN" i="1">
                                  <a:latin typeface="Cambria Math" panose="02040503050406030204" pitchFamily="18" charset="0"/>
                                </a:rPr>
                                <m:t>)</m:t>
                              </m:r>
                            </m:sub>
                            <m:sup/>
                            <m:e>
                              <m:r>
                                <a:rPr lang="en-IN" i="1">
                                  <a:latin typeface="Cambria Math" panose="02040503050406030204" pitchFamily="18" charset="0"/>
                                </a:rPr>
                                <m:t>  </m:t>
                              </m:r>
                              <m:d>
                                <m:dPr>
                                  <m:begChr m:val="|"/>
                                  <m:endChr m:val="|"/>
                                  <m:ctrlPr>
                                    <a:rPr lang="id-ID" i="1">
                                      <a:latin typeface="Cambria Math" panose="02040503050406030204" pitchFamily="18" charset="0"/>
                                    </a:rPr>
                                  </m:ctrlPr>
                                </m:dPr>
                                <m:e>
                                  <m:r>
                                    <a:rPr lang="en-IN" i="1">
                                      <a:latin typeface="Cambria Math" panose="02040503050406030204" pitchFamily="18" charset="0"/>
                                    </a:rPr>
                                    <m:t>𝑠𝑖𝑚</m:t>
                                  </m:r>
                                  <m:r>
                                    <a:rPr lang="en-IN" i="1">
                                      <a:latin typeface="Cambria Math" panose="02040503050406030204" pitchFamily="18" charset="0"/>
                                    </a:rPr>
                                    <m:t>(</m:t>
                                  </m:r>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𝑝</m:t>
                                  </m:r>
                                  <m:r>
                                    <a:rPr lang="en-IN" i="1">
                                      <a:latin typeface="Cambria Math" panose="02040503050406030204" pitchFamily="18" charset="0"/>
                                    </a:rPr>
                                    <m:t>)</m:t>
                                  </m:r>
                                </m:e>
                              </m:d>
                            </m:e>
                          </m:nary>
                        </m:den>
                      </m:f>
                    </m:oMath>
                  </m:oMathPara>
                </a14:m>
                <a:endParaRPr lang="en-IN" sz="2400" dirty="0"/>
              </a:p>
              <a:p>
                <a:pPr lvl="1"/>
                <a:endParaRPr lang="en-IN" sz="2000" dirty="0"/>
              </a:p>
              <a:p>
                <a:pPr lvl="1"/>
                <a:r>
                  <a:rPr lang="en-IN" sz="2000" dirty="0"/>
                  <a:t>c = consumer </a:t>
                </a:r>
              </a:p>
              <a:p>
                <a:pPr lvl="1"/>
                <a14:m>
                  <m:oMath xmlns:m="http://schemas.openxmlformats.org/officeDocument/2006/math">
                    <m:acc>
                      <m:accPr>
                        <m:chr m:val="̅"/>
                        <m:ctrlPr>
                          <a:rPr lang="id-ID" sz="2000" i="1">
                            <a:latin typeface="Cambria Math" panose="02040503050406030204" pitchFamily="18" charset="0"/>
                          </a:rPr>
                        </m:ctrlPr>
                      </m:accPr>
                      <m:e>
                        <m:r>
                          <a:rPr lang="en-IN" sz="2000" i="1">
                            <a:latin typeface="Cambria Math" panose="02040503050406030204" pitchFamily="18" charset="0"/>
                          </a:rPr>
                          <m:t>𝑐</m:t>
                        </m:r>
                      </m:e>
                    </m:acc>
                  </m:oMath>
                </a14:m>
                <a:r>
                  <a:rPr lang="en-IN" sz="2000" dirty="0"/>
                  <a:t> = mean rating of consumer</a:t>
                </a:r>
              </a:p>
              <a:p>
                <a:pPr lvl="1"/>
                <a:r>
                  <a:rPr lang="en-IN" sz="2000" dirty="0"/>
                  <a:t>p = producer</a:t>
                </a:r>
              </a:p>
              <a:p>
                <a:pPr lvl="1"/>
                <a:r>
                  <a:rPr lang="en-IN" sz="2000" dirty="0"/>
                  <a:t>P = set of producers</a:t>
                </a:r>
              </a:p>
              <a:p>
                <a:pPr lvl="1"/>
                <a14:m>
                  <m:oMath xmlns:m="http://schemas.openxmlformats.org/officeDocument/2006/math">
                    <m:acc>
                      <m:accPr>
                        <m:chr m:val="̅"/>
                        <m:ctrlPr>
                          <a:rPr lang="id-ID" sz="2000" i="1">
                            <a:latin typeface="Cambria Math" panose="02040503050406030204" pitchFamily="18" charset="0"/>
                          </a:rPr>
                        </m:ctrlPr>
                      </m:accPr>
                      <m:e>
                        <m:r>
                          <a:rPr lang="en-IN" sz="2000" i="1">
                            <a:latin typeface="Cambria Math" panose="02040503050406030204" pitchFamily="18" charset="0"/>
                          </a:rPr>
                          <m:t>𝑝</m:t>
                        </m:r>
                      </m:e>
                    </m:acc>
                  </m:oMath>
                </a14:m>
                <a:r>
                  <a:rPr lang="en-IN" sz="2000" dirty="0"/>
                  <a:t> = mean rating of producer</a:t>
                </a:r>
              </a:p>
              <a:p>
                <a:pPr lvl="1"/>
                <a:r>
                  <a:rPr lang="en-IN" sz="2000" dirty="0"/>
                  <a:t>sim(</a:t>
                </a:r>
                <a:r>
                  <a:rPr lang="en-IN" sz="2000" dirty="0" err="1"/>
                  <a:t>c,p</a:t>
                </a:r>
                <a:r>
                  <a:rPr lang="en-IN" sz="2000" dirty="0"/>
                  <a:t>) = similarity metric between a pair of producer and consumer</a:t>
                </a:r>
                <a:endParaRPr lang="en-IN"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1157759" y="1436142"/>
                <a:ext cx="9728544" cy="4354397"/>
              </a:xfrm>
              <a:prstGeom prst="rect">
                <a:avLst/>
              </a:prstGeom>
              <a:blipFill>
                <a:blip r:embed="rId2"/>
                <a:stretch>
                  <a:fillRect l="-877" t="-1120" b="-1681"/>
                </a:stretch>
              </a:blipFill>
            </p:spPr>
            <p:txBody>
              <a:bodyPr/>
              <a:lstStyle/>
              <a:p>
                <a:r>
                  <a:rPr lang="id-ID">
                    <a:noFill/>
                  </a:rPr>
                  <a:t> </a:t>
                </a:r>
              </a:p>
            </p:txBody>
          </p:sp>
        </mc:Fallback>
      </mc:AlternateContent>
      <p:sp>
        <p:nvSpPr>
          <p:cNvPr id="4" name="Date Placeholder 3"/>
          <p:cNvSpPr>
            <a:spLocks noGrp="1"/>
          </p:cNvSpPr>
          <p:nvPr>
            <p:ph type="dt" sz="half" idx="10"/>
          </p:nvPr>
        </p:nvSpPr>
        <p:spPr/>
        <p:txBody>
          <a:bodyPr/>
          <a:lstStyle/>
          <a:p>
            <a:r>
              <a:rPr lang="en-US" smtClean="0"/>
              <a:t>01-07-2020</a:t>
            </a:r>
            <a:endParaRPr lang="en-IN"/>
          </a:p>
        </p:txBody>
      </p:sp>
      <p:sp>
        <p:nvSpPr>
          <p:cNvPr id="6" name="Slide Number Placeholder 5"/>
          <p:cNvSpPr>
            <a:spLocks noGrp="1"/>
          </p:cNvSpPr>
          <p:nvPr>
            <p:ph type="sldNum" sz="quarter" idx="12"/>
          </p:nvPr>
        </p:nvSpPr>
        <p:spPr/>
        <p:txBody>
          <a:bodyPr/>
          <a:lstStyle/>
          <a:p>
            <a:fld id="{D35B4F70-C63C-45B0-89D8-688A8DDAFAEB}" type="slidenum">
              <a:rPr lang="en-IN" smtClean="0"/>
              <a:t>20</a:t>
            </a:fld>
            <a:endParaRPr lang="en-IN"/>
          </a:p>
        </p:txBody>
      </p:sp>
    </p:spTree>
    <p:extLst>
      <p:ext uri="{BB962C8B-B14F-4D97-AF65-F5344CB8AC3E}">
        <p14:creationId xmlns:p14="http://schemas.microsoft.com/office/powerpoint/2010/main" val="396181344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fade">
                                      <p:cBhvr>
                                        <p:cTn id="24" dur="500"/>
                                        <p:tgtEl>
                                          <p:spTgt spid="3">
                                            <p:txEl>
                                              <p:pRg st="10" end="1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fade">
                                      <p:cBhvr>
                                        <p:cTn id="27" dur="500"/>
                                        <p:tgtEl>
                                          <p:spTgt spid="3">
                                            <p:txEl>
                                              <p:pRg st="11" end="1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2" end="12"/>
                                            </p:txEl>
                                          </p:spTgt>
                                        </p:tgtEl>
                                        <p:attrNameLst>
                                          <p:attrName>style.visibility</p:attrName>
                                        </p:attrNameLst>
                                      </p:cBhvr>
                                      <p:to>
                                        <p:strVal val="visible"/>
                                      </p:to>
                                    </p:set>
                                    <p:animEffect transition="in" filter="fade">
                                      <p:cBhvr>
                                        <p:cTn id="30" dur="500"/>
                                        <p:tgtEl>
                                          <p:spTgt spid="3">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76416" y="822325"/>
            <a:ext cx="10515600" cy="6508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t>Computational model of Trust</a:t>
            </a:r>
            <a:endParaRPr lang="id-ID" sz="3600" dirty="0"/>
          </a:p>
        </p:txBody>
      </p:sp>
      <mc:AlternateContent xmlns:mc="http://schemas.openxmlformats.org/markup-compatibility/2006" xmlns:a14="http://schemas.microsoft.com/office/drawing/2010/main">
        <mc:Choice Requires="a14">
          <p:sp>
            <p:nvSpPr>
              <p:cNvPr id="3" name="TextBox 2"/>
              <p:cNvSpPr txBox="1"/>
              <p:nvPr/>
            </p:nvSpPr>
            <p:spPr>
              <a:xfrm>
                <a:off x="1256614" y="1992189"/>
                <a:ext cx="10035402" cy="3677802"/>
              </a:xfrm>
              <a:prstGeom prst="rect">
                <a:avLst/>
              </a:prstGeom>
              <a:noFill/>
            </p:spPr>
            <p:txBody>
              <a:bodyPr wrap="square" rtlCol="0">
                <a:spAutoFit/>
              </a:bodyPr>
              <a:lstStyle/>
              <a:p>
                <a:pPr marL="285750" indent="-285750">
                  <a:buFont typeface="Wingdings" panose="05000000000000000000" pitchFamily="2" charset="2"/>
                  <a:buChar char="v"/>
                </a:pPr>
                <a:r>
                  <a:rPr lang="en-IN" sz="2400" dirty="0"/>
                  <a:t>Profile level Trust Calculation</a:t>
                </a:r>
              </a:p>
              <a:p>
                <a:endParaRPr lang="en-IN" sz="2400" dirty="0"/>
              </a:p>
              <a:p>
                <a:endParaRPr lang="en-IN" sz="600" dirty="0"/>
              </a:p>
              <a:p>
                <a:pPr lvl="1"/>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𝐶𝑜𝑟𝑟𝑒𝑐𝑡</m:t>
                      </m:r>
                      <m:d>
                        <m:dPr>
                          <m:ctrlPr>
                            <a:rPr lang="id-ID" i="1">
                              <a:latin typeface="Cambria Math" panose="02040503050406030204" pitchFamily="18" charset="0"/>
                            </a:rPr>
                          </m:ctrlPr>
                        </m:dPr>
                        <m:e>
                          <m:r>
                            <a:rPr lang="en-IN" i="1">
                              <a:latin typeface="Cambria Math" panose="02040503050406030204" pitchFamily="18" charset="0"/>
                            </a:rPr>
                            <m:t>𝑖</m:t>
                          </m:r>
                          <m:r>
                            <a:rPr lang="en-IN" i="1">
                              <a:latin typeface="Cambria Math" panose="02040503050406030204" pitchFamily="18" charset="0"/>
                            </a:rPr>
                            <m:t>,</m:t>
                          </m:r>
                          <m:r>
                            <a:rPr lang="en-IN" i="1">
                              <a:latin typeface="Cambria Math" panose="02040503050406030204" pitchFamily="18" charset="0"/>
                            </a:rPr>
                            <m:t>𝑝</m:t>
                          </m:r>
                          <m:r>
                            <a:rPr lang="en-IN" i="1">
                              <a:latin typeface="Cambria Math" panose="02040503050406030204" pitchFamily="18" charset="0"/>
                            </a:rPr>
                            <m:t>,</m:t>
                          </m:r>
                          <m:r>
                            <a:rPr lang="en-IN" i="1">
                              <a:latin typeface="Cambria Math" panose="02040503050406030204" pitchFamily="18" charset="0"/>
                            </a:rPr>
                            <m:t>𝑐</m:t>
                          </m:r>
                        </m:e>
                      </m:d>
                      <m:r>
                        <a:rPr lang="en-IN" i="1">
                          <a:latin typeface="Cambria Math" panose="02040503050406030204" pitchFamily="18" charset="0"/>
                        </a:rPr>
                        <m:t> ⇔ </m:t>
                      </m:r>
                      <m:d>
                        <m:dPr>
                          <m:begChr m:val="|"/>
                          <m:endChr m:val="|"/>
                          <m:ctrlPr>
                            <a:rPr lang="id-ID" i="1">
                              <a:latin typeface="Cambria Math" panose="02040503050406030204" pitchFamily="18" charset="0"/>
                            </a:rPr>
                          </m:ctrlPr>
                        </m:dPr>
                        <m:e>
                          <m:r>
                            <a:rPr lang="en-IN" i="1">
                              <a:latin typeface="Cambria Math" panose="02040503050406030204" pitchFamily="18" charset="0"/>
                            </a:rPr>
                            <m:t>𝑝</m:t>
                          </m:r>
                          <m:d>
                            <m:dPr>
                              <m:ctrlPr>
                                <a:rPr lang="id-ID" i="1">
                                  <a:latin typeface="Cambria Math" panose="02040503050406030204" pitchFamily="18" charset="0"/>
                                </a:rPr>
                              </m:ctrlPr>
                            </m:dPr>
                            <m:e>
                              <m:r>
                                <a:rPr lang="en-IN" i="1">
                                  <a:latin typeface="Cambria Math" panose="02040503050406030204" pitchFamily="18" charset="0"/>
                                </a:rPr>
                                <m:t>𝑖</m:t>
                              </m:r>
                            </m:e>
                          </m:d>
                          <m:r>
                            <a:rPr lang="en-IN" i="1">
                              <a:latin typeface="Cambria Math" panose="02040503050406030204" pitchFamily="18" charset="0"/>
                            </a:rPr>
                            <m:t> −  </m:t>
                          </m:r>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𝑖</m:t>
                          </m:r>
                          <m:r>
                            <a:rPr lang="en-IN" i="1">
                              <a:latin typeface="Cambria Math" panose="02040503050406030204" pitchFamily="18" charset="0"/>
                            </a:rPr>
                            <m:t>)</m:t>
                          </m:r>
                        </m:e>
                      </m:d>
                      <m:r>
                        <a:rPr lang="en-IN" i="1">
                          <a:latin typeface="Cambria Math" panose="02040503050406030204" pitchFamily="18" charset="0"/>
                        </a:rPr>
                        <m:t> &lt; </m:t>
                      </m:r>
                      <m:r>
                        <a:rPr lang="en-IN" i="1">
                          <a:latin typeface="Cambria Math" panose="02040503050406030204" pitchFamily="18" charset="0"/>
                        </a:rPr>
                        <m:t>𝜖</m:t>
                      </m:r>
                    </m:oMath>
                  </m:oMathPara>
                </a14:m>
                <a:endParaRPr lang="en-IN" i="1" dirty="0"/>
              </a:p>
              <a:p>
                <a:pPr lvl="1"/>
                <a:endParaRPr lang="en-IN" i="1" dirty="0"/>
              </a:p>
              <a:p>
                <a:pPr lvl="1"/>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𝑅𝑒𝑐𝑆𝑒𝑡</m:t>
                      </m:r>
                      <m:d>
                        <m:dPr>
                          <m:ctrlPr>
                            <a:rPr lang="id-ID" i="1">
                              <a:latin typeface="Cambria Math" panose="02040503050406030204" pitchFamily="18" charset="0"/>
                            </a:rPr>
                          </m:ctrlPr>
                        </m:dPr>
                        <m:e>
                          <m:r>
                            <a:rPr lang="en-IN" i="1">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𝑐</m:t>
                          </m:r>
                        </m:e>
                      </m:d>
                      <m:r>
                        <a:rPr lang="en-IN">
                          <a:latin typeface="Cambria Math" panose="02040503050406030204" pitchFamily="18" charset="0"/>
                        </a:rPr>
                        <m:t>= </m:t>
                      </m:r>
                      <m:d>
                        <m:dPr>
                          <m:begChr m:val="{"/>
                          <m:endChr m:val="}"/>
                          <m:ctrlPr>
                            <a:rPr lang="id-ID" i="1">
                              <a:latin typeface="Cambria Math" panose="02040503050406030204" pitchFamily="18" charset="0"/>
                            </a:rPr>
                          </m:ctrlPr>
                        </m:dPr>
                        <m:e>
                          <m:d>
                            <m:dPr>
                              <m:ctrlPr>
                                <a:rPr lang="id-ID" i="1">
                                  <a:latin typeface="Cambria Math" panose="02040503050406030204" pitchFamily="18" charset="0"/>
                                </a:rPr>
                              </m:ctrlPr>
                            </m:dPr>
                            <m:e>
                              <m:r>
                                <m:rPr>
                                  <m:sty m:val="p"/>
                                </m:rPr>
                                <a:rPr lang="en-IN" b="0" i="0" smtClean="0">
                                  <a:latin typeface="Cambria Math" panose="02040503050406030204" pitchFamily="18" charset="0"/>
                                </a:rPr>
                                <m:t>c</m:t>
                              </m:r>
                              <m:r>
                                <a:rPr lang="en-IN">
                                  <a:latin typeface="Cambria Math" panose="02040503050406030204" pitchFamily="18" charset="0"/>
                                </a:rPr>
                                <m:t>, </m:t>
                              </m:r>
                              <m:sSub>
                                <m:sSubPr>
                                  <m:ctrlPr>
                                    <a:rPr lang="id-ID" i="1">
                                      <a:latin typeface="Cambria Math" panose="02040503050406030204" pitchFamily="18" charset="0"/>
                                    </a:rPr>
                                  </m:ctrlPr>
                                </m:sSubPr>
                                <m:e>
                                  <m:r>
                                    <m:rPr>
                                      <m:sty m:val="p"/>
                                    </m:rPr>
                                    <a:rPr lang="en-IN">
                                      <a:latin typeface="Cambria Math" panose="02040503050406030204" pitchFamily="18" charset="0"/>
                                    </a:rPr>
                                    <m:t>i</m:t>
                                  </m:r>
                                </m:e>
                                <m:sub>
                                  <m:r>
                                    <a:rPr lang="en-IN">
                                      <a:latin typeface="Cambria Math" panose="02040503050406030204" pitchFamily="18" charset="0"/>
                                    </a:rPr>
                                    <m:t>1</m:t>
                                  </m:r>
                                </m:sub>
                              </m:sSub>
                            </m:e>
                          </m:d>
                          <m:r>
                            <a:rPr lang="en-IN">
                              <a:latin typeface="Cambria Math" panose="02040503050406030204" pitchFamily="18" charset="0"/>
                            </a:rPr>
                            <m:t>, ….., </m:t>
                          </m:r>
                          <m:d>
                            <m:dPr>
                              <m:ctrlPr>
                                <a:rPr lang="id-ID" i="1">
                                  <a:latin typeface="Cambria Math" panose="02040503050406030204" pitchFamily="18" charset="0"/>
                                </a:rPr>
                              </m:ctrlPr>
                            </m:dPr>
                            <m:e>
                              <m:r>
                                <m:rPr>
                                  <m:sty m:val="p"/>
                                </m:rPr>
                                <a:rPr lang="en-IN" b="0" i="0" smtClean="0">
                                  <a:latin typeface="Cambria Math" panose="02040503050406030204" pitchFamily="18" charset="0"/>
                                </a:rPr>
                                <m:t>c</m:t>
                              </m:r>
                              <m:r>
                                <a:rPr lang="en-IN">
                                  <a:latin typeface="Cambria Math" panose="02040503050406030204" pitchFamily="18" charset="0"/>
                                </a:rPr>
                                <m:t>, </m:t>
                              </m:r>
                              <m:sSub>
                                <m:sSubPr>
                                  <m:ctrlPr>
                                    <a:rPr lang="id-ID"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n</m:t>
                                  </m:r>
                                </m:sub>
                              </m:sSub>
                            </m:e>
                          </m:d>
                        </m:e>
                      </m:d>
                    </m:oMath>
                  </m:oMathPara>
                </a14:m>
                <a:endParaRPr lang="en-IN" i="1" dirty="0"/>
              </a:p>
              <a:p>
                <a:pPr lvl="1"/>
                <a:endParaRPr lang="en-IN" i="1" dirty="0"/>
              </a:p>
              <a:p>
                <a:pPr lvl="1"/>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𝐶𝑜𝑟𝑟𝑒𝑐𝑡𝑆𝑒𝑡</m:t>
                      </m:r>
                      <m:d>
                        <m:dPr>
                          <m:ctrlPr>
                            <a:rPr lang="id-ID" i="1">
                              <a:latin typeface="Cambria Math" panose="02040503050406030204" pitchFamily="18" charset="0"/>
                            </a:rPr>
                          </m:ctrlPr>
                        </m:dPr>
                        <m:e>
                          <m:r>
                            <a:rPr lang="en-IN" i="1">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𝑐</m:t>
                          </m:r>
                        </m:e>
                      </m:d>
                      <m:r>
                        <a:rPr lang="en-IN" b="1">
                          <a:latin typeface="Cambria Math" panose="02040503050406030204" pitchFamily="18" charset="0"/>
                        </a:rPr>
                        <m:t>= </m:t>
                      </m:r>
                      <m:d>
                        <m:dPr>
                          <m:begChr m:val="{"/>
                          <m:endChr m:val="}"/>
                          <m:ctrlPr>
                            <a:rPr lang="id-ID" b="1" i="1">
                              <a:latin typeface="Cambria Math" panose="02040503050406030204" pitchFamily="18" charset="0"/>
                            </a:rPr>
                          </m:ctrlPr>
                        </m:dPr>
                        <m:e>
                          <m:d>
                            <m:dPr>
                              <m:ctrlPr>
                                <a:rPr lang="id-ID" b="1" i="1">
                                  <a:latin typeface="Cambria Math" panose="02040503050406030204" pitchFamily="18" charset="0"/>
                                </a:rPr>
                              </m:ctrlPr>
                            </m:dPr>
                            <m:e>
                              <m:r>
                                <a:rPr lang="en-IN" b="0" i="1" smtClean="0">
                                  <a:latin typeface="Cambria Math" panose="02040503050406030204" pitchFamily="18" charset="0"/>
                                </a:rPr>
                                <m:t>𝑐</m:t>
                              </m:r>
                              <m:r>
                                <a:rPr lang="en-IN" i="1">
                                  <a:latin typeface="Cambria Math" panose="02040503050406030204" pitchFamily="18" charset="0"/>
                                </a:rPr>
                                <m:t>, </m:t>
                              </m:r>
                              <m:sSub>
                                <m:sSubPr>
                                  <m:ctrlPr>
                                    <a:rPr lang="en-IN" i="1" smtClean="0">
                                      <a:latin typeface="Cambria Math" panose="02040503050406030204" pitchFamily="18" charset="0"/>
                                    </a:rPr>
                                  </m:ctrlPr>
                                </m:sSubPr>
                                <m:e>
                                  <m:r>
                                    <a:rPr lang="en-IN" b="0" i="1" smtClean="0">
                                      <a:latin typeface="Cambria Math" panose="02040503050406030204" pitchFamily="18" charset="0"/>
                                    </a:rPr>
                                    <m:t>𝑖</m:t>
                                  </m:r>
                                </m:e>
                                <m:sub>
                                  <m:r>
                                    <a:rPr lang="en-IN" b="0" i="1" smtClean="0">
                                      <a:latin typeface="Cambria Math" panose="02040503050406030204" pitchFamily="18" charset="0"/>
                                    </a:rPr>
                                    <m:t>𝑘</m:t>
                                  </m:r>
                                </m:sub>
                              </m:sSub>
                              <m:r>
                                <a:rPr lang="en-IN" b="1">
                                  <a:latin typeface="Cambria Math" panose="02040503050406030204" pitchFamily="18" charset="0"/>
                                </a:rPr>
                                <m:t>  </m:t>
                              </m:r>
                            </m:e>
                          </m:d>
                          <m:r>
                            <a:rPr lang="en-IN" b="1">
                              <a:latin typeface="Cambria Math" panose="02040503050406030204" pitchFamily="18" charset="0"/>
                            </a:rPr>
                            <m:t>∈ </m:t>
                          </m:r>
                          <m:r>
                            <a:rPr lang="en-IN" i="1">
                              <a:latin typeface="Cambria Math" panose="02040503050406030204" pitchFamily="18" charset="0"/>
                            </a:rPr>
                            <m:t>𝑅𝑒𝑐𝑆𝑒𝑡</m:t>
                          </m:r>
                          <m:d>
                            <m:dPr>
                              <m:ctrlPr>
                                <a:rPr lang="id-ID" i="1">
                                  <a:latin typeface="Cambria Math" panose="02040503050406030204" pitchFamily="18" charset="0"/>
                                </a:rPr>
                              </m:ctrlPr>
                            </m:dPr>
                            <m:e>
                              <m:r>
                                <a:rPr lang="en-IN" i="1">
                                  <a:latin typeface="Cambria Math" panose="02040503050406030204" pitchFamily="18" charset="0"/>
                                </a:rPr>
                                <m:t>𝑝</m:t>
                              </m:r>
                            </m:e>
                          </m:d>
                          <m:r>
                            <a:rPr lang="en-IN" b="1">
                              <a:latin typeface="Cambria Math" panose="02040503050406030204" pitchFamily="18" charset="0"/>
                            </a:rPr>
                            <m:t> ⋮   </m:t>
                          </m:r>
                          <m:r>
                            <a:rPr lang="en-IN" i="1">
                              <a:latin typeface="Cambria Math" panose="02040503050406030204" pitchFamily="18" charset="0"/>
                            </a:rPr>
                            <m:t>𝐶𝑜𝑟𝑟𝑒𝑐𝑡</m:t>
                          </m:r>
                          <m:d>
                            <m:dPr>
                              <m:ctrlPr>
                                <a:rPr lang="id-ID" i="1">
                                  <a:latin typeface="Cambria Math" panose="02040503050406030204" pitchFamily="18" charset="0"/>
                                </a:rPr>
                              </m:ctrlPr>
                            </m:dPr>
                            <m:e>
                              <m:sSub>
                                <m:sSubPr>
                                  <m:ctrlPr>
                                    <a:rPr lang="id-ID" i="1" smtClean="0">
                                      <a:latin typeface="Cambria Math" panose="02040503050406030204" pitchFamily="18" charset="0"/>
                                    </a:rPr>
                                  </m:ctrlPr>
                                </m:sSubPr>
                                <m:e>
                                  <m:r>
                                    <a:rPr lang="en-IN" b="0" i="1" smtClean="0">
                                      <a:latin typeface="Cambria Math" panose="02040503050406030204" pitchFamily="18" charset="0"/>
                                    </a:rPr>
                                    <m:t>𝑖</m:t>
                                  </m:r>
                                </m:e>
                                <m:sub>
                                  <m:r>
                                    <a:rPr lang="en-IN" b="0" i="1" smtClean="0">
                                      <a:latin typeface="Cambria Math" panose="02040503050406030204" pitchFamily="18" charset="0"/>
                                    </a:rPr>
                                    <m:t>𝑘</m:t>
                                  </m:r>
                                </m:sub>
                              </m:sSub>
                              <m:r>
                                <a:rPr lang="en-IN" i="1">
                                  <a:latin typeface="Cambria Math" panose="02040503050406030204" pitchFamily="18" charset="0"/>
                                </a:rPr>
                                <m:t>, </m:t>
                              </m:r>
                              <m:r>
                                <a:rPr lang="en-IN" i="1">
                                  <a:latin typeface="Cambria Math" panose="02040503050406030204" pitchFamily="18" charset="0"/>
                                </a:rPr>
                                <m:t>𝑝</m:t>
                              </m:r>
                              <m:r>
                                <a:rPr lang="en-IN" i="1">
                                  <a:latin typeface="Cambria Math" panose="02040503050406030204" pitchFamily="18" charset="0"/>
                                </a:rPr>
                                <m:t>,</m:t>
                              </m:r>
                              <m:r>
                                <a:rPr lang="en-IN" b="0" i="1" smtClean="0">
                                  <a:latin typeface="Cambria Math" panose="02040503050406030204" pitchFamily="18" charset="0"/>
                                </a:rPr>
                                <m:t>𝑐</m:t>
                              </m:r>
                            </m:e>
                          </m:d>
                        </m:e>
                      </m:d>
                    </m:oMath>
                  </m:oMathPara>
                </a14:m>
                <a:endParaRPr lang="en-IN" i="1" dirty="0"/>
              </a:p>
              <a:p>
                <a:pPr lvl="1"/>
                <a:endParaRPr lang="en-IN" i="1" dirty="0"/>
              </a:p>
              <a:p>
                <a:pPr lvl="1"/>
                <a14:m>
                  <m:oMathPara xmlns:m="http://schemas.openxmlformats.org/officeDocument/2006/math">
                    <m:oMathParaPr>
                      <m:jc m:val="centerGroup"/>
                    </m:oMathParaPr>
                    <m:oMath xmlns:m="http://schemas.openxmlformats.org/officeDocument/2006/math">
                      <m:sSup>
                        <m:sSupPr>
                          <m:ctrlPr>
                            <a:rPr lang="id-ID" i="1">
                              <a:latin typeface="Cambria Math" panose="02040503050406030204" pitchFamily="18" charset="0"/>
                            </a:rPr>
                          </m:ctrlPr>
                        </m:sSupPr>
                        <m:e>
                          <m:r>
                            <a:rPr lang="en-IN" i="1">
                              <a:latin typeface="Cambria Math" panose="02040503050406030204" pitchFamily="18" charset="0"/>
                            </a:rPr>
                            <m:t>𝑇𝑟𝑢𝑠𝑡</m:t>
                          </m:r>
                        </m:e>
                        <m:sup>
                          <m:r>
                            <a:rPr lang="en-IN" i="1">
                              <a:latin typeface="Cambria Math" panose="02040503050406030204" pitchFamily="18" charset="0"/>
                            </a:rPr>
                            <m:t>𝑝</m:t>
                          </m:r>
                        </m:sup>
                      </m:sSup>
                      <m:r>
                        <a:rPr lang="en-IN" i="1">
                          <a:latin typeface="Cambria Math" panose="02040503050406030204" pitchFamily="18" charset="0"/>
                        </a:rPr>
                        <m:t>( </m:t>
                      </m:r>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𝑝</m:t>
                      </m:r>
                      <m:r>
                        <a:rPr lang="en-IN" i="1">
                          <a:latin typeface="Cambria Math" panose="02040503050406030204" pitchFamily="18" charset="0"/>
                        </a:rPr>
                        <m:t>)= </m:t>
                      </m:r>
                      <m:f>
                        <m:fPr>
                          <m:ctrlPr>
                            <a:rPr lang="id-ID" i="1">
                              <a:latin typeface="Cambria Math" panose="02040503050406030204" pitchFamily="18" charset="0"/>
                            </a:rPr>
                          </m:ctrlPr>
                        </m:fPr>
                        <m:num>
                          <m:d>
                            <m:dPr>
                              <m:begChr m:val="|"/>
                              <m:endChr m:val="|"/>
                              <m:ctrlPr>
                                <a:rPr lang="id-ID" i="1">
                                  <a:latin typeface="Cambria Math" panose="02040503050406030204" pitchFamily="18" charset="0"/>
                                </a:rPr>
                              </m:ctrlPr>
                            </m:dPr>
                            <m:e>
                              <m:r>
                                <a:rPr lang="en-IN" i="1">
                                  <a:latin typeface="Cambria Math" panose="02040503050406030204" pitchFamily="18" charset="0"/>
                                </a:rPr>
                                <m:t>𝐶𝑜𝑟𝑟𝑒𝑐𝑡𝑆𝑒𝑡</m:t>
                              </m:r>
                              <m:r>
                                <a:rPr lang="en-IN" i="1">
                                  <a:latin typeface="Cambria Math" panose="02040503050406030204" pitchFamily="18" charset="0"/>
                                </a:rPr>
                                <m:t>(</m:t>
                              </m:r>
                              <m:r>
                                <a:rPr lang="en-IN" i="1">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𝑐</m:t>
                              </m:r>
                              <m:r>
                                <a:rPr lang="en-IN" i="1">
                                  <a:latin typeface="Cambria Math" panose="02040503050406030204" pitchFamily="18" charset="0"/>
                                </a:rPr>
                                <m:t>)</m:t>
                              </m:r>
                            </m:e>
                          </m:d>
                        </m:num>
                        <m:den>
                          <m:d>
                            <m:dPr>
                              <m:begChr m:val="|"/>
                              <m:endChr m:val="|"/>
                              <m:ctrlPr>
                                <a:rPr lang="id-ID" i="1">
                                  <a:latin typeface="Cambria Math" panose="02040503050406030204" pitchFamily="18" charset="0"/>
                                </a:rPr>
                              </m:ctrlPr>
                            </m:dPr>
                            <m:e>
                              <m:r>
                                <a:rPr lang="en-IN" i="1">
                                  <a:latin typeface="Cambria Math" panose="02040503050406030204" pitchFamily="18" charset="0"/>
                                </a:rPr>
                                <m:t>𝑅𝑒𝑐𝑆𝑒𝑡</m:t>
                              </m:r>
                              <m:r>
                                <a:rPr lang="en-IN" i="1">
                                  <a:latin typeface="Cambria Math" panose="02040503050406030204" pitchFamily="18" charset="0"/>
                                </a:rPr>
                                <m:t>(</m:t>
                              </m:r>
                              <m:r>
                                <a:rPr lang="en-IN" i="1">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𝑐</m:t>
                              </m:r>
                              <m:r>
                                <a:rPr lang="en-IN" i="1">
                                  <a:latin typeface="Cambria Math" panose="02040503050406030204" pitchFamily="18" charset="0"/>
                                </a:rPr>
                                <m:t>)</m:t>
                              </m:r>
                            </m:e>
                          </m:d>
                        </m:den>
                      </m:f>
                    </m:oMath>
                  </m:oMathPara>
                </a14:m>
                <a:endParaRPr lang="en-IN" sz="2400" dirty="0"/>
              </a:p>
              <a:p>
                <a:pPr lvl="1"/>
                <a:endParaRPr lang="en-IN" sz="900" dirty="0"/>
              </a:p>
              <a:p>
                <a:pPr marL="285750" indent="-285750">
                  <a:buFont typeface="Wingdings" panose="05000000000000000000" pitchFamily="2" charset="2"/>
                  <a:buChar char="v"/>
                </a:pPr>
                <a:endParaRPr lang="en-IN"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1256614" y="1992189"/>
                <a:ext cx="10035402" cy="3677802"/>
              </a:xfrm>
              <a:prstGeom prst="rect">
                <a:avLst/>
              </a:prstGeom>
              <a:blipFill>
                <a:blip r:embed="rId2"/>
                <a:stretch>
                  <a:fillRect l="-790" t="-1327"/>
                </a:stretch>
              </a:blipFill>
            </p:spPr>
            <p:txBody>
              <a:bodyPr/>
              <a:lstStyle/>
              <a:p>
                <a:r>
                  <a:rPr lang="id-ID">
                    <a:noFill/>
                  </a:rPr>
                  <a:t> </a:t>
                </a:r>
              </a:p>
            </p:txBody>
          </p:sp>
        </mc:Fallback>
      </mc:AlternateContent>
      <p:sp>
        <p:nvSpPr>
          <p:cNvPr id="4" name="Date Placeholder 3"/>
          <p:cNvSpPr>
            <a:spLocks noGrp="1"/>
          </p:cNvSpPr>
          <p:nvPr>
            <p:ph type="dt" sz="half" idx="10"/>
          </p:nvPr>
        </p:nvSpPr>
        <p:spPr/>
        <p:txBody>
          <a:bodyPr/>
          <a:lstStyle/>
          <a:p>
            <a:r>
              <a:rPr lang="en-US" smtClean="0"/>
              <a:t>01-07-2020</a:t>
            </a:r>
            <a:endParaRPr lang="en-IN"/>
          </a:p>
        </p:txBody>
      </p:sp>
      <p:sp>
        <p:nvSpPr>
          <p:cNvPr id="6" name="Slide Number Placeholder 5"/>
          <p:cNvSpPr>
            <a:spLocks noGrp="1"/>
          </p:cNvSpPr>
          <p:nvPr>
            <p:ph type="sldNum" sz="quarter" idx="12"/>
          </p:nvPr>
        </p:nvSpPr>
        <p:spPr/>
        <p:txBody>
          <a:bodyPr/>
          <a:lstStyle/>
          <a:p>
            <a:fld id="{D35B4F70-C63C-45B0-89D8-688A8DDAFAEB}" type="slidenum">
              <a:rPr lang="en-IN" smtClean="0"/>
              <a:t>21</a:t>
            </a:fld>
            <a:endParaRPr lang="en-IN"/>
          </a:p>
        </p:txBody>
      </p:sp>
    </p:spTree>
    <p:extLst>
      <p:ext uri="{BB962C8B-B14F-4D97-AF65-F5344CB8AC3E}">
        <p14:creationId xmlns:p14="http://schemas.microsoft.com/office/powerpoint/2010/main" val="10731384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Effect transition="in" filter="fade">
                                      <p:cBhvr>
                                        <p:cTn id="11" dur="500"/>
                                        <p:tgtEl>
                                          <p:spTgt spid="3">
                                            <p:txEl>
                                              <p:pRg st="9" end="9"/>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285102" y="2075934"/>
                <a:ext cx="9378779" cy="2895601"/>
              </a:xfrm>
              <a:prstGeom prst="rect">
                <a:avLst/>
              </a:prstGeom>
              <a:noFill/>
            </p:spPr>
            <p:txBody>
              <a:bodyPr wrap="square" rtlCol="0">
                <a:spAutoFit/>
              </a:bodyPr>
              <a:lstStyle/>
              <a:p>
                <a:pPr marL="285750" indent="-285750">
                  <a:buFont typeface="Wingdings" panose="05000000000000000000" pitchFamily="2" charset="2"/>
                  <a:buChar char="v"/>
                </a:pPr>
                <a:r>
                  <a:rPr lang="en-IN" sz="2400" dirty="0"/>
                  <a:t>Trust Based Filtering : another layer of filtering  </a:t>
                </a:r>
              </a:p>
              <a:p>
                <a:endParaRPr lang="en-IN" sz="2400" dirty="0"/>
              </a:p>
              <a:p>
                <a:pPr marL="800100" lvl="1" indent="-342900">
                  <a:buFont typeface="Wingdings" panose="05000000000000000000" pitchFamily="2" charset="2"/>
                  <a:buChar char="Ø"/>
                </a:pPr>
                <a:r>
                  <a:rPr lang="en-IN" dirty="0"/>
                  <a:t>Appling Resnick’s  prediction, which is now based only on the trusted producers.</a:t>
                </a:r>
              </a:p>
              <a:p>
                <a:pPr lvl="1"/>
                <a:endParaRPr lang="en-IN" dirty="0"/>
              </a:p>
              <a:p>
                <a:pPr marL="285750" indent="-285750">
                  <a:buFont typeface="Wingdings" panose="05000000000000000000" pitchFamily="2" charset="2"/>
                  <a:buChar char="v"/>
                </a:pPr>
                <a:endParaRPr lang="en-IN" sz="1100" dirty="0"/>
              </a:p>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𝑐</m:t>
                      </m:r>
                      <m:d>
                        <m:dPr>
                          <m:ctrlPr>
                            <a:rPr lang="id-ID" i="1">
                              <a:latin typeface="Cambria Math" panose="02040503050406030204" pitchFamily="18" charset="0"/>
                            </a:rPr>
                          </m:ctrlPr>
                        </m:dPr>
                        <m:e>
                          <m:r>
                            <a:rPr lang="en-IN" i="1">
                              <a:latin typeface="Cambria Math" panose="02040503050406030204" pitchFamily="18" charset="0"/>
                            </a:rPr>
                            <m:t>𝑖</m:t>
                          </m:r>
                        </m:e>
                      </m:d>
                      <m:r>
                        <a:rPr lang="en-IN" i="1">
                          <a:latin typeface="Cambria Math" panose="02040503050406030204" pitchFamily="18" charset="0"/>
                        </a:rPr>
                        <m:t>= </m:t>
                      </m:r>
                      <m:acc>
                        <m:accPr>
                          <m:chr m:val="̅"/>
                          <m:ctrlPr>
                            <a:rPr lang="id-ID" i="1">
                              <a:latin typeface="Cambria Math" panose="02040503050406030204" pitchFamily="18" charset="0"/>
                            </a:rPr>
                          </m:ctrlPr>
                        </m:accPr>
                        <m:e>
                          <m:r>
                            <a:rPr lang="en-IN" i="1">
                              <a:latin typeface="Cambria Math" panose="02040503050406030204" pitchFamily="18" charset="0"/>
                            </a:rPr>
                            <m:t>𝑐</m:t>
                          </m:r>
                        </m:e>
                      </m:acc>
                      <m:r>
                        <a:rPr lang="en-IN" i="1">
                          <a:latin typeface="Cambria Math" panose="02040503050406030204" pitchFamily="18" charset="0"/>
                        </a:rPr>
                        <m:t>+ </m:t>
                      </m:r>
                      <m:f>
                        <m:fPr>
                          <m:ctrlPr>
                            <a:rPr lang="id-ID" i="1">
                              <a:latin typeface="Cambria Math" panose="02040503050406030204" pitchFamily="18" charset="0"/>
                            </a:rPr>
                          </m:ctrlPr>
                        </m:fPr>
                        <m:num>
                          <m:nary>
                            <m:naryPr>
                              <m:chr m:val="∑"/>
                              <m:limLoc m:val="undOvr"/>
                              <m:supHide m:val="on"/>
                              <m:ctrlPr>
                                <a:rPr lang="id-ID" i="1">
                                  <a:latin typeface="Cambria Math" panose="02040503050406030204" pitchFamily="18" charset="0"/>
                                </a:rPr>
                              </m:ctrlPr>
                            </m:naryPr>
                            <m:sub>
                              <m:r>
                                <a:rPr lang="en-IN" i="1">
                                  <a:latin typeface="Cambria Math" panose="02040503050406030204" pitchFamily="18" charset="0"/>
                                </a:rPr>
                                <m:t>𝑝</m:t>
                              </m:r>
                              <m:r>
                                <a:rPr lang="en-IN" i="1">
                                  <a:latin typeface="Cambria Math" panose="02040503050406030204" pitchFamily="18" charset="0"/>
                                </a:rPr>
                                <m:t> ∈</m:t>
                              </m:r>
                              <m:sSup>
                                <m:sSupPr>
                                  <m:ctrlPr>
                                    <a:rPr lang="id-ID" i="1">
                                      <a:latin typeface="Cambria Math" panose="02040503050406030204" pitchFamily="18" charset="0"/>
                                    </a:rPr>
                                  </m:ctrlPr>
                                </m:sSupPr>
                                <m:e>
                                  <m:r>
                                    <a:rPr lang="en-IN" i="1">
                                      <a:latin typeface="Cambria Math" panose="02040503050406030204" pitchFamily="18" charset="0"/>
                                    </a:rPr>
                                    <m:t>𝑃</m:t>
                                  </m:r>
                                </m:e>
                                <m:sup>
                                  <m:r>
                                    <a:rPr lang="en-IN" i="1">
                                      <a:latin typeface="Cambria Math" panose="02040503050406030204" pitchFamily="18" charset="0"/>
                                    </a:rPr>
                                    <m:t>𝑇</m:t>
                                  </m:r>
                                </m:sup>
                              </m:sSup>
                              <m:r>
                                <a:rPr lang="en-IN" i="1">
                                  <a:latin typeface="Cambria Math" panose="02040503050406030204" pitchFamily="18" charset="0"/>
                                </a:rPr>
                                <m:t>(</m:t>
                              </m:r>
                              <m:r>
                                <a:rPr lang="en-IN" i="1">
                                  <a:latin typeface="Cambria Math" panose="02040503050406030204" pitchFamily="18" charset="0"/>
                                </a:rPr>
                                <m:t>𝑖</m:t>
                              </m:r>
                              <m:r>
                                <a:rPr lang="en-IN" i="1">
                                  <a:latin typeface="Cambria Math" panose="02040503050406030204" pitchFamily="18" charset="0"/>
                                </a:rPr>
                                <m:t>)</m:t>
                              </m:r>
                            </m:sub>
                            <m:sup/>
                            <m:e>
                              <m:r>
                                <a:rPr lang="en-IN" i="1">
                                  <a:latin typeface="Cambria Math" panose="02040503050406030204" pitchFamily="18" charset="0"/>
                                </a:rPr>
                                <m:t>  </m:t>
                              </m:r>
                              <m:d>
                                <m:dPr>
                                  <m:ctrlPr>
                                    <a:rPr lang="id-ID" i="1">
                                      <a:latin typeface="Cambria Math" panose="02040503050406030204" pitchFamily="18" charset="0"/>
                                    </a:rPr>
                                  </m:ctrlPr>
                                </m:dPr>
                                <m:e>
                                  <m:r>
                                    <a:rPr lang="en-IN" i="1">
                                      <a:latin typeface="Cambria Math" panose="02040503050406030204" pitchFamily="18" charset="0"/>
                                    </a:rPr>
                                    <m:t>𝑝</m:t>
                                  </m:r>
                                  <m:d>
                                    <m:dPr>
                                      <m:ctrlPr>
                                        <a:rPr lang="id-ID" i="1">
                                          <a:latin typeface="Cambria Math" panose="02040503050406030204" pitchFamily="18" charset="0"/>
                                        </a:rPr>
                                      </m:ctrlPr>
                                    </m:dPr>
                                    <m:e>
                                      <m:r>
                                        <a:rPr lang="en-IN" i="1">
                                          <a:latin typeface="Cambria Math" panose="02040503050406030204" pitchFamily="18" charset="0"/>
                                        </a:rPr>
                                        <m:t>𝑖</m:t>
                                      </m:r>
                                    </m:e>
                                  </m:d>
                                  <m:r>
                                    <a:rPr lang="en-IN" i="1">
                                      <a:latin typeface="Cambria Math" panose="02040503050406030204" pitchFamily="18" charset="0"/>
                                    </a:rPr>
                                    <m:t>  −  </m:t>
                                  </m:r>
                                  <m:acc>
                                    <m:accPr>
                                      <m:chr m:val="̅"/>
                                      <m:ctrlPr>
                                        <a:rPr lang="id-ID" i="1">
                                          <a:latin typeface="Cambria Math" panose="02040503050406030204" pitchFamily="18" charset="0"/>
                                        </a:rPr>
                                      </m:ctrlPr>
                                    </m:accPr>
                                    <m:e>
                                      <m:r>
                                        <a:rPr lang="en-IN" i="1">
                                          <a:latin typeface="Cambria Math" panose="02040503050406030204" pitchFamily="18" charset="0"/>
                                        </a:rPr>
                                        <m:t>𝑝</m:t>
                                      </m:r>
                                    </m:e>
                                  </m:acc>
                                </m:e>
                              </m:d>
                              <m:r>
                                <a:rPr lang="en-IN" i="1">
                                  <a:latin typeface="Cambria Math" panose="02040503050406030204" pitchFamily="18" charset="0"/>
                                </a:rPr>
                                <m:t>  ∗  </m:t>
                              </m:r>
                              <m:r>
                                <a:rPr lang="en-IN" i="1">
                                  <a:latin typeface="Cambria Math" panose="02040503050406030204" pitchFamily="18" charset="0"/>
                                </a:rPr>
                                <m:t>𝑠𝑖𝑚</m:t>
                              </m:r>
                              <m:r>
                                <a:rPr lang="en-IN" i="1">
                                  <a:latin typeface="Cambria Math" panose="02040503050406030204" pitchFamily="18" charset="0"/>
                                </a:rPr>
                                <m:t>(</m:t>
                              </m:r>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𝑝</m:t>
                              </m:r>
                              <m:r>
                                <a:rPr lang="en-IN" i="1">
                                  <a:latin typeface="Cambria Math" panose="02040503050406030204" pitchFamily="18" charset="0"/>
                                </a:rPr>
                                <m:t>)</m:t>
                              </m:r>
                            </m:e>
                          </m:nary>
                        </m:num>
                        <m:den>
                          <m:nary>
                            <m:naryPr>
                              <m:chr m:val="∑"/>
                              <m:limLoc m:val="undOvr"/>
                              <m:supHide m:val="on"/>
                              <m:ctrlPr>
                                <a:rPr lang="id-ID" i="1">
                                  <a:latin typeface="Cambria Math" panose="02040503050406030204" pitchFamily="18" charset="0"/>
                                </a:rPr>
                              </m:ctrlPr>
                            </m:naryPr>
                            <m:sub>
                              <m:r>
                                <a:rPr lang="en-IN" i="1">
                                  <a:latin typeface="Cambria Math" panose="02040503050406030204" pitchFamily="18" charset="0"/>
                                </a:rPr>
                                <m:t>𝑝</m:t>
                              </m:r>
                              <m:r>
                                <a:rPr lang="en-IN" i="1">
                                  <a:latin typeface="Cambria Math" panose="02040503050406030204" pitchFamily="18" charset="0"/>
                                </a:rPr>
                                <m:t> ∈  </m:t>
                              </m:r>
                              <m:sSup>
                                <m:sSupPr>
                                  <m:ctrlPr>
                                    <a:rPr lang="id-ID" i="1">
                                      <a:latin typeface="Cambria Math" panose="02040503050406030204" pitchFamily="18" charset="0"/>
                                    </a:rPr>
                                  </m:ctrlPr>
                                </m:sSupPr>
                                <m:e>
                                  <m:r>
                                    <a:rPr lang="en-IN" i="1">
                                      <a:latin typeface="Cambria Math" panose="02040503050406030204" pitchFamily="18" charset="0"/>
                                    </a:rPr>
                                    <m:t>𝑃</m:t>
                                  </m:r>
                                </m:e>
                                <m:sup>
                                  <m:r>
                                    <a:rPr lang="en-IN" i="1">
                                      <a:latin typeface="Cambria Math" panose="02040503050406030204" pitchFamily="18" charset="0"/>
                                    </a:rPr>
                                    <m:t>𝑇</m:t>
                                  </m:r>
                                </m:sup>
                              </m:sSup>
                              <m:r>
                                <a:rPr lang="en-IN" i="1">
                                  <a:latin typeface="Cambria Math" panose="02040503050406030204" pitchFamily="18" charset="0"/>
                                </a:rPr>
                                <m:t>(</m:t>
                              </m:r>
                              <m:r>
                                <a:rPr lang="en-IN" i="1">
                                  <a:latin typeface="Cambria Math" panose="02040503050406030204" pitchFamily="18" charset="0"/>
                                </a:rPr>
                                <m:t>𝑖</m:t>
                              </m:r>
                              <m:r>
                                <a:rPr lang="en-IN" i="1">
                                  <a:latin typeface="Cambria Math" panose="02040503050406030204" pitchFamily="18" charset="0"/>
                                </a:rPr>
                                <m:t>)</m:t>
                              </m:r>
                            </m:sub>
                            <m:sup/>
                            <m:e>
                              <m:r>
                                <a:rPr lang="en-IN" i="1">
                                  <a:latin typeface="Cambria Math" panose="02040503050406030204" pitchFamily="18" charset="0"/>
                                </a:rPr>
                                <m:t>  </m:t>
                              </m:r>
                              <m:d>
                                <m:dPr>
                                  <m:begChr m:val="|"/>
                                  <m:endChr m:val="|"/>
                                  <m:ctrlPr>
                                    <a:rPr lang="id-ID" i="1">
                                      <a:latin typeface="Cambria Math" panose="02040503050406030204" pitchFamily="18" charset="0"/>
                                    </a:rPr>
                                  </m:ctrlPr>
                                </m:dPr>
                                <m:e>
                                  <m:r>
                                    <a:rPr lang="en-IN" i="1">
                                      <a:latin typeface="Cambria Math" panose="02040503050406030204" pitchFamily="18" charset="0"/>
                                    </a:rPr>
                                    <m:t>𝑠𝑖𝑚</m:t>
                                  </m:r>
                                  <m:r>
                                    <a:rPr lang="en-IN" i="1">
                                      <a:latin typeface="Cambria Math" panose="02040503050406030204" pitchFamily="18" charset="0"/>
                                    </a:rPr>
                                    <m:t>(</m:t>
                                  </m:r>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𝑝</m:t>
                                  </m:r>
                                  <m:r>
                                    <a:rPr lang="en-IN" i="1">
                                      <a:latin typeface="Cambria Math" panose="02040503050406030204" pitchFamily="18" charset="0"/>
                                    </a:rPr>
                                    <m:t>)</m:t>
                                  </m:r>
                                </m:e>
                              </m:d>
                            </m:e>
                          </m:nary>
                        </m:den>
                      </m:f>
                    </m:oMath>
                  </m:oMathPara>
                </a14:m>
                <a:endParaRPr lang="en-IN" sz="2400" dirty="0"/>
              </a:p>
              <a:p>
                <a:endParaRPr lang="en-IN" sz="2400" dirty="0"/>
              </a:p>
              <a:p>
                <a:pPr/>
                <a14:m>
                  <m:oMathPara xmlns:m="http://schemas.openxmlformats.org/officeDocument/2006/math">
                    <m:oMathParaPr>
                      <m:jc m:val="centerGroup"/>
                    </m:oMathParaPr>
                    <m:oMath xmlns:m="http://schemas.openxmlformats.org/officeDocument/2006/math">
                      <m:sSup>
                        <m:sSupPr>
                          <m:ctrlPr>
                            <a:rPr lang="id-ID" i="1">
                              <a:latin typeface="Cambria Math" panose="02040503050406030204" pitchFamily="18" charset="0"/>
                            </a:rPr>
                          </m:ctrlPr>
                        </m:sSupPr>
                        <m:e>
                          <m:r>
                            <a:rPr lang="en-IN" i="1">
                              <a:latin typeface="Cambria Math" panose="02040503050406030204" pitchFamily="18" charset="0"/>
                            </a:rPr>
                            <m:t>𝑃</m:t>
                          </m:r>
                        </m:e>
                        <m:sup>
                          <m:r>
                            <a:rPr lang="en-IN" i="1">
                              <a:latin typeface="Cambria Math" panose="02040503050406030204" pitchFamily="18" charset="0"/>
                            </a:rPr>
                            <m:t>𝑇</m:t>
                          </m:r>
                        </m:sup>
                      </m:sSup>
                      <m:r>
                        <a:rPr lang="en-IN" b="1">
                          <a:latin typeface="Cambria Math" panose="02040503050406030204" pitchFamily="18" charset="0"/>
                        </a:rPr>
                        <m:t>(</m:t>
                      </m:r>
                      <m:r>
                        <a:rPr lang="en-IN" b="1">
                          <a:latin typeface="Cambria Math" panose="02040503050406030204" pitchFamily="18" charset="0"/>
                        </a:rPr>
                        <m:t>𝐢</m:t>
                      </m:r>
                      <m:r>
                        <a:rPr lang="en-IN" b="1">
                          <a:latin typeface="Cambria Math" panose="02040503050406030204" pitchFamily="18" charset="0"/>
                        </a:rPr>
                        <m:t>)= </m:t>
                      </m:r>
                      <m:d>
                        <m:dPr>
                          <m:begChr m:val="{"/>
                          <m:endChr m:val="}"/>
                          <m:ctrlPr>
                            <a:rPr lang="id-ID" i="1">
                              <a:latin typeface="Cambria Math" panose="02040503050406030204" pitchFamily="18" charset="0"/>
                            </a:rPr>
                          </m:ctrlPr>
                        </m:dPr>
                        <m:e>
                          <m:r>
                            <a:rPr lang="en-IN" i="1">
                              <a:latin typeface="Cambria Math" panose="02040503050406030204" pitchFamily="18" charset="0"/>
                            </a:rPr>
                            <m:t> </m:t>
                          </m:r>
                          <m:r>
                            <a:rPr lang="en-IN" i="1">
                              <a:latin typeface="Cambria Math" panose="02040503050406030204" pitchFamily="18" charset="0"/>
                            </a:rPr>
                            <m:t>𝑝</m:t>
                          </m:r>
                          <m:r>
                            <a:rPr lang="en-IN" i="1">
                              <a:latin typeface="Cambria Math" panose="02040503050406030204" pitchFamily="18" charset="0"/>
                            </a:rPr>
                            <m:t> ∈</m:t>
                          </m:r>
                          <m:r>
                            <a:rPr lang="en-IN" i="1">
                              <a:latin typeface="Cambria Math" panose="02040503050406030204" pitchFamily="18" charset="0"/>
                            </a:rPr>
                            <m:t>𝑃</m:t>
                          </m:r>
                          <m:r>
                            <a:rPr lang="en-IN" i="1">
                              <a:latin typeface="Cambria Math" panose="02040503050406030204" pitchFamily="18" charset="0"/>
                            </a:rPr>
                            <m:t> </m:t>
                          </m:r>
                          <m:r>
                            <a:rPr lang="en-IN" b="1">
                              <a:latin typeface="Cambria Math" panose="02040503050406030204" pitchFamily="18" charset="0"/>
                            </a:rPr>
                            <m:t>(</m:t>
                          </m:r>
                          <m:r>
                            <a:rPr lang="en-IN" i="1">
                              <a:latin typeface="Cambria Math" panose="02040503050406030204" pitchFamily="18" charset="0"/>
                            </a:rPr>
                            <m:t>𝑖</m:t>
                          </m:r>
                          <m:r>
                            <a:rPr lang="en-IN" b="1">
                              <a:latin typeface="Cambria Math" panose="02040503050406030204" pitchFamily="18" charset="0"/>
                            </a:rPr>
                            <m:t>) : </m:t>
                          </m:r>
                          <m:sSup>
                            <m:sSupPr>
                              <m:ctrlPr>
                                <a:rPr lang="id-ID" i="1">
                                  <a:latin typeface="Cambria Math" panose="02040503050406030204" pitchFamily="18" charset="0"/>
                                </a:rPr>
                              </m:ctrlPr>
                            </m:sSupPr>
                            <m:e>
                              <m:r>
                                <a:rPr lang="en-IN" i="1">
                                  <a:latin typeface="Cambria Math" panose="02040503050406030204" pitchFamily="18" charset="0"/>
                                </a:rPr>
                                <m:t>𝑇𝑟𝑢𝑠𝑡</m:t>
                              </m:r>
                            </m:e>
                            <m:sup>
                              <m:r>
                                <a:rPr lang="en-IN" i="1">
                                  <a:latin typeface="Cambria Math" panose="02040503050406030204" pitchFamily="18" charset="0"/>
                                </a:rPr>
                                <m:t>𝑝</m:t>
                              </m:r>
                            </m:sup>
                          </m:sSup>
                          <m:r>
                            <a:rPr lang="en-IN" b="1">
                              <a:latin typeface="Cambria Math" panose="02040503050406030204" pitchFamily="18" charset="0"/>
                            </a:rPr>
                            <m:t> (</m:t>
                          </m:r>
                          <m:r>
                            <a:rPr lang="en-IN" i="1">
                              <a:latin typeface="Cambria Math" panose="02040503050406030204" pitchFamily="18" charset="0"/>
                            </a:rPr>
                            <m:t>𝑝</m:t>
                          </m:r>
                          <m:r>
                            <a:rPr lang="en-IN" i="1">
                              <a:latin typeface="Cambria Math" panose="02040503050406030204" pitchFamily="18" charset="0"/>
                            </a:rPr>
                            <m:t>, </m:t>
                          </m:r>
                          <m:r>
                            <a:rPr lang="en-IN" i="1">
                              <a:latin typeface="Cambria Math" panose="02040503050406030204" pitchFamily="18" charset="0"/>
                            </a:rPr>
                            <m:t>𝑖</m:t>
                          </m:r>
                          <m:r>
                            <a:rPr lang="en-IN" b="1">
                              <a:latin typeface="Cambria Math" panose="02040503050406030204" pitchFamily="18" charset="0"/>
                            </a:rPr>
                            <m:t>) </m:t>
                          </m:r>
                          <m:r>
                            <a:rPr lang="en-IN" i="1">
                              <a:latin typeface="Cambria Math" panose="02040503050406030204" pitchFamily="18" charset="0"/>
                            </a:rPr>
                            <m:t>&gt; </m:t>
                          </m:r>
                          <m:r>
                            <a:rPr lang="en-IN" i="1">
                              <a:latin typeface="Cambria Math" panose="02040503050406030204" pitchFamily="18" charset="0"/>
                            </a:rPr>
                            <m:t>𝑇</m:t>
                          </m:r>
                          <m:r>
                            <a:rPr lang="en-IN" i="1">
                              <a:latin typeface="Cambria Math" panose="02040503050406030204" pitchFamily="18" charset="0"/>
                            </a:rPr>
                            <m:t>  </m:t>
                          </m:r>
                        </m:e>
                      </m:d>
                    </m:oMath>
                  </m:oMathPara>
                </a14:m>
                <a:endParaRPr lang="id-ID" dirty="0"/>
              </a:p>
            </p:txBody>
          </p:sp>
        </mc:Choice>
        <mc:Fallback xmlns="">
          <p:sp>
            <p:nvSpPr>
              <p:cNvPr id="2" name="TextBox 1"/>
              <p:cNvSpPr txBox="1">
                <a:spLocks noRot="1" noChangeAspect="1" noMove="1" noResize="1" noEditPoints="1" noAdjustHandles="1" noChangeArrowheads="1" noChangeShapeType="1" noTextEdit="1"/>
              </p:cNvSpPr>
              <p:nvPr/>
            </p:nvSpPr>
            <p:spPr>
              <a:xfrm>
                <a:off x="1285102" y="2075934"/>
                <a:ext cx="9378779" cy="2895601"/>
              </a:xfrm>
              <a:prstGeom prst="rect">
                <a:avLst/>
              </a:prstGeom>
              <a:blipFill>
                <a:blip r:embed="rId2"/>
                <a:stretch>
                  <a:fillRect l="-910" t="-1684" b="-632"/>
                </a:stretch>
              </a:blipFill>
            </p:spPr>
            <p:txBody>
              <a:bodyPr/>
              <a:lstStyle/>
              <a:p>
                <a:r>
                  <a:rPr lang="id-ID">
                    <a:noFill/>
                  </a:rPr>
                  <a:t> </a:t>
                </a:r>
              </a:p>
            </p:txBody>
          </p:sp>
        </mc:Fallback>
      </mc:AlternateContent>
      <p:sp>
        <p:nvSpPr>
          <p:cNvPr id="3" name="Title 1"/>
          <p:cNvSpPr txBox="1">
            <a:spLocks/>
          </p:cNvSpPr>
          <p:nvPr/>
        </p:nvSpPr>
        <p:spPr>
          <a:xfrm>
            <a:off x="902043" y="970607"/>
            <a:ext cx="10515600" cy="6508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t>Computational model of Trust</a:t>
            </a:r>
            <a:endParaRPr lang="id-ID" sz="3600" dirty="0"/>
          </a:p>
        </p:txBody>
      </p:sp>
      <p:sp>
        <p:nvSpPr>
          <p:cNvPr id="6" name="Date Placeholder 5"/>
          <p:cNvSpPr>
            <a:spLocks noGrp="1"/>
          </p:cNvSpPr>
          <p:nvPr>
            <p:ph type="dt" sz="half" idx="10"/>
          </p:nvPr>
        </p:nvSpPr>
        <p:spPr/>
        <p:txBody>
          <a:bodyPr/>
          <a:lstStyle/>
          <a:p>
            <a:r>
              <a:rPr lang="en-US" smtClean="0"/>
              <a:t>01-07-2020</a:t>
            </a:r>
            <a:endParaRPr lang="en-IN"/>
          </a:p>
        </p:txBody>
      </p:sp>
      <p:sp>
        <p:nvSpPr>
          <p:cNvPr id="8" name="Slide Number Placeholder 7"/>
          <p:cNvSpPr>
            <a:spLocks noGrp="1"/>
          </p:cNvSpPr>
          <p:nvPr>
            <p:ph type="sldNum" sz="quarter" idx="12"/>
          </p:nvPr>
        </p:nvSpPr>
        <p:spPr/>
        <p:txBody>
          <a:bodyPr/>
          <a:lstStyle/>
          <a:p>
            <a:fld id="{D35B4F70-C63C-45B0-89D8-688A8DDAFAEB}" type="slidenum">
              <a:rPr lang="en-IN" smtClean="0"/>
              <a:t>22</a:t>
            </a:fld>
            <a:endParaRPr lang="en-IN"/>
          </a:p>
        </p:txBody>
      </p:sp>
    </p:spTree>
    <p:extLst>
      <p:ext uri="{BB962C8B-B14F-4D97-AF65-F5344CB8AC3E}">
        <p14:creationId xmlns:p14="http://schemas.microsoft.com/office/powerpoint/2010/main" val="334952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barn(inVertical)">
                                      <p:cBhvr>
                                        <p:cTn id="15" dur="500"/>
                                        <p:tgtEl>
                                          <p:spTgt spid="2">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
                                            <p:txEl>
                                              <p:pRg st="7" end="7"/>
                                            </p:txEl>
                                          </p:spTgt>
                                        </p:tgtEl>
                                        <p:attrNameLst>
                                          <p:attrName>style.visibility</p:attrName>
                                        </p:attrNameLst>
                                      </p:cBhvr>
                                      <p:to>
                                        <p:strVal val="visible"/>
                                      </p:to>
                                    </p:set>
                                    <p:animEffect transition="in" filter="wipe(down)">
                                      <p:cBhvr>
                                        <p:cTn id="2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txBox="1">
            <a:spLocks/>
          </p:cNvSpPr>
          <p:nvPr/>
        </p:nvSpPr>
        <p:spPr>
          <a:xfrm>
            <a:off x="776416" y="613637"/>
            <a:ext cx="10515600" cy="6508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t>Computational model of Trust</a:t>
            </a:r>
            <a:endParaRPr lang="id-ID" sz="3600" dirty="0"/>
          </a:p>
        </p:txBody>
      </p:sp>
      <p:sp>
        <p:nvSpPr>
          <p:cNvPr id="15" name="TextBox 14"/>
          <p:cNvSpPr txBox="1"/>
          <p:nvPr/>
        </p:nvSpPr>
        <p:spPr>
          <a:xfrm>
            <a:off x="1256614" y="1202733"/>
            <a:ext cx="10035402" cy="461665"/>
          </a:xfrm>
          <a:prstGeom prst="rect">
            <a:avLst/>
          </a:prstGeom>
          <a:noFill/>
        </p:spPr>
        <p:txBody>
          <a:bodyPr wrap="square" rtlCol="0">
            <a:spAutoFit/>
          </a:bodyPr>
          <a:lstStyle/>
          <a:p>
            <a:pPr marL="800100" lvl="1" indent="-342900">
              <a:buFont typeface="Wingdings" panose="05000000000000000000" pitchFamily="2" charset="2"/>
              <a:buChar char="v"/>
            </a:pPr>
            <a:r>
              <a:rPr lang="en-IN" sz="2400" dirty="0"/>
              <a:t> Result After Trust Incorporation: ( in MSE )	</a:t>
            </a:r>
          </a:p>
        </p:txBody>
      </p:sp>
      <p:pic>
        <p:nvPicPr>
          <p:cNvPr id="16" name="Picture 15"/>
          <p:cNvPicPr>
            <a:picLocks noChangeAspect="1"/>
          </p:cNvPicPr>
          <p:nvPr/>
        </p:nvPicPr>
        <p:blipFill>
          <a:blip r:embed="rId2"/>
          <a:stretch>
            <a:fillRect/>
          </a:stretch>
        </p:blipFill>
        <p:spPr>
          <a:xfrm>
            <a:off x="925723" y="1843381"/>
            <a:ext cx="5955956" cy="4245529"/>
          </a:xfrm>
          <a:prstGeom prst="rect">
            <a:avLst/>
          </a:prstGeom>
        </p:spPr>
      </p:pic>
      <p:sp>
        <p:nvSpPr>
          <p:cNvPr id="18" name="TextBox 17"/>
          <p:cNvSpPr txBox="1"/>
          <p:nvPr/>
        </p:nvSpPr>
        <p:spPr>
          <a:xfrm>
            <a:off x="7512908" y="2242596"/>
            <a:ext cx="3581400" cy="1723549"/>
          </a:xfrm>
          <a:prstGeom prst="rect">
            <a:avLst/>
          </a:prstGeom>
          <a:noFill/>
        </p:spPr>
        <p:txBody>
          <a:bodyPr wrap="square" rtlCol="0">
            <a:spAutoFit/>
          </a:bodyPr>
          <a:lstStyle/>
          <a:p>
            <a:r>
              <a:rPr lang="en-IN" sz="2400" dirty="0"/>
              <a:t>Performance comparison:</a:t>
            </a:r>
          </a:p>
          <a:p>
            <a:endParaRPr lang="en-IN" sz="2400" dirty="0"/>
          </a:p>
          <a:p>
            <a:pPr marL="342900" indent="-342900">
              <a:buFont typeface="Wingdings" panose="05000000000000000000" pitchFamily="2" charset="2"/>
              <a:buChar char="Ø"/>
            </a:pPr>
            <a:r>
              <a:rPr lang="en-IN" sz="2000" dirty="0"/>
              <a:t>RSDNN: 13% improvement</a:t>
            </a:r>
          </a:p>
          <a:p>
            <a:pPr marL="342900" indent="-342900">
              <a:buFont typeface="Wingdings" panose="05000000000000000000" pitchFamily="2" charset="2"/>
              <a:buChar char="Ø"/>
            </a:pPr>
            <a:r>
              <a:rPr lang="en-IN" sz="2000" dirty="0"/>
              <a:t>SVD : 16% improvement</a:t>
            </a:r>
          </a:p>
          <a:p>
            <a:endParaRPr lang="id-ID" dirty="0"/>
          </a:p>
        </p:txBody>
      </p:sp>
      <p:sp>
        <p:nvSpPr>
          <p:cNvPr id="3" name="Date Placeholder 2"/>
          <p:cNvSpPr>
            <a:spLocks noGrp="1"/>
          </p:cNvSpPr>
          <p:nvPr>
            <p:ph type="dt" sz="half" idx="10"/>
          </p:nvPr>
        </p:nvSpPr>
        <p:spPr/>
        <p:txBody>
          <a:bodyPr/>
          <a:lstStyle/>
          <a:p>
            <a:r>
              <a:rPr lang="en-US" smtClean="0"/>
              <a:t>01-07-2020</a:t>
            </a:r>
            <a:endParaRPr lang="en-IN"/>
          </a:p>
        </p:txBody>
      </p:sp>
      <p:sp>
        <p:nvSpPr>
          <p:cNvPr id="5" name="Slide Number Placeholder 4"/>
          <p:cNvSpPr>
            <a:spLocks noGrp="1"/>
          </p:cNvSpPr>
          <p:nvPr>
            <p:ph type="sldNum" sz="quarter" idx="12"/>
          </p:nvPr>
        </p:nvSpPr>
        <p:spPr/>
        <p:txBody>
          <a:bodyPr/>
          <a:lstStyle/>
          <a:p>
            <a:fld id="{D35B4F70-C63C-45B0-89D8-688A8DDAFAEB}" type="slidenum">
              <a:rPr lang="en-IN" smtClean="0"/>
              <a:t>23</a:t>
            </a:fld>
            <a:endParaRPr lang="en-IN"/>
          </a:p>
        </p:txBody>
      </p:sp>
    </p:spTree>
    <p:extLst>
      <p:ext uri="{BB962C8B-B14F-4D97-AF65-F5344CB8AC3E}">
        <p14:creationId xmlns:p14="http://schemas.microsoft.com/office/powerpoint/2010/main" val="3120059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down)">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94471" y="887111"/>
            <a:ext cx="10515600" cy="650875"/>
          </a:xfrm>
          <a:prstGeom prst="rect">
            <a:avLst/>
          </a:prstGeom>
        </p:spPr>
        <p:txBody>
          <a:bodyP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3600" dirty="0" smtClean="0"/>
              <a:t>Computational model of Trust</a:t>
            </a:r>
            <a:endParaRPr lang="id-ID" sz="3600" dirty="0"/>
          </a:p>
        </p:txBody>
      </p:sp>
      <p:sp>
        <p:nvSpPr>
          <p:cNvPr id="3" name="TextBox 14"/>
          <p:cNvSpPr txBox="1"/>
          <p:nvPr/>
        </p:nvSpPr>
        <p:spPr>
          <a:xfrm>
            <a:off x="1374669" y="1476207"/>
            <a:ext cx="10035402"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800100" lvl="1" indent="-342900">
              <a:buFont typeface="Wingdings" panose="05000000000000000000" pitchFamily="2" charset="2"/>
              <a:buChar char="v"/>
            </a:pPr>
            <a:r>
              <a:rPr lang="en-IN" sz="2400" dirty="0" smtClean="0"/>
              <a:t> Result After Trust Incorporation: ( in MSE )</a:t>
            </a:r>
            <a:r>
              <a:rPr lang="en-IN" sz="2400" dirty="0"/>
              <a:t>	</a:t>
            </a:r>
            <a:endParaRPr lang="en-IN" sz="2400" dirty="0" smtClean="0"/>
          </a:p>
        </p:txBody>
      </p:sp>
      <p:sp>
        <p:nvSpPr>
          <p:cNvPr id="4" name="TextBox 17"/>
          <p:cNvSpPr txBox="1"/>
          <p:nvPr/>
        </p:nvSpPr>
        <p:spPr>
          <a:xfrm>
            <a:off x="7405880" y="2811492"/>
            <a:ext cx="3581400" cy="172354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400" dirty="0" smtClean="0"/>
              <a:t>Performance comparison:</a:t>
            </a:r>
          </a:p>
          <a:p>
            <a:endParaRPr lang="en-IN" sz="2400" dirty="0" smtClean="0"/>
          </a:p>
          <a:p>
            <a:pPr marL="342900" indent="-342900">
              <a:buFont typeface="Wingdings" panose="05000000000000000000" pitchFamily="2" charset="2"/>
              <a:buChar char="Ø"/>
            </a:pPr>
            <a:r>
              <a:rPr lang="en-IN" sz="2000" dirty="0" smtClean="0"/>
              <a:t>DNN: 13% improvement</a:t>
            </a:r>
          </a:p>
          <a:p>
            <a:pPr marL="342900" indent="-342900">
              <a:buFont typeface="Wingdings" panose="05000000000000000000" pitchFamily="2" charset="2"/>
              <a:buChar char="Ø"/>
            </a:pPr>
            <a:r>
              <a:rPr lang="en-IN" sz="2000" dirty="0" smtClean="0"/>
              <a:t>SVD : 16% improvement</a:t>
            </a:r>
            <a:endParaRPr lang="en-IN" sz="2000" dirty="0"/>
          </a:p>
          <a:p>
            <a:endParaRPr lang="id-ID" dirty="0"/>
          </a:p>
        </p:txBody>
      </p:sp>
      <p:graphicFrame>
        <p:nvGraphicFramePr>
          <p:cNvPr id="5" name="Chart 4"/>
          <p:cNvGraphicFramePr/>
          <p:nvPr>
            <p:extLst>
              <p:ext uri="{D42A27DB-BD31-4B8C-83A1-F6EECF244321}">
                <p14:modId xmlns:p14="http://schemas.microsoft.com/office/powerpoint/2010/main" val="250679256"/>
              </p:ext>
            </p:extLst>
          </p:nvPr>
        </p:nvGraphicFramePr>
        <p:xfrm>
          <a:off x="781929" y="1937872"/>
          <a:ext cx="5962009" cy="4033017"/>
        </p:xfrm>
        <a:graphic>
          <a:graphicData uri="http://schemas.openxmlformats.org/drawingml/2006/chart">
            <c:chart xmlns:c="http://schemas.openxmlformats.org/drawingml/2006/chart" xmlns:r="http://schemas.openxmlformats.org/officeDocument/2006/relationships" r:id="rId2"/>
          </a:graphicData>
        </a:graphic>
      </p:graphicFrame>
      <p:sp>
        <p:nvSpPr>
          <p:cNvPr id="6" name="Date Placeholder 5"/>
          <p:cNvSpPr>
            <a:spLocks noGrp="1"/>
          </p:cNvSpPr>
          <p:nvPr>
            <p:ph type="dt" sz="half" idx="10"/>
          </p:nvPr>
        </p:nvSpPr>
        <p:spPr/>
        <p:txBody>
          <a:bodyPr/>
          <a:lstStyle/>
          <a:p>
            <a:r>
              <a:rPr lang="en-US" smtClean="0"/>
              <a:t>01-07-2020</a:t>
            </a:r>
            <a:endParaRPr lang="en-IN"/>
          </a:p>
        </p:txBody>
      </p:sp>
      <p:sp>
        <p:nvSpPr>
          <p:cNvPr id="8" name="Slide Number Placeholder 7"/>
          <p:cNvSpPr>
            <a:spLocks noGrp="1"/>
          </p:cNvSpPr>
          <p:nvPr>
            <p:ph type="sldNum" sz="quarter" idx="12"/>
          </p:nvPr>
        </p:nvSpPr>
        <p:spPr/>
        <p:txBody>
          <a:bodyPr/>
          <a:lstStyle/>
          <a:p>
            <a:fld id="{D35B4F70-C63C-45B0-89D8-688A8DDAFAEB}" type="slidenum">
              <a:rPr lang="en-IN" smtClean="0"/>
              <a:t>24</a:t>
            </a:fld>
            <a:endParaRPr lang="en-IN"/>
          </a:p>
        </p:txBody>
      </p:sp>
    </p:spTree>
    <p:extLst>
      <p:ext uri="{BB962C8B-B14F-4D97-AF65-F5344CB8AC3E}">
        <p14:creationId xmlns:p14="http://schemas.microsoft.com/office/powerpoint/2010/main" val="1793875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Popularity Based Recommendation</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728623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7827" y="687978"/>
            <a:ext cx="5434149" cy="523220"/>
          </a:xfrm>
          <a:prstGeom prst="rect">
            <a:avLst/>
          </a:prstGeom>
          <a:noFill/>
        </p:spPr>
        <p:txBody>
          <a:bodyPr wrap="square" rtlCol="0">
            <a:spAutoFit/>
          </a:bodyPr>
          <a:lstStyle/>
          <a:p>
            <a:r>
              <a:rPr lang="en-US" sz="2800" b="1" dirty="0"/>
              <a:t>Problem of Collaborative Filtering</a:t>
            </a:r>
            <a:endParaRPr lang="en-IN" sz="2800" b="1" dirty="0"/>
          </a:p>
        </p:txBody>
      </p:sp>
      <p:pic>
        <p:nvPicPr>
          <p:cNvPr id="3" name="Picture 2"/>
          <p:cNvPicPr>
            <a:picLocks noChangeAspect="1"/>
          </p:cNvPicPr>
          <p:nvPr/>
        </p:nvPicPr>
        <p:blipFill>
          <a:blip r:embed="rId2"/>
          <a:stretch>
            <a:fillRect/>
          </a:stretch>
        </p:blipFill>
        <p:spPr>
          <a:xfrm>
            <a:off x="1945710" y="2778883"/>
            <a:ext cx="1028844" cy="1124107"/>
          </a:xfrm>
          <a:prstGeom prst="rect">
            <a:avLst/>
          </a:prstGeom>
        </p:spPr>
      </p:pic>
      <p:pic>
        <p:nvPicPr>
          <p:cNvPr id="1026" name="Picture 2" descr="How is association rule compared with collaborative filtering i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7532" y="1387989"/>
            <a:ext cx="3314740" cy="4342250"/>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55235" y="3902990"/>
            <a:ext cx="1167307" cy="369332"/>
          </a:xfrm>
          <a:prstGeom prst="rect">
            <a:avLst/>
          </a:prstGeom>
          <a:noFill/>
        </p:spPr>
        <p:txBody>
          <a:bodyPr wrap="none" rtlCol="0">
            <a:spAutoFit/>
          </a:bodyPr>
          <a:lstStyle/>
          <a:p>
            <a:r>
              <a:rPr lang="en-IN" b="1" dirty="0"/>
              <a:t>Cold User</a:t>
            </a:r>
          </a:p>
        </p:txBody>
      </p:sp>
      <p:sp>
        <p:nvSpPr>
          <p:cNvPr id="5" name="Right Arrow 4"/>
          <p:cNvSpPr/>
          <p:nvPr/>
        </p:nvSpPr>
        <p:spPr>
          <a:xfrm>
            <a:off x="3217687" y="3278085"/>
            <a:ext cx="740488" cy="316201"/>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6" name="TextBox 5"/>
          <p:cNvSpPr txBox="1"/>
          <p:nvPr/>
        </p:nvSpPr>
        <p:spPr>
          <a:xfrm rot="20238921">
            <a:off x="2662708" y="4391557"/>
            <a:ext cx="7190388" cy="523220"/>
          </a:xfrm>
          <a:prstGeom prst="rect">
            <a:avLst/>
          </a:prstGeom>
          <a:noFill/>
        </p:spPr>
        <p:txBody>
          <a:bodyPr wrap="square" rtlCol="0">
            <a:spAutoFit/>
          </a:bodyPr>
          <a:lstStyle/>
          <a:p>
            <a:r>
              <a:rPr lang="en-IN" sz="2800" b="1" dirty="0">
                <a:solidFill>
                  <a:srgbClr val="FF0000"/>
                </a:solidFill>
              </a:rPr>
              <a:t>A potential problem of Collaborative Filtering</a:t>
            </a:r>
          </a:p>
        </p:txBody>
      </p:sp>
      <p:sp>
        <p:nvSpPr>
          <p:cNvPr id="7" name="Date Placeholder 6"/>
          <p:cNvSpPr>
            <a:spLocks noGrp="1"/>
          </p:cNvSpPr>
          <p:nvPr>
            <p:ph type="dt" sz="half" idx="10"/>
          </p:nvPr>
        </p:nvSpPr>
        <p:spPr/>
        <p:txBody>
          <a:bodyPr/>
          <a:lstStyle/>
          <a:p>
            <a:r>
              <a:rPr lang="en-US" smtClean="0"/>
              <a:t>01-07-2020</a:t>
            </a:r>
            <a:endParaRPr lang="en-IN"/>
          </a:p>
        </p:txBody>
      </p:sp>
      <p:sp>
        <p:nvSpPr>
          <p:cNvPr id="9" name="Slide Number Placeholder 8"/>
          <p:cNvSpPr>
            <a:spLocks noGrp="1"/>
          </p:cNvSpPr>
          <p:nvPr>
            <p:ph type="sldNum" sz="quarter" idx="12"/>
          </p:nvPr>
        </p:nvSpPr>
        <p:spPr/>
        <p:txBody>
          <a:bodyPr/>
          <a:lstStyle/>
          <a:p>
            <a:fld id="{D35B4F70-C63C-45B0-89D8-688A8DDAFAEB}" type="slidenum">
              <a:rPr lang="en-IN" smtClean="0"/>
              <a:t>26</a:t>
            </a:fld>
            <a:endParaRPr lang="en-IN"/>
          </a:p>
        </p:txBody>
      </p:sp>
    </p:spTree>
    <p:extLst>
      <p:ext uri="{BB962C8B-B14F-4D97-AF65-F5344CB8AC3E}">
        <p14:creationId xmlns:p14="http://schemas.microsoft.com/office/powerpoint/2010/main" val="39538827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80">
                                          <p:stCondLst>
                                            <p:cond delay="0"/>
                                          </p:stCondLst>
                                        </p:cTn>
                                        <p:tgtEl>
                                          <p:spTgt spid="3"/>
                                        </p:tgtEl>
                                      </p:cBhvr>
                                    </p:animEffect>
                                    <p:anim calcmode="lin" valueType="num">
                                      <p:cBhvr>
                                        <p:cTn id="1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gtEl>
                                      </p:cBhvr>
                                      <p:to x="100000" y="60000"/>
                                    </p:animScale>
                                    <p:animScale>
                                      <p:cBhvr>
                                        <p:cTn id="20" dur="166" decel="50000">
                                          <p:stCondLst>
                                            <p:cond delay="67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1000" fill="hold"/>
                                        <p:tgtEl>
                                          <p:spTgt spid="4"/>
                                        </p:tgtEl>
                                        <p:attrNameLst>
                                          <p:attrName>ppt_w</p:attrName>
                                        </p:attrNameLst>
                                      </p:cBhvr>
                                      <p:tavLst>
                                        <p:tav tm="0">
                                          <p:val>
                                            <p:fltVal val="0"/>
                                          </p:val>
                                        </p:tav>
                                        <p:tav tm="100000">
                                          <p:val>
                                            <p:strVal val="#ppt_w"/>
                                          </p:val>
                                        </p:tav>
                                      </p:tavLst>
                                    </p:anim>
                                    <p:anim calcmode="lin" valueType="num">
                                      <p:cBhvr>
                                        <p:cTn id="36" dur="1000" fill="hold"/>
                                        <p:tgtEl>
                                          <p:spTgt spid="4"/>
                                        </p:tgtEl>
                                        <p:attrNameLst>
                                          <p:attrName>ppt_h</p:attrName>
                                        </p:attrNameLst>
                                      </p:cBhvr>
                                      <p:tavLst>
                                        <p:tav tm="0">
                                          <p:val>
                                            <p:fltVal val="0"/>
                                          </p:val>
                                        </p:tav>
                                        <p:tav tm="100000">
                                          <p:val>
                                            <p:strVal val="#ppt_h"/>
                                          </p:val>
                                        </p:tav>
                                      </p:tavLst>
                                    </p:anim>
                                    <p:anim calcmode="lin" valueType="num">
                                      <p:cBhvr>
                                        <p:cTn id="37" dur="1000" fill="hold"/>
                                        <p:tgtEl>
                                          <p:spTgt spid="4"/>
                                        </p:tgtEl>
                                        <p:attrNameLst>
                                          <p:attrName>style.rotation</p:attrName>
                                        </p:attrNameLst>
                                      </p:cBhvr>
                                      <p:tavLst>
                                        <p:tav tm="0">
                                          <p:val>
                                            <p:fltVal val="90"/>
                                          </p:val>
                                        </p:tav>
                                        <p:tav tm="100000">
                                          <p:val>
                                            <p:fltVal val="0"/>
                                          </p:val>
                                        </p:tav>
                                      </p:tavLst>
                                    </p:anim>
                                    <p:animEffect transition="in" filter="fade">
                                      <p:cBhvr>
                                        <p:cTn id="38" dur="10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45"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2000"/>
                                        <p:tgtEl>
                                          <p:spTgt spid="6"/>
                                        </p:tgtEl>
                                      </p:cBhvr>
                                    </p:animEffect>
                                    <p:anim calcmode="lin" valueType="num">
                                      <p:cBhvr>
                                        <p:cTn id="44" dur="2000" fill="hold"/>
                                        <p:tgtEl>
                                          <p:spTgt spid="6"/>
                                        </p:tgtEl>
                                        <p:attrNameLst>
                                          <p:attrName>ppt_w</p:attrName>
                                        </p:attrNameLst>
                                      </p:cBhvr>
                                      <p:tavLst>
                                        <p:tav tm="0" fmla="#ppt_w*sin(2.5*pi*$)">
                                          <p:val>
                                            <p:fltVal val="0"/>
                                          </p:val>
                                        </p:tav>
                                        <p:tav tm="100000">
                                          <p:val>
                                            <p:fltVal val="1"/>
                                          </p:val>
                                        </p:tav>
                                      </p:tavLst>
                                    </p:anim>
                                    <p:anim calcmode="lin" valueType="num">
                                      <p:cBhvr>
                                        <p:cTn id="45"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8702" y="825751"/>
            <a:ext cx="10296525" cy="2800767"/>
          </a:xfrm>
          <a:prstGeom prst="rect">
            <a:avLst/>
          </a:prstGeom>
          <a:noFill/>
        </p:spPr>
        <p:txBody>
          <a:bodyPr wrap="square" rtlCol="0">
            <a:spAutoFit/>
          </a:bodyPr>
          <a:lstStyle/>
          <a:p>
            <a:r>
              <a:rPr lang="en-IN" sz="2800" b="1" dirty="0"/>
              <a:t>Solution to Cold User Problem: Popularity based Recommendation</a:t>
            </a:r>
          </a:p>
          <a:p>
            <a:endParaRPr lang="en-IN" sz="2800" b="1" dirty="0"/>
          </a:p>
          <a:p>
            <a:pPr marL="457200" indent="-457200">
              <a:buFont typeface="Arial" panose="020B0604020202020204" pitchFamily="34" charset="0"/>
              <a:buChar char="•"/>
            </a:pPr>
            <a:r>
              <a:rPr lang="en-IN" sz="2000" b="1" dirty="0"/>
              <a:t>Popularity Based Recommendation means recommending trendy items, i.e. movies , books etc. to users</a:t>
            </a:r>
          </a:p>
          <a:p>
            <a:pPr marL="457200" indent="-457200">
              <a:buFont typeface="Arial" panose="020B0604020202020204" pitchFamily="34" charset="0"/>
              <a:buChar char="•"/>
            </a:pPr>
            <a:r>
              <a:rPr lang="en-IN" sz="2000" b="1" dirty="0"/>
              <a:t>This does not depends on the similarity between users</a:t>
            </a:r>
          </a:p>
          <a:p>
            <a:pPr marL="457200" indent="-457200">
              <a:buFont typeface="Arial" panose="020B0604020202020204" pitchFamily="34" charset="0"/>
              <a:buChar char="•"/>
            </a:pPr>
            <a:r>
              <a:rPr lang="en-IN" sz="2000" b="1" dirty="0"/>
              <a:t>Neither item similarity it cares</a:t>
            </a:r>
          </a:p>
          <a:p>
            <a:pPr marL="457200" indent="-457200">
              <a:buFont typeface="Arial" panose="020B0604020202020204" pitchFamily="34" charset="0"/>
              <a:buChar char="•"/>
            </a:pPr>
            <a:r>
              <a:rPr lang="en-IN" sz="2000" b="1" dirty="0"/>
              <a:t>It only considers the preferences of the active user and recommends most popular things of his/her preference</a:t>
            </a:r>
          </a:p>
        </p:txBody>
      </p:sp>
      <p:pic>
        <p:nvPicPr>
          <p:cNvPr id="4" name="Picture 3"/>
          <p:cNvPicPr>
            <a:picLocks noChangeAspect="1"/>
          </p:cNvPicPr>
          <p:nvPr/>
        </p:nvPicPr>
        <p:blipFill>
          <a:blip r:embed="rId2"/>
          <a:stretch>
            <a:fillRect/>
          </a:stretch>
        </p:blipFill>
        <p:spPr>
          <a:xfrm>
            <a:off x="3463960" y="3674233"/>
            <a:ext cx="1469989" cy="1606099"/>
          </a:xfrm>
          <a:prstGeom prst="rect">
            <a:avLst/>
          </a:prstGeom>
        </p:spPr>
      </p:pic>
      <p:sp>
        <p:nvSpPr>
          <p:cNvPr id="5" name="TextBox 4"/>
          <p:cNvSpPr txBox="1"/>
          <p:nvPr/>
        </p:nvSpPr>
        <p:spPr>
          <a:xfrm>
            <a:off x="3690442" y="5280332"/>
            <a:ext cx="1167307" cy="369332"/>
          </a:xfrm>
          <a:prstGeom prst="rect">
            <a:avLst/>
          </a:prstGeom>
          <a:noFill/>
        </p:spPr>
        <p:txBody>
          <a:bodyPr wrap="none" rtlCol="0">
            <a:spAutoFit/>
          </a:bodyPr>
          <a:lstStyle/>
          <a:p>
            <a:r>
              <a:rPr lang="en-IN" b="1" dirty="0"/>
              <a:t>Cold User</a:t>
            </a:r>
          </a:p>
        </p:txBody>
      </p:sp>
      <p:sp>
        <p:nvSpPr>
          <p:cNvPr id="6" name="Right Arrow 5"/>
          <p:cNvSpPr/>
          <p:nvPr/>
        </p:nvSpPr>
        <p:spPr>
          <a:xfrm>
            <a:off x="5795059" y="4336086"/>
            <a:ext cx="1163813" cy="531915"/>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3"/>
          <a:stretch>
            <a:fillRect/>
          </a:stretch>
        </p:blipFill>
        <p:spPr>
          <a:xfrm>
            <a:off x="7819983" y="3988587"/>
            <a:ext cx="1247817" cy="1449080"/>
          </a:xfrm>
          <a:prstGeom prst="rect">
            <a:avLst/>
          </a:prstGeom>
        </p:spPr>
      </p:pic>
      <p:sp>
        <p:nvSpPr>
          <p:cNvPr id="8" name="TextBox 7"/>
          <p:cNvSpPr txBox="1"/>
          <p:nvPr/>
        </p:nvSpPr>
        <p:spPr>
          <a:xfrm>
            <a:off x="7607123" y="5437667"/>
            <a:ext cx="1673535" cy="369332"/>
          </a:xfrm>
          <a:prstGeom prst="rect">
            <a:avLst/>
          </a:prstGeom>
          <a:noFill/>
        </p:spPr>
        <p:txBody>
          <a:bodyPr wrap="none" rtlCol="0">
            <a:spAutoFit/>
          </a:bodyPr>
          <a:lstStyle/>
          <a:p>
            <a:r>
              <a:rPr lang="en-IN" b="1" dirty="0"/>
              <a:t>Preference List</a:t>
            </a:r>
          </a:p>
        </p:txBody>
      </p:sp>
      <p:sp>
        <p:nvSpPr>
          <p:cNvPr id="9" name="TextBox 8"/>
          <p:cNvSpPr txBox="1"/>
          <p:nvPr/>
        </p:nvSpPr>
        <p:spPr>
          <a:xfrm>
            <a:off x="5442866" y="3966754"/>
            <a:ext cx="1761701" cy="369332"/>
          </a:xfrm>
          <a:prstGeom prst="rect">
            <a:avLst/>
          </a:prstGeom>
          <a:noFill/>
        </p:spPr>
        <p:txBody>
          <a:bodyPr wrap="none" rtlCol="0">
            <a:spAutoFit/>
          </a:bodyPr>
          <a:lstStyle/>
          <a:p>
            <a:r>
              <a:rPr lang="en-IN" b="1" dirty="0"/>
              <a:t>Ask Preferences</a:t>
            </a:r>
          </a:p>
        </p:txBody>
      </p:sp>
      <p:sp>
        <p:nvSpPr>
          <p:cNvPr id="3" name="Date Placeholder 2"/>
          <p:cNvSpPr>
            <a:spLocks noGrp="1"/>
          </p:cNvSpPr>
          <p:nvPr>
            <p:ph type="dt" sz="half" idx="10"/>
          </p:nvPr>
        </p:nvSpPr>
        <p:spPr/>
        <p:txBody>
          <a:bodyPr/>
          <a:lstStyle/>
          <a:p>
            <a:r>
              <a:rPr lang="en-US" smtClean="0"/>
              <a:t>01-07-2020</a:t>
            </a:r>
            <a:endParaRPr lang="en-IN"/>
          </a:p>
        </p:txBody>
      </p:sp>
      <p:sp>
        <p:nvSpPr>
          <p:cNvPr id="11" name="Slide Number Placeholder 10"/>
          <p:cNvSpPr>
            <a:spLocks noGrp="1"/>
          </p:cNvSpPr>
          <p:nvPr>
            <p:ph type="sldNum" sz="quarter" idx="12"/>
          </p:nvPr>
        </p:nvSpPr>
        <p:spPr/>
        <p:txBody>
          <a:bodyPr/>
          <a:lstStyle/>
          <a:p>
            <a:fld id="{D35B4F70-C63C-45B0-89D8-688A8DDAFAEB}" type="slidenum">
              <a:rPr lang="en-IN" smtClean="0"/>
              <a:t>27</a:t>
            </a:fld>
            <a:endParaRPr lang="en-IN"/>
          </a:p>
        </p:txBody>
      </p:sp>
    </p:spTree>
    <p:extLst>
      <p:ext uri="{BB962C8B-B14F-4D97-AF65-F5344CB8AC3E}">
        <p14:creationId xmlns:p14="http://schemas.microsoft.com/office/powerpoint/2010/main" val="9221544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2000"/>
                                        <p:tgtEl>
                                          <p:spTgt spid="4"/>
                                        </p:tgtEl>
                                      </p:cBhvr>
                                    </p:animEffect>
                                    <p:anim calcmode="lin" valueType="num">
                                      <p:cBhvr>
                                        <p:cTn id="32" dur="2000" fill="hold"/>
                                        <p:tgtEl>
                                          <p:spTgt spid="4"/>
                                        </p:tgtEl>
                                        <p:attrNameLst>
                                          <p:attrName>ppt_w</p:attrName>
                                        </p:attrNameLst>
                                      </p:cBhvr>
                                      <p:tavLst>
                                        <p:tav tm="0" fmla="#ppt_w*sin(2.5*pi*$)">
                                          <p:val>
                                            <p:fltVal val="0"/>
                                          </p:val>
                                        </p:tav>
                                        <p:tav tm="100000">
                                          <p:val>
                                            <p:fltVal val="1"/>
                                          </p:val>
                                        </p:tav>
                                      </p:tavLst>
                                    </p:anim>
                                    <p:anim calcmode="lin" valueType="num">
                                      <p:cBhvr>
                                        <p:cTn id="33"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randombar(horizontal)">
                                      <p:cBhvr>
                                        <p:cTn id="42" dur="500"/>
                                        <p:tgtEl>
                                          <p:spTgt spid="6"/>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randombar(horizontal)">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randombar(horizontal)">
                                      <p:cBhvr>
                                        <p:cTn id="50" dur="500"/>
                                        <p:tgtEl>
                                          <p:spTgt spid="7"/>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randombar(horizontal)">
                                      <p:cBhvr>
                                        <p:cTn id="5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676275"/>
            <a:ext cx="8143875" cy="1231106"/>
          </a:xfrm>
          <a:prstGeom prst="rect">
            <a:avLst/>
          </a:prstGeom>
          <a:noFill/>
        </p:spPr>
        <p:txBody>
          <a:bodyPr wrap="square" rtlCol="0">
            <a:spAutoFit/>
          </a:bodyPr>
          <a:lstStyle/>
          <a:p>
            <a:r>
              <a:rPr lang="en-IN" sz="2800" b="1" dirty="0"/>
              <a:t>How the model is developed?</a:t>
            </a:r>
          </a:p>
          <a:p>
            <a:endParaRPr lang="en-IN" sz="2800" b="1" dirty="0"/>
          </a:p>
          <a:p>
            <a:pPr marL="457200" indent="-457200">
              <a:buFont typeface="Arial" panose="020B0604020202020204" pitchFamily="34" charset="0"/>
              <a:buChar char="•"/>
            </a:pPr>
            <a:r>
              <a:rPr lang="en-IN" b="1" dirty="0"/>
              <a:t>Movies below a particular </a:t>
            </a:r>
            <a:r>
              <a:rPr lang="en-IN" b="1" dirty="0">
                <a:solidFill>
                  <a:schemeClr val="accent1"/>
                </a:solidFill>
              </a:rPr>
              <a:t>popularity threshold </a:t>
            </a:r>
            <a:r>
              <a:rPr lang="en-IN" b="1" dirty="0"/>
              <a:t>is discarded</a:t>
            </a:r>
          </a:p>
        </p:txBody>
      </p:sp>
      <p:pic>
        <p:nvPicPr>
          <p:cNvPr id="3" name="Picture 2"/>
          <p:cNvPicPr>
            <a:picLocks noChangeAspect="1"/>
          </p:cNvPicPr>
          <p:nvPr/>
        </p:nvPicPr>
        <p:blipFill>
          <a:blip r:embed="rId2"/>
          <a:stretch>
            <a:fillRect/>
          </a:stretch>
        </p:blipFill>
        <p:spPr>
          <a:xfrm>
            <a:off x="1781175" y="2290763"/>
            <a:ext cx="8515350" cy="3554298"/>
          </a:xfrm>
          <a:prstGeom prst="rect">
            <a:avLst/>
          </a:prstGeom>
        </p:spPr>
      </p:pic>
      <p:sp>
        <p:nvSpPr>
          <p:cNvPr id="4" name="Date Placeholder 3"/>
          <p:cNvSpPr>
            <a:spLocks noGrp="1"/>
          </p:cNvSpPr>
          <p:nvPr>
            <p:ph type="dt" sz="half" idx="10"/>
          </p:nvPr>
        </p:nvSpPr>
        <p:spPr/>
        <p:txBody>
          <a:bodyPr/>
          <a:lstStyle/>
          <a:p>
            <a:r>
              <a:rPr lang="en-US" smtClean="0"/>
              <a:t>01-07-2020</a:t>
            </a:r>
            <a:endParaRPr lang="en-IN"/>
          </a:p>
        </p:txBody>
      </p:sp>
      <p:sp>
        <p:nvSpPr>
          <p:cNvPr id="6" name="Slide Number Placeholder 5"/>
          <p:cNvSpPr>
            <a:spLocks noGrp="1"/>
          </p:cNvSpPr>
          <p:nvPr>
            <p:ph type="sldNum" sz="quarter" idx="12"/>
          </p:nvPr>
        </p:nvSpPr>
        <p:spPr/>
        <p:txBody>
          <a:bodyPr/>
          <a:lstStyle/>
          <a:p>
            <a:fld id="{D35B4F70-C63C-45B0-89D8-688A8DDAFAEB}" type="slidenum">
              <a:rPr lang="en-IN" smtClean="0"/>
              <a:t>28</a:t>
            </a:fld>
            <a:endParaRPr lang="en-IN"/>
          </a:p>
        </p:txBody>
      </p:sp>
    </p:spTree>
    <p:extLst>
      <p:ext uri="{BB962C8B-B14F-4D97-AF65-F5344CB8AC3E}">
        <p14:creationId xmlns:p14="http://schemas.microsoft.com/office/powerpoint/2010/main" val="27463693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2050" y="1362075"/>
            <a:ext cx="6829425" cy="369332"/>
          </a:xfrm>
          <a:prstGeom prst="rect">
            <a:avLst/>
          </a:prstGeom>
          <a:noFill/>
        </p:spPr>
        <p:txBody>
          <a:bodyPr wrap="square" rtlCol="0">
            <a:spAutoFit/>
          </a:bodyPr>
          <a:lstStyle/>
          <a:p>
            <a:pPr marL="285750" indent="-285750">
              <a:buFont typeface="Arial" panose="020B0604020202020204" pitchFamily="34" charset="0"/>
              <a:buChar char="•"/>
            </a:pPr>
            <a:r>
              <a:rPr lang="en-IN" b="1" dirty="0"/>
              <a:t>Average rating of each movie is calculated</a:t>
            </a:r>
            <a:endParaRPr lang="en-IN" dirty="0"/>
          </a:p>
        </p:txBody>
      </p:sp>
      <p:pic>
        <p:nvPicPr>
          <p:cNvPr id="3" name="Picture 2"/>
          <p:cNvPicPr>
            <a:picLocks noChangeAspect="1"/>
          </p:cNvPicPr>
          <p:nvPr/>
        </p:nvPicPr>
        <p:blipFill>
          <a:blip r:embed="rId2"/>
          <a:stretch>
            <a:fillRect/>
          </a:stretch>
        </p:blipFill>
        <p:spPr>
          <a:xfrm>
            <a:off x="1492982" y="2018705"/>
            <a:ext cx="2155473" cy="3348940"/>
          </a:xfrm>
          <a:prstGeom prst="rect">
            <a:avLst/>
          </a:prstGeom>
        </p:spPr>
      </p:pic>
      <p:pic>
        <p:nvPicPr>
          <p:cNvPr id="4" name="Picture 3"/>
          <p:cNvPicPr>
            <a:picLocks noChangeAspect="1"/>
          </p:cNvPicPr>
          <p:nvPr/>
        </p:nvPicPr>
        <p:blipFill>
          <a:blip r:embed="rId3"/>
          <a:stretch>
            <a:fillRect/>
          </a:stretch>
        </p:blipFill>
        <p:spPr>
          <a:xfrm>
            <a:off x="4258055" y="2256235"/>
            <a:ext cx="6944146" cy="2591099"/>
          </a:xfrm>
          <a:prstGeom prst="rect">
            <a:avLst/>
          </a:prstGeom>
        </p:spPr>
      </p:pic>
      <p:sp>
        <p:nvSpPr>
          <p:cNvPr id="5" name="Date Placeholder 4"/>
          <p:cNvSpPr>
            <a:spLocks noGrp="1"/>
          </p:cNvSpPr>
          <p:nvPr>
            <p:ph type="dt" sz="half" idx="10"/>
          </p:nvPr>
        </p:nvSpPr>
        <p:spPr/>
        <p:txBody>
          <a:bodyPr/>
          <a:lstStyle/>
          <a:p>
            <a:r>
              <a:rPr lang="en-US" smtClean="0"/>
              <a:t>01-07-2020</a:t>
            </a:r>
            <a:endParaRPr lang="en-IN"/>
          </a:p>
        </p:txBody>
      </p:sp>
      <p:sp>
        <p:nvSpPr>
          <p:cNvPr id="7" name="Slide Number Placeholder 6"/>
          <p:cNvSpPr>
            <a:spLocks noGrp="1"/>
          </p:cNvSpPr>
          <p:nvPr>
            <p:ph type="sldNum" sz="quarter" idx="12"/>
          </p:nvPr>
        </p:nvSpPr>
        <p:spPr/>
        <p:txBody>
          <a:bodyPr/>
          <a:lstStyle/>
          <a:p>
            <a:fld id="{D35B4F70-C63C-45B0-89D8-688A8DDAFAEB}" type="slidenum">
              <a:rPr lang="en-IN" smtClean="0"/>
              <a:t>29</a:t>
            </a:fld>
            <a:endParaRPr lang="en-IN"/>
          </a:p>
        </p:txBody>
      </p:sp>
    </p:spTree>
    <p:extLst>
      <p:ext uri="{BB962C8B-B14F-4D97-AF65-F5344CB8AC3E}">
        <p14:creationId xmlns:p14="http://schemas.microsoft.com/office/powerpoint/2010/main" val="26415273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5DAB4B7-89A8-49A0-894C-146049AA570B}"/>
              </a:ext>
            </a:extLst>
          </p:cNvPr>
          <p:cNvSpPr txBox="1">
            <a:spLocks/>
          </p:cNvSpPr>
          <p:nvPr/>
        </p:nvSpPr>
        <p:spPr>
          <a:xfrm>
            <a:off x="1298713" y="380655"/>
            <a:ext cx="9817559" cy="777585"/>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solidFill>
                  <a:schemeClr val="accent1">
                    <a:lumMod val="75000"/>
                  </a:schemeClr>
                </a:solidFill>
              </a:rPr>
              <a:t>What is recommender system?</a:t>
            </a:r>
          </a:p>
        </p:txBody>
      </p:sp>
      <p:sp>
        <p:nvSpPr>
          <p:cNvPr id="3" name="Content Placeholder 4">
            <a:extLst>
              <a:ext uri="{FF2B5EF4-FFF2-40B4-BE49-F238E27FC236}">
                <a16:creationId xmlns:a16="http://schemas.microsoft.com/office/drawing/2014/main" id="{97F8E88F-C860-444E-9075-C2CA7198413A}"/>
              </a:ext>
            </a:extLst>
          </p:cNvPr>
          <p:cNvSpPr txBox="1">
            <a:spLocks/>
          </p:cNvSpPr>
          <p:nvPr/>
        </p:nvSpPr>
        <p:spPr>
          <a:xfrm>
            <a:off x="1192697" y="1630018"/>
            <a:ext cx="4744277" cy="295069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Clr>
                <a:schemeClr val="tx1"/>
              </a:buClr>
              <a:buFont typeface="Wingdings" panose="05000000000000000000" pitchFamily="2" charset="2"/>
              <a:buChar char="Ø"/>
            </a:pPr>
            <a:r>
              <a:rPr lang="en-IN" sz="2400" dirty="0"/>
              <a:t>A recommendation engine filters the data using different techniques and recommends the most relevant items to users. </a:t>
            </a:r>
          </a:p>
          <a:p>
            <a:pPr algn="just">
              <a:buClr>
                <a:schemeClr val="tx1"/>
              </a:buClr>
              <a:buFont typeface="Wingdings" panose="05000000000000000000" pitchFamily="2" charset="2"/>
              <a:buChar char="Ø"/>
            </a:pPr>
            <a:r>
              <a:rPr lang="en-IN" sz="2400" dirty="0"/>
              <a:t>It first captures the past behaviour of a   customer and based on that,   recommends products that the users might be likely to buy.</a:t>
            </a:r>
          </a:p>
          <a:p>
            <a:pPr algn="just">
              <a:buClr>
                <a:schemeClr val="tx1"/>
              </a:buClr>
              <a:buFont typeface="Calibri" panose="020F0502020204030204" pitchFamily="34" charset="0"/>
              <a:buNone/>
            </a:pPr>
            <a:endParaRPr lang="en-IN" dirty="0"/>
          </a:p>
          <a:p>
            <a:pPr>
              <a:buFont typeface="Calibri" panose="020F0502020204030204" pitchFamily="34" charset="0"/>
              <a:buNone/>
            </a:pPr>
            <a:endParaRPr lang="en-US" dirty="0"/>
          </a:p>
        </p:txBody>
      </p:sp>
      <p:pic>
        <p:nvPicPr>
          <p:cNvPr id="4" name="Picture 3">
            <a:extLst>
              <a:ext uri="{FF2B5EF4-FFF2-40B4-BE49-F238E27FC236}">
                <a16:creationId xmlns:a16="http://schemas.microsoft.com/office/drawing/2014/main" id="{39CE6805-C56A-44D7-9384-2FFB3D467301}"/>
              </a:ext>
            </a:extLst>
          </p:cNvPr>
          <p:cNvPicPr>
            <a:picLocks noChangeAspect="1"/>
          </p:cNvPicPr>
          <p:nvPr/>
        </p:nvPicPr>
        <p:blipFill>
          <a:blip r:embed="rId2" cstate="print"/>
          <a:stretch>
            <a:fillRect/>
          </a:stretch>
        </p:blipFill>
        <p:spPr>
          <a:xfrm>
            <a:off x="6096000" y="1630017"/>
            <a:ext cx="5020272" cy="3722516"/>
          </a:xfrm>
          <a:prstGeom prst="rect">
            <a:avLst/>
          </a:prstGeom>
        </p:spPr>
      </p:pic>
      <p:sp>
        <p:nvSpPr>
          <p:cNvPr id="5" name="Date Placeholder 4"/>
          <p:cNvSpPr>
            <a:spLocks noGrp="1"/>
          </p:cNvSpPr>
          <p:nvPr>
            <p:ph type="dt" sz="half" idx="10"/>
          </p:nvPr>
        </p:nvSpPr>
        <p:spPr/>
        <p:txBody>
          <a:bodyPr/>
          <a:lstStyle/>
          <a:p>
            <a:r>
              <a:rPr lang="en-US" smtClean="0"/>
              <a:t>01-07-2020</a:t>
            </a:r>
            <a:endParaRPr lang="en-IN"/>
          </a:p>
        </p:txBody>
      </p:sp>
      <p:sp>
        <p:nvSpPr>
          <p:cNvPr id="7" name="Slide Number Placeholder 6"/>
          <p:cNvSpPr>
            <a:spLocks noGrp="1"/>
          </p:cNvSpPr>
          <p:nvPr>
            <p:ph type="sldNum" sz="quarter" idx="12"/>
          </p:nvPr>
        </p:nvSpPr>
        <p:spPr/>
        <p:txBody>
          <a:bodyPr/>
          <a:lstStyle/>
          <a:p>
            <a:fld id="{D35B4F70-C63C-45B0-89D8-688A8DDAFAEB}" type="slidenum">
              <a:rPr lang="en-IN" smtClean="0"/>
              <a:t>3</a:t>
            </a:fld>
            <a:endParaRPr lang="en-IN"/>
          </a:p>
        </p:txBody>
      </p:sp>
    </p:spTree>
    <p:extLst>
      <p:ext uri="{BB962C8B-B14F-4D97-AF65-F5344CB8AC3E}">
        <p14:creationId xmlns:p14="http://schemas.microsoft.com/office/powerpoint/2010/main" val="2451767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724025" y="1301115"/>
                <a:ext cx="8217081" cy="646395"/>
              </a:xfrm>
              <a:prstGeom prst="rect">
                <a:avLst/>
              </a:prstGeom>
              <a:noFill/>
            </p:spPr>
            <p:txBody>
              <a:bodyPr wrap="square" rtlCol="0">
                <a:spAutoFit/>
              </a:bodyPr>
              <a:lstStyle/>
              <a:p>
                <a:pPr marL="457200" indent="-457200">
                  <a:buFont typeface="Arial" panose="020B0604020202020204" pitchFamily="34" charset="0"/>
                  <a:buChar char="•"/>
                </a:pPr>
                <a:r>
                  <a:rPr lang="en-IN" b="1" dirty="0"/>
                  <a:t>Z-score is applied on the rating average</a:t>
                </a:r>
              </a:p>
              <a:p>
                <a:pPr/>
                <a14:m>
                  <m:oMathPara xmlns:m="http://schemas.openxmlformats.org/officeDocument/2006/math">
                    <m:oMathParaPr>
                      <m:jc m:val="centerGroup"/>
                    </m:oMathParaPr>
                    <m:oMath xmlns:m="http://schemas.openxmlformats.org/officeDocument/2006/math">
                      <m:r>
                        <m:rPr>
                          <m:nor/>
                        </m:rPr>
                        <a:rPr lang="en-IN" b="1"/>
                        <m:t>𝑧</m:t>
                      </m:r>
                      <m:r>
                        <m:rPr>
                          <m:nor/>
                        </m:rPr>
                        <a:rPr lang="en-IN" b="1"/>
                        <m:t>_</m:t>
                      </m:r>
                      <m:r>
                        <m:rPr>
                          <m:nor/>
                        </m:rPr>
                        <a:rPr lang="en-IN" b="1"/>
                        <m:t>𝑠𝑐𝑜𝑟𝑒</m:t>
                      </m:r>
                      <m:r>
                        <m:rPr>
                          <m:nor/>
                        </m:rPr>
                        <a:rPr lang="en-IN" b="1"/>
                        <m:t> = (</m:t>
                      </m:r>
                      <m:r>
                        <m:rPr>
                          <m:nor/>
                        </m:rPr>
                        <a:rPr lang="en-IN" b="1"/>
                        <m:t>𝑟𝑎𝑡𝑖𝑛𝑔𝐴𝑣𝑔</m:t>
                      </m:r>
                      <m:r>
                        <m:rPr>
                          <m:nor/>
                        </m:rPr>
                        <a:rPr lang="en-IN" b="1"/>
                        <m:t> – </m:t>
                      </m:r>
                      <m:r>
                        <m:rPr>
                          <m:nor/>
                        </m:rPr>
                        <a:rPr lang="en-IN" b="1"/>
                        <m:t>𝑟𝑎𝑡𝑖𝑛𝑔𝐴𝑣𝑔</m:t>
                      </m:r>
                      <m:r>
                        <m:rPr>
                          <m:nor/>
                        </m:rPr>
                        <a:rPr lang="en-IN" b="1"/>
                        <m:t>. </m:t>
                      </m:r>
                      <m:r>
                        <m:rPr>
                          <m:nor/>
                        </m:rPr>
                        <a:rPr lang="en-IN" b="1"/>
                        <m:t>𝑚𝑒𝑎𝑛</m:t>
                      </m:r>
                      <m:r>
                        <m:rPr>
                          <m:nor/>
                        </m:rPr>
                        <a:rPr lang="en-IN" b="1"/>
                        <m:t>()) / </m:t>
                      </m:r>
                      <m:r>
                        <m:rPr>
                          <m:nor/>
                        </m:rPr>
                        <a:rPr lang="en-IN" b="1"/>
                        <m:t>𝑟𝑎𝑡𝑖𝑛𝑔𝐴𝑣𝑔</m:t>
                      </m:r>
                      <m:r>
                        <m:rPr>
                          <m:nor/>
                        </m:rPr>
                        <a:rPr lang="en-IN" b="1"/>
                        <m:t>. </m:t>
                      </m:r>
                      <m:r>
                        <m:rPr>
                          <m:nor/>
                        </m:rPr>
                        <a:rPr lang="en-IN" b="1"/>
                        <m:t>𝑠𝑡𝑑</m:t>
                      </m:r>
                      <m:r>
                        <m:rPr>
                          <m:nor/>
                        </m:rPr>
                        <a:rPr lang="en-IN" b="1"/>
                        <m:t>(</m:t>
                      </m:r>
                      <m:r>
                        <m:rPr>
                          <m:nor/>
                        </m:rPr>
                        <a:rPr lang="en-IN" b="1"/>
                        <m:t>𝑑𝑑𝑜𝑓</m:t>
                      </m:r>
                      <m:r>
                        <m:rPr>
                          <m:nor/>
                        </m:rPr>
                        <a:rPr lang="en-IN" b="1"/>
                        <m:t> = 0) </m:t>
                      </m:r>
                    </m:oMath>
                  </m:oMathPara>
                </a14:m>
                <a:r>
                  <a:rPr lang="en-IN" b="1" dirty="0"/>
                  <a:t/>
                </a:r>
                <a:br>
                  <a:rPr lang="en-IN" b="1" dirty="0"/>
                </a:br>
                <a:endParaRPr lang="en-IN" b="1" dirty="0"/>
              </a:p>
            </p:txBody>
          </p:sp>
        </mc:Choice>
        <mc:Fallback xmlns="">
          <p:sp>
            <p:nvSpPr>
              <p:cNvPr id="2" name="TextBox 1"/>
              <p:cNvSpPr txBox="1">
                <a:spLocks noRot="1" noChangeAspect="1" noMove="1" noResize="1" noEditPoints="1" noAdjustHandles="1" noChangeArrowheads="1" noChangeShapeType="1" noTextEdit="1"/>
              </p:cNvSpPr>
              <p:nvPr/>
            </p:nvSpPr>
            <p:spPr>
              <a:xfrm>
                <a:off x="1724025" y="1301115"/>
                <a:ext cx="8217081" cy="646395"/>
              </a:xfrm>
              <a:prstGeom prst="rect">
                <a:avLst/>
              </a:prstGeom>
              <a:blipFill>
                <a:blip r:embed="rId2"/>
                <a:stretch>
                  <a:fillRect l="-519" t="-4717" b="-7547"/>
                </a:stretch>
              </a:blipFill>
            </p:spPr>
            <p:txBody>
              <a:bodyPr/>
              <a:lstStyle/>
              <a:p>
                <a:r>
                  <a:rPr lang="en-IN">
                    <a:noFill/>
                  </a:rPr>
                  <a:t> </a:t>
                </a:r>
              </a:p>
            </p:txBody>
          </p:sp>
        </mc:Fallback>
      </mc:AlternateContent>
      <p:pic>
        <p:nvPicPr>
          <p:cNvPr id="3" name="Picture 2"/>
          <p:cNvPicPr>
            <a:picLocks noChangeAspect="1"/>
          </p:cNvPicPr>
          <p:nvPr/>
        </p:nvPicPr>
        <p:blipFill>
          <a:blip r:embed="rId3"/>
          <a:stretch>
            <a:fillRect/>
          </a:stretch>
        </p:blipFill>
        <p:spPr>
          <a:xfrm>
            <a:off x="1724025" y="2352345"/>
            <a:ext cx="8748735" cy="3315029"/>
          </a:xfrm>
          <a:prstGeom prst="rect">
            <a:avLst/>
          </a:prstGeom>
        </p:spPr>
      </p:pic>
      <p:sp>
        <p:nvSpPr>
          <p:cNvPr id="4" name="Date Placeholder 3"/>
          <p:cNvSpPr>
            <a:spLocks noGrp="1"/>
          </p:cNvSpPr>
          <p:nvPr>
            <p:ph type="dt" sz="half" idx="10"/>
          </p:nvPr>
        </p:nvSpPr>
        <p:spPr/>
        <p:txBody>
          <a:bodyPr/>
          <a:lstStyle/>
          <a:p>
            <a:r>
              <a:rPr lang="en-US" smtClean="0"/>
              <a:t>01-07-2020</a:t>
            </a:r>
            <a:endParaRPr lang="en-IN"/>
          </a:p>
        </p:txBody>
      </p:sp>
      <p:sp>
        <p:nvSpPr>
          <p:cNvPr id="6" name="Slide Number Placeholder 5"/>
          <p:cNvSpPr>
            <a:spLocks noGrp="1"/>
          </p:cNvSpPr>
          <p:nvPr>
            <p:ph type="sldNum" sz="quarter" idx="12"/>
          </p:nvPr>
        </p:nvSpPr>
        <p:spPr/>
        <p:txBody>
          <a:bodyPr/>
          <a:lstStyle/>
          <a:p>
            <a:fld id="{D35B4F70-C63C-45B0-89D8-688A8DDAFAEB}" type="slidenum">
              <a:rPr lang="en-IN" smtClean="0"/>
              <a:t>30</a:t>
            </a:fld>
            <a:endParaRPr lang="en-IN"/>
          </a:p>
        </p:txBody>
      </p:sp>
    </p:spTree>
    <p:extLst>
      <p:ext uri="{BB962C8B-B14F-4D97-AF65-F5344CB8AC3E}">
        <p14:creationId xmlns:p14="http://schemas.microsoft.com/office/powerpoint/2010/main" val="12059250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2724150" y="962710"/>
                <a:ext cx="6096000" cy="646331"/>
              </a:xfrm>
              <a:prstGeom prst="rect">
                <a:avLst/>
              </a:prstGeom>
            </p:spPr>
            <p:txBody>
              <a:bodyPr>
                <a:spAutoFit/>
              </a:bodyPr>
              <a:lstStyle/>
              <a:p>
                <a:pPr marL="457200" indent="-457200">
                  <a:buFont typeface="Arial" panose="020B0604020202020204" pitchFamily="34" charset="0"/>
                  <a:buChar char="•"/>
                </a:pPr>
                <a:r>
                  <a:rPr lang="en-IN" b="1" dirty="0"/>
                  <a:t>An optimal score is generated for each movie</a:t>
                </a:r>
              </a:p>
              <a:p>
                <a:r>
                  <a:rPr lang="en-IN" b="1" dirty="0"/>
                  <a:t>	</a:t>
                </a:r>
                <a14:m>
                  <m:oMath xmlns:m="http://schemas.openxmlformats.org/officeDocument/2006/math">
                    <m:r>
                      <a:rPr lang="en-IN" b="1" i="1" dirty="0">
                        <a:latin typeface="Cambria Math" panose="02040503050406030204" pitchFamily="18" charset="0"/>
                      </a:rPr>
                      <m:t>𝒔𝒄𝒐𝒓𝒆</m:t>
                    </m:r>
                    <m:r>
                      <a:rPr lang="en-IN" b="1" i="1" dirty="0">
                        <a:latin typeface="Cambria Math" panose="02040503050406030204" pitchFamily="18" charset="0"/>
                      </a:rPr>
                      <m:t>  = (</m:t>
                    </m:r>
                    <m:r>
                      <a:rPr lang="en-IN" b="1" i="1" dirty="0">
                        <a:latin typeface="Cambria Math" panose="02040503050406030204" pitchFamily="18" charset="0"/>
                      </a:rPr>
                      <m:t>𝒕𝒊𝒎𝒆𝒔𝒕𝒂𝒎𝒑</m:t>
                    </m:r>
                    <m:r>
                      <a:rPr lang="en-IN" b="1" i="1" dirty="0">
                        <a:latin typeface="Cambria Math" panose="02040503050406030204" pitchFamily="18" charset="0"/>
                      </a:rPr>
                      <m:t>/</m:t>
                    </m:r>
                    <m:r>
                      <m:rPr>
                        <m:sty m:val="p"/>
                      </m:rPr>
                      <a:rPr lang="en-IN" b="1" i="1" dirty="0">
                        <a:latin typeface="Cambria Math" panose="02040503050406030204" pitchFamily="18" charset="0"/>
                      </a:rPr>
                      <m:t>max</m:t>
                    </m:r>
                    <m:r>
                      <a:rPr lang="en-IN" b="1" i="1" dirty="0">
                        <a:latin typeface="Cambria Math" panose="02040503050406030204" pitchFamily="18" charset="0"/>
                      </a:rPr>
                      <m:t>⁡(</m:t>
                    </m:r>
                    <m:r>
                      <a:rPr lang="en-IN" b="1" i="1" dirty="0">
                        <a:latin typeface="Cambria Math" panose="02040503050406030204" pitchFamily="18" charset="0"/>
                      </a:rPr>
                      <m:t>𝒕𝒊𝒎𝒆𝒔𝒕𝒂𝒎𝒑</m:t>
                    </m:r>
                    <m:r>
                      <a:rPr lang="en-IN" b="1" i="1" dirty="0">
                        <a:latin typeface="Cambria Math" panose="02040503050406030204" pitchFamily="18" charset="0"/>
                      </a:rPr>
                      <m:t>))∗</m:t>
                    </m:r>
                    <m:r>
                      <a:rPr lang="en-IN" b="1" i="1" dirty="0">
                        <a:latin typeface="Cambria Math" panose="02040503050406030204" pitchFamily="18" charset="0"/>
                      </a:rPr>
                      <m:t>𝒛</m:t>
                    </m:r>
                    <m:r>
                      <a:rPr lang="en-IN" b="1" i="1" dirty="0">
                        <a:latin typeface="Cambria Math" panose="02040503050406030204" pitchFamily="18" charset="0"/>
                      </a:rPr>
                      <m:t>_</m:t>
                    </m:r>
                    <m:r>
                      <a:rPr lang="en-IN" b="1" i="1" dirty="0">
                        <a:latin typeface="Cambria Math" panose="02040503050406030204" pitchFamily="18" charset="0"/>
                      </a:rPr>
                      <m:t>𝒔𝒄𝒐𝒓𝒆</m:t>
                    </m:r>
                  </m:oMath>
                </a14:m>
                <a:endParaRPr lang="en-IN" b="1" dirty="0"/>
              </a:p>
            </p:txBody>
          </p:sp>
        </mc:Choice>
        <mc:Fallback xmlns="">
          <p:sp>
            <p:nvSpPr>
              <p:cNvPr id="3" name="Rectangle 2"/>
              <p:cNvSpPr>
                <a:spLocks noRot="1" noChangeAspect="1" noMove="1" noResize="1" noEditPoints="1" noAdjustHandles="1" noChangeArrowheads="1" noChangeShapeType="1" noTextEdit="1"/>
              </p:cNvSpPr>
              <p:nvPr/>
            </p:nvSpPr>
            <p:spPr>
              <a:xfrm>
                <a:off x="2724150" y="962710"/>
                <a:ext cx="6096000" cy="646331"/>
              </a:xfrm>
              <a:prstGeom prst="rect">
                <a:avLst/>
              </a:prstGeom>
              <a:blipFill>
                <a:blip r:embed="rId2"/>
                <a:stretch>
                  <a:fillRect l="-700" t="-5660" b="-6604"/>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1661182" y="2085646"/>
            <a:ext cx="9496007" cy="3353129"/>
          </a:xfrm>
          <a:prstGeom prst="rect">
            <a:avLst/>
          </a:prstGeom>
        </p:spPr>
      </p:pic>
      <p:sp>
        <p:nvSpPr>
          <p:cNvPr id="2" name="Date Placeholder 1"/>
          <p:cNvSpPr>
            <a:spLocks noGrp="1"/>
          </p:cNvSpPr>
          <p:nvPr>
            <p:ph type="dt" sz="half" idx="10"/>
          </p:nvPr>
        </p:nvSpPr>
        <p:spPr/>
        <p:txBody>
          <a:bodyPr/>
          <a:lstStyle/>
          <a:p>
            <a:r>
              <a:rPr lang="en-US" smtClean="0"/>
              <a:t>01-07-2020</a:t>
            </a:r>
            <a:endParaRPr lang="en-IN"/>
          </a:p>
        </p:txBody>
      </p:sp>
      <p:sp>
        <p:nvSpPr>
          <p:cNvPr id="6" name="Slide Number Placeholder 5"/>
          <p:cNvSpPr>
            <a:spLocks noGrp="1"/>
          </p:cNvSpPr>
          <p:nvPr>
            <p:ph type="sldNum" sz="quarter" idx="12"/>
          </p:nvPr>
        </p:nvSpPr>
        <p:spPr/>
        <p:txBody>
          <a:bodyPr/>
          <a:lstStyle/>
          <a:p>
            <a:fld id="{D35B4F70-C63C-45B0-89D8-688A8DDAFAEB}" type="slidenum">
              <a:rPr lang="en-IN" smtClean="0"/>
              <a:t>31</a:t>
            </a:fld>
            <a:endParaRPr lang="en-IN"/>
          </a:p>
        </p:txBody>
      </p:sp>
    </p:spTree>
    <p:extLst>
      <p:ext uri="{BB962C8B-B14F-4D97-AF65-F5344CB8AC3E}">
        <p14:creationId xmlns:p14="http://schemas.microsoft.com/office/powerpoint/2010/main" val="13789389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9998" y="858479"/>
            <a:ext cx="9760631" cy="461665"/>
          </a:xfrm>
          <a:prstGeom prst="rect">
            <a:avLst/>
          </a:prstGeom>
        </p:spPr>
        <p:txBody>
          <a:bodyPr wrap="square">
            <a:spAutoFit/>
          </a:bodyPr>
          <a:lstStyle/>
          <a:p>
            <a:pPr marL="285750" indent="-285750">
              <a:buFont typeface="Arial" panose="020B0604020202020204" pitchFamily="34" charset="0"/>
              <a:buChar char="•"/>
            </a:pPr>
            <a:r>
              <a:rPr lang="en-IN" sz="2400" b="1" dirty="0"/>
              <a:t>Movies are sorted in descending order depending upon the field ‘score’</a:t>
            </a:r>
          </a:p>
        </p:txBody>
      </p:sp>
      <p:pic>
        <p:nvPicPr>
          <p:cNvPr id="3" name="Picture 2"/>
          <p:cNvPicPr>
            <a:picLocks noChangeAspect="1"/>
          </p:cNvPicPr>
          <p:nvPr/>
        </p:nvPicPr>
        <p:blipFill>
          <a:blip r:embed="rId2"/>
          <a:stretch>
            <a:fillRect/>
          </a:stretch>
        </p:blipFill>
        <p:spPr>
          <a:xfrm>
            <a:off x="1042079" y="1776105"/>
            <a:ext cx="10216471" cy="3460298"/>
          </a:xfrm>
          <a:prstGeom prst="rect">
            <a:avLst/>
          </a:prstGeom>
        </p:spPr>
      </p:pic>
      <p:sp>
        <p:nvSpPr>
          <p:cNvPr id="4" name="Date Placeholder 3"/>
          <p:cNvSpPr>
            <a:spLocks noGrp="1"/>
          </p:cNvSpPr>
          <p:nvPr>
            <p:ph type="dt" sz="half" idx="10"/>
          </p:nvPr>
        </p:nvSpPr>
        <p:spPr/>
        <p:txBody>
          <a:bodyPr/>
          <a:lstStyle/>
          <a:p>
            <a:r>
              <a:rPr lang="en-US" smtClean="0"/>
              <a:t>01-07-2020</a:t>
            </a:r>
            <a:endParaRPr lang="en-IN"/>
          </a:p>
        </p:txBody>
      </p:sp>
      <p:sp>
        <p:nvSpPr>
          <p:cNvPr id="6" name="Slide Number Placeholder 5"/>
          <p:cNvSpPr>
            <a:spLocks noGrp="1"/>
          </p:cNvSpPr>
          <p:nvPr>
            <p:ph type="sldNum" sz="quarter" idx="12"/>
          </p:nvPr>
        </p:nvSpPr>
        <p:spPr/>
        <p:txBody>
          <a:bodyPr/>
          <a:lstStyle/>
          <a:p>
            <a:fld id="{D35B4F70-C63C-45B0-89D8-688A8DDAFAEB}" type="slidenum">
              <a:rPr lang="en-IN" smtClean="0"/>
              <a:t>32</a:t>
            </a:fld>
            <a:endParaRPr lang="en-IN"/>
          </a:p>
        </p:txBody>
      </p:sp>
    </p:spTree>
    <p:extLst>
      <p:ext uri="{BB962C8B-B14F-4D97-AF65-F5344CB8AC3E}">
        <p14:creationId xmlns:p14="http://schemas.microsoft.com/office/powerpoint/2010/main" val="37173052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9967" y="757645"/>
            <a:ext cx="8060055" cy="830997"/>
          </a:xfrm>
          <a:prstGeom prst="rect">
            <a:avLst/>
          </a:prstGeom>
        </p:spPr>
        <p:txBody>
          <a:bodyPr wrap="square">
            <a:spAutoFit/>
          </a:bodyPr>
          <a:lstStyle/>
          <a:p>
            <a:pPr marL="285750" indent="-285750">
              <a:buFont typeface="Arial" panose="020B0604020202020204" pitchFamily="34" charset="0"/>
              <a:buChar char="•"/>
            </a:pPr>
            <a:r>
              <a:rPr lang="en-IN" sz="2400" b="1" dirty="0"/>
              <a:t>Now considering the preferences of the user most popular and recent movies are recommended to the user</a:t>
            </a:r>
          </a:p>
        </p:txBody>
      </p:sp>
      <p:pic>
        <p:nvPicPr>
          <p:cNvPr id="3" name="Picture 2"/>
          <p:cNvPicPr>
            <a:picLocks noChangeAspect="1"/>
          </p:cNvPicPr>
          <p:nvPr/>
        </p:nvPicPr>
        <p:blipFill>
          <a:blip r:embed="rId2"/>
          <a:stretch>
            <a:fillRect/>
          </a:stretch>
        </p:blipFill>
        <p:spPr>
          <a:xfrm>
            <a:off x="2574131" y="1884095"/>
            <a:ext cx="6967537" cy="3940442"/>
          </a:xfrm>
          <a:prstGeom prst="rect">
            <a:avLst/>
          </a:prstGeom>
        </p:spPr>
      </p:pic>
      <p:sp>
        <p:nvSpPr>
          <p:cNvPr id="4" name="Date Placeholder 3"/>
          <p:cNvSpPr>
            <a:spLocks noGrp="1"/>
          </p:cNvSpPr>
          <p:nvPr>
            <p:ph type="dt" sz="half" idx="10"/>
          </p:nvPr>
        </p:nvSpPr>
        <p:spPr/>
        <p:txBody>
          <a:bodyPr/>
          <a:lstStyle/>
          <a:p>
            <a:r>
              <a:rPr lang="en-US" smtClean="0"/>
              <a:t>01-07-2020</a:t>
            </a:r>
            <a:endParaRPr lang="en-IN"/>
          </a:p>
        </p:txBody>
      </p:sp>
      <p:sp>
        <p:nvSpPr>
          <p:cNvPr id="6" name="Slide Number Placeholder 5"/>
          <p:cNvSpPr>
            <a:spLocks noGrp="1"/>
          </p:cNvSpPr>
          <p:nvPr>
            <p:ph type="sldNum" sz="quarter" idx="12"/>
          </p:nvPr>
        </p:nvSpPr>
        <p:spPr/>
        <p:txBody>
          <a:bodyPr/>
          <a:lstStyle/>
          <a:p>
            <a:fld id="{D35B4F70-C63C-45B0-89D8-688A8DDAFAEB}" type="slidenum">
              <a:rPr lang="en-IN" smtClean="0"/>
              <a:t>33</a:t>
            </a:fld>
            <a:endParaRPr lang="en-IN"/>
          </a:p>
        </p:txBody>
      </p:sp>
    </p:spTree>
    <p:extLst>
      <p:ext uri="{BB962C8B-B14F-4D97-AF65-F5344CB8AC3E}">
        <p14:creationId xmlns:p14="http://schemas.microsoft.com/office/powerpoint/2010/main" val="2515058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452" y="2409887"/>
            <a:ext cx="465347" cy="552600"/>
          </a:xfrm>
          <a:prstGeom prst="rect">
            <a:avLst/>
          </a:prstGeom>
        </p:spPr>
      </p:pic>
      <p:sp>
        <p:nvSpPr>
          <p:cNvPr id="3" name="Right Arrow 2"/>
          <p:cNvSpPr/>
          <p:nvPr/>
        </p:nvSpPr>
        <p:spPr>
          <a:xfrm>
            <a:off x="496517" y="2616517"/>
            <a:ext cx="243840" cy="17417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iamond 3"/>
          <p:cNvSpPr/>
          <p:nvPr/>
        </p:nvSpPr>
        <p:spPr>
          <a:xfrm>
            <a:off x="786206" y="2333461"/>
            <a:ext cx="885038" cy="762033"/>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ight Arrow 4"/>
          <p:cNvSpPr/>
          <p:nvPr/>
        </p:nvSpPr>
        <p:spPr>
          <a:xfrm>
            <a:off x="1724573" y="2633933"/>
            <a:ext cx="336504" cy="19641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114406" y="99842"/>
            <a:ext cx="8795657" cy="62179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Bent-Up Arrow 8"/>
          <p:cNvSpPr/>
          <p:nvPr/>
        </p:nvSpPr>
        <p:spPr>
          <a:xfrm rot="5400000">
            <a:off x="849872" y="3479867"/>
            <a:ext cx="2689374" cy="2072638"/>
          </a:xfrm>
          <a:prstGeom prst="bentUpArrow">
            <a:avLst>
              <a:gd name="adj1" fmla="val 6558"/>
              <a:gd name="adj2" fmla="val 6772"/>
              <a:gd name="adj3" fmla="val 1308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Snip Single Corner Rectangle 9"/>
          <p:cNvSpPr/>
          <p:nvPr/>
        </p:nvSpPr>
        <p:spPr>
          <a:xfrm>
            <a:off x="3304769" y="5451555"/>
            <a:ext cx="570545" cy="670949"/>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4" name="Straight Connector 13"/>
          <p:cNvCxnSpPr/>
          <p:nvPr/>
        </p:nvCxnSpPr>
        <p:spPr>
          <a:xfrm>
            <a:off x="2116189" y="4402165"/>
            <a:ext cx="8795657" cy="0"/>
          </a:xfrm>
          <a:prstGeom prst="line">
            <a:avLst/>
          </a:prstGeom>
        </p:spPr>
        <p:style>
          <a:lnRef idx="1">
            <a:schemeClr val="dk1"/>
          </a:lnRef>
          <a:fillRef idx="0">
            <a:schemeClr val="dk1"/>
          </a:fillRef>
          <a:effectRef idx="0">
            <a:schemeClr val="dk1"/>
          </a:effectRef>
          <a:fontRef idx="minor">
            <a:schemeClr val="tx1"/>
          </a:fontRef>
        </p:style>
      </p:cxnSp>
      <p:sp>
        <p:nvSpPr>
          <p:cNvPr id="15" name="Flowchart: Internal Storage 14"/>
          <p:cNvSpPr/>
          <p:nvPr/>
        </p:nvSpPr>
        <p:spPr>
          <a:xfrm>
            <a:off x="2203271" y="2618896"/>
            <a:ext cx="650796" cy="664436"/>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6" name="Flowchart: Internal Storage 15"/>
          <p:cNvSpPr/>
          <p:nvPr/>
        </p:nvSpPr>
        <p:spPr>
          <a:xfrm>
            <a:off x="4014650" y="3566745"/>
            <a:ext cx="548514" cy="483719"/>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7" name="Flowchart: Internal Storage 16"/>
          <p:cNvSpPr/>
          <p:nvPr/>
        </p:nvSpPr>
        <p:spPr>
          <a:xfrm>
            <a:off x="4014650" y="1854907"/>
            <a:ext cx="548514" cy="478972"/>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 name="Folded Corner 19"/>
          <p:cNvSpPr/>
          <p:nvPr/>
        </p:nvSpPr>
        <p:spPr>
          <a:xfrm>
            <a:off x="11162337" y="2013246"/>
            <a:ext cx="862148" cy="873232"/>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1" name="Cube 20"/>
          <p:cNvSpPr/>
          <p:nvPr/>
        </p:nvSpPr>
        <p:spPr>
          <a:xfrm>
            <a:off x="5858692" y="1090105"/>
            <a:ext cx="435429" cy="409302"/>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2" name="Cube 21"/>
          <p:cNvSpPr/>
          <p:nvPr/>
        </p:nvSpPr>
        <p:spPr>
          <a:xfrm>
            <a:off x="5845882" y="1842667"/>
            <a:ext cx="448239" cy="400206"/>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3" name="Cube 22"/>
          <p:cNvSpPr/>
          <p:nvPr/>
        </p:nvSpPr>
        <p:spPr>
          <a:xfrm>
            <a:off x="5845882" y="2712317"/>
            <a:ext cx="448239" cy="373971"/>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5" name="Flowchart: Predefined Process 24"/>
          <p:cNvSpPr/>
          <p:nvPr/>
        </p:nvSpPr>
        <p:spPr>
          <a:xfrm>
            <a:off x="3230878" y="246374"/>
            <a:ext cx="923111" cy="701982"/>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6" name="Flowchart: Predefined Process 25"/>
          <p:cNvSpPr/>
          <p:nvPr/>
        </p:nvSpPr>
        <p:spPr>
          <a:xfrm>
            <a:off x="8351518" y="1098454"/>
            <a:ext cx="923111" cy="2442671"/>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7" name="Flowchart: Predefined Process 26"/>
          <p:cNvSpPr/>
          <p:nvPr/>
        </p:nvSpPr>
        <p:spPr>
          <a:xfrm>
            <a:off x="6637969" y="3404479"/>
            <a:ext cx="1396915" cy="780295"/>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8" name="Flowchart: Process 27"/>
          <p:cNvSpPr/>
          <p:nvPr/>
        </p:nvSpPr>
        <p:spPr>
          <a:xfrm>
            <a:off x="7683161" y="290879"/>
            <a:ext cx="949234" cy="55480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0" name="Bent-Up Arrow 29"/>
          <p:cNvSpPr/>
          <p:nvPr/>
        </p:nvSpPr>
        <p:spPr>
          <a:xfrm rot="16200000" flipV="1">
            <a:off x="1763484" y="1149726"/>
            <a:ext cx="2081021" cy="714430"/>
          </a:xfrm>
          <a:prstGeom prst="bentUpArrow">
            <a:avLst>
              <a:gd name="adj1" fmla="val 17730"/>
              <a:gd name="adj2" fmla="val 21365"/>
              <a:gd name="adj3" fmla="val 3227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3" name="Bent-Up Arrow 32"/>
          <p:cNvSpPr/>
          <p:nvPr/>
        </p:nvSpPr>
        <p:spPr>
          <a:xfrm flipV="1">
            <a:off x="8708426" y="547079"/>
            <a:ext cx="374614" cy="445690"/>
          </a:xfrm>
          <a:prstGeom prst="ben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4" name="Right Arrow 33"/>
          <p:cNvSpPr/>
          <p:nvPr/>
        </p:nvSpPr>
        <p:spPr>
          <a:xfrm>
            <a:off x="9368180" y="2274081"/>
            <a:ext cx="269836" cy="1915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Flowchart: Predefined Process 34"/>
          <p:cNvSpPr/>
          <p:nvPr/>
        </p:nvSpPr>
        <p:spPr>
          <a:xfrm>
            <a:off x="9681880" y="2037592"/>
            <a:ext cx="994700" cy="792757"/>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7" name="Right Arrow 36"/>
          <p:cNvSpPr/>
          <p:nvPr/>
        </p:nvSpPr>
        <p:spPr>
          <a:xfrm>
            <a:off x="10717586" y="2350878"/>
            <a:ext cx="394030" cy="1965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Left-Right-Up Arrow 39"/>
          <p:cNvSpPr/>
          <p:nvPr/>
        </p:nvSpPr>
        <p:spPr>
          <a:xfrm rot="16200000">
            <a:off x="3175470" y="2212354"/>
            <a:ext cx="1032460" cy="1548652"/>
          </a:xfrm>
          <a:prstGeom prst="leftRightUpArrow">
            <a:avLst>
              <a:gd name="adj1" fmla="val 14878"/>
              <a:gd name="adj2" fmla="val 13284"/>
              <a:gd name="adj3" fmla="val 1309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1" name="Flowchart: Predefined Process 40"/>
          <p:cNvSpPr/>
          <p:nvPr/>
        </p:nvSpPr>
        <p:spPr>
          <a:xfrm>
            <a:off x="7392381" y="4552986"/>
            <a:ext cx="923111" cy="701982"/>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2" name="Flowchart: Predefined Process 41"/>
          <p:cNvSpPr/>
          <p:nvPr/>
        </p:nvSpPr>
        <p:spPr>
          <a:xfrm>
            <a:off x="5714858" y="4552986"/>
            <a:ext cx="923111" cy="701982"/>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3" name="Flowchart: Predefined Process 42"/>
          <p:cNvSpPr/>
          <p:nvPr/>
        </p:nvSpPr>
        <p:spPr>
          <a:xfrm>
            <a:off x="3970970" y="4552986"/>
            <a:ext cx="923111" cy="701982"/>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4" name="Flowchart: Predefined Process 43"/>
          <p:cNvSpPr/>
          <p:nvPr/>
        </p:nvSpPr>
        <p:spPr>
          <a:xfrm>
            <a:off x="2227314" y="4552986"/>
            <a:ext cx="923111" cy="701982"/>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5" name="Flowchart: Predefined Process 44"/>
          <p:cNvSpPr/>
          <p:nvPr/>
        </p:nvSpPr>
        <p:spPr>
          <a:xfrm>
            <a:off x="9163346" y="5306753"/>
            <a:ext cx="1280417" cy="854044"/>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6" name="Down Arrow 45"/>
          <p:cNvSpPr/>
          <p:nvPr/>
        </p:nvSpPr>
        <p:spPr>
          <a:xfrm>
            <a:off x="2379520" y="3343542"/>
            <a:ext cx="298298" cy="115378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7" name="Right Arrow 46"/>
          <p:cNvSpPr/>
          <p:nvPr/>
        </p:nvSpPr>
        <p:spPr>
          <a:xfrm>
            <a:off x="4667529" y="3778172"/>
            <a:ext cx="1866076" cy="21270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ight Arrow 47"/>
          <p:cNvSpPr/>
          <p:nvPr/>
        </p:nvSpPr>
        <p:spPr>
          <a:xfrm>
            <a:off x="3970969" y="5683279"/>
            <a:ext cx="5088013" cy="30368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ight Arrow 48"/>
          <p:cNvSpPr/>
          <p:nvPr/>
        </p:nvSpPr>
        <p:spPr>
          <a:xfrm>
            <a:off x="3226771" y="4840961"/>
            <a:ext cx="628909" cy="18404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ight Arrow 49"/>
          <p:cNvSpPr/>
          <p:nvPr/>
        </p:nvSpPr>
        <p:spPr>
          <a:xfrm>
            <a:off x="4990015" y="4822180"/>
            <a:ext cx="628909" cy="18404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ight Arrow 50"/>
          <p:cNvSpPr/>
          <p:nvPr/>
        </p:nvSpPr>
        <p:spPr>
          <a:xfrm>
            <a:off x="6700720" y="4832418"/>
            <a:ext cx="628909" cy="18404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Bent-Up Arrow 51"/>
          <p:cNvSpPr/>
          <p:nvPr/>
        </p:nvSpPr>
        <p:spPr>
          <a:xfrm rot="5400000">
            <a:off x="4955143" y="2189645"/>
            <a:ext cx="877580" cy="847036"/>
          </a:xfrm>
          <a:prstGeom prst="bentUpArrow">
            <a:avLst>
              <a:gd name="adj1" fmla="val 14466"/>
              <a:gd name="adj2" fmla="val 15233"/>
              <a:gd name="adj3" fmla="val 2397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3" name="Down Arrow 52"/>
          <p:cNvSpPr/>
          <p:nvPr/>
        </p:nvSpPr>
        <p:spPr>
          <a:xfrm flipV="1">
            <a:off x="9986537" y="2886866"/>
            <a:ext cx="298298" cy="234885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4" name="Right Arrow 53"/>
          <p:cNvSpPr/>
          <p:nvPr/>
        </p:nvSpPr>
        <p:spPr>
          <a:xfrm>
            <a:off x="4648499" y="2043745"/>
            <a:ext cx="1133992" cy="19671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Bent-Up Arrow 54"/>
          <p:cNvSpPr/>
          <p:nvPr/>
        </p:nvSpPr>
        <p:spPr>
          <a:xfrm rot="5400000">
            <a:off x="8268857" y="4811018"/>
            <a:ext cx="330837" cy="1249413"/>
          </a:xfrm>
          <a:prstGeom prst="bentUpArrow">
            <a:avLst>
              <a:gd name="adj1" fmla="val 29888"/>
              <a:gd name="adj2" fmla="val 25000"/>
              <a:gd name="adj3" fmla="val 25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7" name="Flowchart: Process 56"/>
          <p:cNvSpPr/>
          <p:nvPr/>
        </p:nvSpPr>
        <p:spPr>
          <a:xfrm>
            <a:off x="2904310" y="2848594"/>
            <a:ext cx="180604" cy="302212"/>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Bent-Up Arrow 57"/>
          <p:cNvSpPr/>
          <p:nvPr/>
        </p:nvSpPr>
        <p:spPr>
          <a:xfrm rot="5400000" flipH="1">
            <a:off x="4980908" y="1212673"/>
            <a:ext cx="854482" cy="847036"/>
          </a:xfrm>
          <a:prstGeom prst="bentUpArrow">
            <a:avLst>
              <a:gd name="adj1" fmla="val 14466"/>
              <a:gd name="adj2" fmla="val 15233"/>
              <a:gd name="adj3" fmla="val 2397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9" name="Bent-Up Arrow 58"/>
          <p:cNvSpPr/>
          <p:nvPr/>
        </p:nvSpPr>
        <p:spPr>
          <a:xfrm flipV="1">
            <a:off x="6357512" y="1252973"/>
            <a:ext cx="1406028" cy="2134728"/>
          </a:xfrm>
          <a:prstGeom prst="bentUpArrow">
            <a:avLst>
              <a:gd name="adj1" fmla="val 10584"/>
              <a:gd name="adj2" fmla="val 10888"/>
              <a:gd name="adj3" fmla="val 13425"/>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0" name="Bent-Up Arrow 59"/>
          <p:cNvSpPr/>
          <p:nvPr/>
        </p:nvSpPr>
        <p:spPr>
          <a:xfrm flipV="1">
            <a:off x="6344841" y="2013876"/>
            <a:ext cx="1047539" cy="1344693"/>
          </a:xfrm>
          <a:prstGeom prst="bentUpArrow">
            <a:avLst>
              <a:gd name="adj1" fmla="val 10584"/>
              <a:gd name="adj2" fmla="val 12746"/>
              <a:gd name="adj3" fmla="val 1528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1" name="Bent-Up Arrow 60"/>
          <p:cNvSpPr/>
          <p:nvPr/>
        </p:nvSpPr>
        <p:spPr>
          <a:xfrm flipV="1">
            <a:off x="6352289" y="2886866"/>
            <a:ext cx="764081" cy="490504"/>
          </a:xfrm>
          <a:prstGeom prst="bentUpArrow">
            <a:avLst>
              <a:gd name="adj1" fmla="val 19674"/>
              <a:gd name="adj2" fmla="val 25888"/>
              <a:gd name="adj3" fmla="val 3210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3" name="TextBox 62"/>
          <p:cNvSpPr txBox="1"/>
          <p:nvPr/>
        </p:nvSpPr>
        <p:spPr>
          <a:xfrm>
            <a:off x="835964" y="2498896"/>
            <a:ext cx="766745" cy="461665"/>
          </a:xfrm>
          <a:prstGeom prst="rect">
            <a:avLst/>
          </a:prstGeom>
          <a:noFill/>
        </p:spPr>
        <p:txBody>
          <a:bodyPr wrap="square" rtlCol="0">
            <a:spAutoFit/>
          </a:bodyPr>
          <a:lstStyle/>
          <a:p>
            <a:pPr algn="ctr"/>
            <a:r>
              <a:rPr lang="en-IN" sz="1200" dirty="0"/>
              <a:t>Cold user Checker</a:t>
            </a:r>
          </a:p>
        </p:txBody>
      </p:sp>
      <p:sp>
        <p:nvSpPr>
          <p:cNvPr id="64" name="TextBox 63"/>
          <p:cNvSpPr txBox="1"/>
          <p:nvPr/>
        </p:nvSpPr>
        <p:spPr>
          <a:xfrm>
            <a:off x="1667087" y="2432592"/>
            <a:ext cx="467220" cy="276999"/>
          </a:xfrm>
          <a:prstGeom prst="rect">
            <a:avLst/>
          </a:prstGeom>
          <a:noFill/>
        </p:spPr>
        <p:txBody>
          <a:bodyPr wrap="square" rtlCol="0">
            <a:spAutoFit/>
          </a:bodyPr>
          <a:lstStyle/>
          <a:p>
            <a:r>
              <a:rPr lang="en-IN" sz="1200" dirty="0"/>
              <a:t>No</a:t>
            </a:r>
          </a:p>
        </p:txBody>
      </p:sp>
      <p:sp>
        <p:nvSpPr>
          <p:cNvPr id="65" name="TextBox 64"/>
          <p:cNvSpPr txBox="1"/>
          <p:nvPr/>
        </p:nvSpPr>
        <p:spPr>
          <a:xfrm>
            <a:off x="835964" y="3501571"/>
            <a:ext cx="467220" cy="276999"/>
          </a:xfrm>
          <a:prstGeom prst="rect">
            <a:avLst/>
          </a:prstGeom>
          <a:noFill/>
        </p:spPr>
        <p:txBody>
          <a:bodyPr wrap="square" rtlCol="0">
            <a:spAutoFit/>
          </a:bodyPr>
          <a:lstStyle/>
          <a:p>
            <a:r>
              <a:rPr lang="en-IN" sz="1200" dirty="0"/>
              <a:t>Yes</a:t>
            </a:r>
          </a:p>
        </p:txBody>
      </p:sp>
      <p:sp>
        <p:nvSpPr>
          <p:cNvPr id="67" name="TextBox 66"/>
          <p:cNvSpPr txBox="1"/>
          <p:nvPr/>
        </p:nvSpPr>
        <p:spPr>
          <a:xfrm>
            <a:off x="2251500" y="2755846"/>
            <a:ext cx="672903" cy="461665"/>
          </a:xfrm>
          <a:prstGeom prst="rect">
            <a:avLst/>
          </a:prstGeom>
          <a:noFill/>
        </p:spPr>
        <p:txBody>
          <a:bodyPr wrap="square" rtlCol="0">
            <a:spAutoFit/>
          </a:bodyPr>
          <a:lstStyle/>
          <a:p>
            <a:pPr algn="ctr"/>
            <a:r>
              <a:rPr lang="en-IN" sz="1200" dirty="0"/>
              <a:t>Input Dataset</a:t>
            </a:r>
          </a:p>
        </p:txBody>
      </p:sp>
      <p:sp>
        <p:nvSpPr>
          <p:cNvPr id="68" name="TextBox 67"/>
          <p:cNvSpPr txBox="1"/>
          <p:nvPr/>
        </p:nvSpPr>
        <p:spPr>
          <a:xfrm>
            <a:off x="4087337" y="1928502"/>
            <a:ext cx="506700" cy="461665"/>
          </a:xfrm>
          <a:prstGeom prst="rect">
            <a:avLst/>
          </a:prstGeom>
          <a:noFill/>
        </p:spPr>
        <p:txBody>
          <a:bodyPr wrap="square" rtlCol="0">
            <a:spAutoFit/>
          </a:bodyPr>
          <a:lstStyle/>
          <a:p>
            <a:pPr algn="ctr"/>
            <a:r>
              <a:rPr lang="en-IN" sz="1200" dirty="0"/>
              <a:t>Train</a:t>
            </a:r>
          </a:p>
          <a:p>
            <a:pPr algn="ctr"/>
            <a:r>
              <a:rPr lang="en-IN" sz="1200" dirty="0"/>
              <a:t>Set</a:t>
            </a:r>
          </a:p>
        </p:txBody>
      </p:sp>
      <p:sp>
        <p:nvSpPr>
          <p:cNvPr id="69" name="TextBox 68"/>
          <p:cNvSpPr txBox="1"/>
          <p:nvPr/>
        </p:nvSpPr>
        <p:spPr>
          <a:xfrm>
            <a:off x="4083047" y="3601762"/>
            <a:ext cx="506700" cy="461665"/>
          </a:xfrm>
          <a:prstGeom prst="rect">
            <a:avLst/>
          </a:prstGeom>
          <a:noFill/>
        </p:spPr>
        <p:txBody>
          <a:bodyPr wrap="square" rtlCol="0">
            <a:spAutoFit/>
          </a:bodyPr>
          <a:lstStyle/>
          <a:p>
            <a:pPr algn="ctr"/>
            <a:r>
              <a:rPr lang="en-IN" sz="1200" dirty="0"/>
              <a:t>Test</a:t>
            </a:r>
          </a:p>
          <a:p>
            <a:pPr algn="ctr"/>
            <a:r>
              <a:rPr lang="en-IN" sz="1200" dirty="0"/>
              <a:t>Set</a:t>
            </a:r>
          </a:p>
        </p:txBody>
      </p:sp>
      <p:sp>
        <p:nvSpPr>
          <p:cNvPr id="70" name="TextBox 69"/>
          <p:cNvSpPr txBox="1"/>
          <p:nvPr/>
        </p:nvSpPr>
        <p:spPr>
          <a:xfrm>
            <a:off x="5753211" y="1194519"/>
            <a:ext cx="556349" cy="276999"/>
          </a:xfrm>
          <a:prstGeom prst="rect">
            <a:avLst/>
          </a:prstGeom>
          <a:noFill/>
        </p:spPr>
        <p:txBody>
          <a:bodyPr wrap="square" rtlCol="0">
            <a:spAutoFit/>
          </a:bodyPr>
          <a:lstStyle/>
          <a:p>
            <a:r>
              <a:rPr lang="en-IN" sz="1200" dirty="0"/>
              <a:t>DNN</a:t>
            </a:r>
          </a:p>
        </p:txBody>
      </p:sp>
      <p:sp>
        <p:nvSpPr>
          <p:cNvPr id="71" name="TextBox 70"/>
          <p:cNvSpPr txBox="1"/>
          <p:nvPr/>
        </p:nvSpPr>
        <p:spPr>
          <a:xfrm>
            <a:off x="5799268" y="1961155"/>
            <a:ext cx="529146" cy="282296"/>
          </a:xfrm>
          <a:prstGeom prst="rect">
            <a:avLst/>
          </a:prstGeom>
          <a:noFill/>
        </p:spPr>
        <p:txBody>
          <a:bodyPr wrap="square" rtlCol="0">
            <a:spAutoFit/>
          </a:bodyPr>
          <a:lstStyle/>
          <a:p>
            <a:r>
              <a:rPr lang="en-IN" sz="1200" dirty="0"/>
              <a:t>SVD</a:t>
            </a:r>
          </a:p>
        </p:txBody>
      </p:sp>
      <p:sp>
        <p:nvSpPr>
          <p:cNvPr id="72" name="TextBox 71"/>
          <p:cNvSpPr txBox="1"/>
          <p:nvPr/>
        </p:nvSpPr>
        <p:spPr>
          <a:xfrm>
            <a:off x="5693075" y="2809289"/>
            <a:ext cx="676619" cy="276999"/>
          </a:xfrm>
          <a:prstGeom prst="rect">
            <a:avLst/>
          </a:prstGeom>
          <a:noFill/>
        </p:spPr>
        <p:txBody>
          <a:bodyPr wrap="square" rtlCol="0">
            <a:spAutoFit/>
          </a:bodyPr>
          <a:lstStyle/>
          <a:p>
            <a:pPr algn="ctr"/>
            <a:r>
              <a:rPr lang="en-IN" sz="1200" dirty="0" smtClean="0"/>
              <a:t>BP</a:t>
            </a:r>
            <a:endParaRPr lang="en-IN" sz="1200" dirty="0"/>
          </a:p>
        </p:txBody>
      </p:sp>
      <p:sp>
        <p:nvSpPr>
          <p:cNvPr id="73" name="TextBox 72"/>
          <p:cNvSpPr txBox="1"/>
          <p:nvPr/>
        </p:nvSpPr>
        <p:spPr>
          <a:xfrm>
            <a:off x="6897376" y="3572596"/>
            <a:ext cx="863753" cy="461665"/>
          </a:xfrm>
          <a:prstGeom prst="rect">
            <a:avLst/>
          </a:prstGeom>
          <a:noFill/>
        </p:spPr>
        <p:txBody>
          <a:bodyPr wrap="square" rtlCol="0">
            <a:spAutoFit/>
          </a:bodyPr>
          <a:lstStyle/>
          <a:p>
            <a:pPr algn="ctr"/>
            <a:r>
              <a:rPr lang="en-IN" sz="1200" dirty="0"/>
              <a:t>Accuracy Calculator</a:t>
            </a:r>
          </a:p>
        </p:txBody>
      </p:sp>
      <p:sp>
        <p:nvSpPr>
          <p:cNvPr id="74" name="TextBox 73"/>
          <p:cNvSpPr txBox="1"/>
          <p:nvPr/>
        </p:nvSpPr>
        <p:spPr>
          <a:xfrm>
            <a:off x="8407521" y="1966832"/>
            <a:ext cx="863753" cy="646331"/>
          </a:xfrm>
          <a:prstGeom prst="rect">
            <a:avLst/>
          </a:prstGeom>
          <a:noFill/>
        </p:spPr>
        <p:txBody>
          <a:bodyPr wrap="square" rtlCol="0">
            <a:spAutoFit/>
          </a:bodyPr>
          <a:lstStyle/>
          <a:p>
            <a:pPr algn="ctr"/>
            <a:r>
              <a:rPr lang="en-IN" sz="1200" dirty="0"/>
              <a:t>Trust  based Filtering</a:t>
            </a:r>
          </a:p>
        </p:txBody>
      </p:sp>
      <p:sp>
        <p:nvSpPr>
          <p:cNvPr id="75" name="TextBox 74"/>
          <p:cNvSpPr txBox="1"/>
          <p:nvPr/>
        </p:nvSpPr>
        <p:spPr>
          <a:xfrm>
            <a:off x="9706375" y="2134267"/>
            <a:ext cx="943979" cy="646331"/>
          </a:xfrm>
          <a:prstGeom prst="rect">
            <a:avLst/>
          </a:prstGeom>
          <a:noFill/>
        </p:spPr>
        <p:txBody>
          <a:bodyPr wrap="square" rtlCol="0">
            <a:spAutoFit/>
          </a:bodyPr>
          <a:lstStyle/>
          <a:p>
            <a:pPr algn="ctr"/>
            <a:r>
              <a:rPr lang="en-IN" sz="1200" dirty="0"/>
              <a:t>Recommendation Generator</a:t>
            </a:r>
          </a:p>
        </p:txBody>
      </p:sp>
      <p:sp>
        <p:nvSpPr>
          <p:cNvPr id="76" name="TextBox 75"/>
          <p:cNvSpPr txBox="1"/>
          <p:nvPr/>
        </p:nvSpPr>
        <p:spPr>
          <a:xfrm>
            <a:off x="3259822" y="276150"/>
            <a:ext cx="863753" cy="646331"/>
          </a:xfrm>
          <a:prstGeom prst="rect">
            <a:avLst/>
          </a:prstGeom>
          <a:noFill/>
        </p:spPr>
        <p:txBody>
          <a:bodyPr wrap="square" rtlCol="0">
            <a:spAutoFit/>
          </a:bodyPr>
          <a:lstStyle/>
          <a:p>
            <a:pPr algn="ctr"/>
            <a:r>
              <a:rPr lang="en-IN" sz="1200" dirty="0"/>
              <a:t>Trust </a:t>
            </a:r>
            <a:r>
              <a:rPr lang="en-IN" sz="1200" dirty="0" smtClean="0"/>
              <a:t>Profile </a:t>
            </a:r>
            <a:r>
              <a:rPr lang="en-IN" sz="1200" dirty="0"/>
              <a:t>Calculator</a:t>
            </a:r>
          </a:p>
        </p:txBody>
      </p:sp>
      <p:sp>
        <p:nvSpPr>
          <p:cNvPr id="79" name="TextBox 78"/>
          <p:cNvSpPr txBox="1"/>
          <p:nvPr/>
        </p:nvSpPr>
        <p:spPr>
          <a:xfrm>
            <a:off x="7748423" y="342306"/>
            <a:ext cx="781649" cy="461665"/>
          </a:xfrm>
          <a:prstGeom prst="rect">
            <a:avLst/>
          </a:prstGeom>
          <a:noFill/>
        </p:spPr>
        <p:txBody>
          <a:bodyPr wrap="square" rtlCol="0">
            <a:spAutoFit/>
          </a:bodyPr>
          <a:lstStyle/>
          <a:p>
            <a:pPr algn="ctr"/>
            <a:r>
              <a:rPr lang="en-IN" sz="1200" dirty="0"/>
              <a:t>Trust Matrix</a:t>
            </a:r>
          </a:p>
        </p:txBody>
      </p:sp>
      <p:sp>
        <p:nvSpPr>
          <p:cNvPr id="80" name="TextBox 79"/>
          <p:cNvSpPr txBox="1"/>
          <p:nvPr/>
        </p:nvSpPr>
        <p:spPr>
          <a:xfrm>
            <a:off x="11150699" y="2155356"/>
            <a:ext cx="943979" cy="646331"/>
          </a:xfrm>
          <a:prstGeom prst="rect">
            <a:avLst/>
          </a:prstGeom>
          <a:noFill/>
        </p:spPr>
        <p:txBody>
          <a:bodyPr wrap="square" rtlCol="0">
            <a:spAutoFit/>
          </a:bodyPr>
          <a:lstStyle/>
          <a:p>
            <a:pPr algn="ctr"/>
            <a:r>
              <a:rPr lang="en-IN" sz="1200" dirty="0"/>
              <a:t>Recommended List of Movies</a:t>
            </a:r>
          </a:p>
        </p:txBody>
      </p:sp>
      <p:sp>
        <p:nvSpPr>
          <p:cNvPr id="81" name="TextBox 80"/>
          <p:cNvSpPr txBox="1"/>
          <p:nvPr/>
        </p:nvSpPr>
        <p:spPr>
          <a:xfrm>
            <a:off x="2314937" y="4697616"/>
            <a:ext cx="713021" cy="461665"/>
          </a:xfrm>
          <a:prstGeom prst="rect">
            <a:avLst/>
          </a:prstGeom>
          <a:noFill/>
        </p:spPr>
        <p:txBody>
          <a:bodyPr wrap="square" rtlCol="0">
            <a:spAutoFit/>
          </a:bodyPr>
          <a:lstStyle/>
          <a:p>
            <a:pPr algn="ctr"/>
            <a:r>
              <a:rPr lang="en-IN" sz="1200" dirty="0"/>
              <a:t>Dataset Sanitizer</a:t>
            </a:r>
          </a:p>
        </p:txBody>
      </p:sp>
      <p:sp>
        <p:nvSpPr>
          <p:cNvPr id="82" name="TextBox 81"/>
          <p:cNvSpPr txBox="1"/>
          <p:nvPr/>
        </p:nvSpPr>
        <p:spPr>
          <a:xfrm>
            <a:off x="3999236" y="4682759"/>
            <a:ext cx="902687" cy="461665"/>
          </a:xfrm>
          <a:prstGeom prst="rect">
            <a:avLst/>
          </a:prstGeom>
          <a:noFill/>
        </p:spPr>
        <p:txBody>
          <a:bodyPr wrap="square" rtlCol="0">
            <a:spAutoFit/>
          </a:bodyPr>
          <a:lstStyle/>
          <a:p>
            <a:pPr algn="ctr"/>
            <a:r>
              <a:rPr lang="en-IN" sz="1200" dirty="0"/>
              <a:t>Dataset Normalizer</a:t>
            </a:r>
          </a:p>
        </p:txBody>
      </p:sp>
      <p:sp>
        <p:nvSpPr>
          <p:cNvPr id="83" name="TextBox 82"/>
          <p:cNvSpPr txBox="1"/>
          <p:nvPr/>
        </p:nvSpPr>
        <p:spPr>
          <a:xfrm>
            <a:off x="5734530" y="4577085"/>
            <a:ext cx="902687" cy="646331"/>
          </a:xfrm>
          <a:prstGeom prst="rect">
            <a:avLst/>
          </a:prstGeom>
          <a:noFill/>
        </p:spPr>
        <p:txBody>
          <a:bodyPr wrap="square" rtlCol="0">
            <a:spAutoFit/>
          </a:bodyPr>
          <a:lstStyle/>
          <a:p>
            <a:pPr algn="ctr"/>
            <a:r>
              <a:rPr lang="en-IN" sz="1200" dirty="0"/>
              <a:t>Optimal Score Generator</a:t>
            </a:r>
          </a:p>
        </p:txBody>
      </p:sp>
      <p:sp>
        <p:nvSpPr>
          <p:cNvPr id="84" name="TextBox 83"/>
          <p:cNvSpPr txBox="1"/>
          <p:nvPr/>
        </p:nvSpPr>
        <p:spPr>
          <a:xfrm>
            <a:off x="7511337" y="4589389"/>
            <a:ext cx="716101" cy="646331"/>
          </a:xfrm>
          <a:prstGeom prst="rect">
            <a:avLst/>
          </a:prstGeom>
          <a:noFill/>
        </p:spPr>
        <p:txBody>
          <a:bodyPr wrap="square" rtlCol="0">
            <a:spAutoFit/>
          </a:bodyPr>
          <a:lstStyle/>
          <a:p>
            <a:pPr algn="ctr"/>
            <a:r>
              <a:rPr lang="en-IN" sz="1200" dirty="0"/>
              <a:t>Finding popular movies</a:t>
            </a:r>
          </a:p>
        </p:txBody>
      </p:sp>
      <p:sp>
        <p:nvSpPr>
          <p:cNvPr id="85" name="TextBox 84"/>
          <p:cNvSpPr txBox="1"/>
          <p:nvPr/>
        </p:nvSpPr>
        <p:spPr>
          <a:xfrm>
            <a:off x="3245541" y="5425341"/>
            <a:ext cx="716101" cy="646331"/>
          </a:xfrm>
          <a:prstGeom prst="rect">
            <a:avLst/>
          </a:prstGeom>
          <a:noFill/>
        </p:spPr>
        <p:txBody>
          <a:bodyPr wrap="square" rtlCol="0">
            <a:spAutoFit/>
          </a:bodyPr>
          <a:lstStyle/>
          <a:p>
            <a:pPr algn="ctr"/>
            <a:r>
              <a:rPr lang="en-IN" sz="1200" dirty="0"/>
              <a:t>User Preferences</a:t>
            </a:r>
          </a:p>
        </p:txBody>
      </p:sp>
      <p:sp>
        <p:nvSpPr>
          <p:cNvPr id="86" name="TextBox 85"/>
          <p:cNvSpPr txBox="1"/>
          <p:nvPr/>
        </p:nvSpPr>
        <p:spPr>
          <a:xfrm>
            <a:off x="9274629" y="5461555"/>
            <a:ext cx="1078271" cy="646331"/>
          </a:xfrm>
          <a:prstGeom prst="rect">
            <a:avLst/>
          </a:prstGeom>
          <a:noFill/>
        </p:spPr>
        <p:txBody>
          <a:bodyPr wrap="square" rtlCol="0">
            <a:spAutoFit/>
          </a:bodyPr>
          <a:lstStyle/>
          <a:p>
            <a:pPr algn="ctr"/>
            <a:r>
              <a:rPr lang="en-IN" sz="1200" dirty="0"/>
              <a:t>Combining user preferences</a:t>
            </a:r>
          </a:p>
        </p:txBody>
      </p:sp>
      <p:sp>
        <p:nvSpPr>
          <p:cNvPr id="109" name="Right Arrow 108"/>
          <p:cNvSpPr/>
          <p:nvPr/>
        </p:nvSpPr>
        <p:spPr>
          <a:xfrm>
            <a:off x="4203624" y="426796"/>
            <a:ext cx="3423610" cy="29096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Right Arrow 109"/>
          <p:cNvSpPr/>
          <p:nvPr/>
        </p:nvSpPr>
        <p:spPr>
          <a:xfrm rot="16200000">
            <a:off x="5935084" y="770518"/>
            <a:ext cx="362590" cy="196573"/>
          </a:xfrm>
          <a:prstGeom prst="rightArrow">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Date Placeholder 6"/>
          <p:cNvSpPr>
            <a:spLocks noGrp="1"/>
          </p:cNvSpPr>
          <p:nvPr>
            <p:ph type="dt" sz="half" idx="10"/>
          </p:nvPr>
        </p:nvSpPr>
        <p:spPr/>
        <p:txBody>
          <a:bodyPr/>
          <a:lstStyle/>
          <a:p>
            <a:r>
              <a:rPr lang="en-US" smtClean="0"/>
              <a:t>01-07-2020</a:t>
            </a:r>
            <a:endParaRPr lang="en-IN"/>
          </a:p>
        </p:txBody>
      </p:sp>
      <p:sp>
        <p:nvSpPr>
          <p:cNvPr id="11" name="Slide Number Placeholder 10"/>
          <p:cNvSpPr>
            <a:spLocks noGrp="1"/>
          </p:cNvSpPr>
          <p:nvPr>
            <p:ph type="sldNum" sz="quarter" idx="12"/>
          </p:nvPr>
        </p:nvSpPr>
        <p:spPr/>
        <p:txBody>
          <a:bodyPr/>
          <a:lstStyle/>
          <a:p>
            <a:fld id="{D35B4F70-C63C-45B0-89D8-688A8DDAFAEB}" type="slidenum">
              <a:rPr lang="en-IN" smtClean="0"/>
              <a:t>34</a:t>
            </a:fld>
            <a:endParaRPr lang="en-IN"/>
          </a:p>
        </p:txBody>
      </p:sp>
    </p:spTree>
    <p:extLst>
      <p:ext uri="{BB962C8B-B14F-4D97-AF65-F5344CB8AC3E}">
        <p14:creationId xmlns:p14="http://schemas.microsoft.com/office/powerpoint/2010/main" val="36322320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anim calcmode="lin" valueType="num">
                                      <p:cBhvr additive="base">
                                        <p:cTn id="11" dur="500" fill="hold"/>
                                        <p:tgtEl>
                                          <p:spTgt spid="67"/>
                                        </p:tgtEl>
                                        <p:attrNameLst>
                                          <p:attrName>ppt_x</p:attrName>
                                        </p:attrNameLst>
                                      </p:cBhvr>
                                      <p:tavLst>
                                        <p:tav tm="0">
                                          <p:val>
                                            <p:strVal val="#ppt_x"/>
                                          </p:val>
                                        </p:tav>
                                        <p:tav tm="100000">
                                          <p:val>
                                            <p:strVal val="#ppt_x"/>
                                          </p:val>
                                        </p:tav>
                                      </p:tavLst>
                                    </p:anim>
                                    <p:anim calcmode="lin" valueType="num">
                                      <p:cBhvr additive="base">
                                        <p:cTn id="12"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anim calcmode="lin" valueType="num">
                                      <p:cBhvr additive="base">
                                        <p:cTn id="21" dur="500" fill="hold"/>
                                        <p:tgtEl>
                                          <p:spTgt spid="68"/>
                                        </p:tgtEl>
                                        <p:attrNameLst>
                                          <p:attrName>ppt_x</p:attrName>
                                        </p:attrNameLst>
                                      </p:cBhvr>
                                      <p:tavLst>
                                        <p:tav tm="0">
                                          <p:val>
                                            <p:strVal val="#ppt_x"/>
                                          </p:val>
                                        </p:tav>
                                        <p:tav tm="100000">
                                          <p:val>
                                            <p:strVal val="#ppt_x"/>
                                          </p:val>
                                        </p:tav>
                                      </p:tavLst>
                                    </p:anim>
                                    <p:anim calcmode="lin" valueType="num">
                                      <p:cBhvr additive="base">
                                        <p:cTn id="22" dur="500" fill="hold"/>
                                        <p:tgtEl>
                                          <p:spTgt spid="6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fill="hold"/>
                                        <p:tgtEl>
                                          <p:spTgt spid="69"/>
                                        </p:tgtEl>
                                        <p:attrNameLst>
                                          <p:attrName>ppt_x</p:attrName>
                                        </p:attrNameLst>
                                      </p:cBhvr>
                                      <p:tavLst>
                                        <p:tav tm="0">
                                          <p:val>
                                            <p:strVal val="#ppt_x"/>
                                          </p:val>
                                        </p:tav>
                                        <p:tav tm="100000">
                                          <p:val>
                                            <p:strVal val="#ppt_x"/>
                                          </p:val>
                                        </p:tav>
                                      </p:tavLst>
                                    </p:anim>
                                    <p:anim calcmode="lin" valueType="num">
                                      <p:cBhvr additive="base">
                                        <p:cTn id="26" dur="500" fill="hold"/>
                                        <p:tgtEl>
                                          <p:spTgt spid="6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500" fill="hold"/>
                                        <p:tgtEl>
                                          <p:spTgt spid="54"/>
                                        </p:tgtEl>
                                        <p:attrNameLst>
                                          <p:attrName>ppt_x</p:attrName>
                                        </p:attrNameLst>
                                      </p:cBhvr>
                                      <p:tavLst>
                                        <p:tav tm="0">
                                          <p:val>
                                            <p:strVal val="#ppt_x"/>
                                          </p:val>
                                        </p:tav>
                                        <p:tav tm="100000">
                                          <p:val>
                                            <p:strVal val="#ppt_x"/>
                                          </p:val>
                                        </p:tav>
                                      </p:tavLst>
                                    </p:anim>
                                    <p:anim calcmode="lin" valueType="num">
                                      <p:cBhvr additive="base">
                                        <p:cTn id="40" dur="500" fill="hold"/>
                                        <p:tgtEl>
                                          <p:spTgt spid="5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anim calcmode="lin" valueType="num">
                                      <p:cBhvr additive="base">
                                        <p:cTn id="43" dur="500" fill="hold"/>
                                        <p:tgtEl>
                                          <p:spTgt spid="58"/>
                                        </p:tgtEl>
                                        <p:attrNameLst>
                                          <p:attrName>ppt_x</p:attrName>
                                        </p:attrNameLst>
                                      </p:cBhvr>
                                      <p:tavLst>
                                        <p:tav tm="0">
                                          <p:val>
                                            <p:strVal val="#ppt_x"/>
                                          </p:val>
                                        </p:tav>
                                        <p:tav tm="100000">
                                          <p:val>
                                            <p:strVal val="#ppt_x"/>
                                          </p:val>
                                        </p:tav>
                                      </p:tavLst>
                                    </p:anim>
                                    <p:anim calcmode="lin" valueType="num">
                                      <p:cBhvr additive="base">
                                        <p:cTn id="44" dur="500" fill="hold"/>
                                        <p:tgtEl>
                                          <p:spTgt spid="5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ppt_x"/>
                                          </p:val>
                                        </p:tav>
                                        <p:tav tm="100000">
                                          <p:val>
                                            <p:strVal val="#ppt_x"/>
                                          </p:val>
                                        </p:tav>
                                      </p:tavLst>
                                    </p:anim>
                                    <p:anim calcmode="lin" valueType="num">
                                      <p:cBhvr additive="base">
                                        <p:cTn id="48" dur="500" fill="hold"/>
                                        <p:tgtEl>
                                          <p:spTgt spid="5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anim calcmode="lin" valueType="num">
                                      <p:cBhvr additive="base">
                                        <p:cTn id="51" dur="500" fill="hold"/>
                                        <p:tgtEl>
                                          <p:spTgt spid="71"/>
                                        </p:tgtEl>
                                        <p:attrNameLst>
                                          <p:attrName>ppt_x</p:attrName>
                                        </p:attrNameLst>
                                      </p:cBhvr>
                                      <p:tavLst>
                                        <p:tav tm="0">
                                          <p:val>
                                            <p:strVal val="#ppt_x"/>
                                          </p:val>
                                        </p:tav>
                                        <p:tav tm="100000">
                                          <p:val>
                                            <p:strVal val="#ppt_x"/>
                                          </p:val>
                                        </p:tav>
                                      </p:tavLst>
                                    </p:anim>
                                    <p:anim calcmode="lin" valueType="num">
                                      <p:cBhvr additive="base">
                                        <p:cTn id="52" dur="500" fill="hold"/>
                                        <p:tgtEl>
                                          <p:spTgt spid="7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 calcmode="lin" valueType="num">
                                      <p:cBhvr additive="base">
                                        <p:cTn id="55" dur="500" fill="hold"/>
                                        <p:tgtEl>
                                          <p:spTgt spid="70"/>
                                        </p:tgtEl>
                                        <p:attrNameLst>
                                          <p:attrName>ppt_x</p:attrName>
                                        </p:attrNameLst>
                                      </p:cBhvr>
                                      <p:tavLst>
                                        <p:tav tm="0">
                                          <p:val>
                                            <p:strVal val="#ppt_x"/>
                                          </p:val>
                                        </p:tav>
                                        <p:tav tm="100000">
                                          <p:val>
                                            <p:strVal val="#ppt_x"/>
                                          </p:val>
                                        </p:tav>
                                      </p:tavLst>
                                    </p:anim>
                                    <p:anim calcmode="lin" valueType="num">
                                      <p:cBhvr additive="base">
                                        <p:cTn id="56" dur="500" fill="hold"/>
                                        <p:tgtEl>
                                          <p:spTgt spid="7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2"/>
                                        </p:tgtEl>
                                        <p:attrNameLst>
                                          <p:attrName>style.visibility</p:attrName>
                                        </p:attrNameLst>
                                      </p:cBhvr>
                                      <p:to>
                                        <p:strVal val="visible"/>
                                      </p:to>
                                    </p:set>
                                    <p:anim calcmode="lin" valueType="num">
                                      <p:cBhvr additive="base">
                                        <p:cTn id="59" dur="500" fill="hold"/>
                                        <p:tgtEl>
                                          <p:spTgt spid="72"/>
                                        </p:tgtEl>
                                        <p:attrNameLst>
                                          <p:attrName>ppt_x</p:attrName>
                                        </p:attrNameLst>
                                      </p:cBhvr>
                                      <p:tavLst>
                                        <p:tav tm="0">
                                          <p:val>
                                            <p:strVal val="#ppt_x"/>
                                          </p:val>
                                        </p:tav>
                                        <p:tav tm="100000">
                                          <p:val>
                                            <p:strVal val="#ppt_x"/>
                                          </p:val>
                                        </p:tav>
                                      </p:tavLst>
                                    </p:anim>
                                    <p:anim calcmode="lin" valueType="num">
                                      <p:cBhvr additive="base">
                                        <p:cTn id="60" dur="500" fill="hold"/>
                                        <p:tgtEl>
                                          <p:spTgt spid="7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500" fill="hold"/>
                                        <p:tgtEl>
                                          <p:spTgt spid="23"/>
                                        </p:tgtEl>
                                        <p:attrNameLst>
                                          <p:attrName>ppt_x</p:attrName>
                                        </p:attrNameLst>
                                      </p:cBhvr>
                                      <p:tavLst>
                                        <p:tav tm="0">
                                          <p:val>
                                            <p:strVal val="#ppt_x"/>
                                          </p:val>
                                        </p:tav>
                                        <p:tav tm="100000">
                                          <p:val>
                                            <p:strVal val="#ppt_x"/>
                                          </p:val>
                                        </p:tav>
                                      </p:tavLst>
                                    </p:anim>
                                    <p:anim calcmode="lin" valueType="num">
                                      <p:cBhvr additive="base">
                                        <p:cTn id="7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60"/>
                                        </p:tgtEl>
                                        <p:attrNameLst>
                                          <p:attrName>style.visibility</p:attrName>
                                        </p:attrNameLst>
                                      </p:cBhvr>
                                      <p:to>
                                        <p:strVal val="visible"/>
                                      </p:to>
                                    </p:set>
                                    <p:anim calcmode="lin" valueType="num">
                                      <p:cBhvr additive="base">
                                        <p:cTn id="81" dur="500" fill="hold"/>
                                        <p:tgtEl>
                                          <p:spTgt spid="60"/>
                                        </p:tgtEl>
                                        <p:attrNameLst>
                                          <p:attrName>ppt_x</p:attrName>
                                        </p:attrNameLst>
                                      </p:cBhvr>
                                      <p:tavLst>
                                        <p:tav tm="0">
                                          <p:val>
                                            <p:strVal val="#ppt_x"/>
                                          </p:val>
                                        </p:tav>
                                        <p:tav tm="100000">
                                          <p:val>
                                            <p:strVal val="#ppt_x"/>
                                          </p:val>
                                        </p:tav>
                                      </p:tavLst>
                                    </p:anim>
                                    <p:anim calcmode="lin" valueType="num">
                                      <p:cBhvr additive="base">
                                        <p:cTn id="82" dur="500" fill="hold"/>
                                        <p:tgtEl>
                                          <p:spTgt spid="60"/>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59"/>
                                        </p:tgtEl>
                                        <p:attrNameLst>
                                          <p:attrName>style.visibility</p:attrName>
                                        </p:attrNameLst>
                                      </p:cBhvr>
                                      <p:to>
                                        <p:strVal val="visible"/>
                                      </p:to>
                                    </p:set>
                                    <p:anim calcmode="lin" valueType="num">
                                      <p:cBhvr additive="base">
                                        <p:cTn id="85" dur="500" fill="hold"/>
                                        <p:tgtEl>
                                          <p:spTgt spid="59"/>
                                        </p:tgtEl>
                                        <p:attrNameLst>
                                          <p:attrName>ppt_x</p:attrName>
                                        </p:attrNameLst>
                                      </p:cBhvr>
                                      <p:tavLst>
                                        <p:tav tm="0">
                                          <p:val>
                                            <p:strVal val="#ppt_x"/>
                                          </p:val>
                                        </p:tav>
                                        <p:tav tm="100000">
                                          <p:val>
                                            <p:strVal val="#ppt_x"/>
                                          </p:val>
                                        </p:tav>
                                      </p:tavLst>
                                    </p:anim>
                                    <p:anim calcmode="lin" valueType="num">
                                      <p:cBhvr additive="base">
                                        <p:cTn id="86" dur="500" fill="hold"/>
                                        <p:tgtEl>
                                          <p:spTgt spid="5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73"/>
                                        </p:tgtEl>
                                        <p:attrNameLst>
                                          <p:attrName>style.visibility</p:attrName>
                                        </p:attrNameLst>
                                      </p:cBhvr>
                                      <p:to>
                                        <p:strVal val="visible"/>
                                      </p:to>
                                    </p:set>
                                    <p:anim calcmode="lin" valueType="num">
                                      <p:cBhvr additive="base">
                                        <p:cTn id="89" dur="500" fill="hold"/>
                                        <p:tgtEl>
                                          <p:spTgt spid="73"/>
                                        </p:tgtEl>
                                        <p:attrNameLst>
                                          <p:attrName>ppt_x</p:attrName>
                                        </p:attrNameLst>
                                      </p:cBhvr>
                                      <p:tavLst>
                                        <p:tav tm="0">
                                          <p:val>
                                            <p:strVal val="#ppt_x"/>
                                          </p:val>
                                        </p:tav>
                                        <p:tav tm="100000">
                                          <p:val>
                                            <p:strVal val="#ppt_x"/>
                                          </p:val>
                                        </p:tav>
                                      </p:tavLst>
                                    </p:anim>
                                    <p:anim calcmode="lin" valueType="num">
                                      <p:cBhvr additive="base">
                                        <p:cTn id="90" dur="500" fill="hold"/>
                                        <p:tgtEl>
                                          <p:spTgt spid="73"/>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additive="base">
                                        <p:cTn id="93" dur="500" fill="hold"/>
                                        <p:tgtEl>
                                          <p:spTgt spid="27"/>
                                        </p:tgtEl>
                                        <p:attrNameLst>
                                          <p:attrName>ppt_x</p:attrName>
                                        </p:attrNameLst>
                                      </p:cBhvr>
                                      <p:tavLst>
                                        <p:tav tm="0">
                                          <p:val>
                                            <p:strVal val="#ppt_x"/>
                                          </p:val>
                                        </p:tav>
                                        <p:tav tm="100000">
                                          <p:val>
                                            <p:strVal val="#ppt_x"/>
                                          </p:val>
                                        </p:tav>
                                      </p:tavLst>
                                    </p:anim>
                                    <p:anim calcmode="lin" valueType="num">
                                      <p:cBhvr additive="base">
                                        <p:cTn id="94" dur="500" fill="hold"/>
                                        <p:tgtEl>
                                          <p:spTgt spid="27"/>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anim calcmode="lin" valueType="num">
                                      <p:cBhvr additive="base">
                                        <p:cTn id="97" dur="500" fill="hold"/>
                                        <p:tgtEl>
                                          <p:spTgt spid="47"/>
                                        </p:tgtEl>
                                        <p:attrNameLst>
                                          <p:attrName>ppt_x</p:attrName>
                                        </p:attrNameLst>
                                      </p:cBhvr>
                                      <p:tavLst>
                                        <p:tav tm="0">
                                          <p:val>
                                            <p:strVal val="#ppt_x"/>
                                          </p:val>
                                        </p:tav>
                                        <p:tav tm="100000">
                                          <p:val>
                                            <p:strVal val="#ppt_x"/>
                                          </p:val>
                                        </p:tav>
                                      </p:tavLst>
                                    </p:anim>
                                    <p:anim calcmode="lin" valueType="num">
                                      <p:cBhvr additive="base">
                                        <p:cTn id="9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additive="base">
                                        <p:cTn id="103" dur="500" fill="hold"/>
                                        <p:tgtEl>
                                          <p:spTgt spid="25"/>
                                        </p:tgtEl>
                                        <p:attrNameLst>
                                          <p:attrName>ppt_x</p:attrName>
                                        </p:attrNameLst>
                                      </p:cBhvr>
                                      <p:tavLst>
                                        <p:tav tm="0">
                                          <p:val>
                                            <p:strVal val="#ppt_x"/>
                                          </p:val>
                                        </p:tav>
                                        <p:tav tm="100000">
                                          <p:val>
                                            <p:strVal val="#ppt_x"/>
                                          </p:val>
                                        </p:tav>
                                      </p:tavLst>
                                    </p:anim>
                                    <p:anim calcmode="lin" valueType="num">
                                      <p:cBhvr additive="base">
                                        <p:cTn id="104" dur="500" fill="hold"/>
                                        <p:tgtEl>
                                          <p:spTgt spid="25"/>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76"/>
                                        </p:tgtEl>
                                        <p:attrNameLst>
                                          <p:attrName>style.visibility</p:attrName>
                                        </p:attrNameLst>
                                      </p:cBhvr>
                                      <p:to>
                                        <p:strVal val="visible"/>
                                      </p:to>
                                    </p:set>
                                    <p:anim calcmode="lin" valueType="num">
                                      <p:cBhvr additive="base">
                                        <p:cTn id="107" dur="500" fill="hold"/>
                                        <p:tgtEl>
                                          <p:spTgt spid="76"/>
                                        </p:tgtEl>
                                        <p:attrNameLst>
                                          <p:attrName>ppt_x</p:attrName>
                                        </p:attrNameLst>
                                      </p:cBhvr>
                                      <p:tavLst>
                                        <p:tav tm="0">
                                          <p:val>
                                            <p:strVal val="#ppt_x"/>
                                          </p:val>
                                        </p:tav>
                                        <p:tav tm="100000">
                                          <p:val>
                                            <p:strVal val="#ppt_x"/>
                                          </p:val>
                                        </p:tav>
                                      </p:tavLst>
                                    </p:anim>
                                    <p:anim calcmode="lin" valueType="num">
                                      <p:cBhvr additive="base">
                                        <p:cTn id="108" dur="500" fill="hold"/>
                                        <p:tgtEl>
                                          <p:spTgt spid="76"/>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0"/>
                                        </p:tgtEl>
                                        <p:attrNameLst>
                                          <p:attrName>style.visibility</p:attrName>
                                        </p:attrNameLst>
                                      </p:cBhvr>
                                      <p:to>
                                        <p:strVal val="visible"/>
                                      </p:to>
                                    </p:set>
                                    <p:anim calcmode="lin" valueType="num">
                                      <p:cBhvr additive="base">
                                        <p:cTn id="111" dur="500" fill="hold"/>
                                        <p:tgtEl>
                                          <p:spTgt spid="30"/>
                                        </p:tgtEl>
                                        <p:attrNameLst>
                                          <p:attrName>ppt_x</p:attrName>
                                        </p:attrNameLst>
                                      </p:cBhvr>
                                      <p:tavLst>
                                        <p:tav tm="0">
                                          <p:val>
                                            <p:strVal val="#ppt_x"/>
                                          </p:val>
                                        </p:tav>
                                        <p:tav tm="100000">
                                          <p:val>
                                            <p:strVal val="#ppt_x"/>
                                          </p:val>
                                        </p:tav>
                                      </p:tavLst>
                                    </p:anim>
                                    <p:anim calcmode="lin" valueType="num">
                                      <p:cBhvr additive="base">
                                        <p:cTn id="11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109"/>
                                        </p:tgtEl>
                                        <p:attrNameLst>
                                          <p:attrName>style.visibility</p:attrName>
                                        </p:attrNameLst>
                                      </p:cBhvr>
                                      <p:to>
                                        <p:strVal val="visible"/>
                                      </p:to>
                                    </p:set>
                                    <p:anim calcmode="lin" valueType="num">
                                      <p:cBhvr additive="base">
                                        <p:cTn id="117" dur="500" fill="hold"/>
                                        <p:tgtEl>
                                          <p:spTgt spid="109"/>
                                        </p:tgtEl>
                                        <p:attrNameLst>
                                          <p:attrName>ppt_x</p:attrName>
                                        </p:attrNameLst>
                                      </p:cBhvr>
                                      <p:tavLst>
                                        <p:tav tm="0">
                                          <p:val>
                                            <p:strVal val="#ppt_x"/>
                                          </p:val>
                                        </p:tav>
                                        <p:tav tm="100000">
                                          <p:val>
                                            <p:strVal val="#ppt_x"/>
                                          </p:val>
                                        </p:tav>
                                      </p:tavLst>
                                    </p:anim>
                                    <p:anim calcmode="lin" valueType="num">
                                      <p:cBhvr additive="base">
                                        <p:cTn id="118" dur="500" fill="hold"/>
                                        <p:tgtEl>
                                          <p:spTgt spid="109"/>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10"/>
                                        </p:tgtEl>
                                        <p:attrNameLst>
                                          <p:attrName>style.visibility</p:attrName>
                                        </p:attrNameLst>
                                      </p:cBhvr>
                                      <p:to>
                                        <p:strVal val="visible"/>
                                      </p:to>
                                    </p:set>
                                    <p:anim calcmode="lin" valueType="num">
                                      <p:cBhvr additive="base">
                                        <p:cTn id="121" dur="500" fill="hold"/>
                                        <p:tgtEl>
                                          <p:spTgt spid="110"/>
                                        </p:tgtEl>
                                        <p:attrNameLst>
                                          <p:attrName>ppt_x</p:attrName>
                                        </p:attrNameLst>
                                      </p:cBhvr>
                                      <p:tavLst>
                                        <p:tav tm="0">
                                          <p:val>
                                            <p:strVal val="#ppt_x"/>
                                          </p:val>
                                        </p:tav>
                                        <p:tav tm="100000">
                                          <p:val>
                                            <p:strVal val="#ppt_x"/>
                                          </p:val>
                                        </p:tav>
                                      </p:tavLst>
                                    </p:anim>
                                    <p:anim calcmode="lin" valueType="num">
                                      <p:cBhvr additive="base">
                                        <p:cTn id="122" dur="500" fill="hold"/>
                                        <p:tgtEl>
                                          <p:spTgt spid="110"/>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79"/>
                                        </p:tgtEl>
                                        <p:attrNameLst>
                                          <p:attrName>style.visibility</p:attrName>
                                        </p:attrNameLst>
                                      </p:cBhvr>
                                      <p:to>
                                        <p:strVal val="visible"/>
                                      </p:to>
                                    </p:set>
                                    <p:anim calcmode="lin" valueType="num">
                                      <p:cBhvr additive="base">
                                        <p:cTn id="125" dur="500" fill="hold"/>
                                        <p:tgtEl>
                                          <p:spTgt spid="79"/>
                                        </p:tgtEl>
                                        <p:attrNameLst>
                                          <p:attrName>ppt_x</p:attrName>
                                        </p:attrNameLst>
                                      </p:cBhvr>
                                      <p:tavLst>
                                        <p:tav tm="0">
                                          <p:val>
                                            <p:strVal val="#ppt_x"/>
                                          </p:val>
                                        </p:tav>
                                        <p:tav tm="100000">
                                          <p:val>
                                            <p:strVal val="#ppt_x"/>
                                          </p:val>
                                        </p:tav>
                                      </p:tavLst>
                                    </p:anim>
                                    <p:anim calcmode="lin" valueType="num">
                                      <p:cBhvr additive="base">
                                        <p:cTn id="126" dur="500" fill="hold"/>
                                        <p:tgtEl>
                                          <p:spTgt spid="79"/>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33"/>
                                        </p:tgtEl>
                                        <p:attrNameLst>
                                          <p:attrName>style.visibility</p:attrName>
                                        </p:attrNameLst>
                                      </p:cBhvr>
                                      <p:to>
                                        <p:strVal val="visible"/>
                                      </p:to>
                                    </p:set>
                                    <p:anim calcmode="lin" valueType="num">
                                      <p:cBhvr additive="base">
                                        <p:cTn id="135" dur="500" fill="hold"/>
                                        <p:tgtEl>
                                          <p:spTgt spid="33"/>
                                        </p:tgtEl>
                                        <p:attrNameLst>
                                          <p:attrName>ppt_x</p:attrName>
                                        </p:attrNameLst>
                                      </p:cBhvr>
                                      <p:tavLst>
                                        <p:tav tm="0">
                                          <p:val>
                                            <p:strVal val="#ppt_x"/>
                                          </p:val>
                                        </p:tav>
                                        <p:tav tm="100000">
                                          <p:val>
                                            <p:strVal val="#ppt_x"/>
                                          </p:val>
                                        </p:tav>
                                      </p:tavLst>
                                    </p:anim>
                                    <p:anim calcmode="lin" valueType="num">
                                      <p:cBhvr additive="base">
                                        <p:cTn id="136" dur="500" fill="hold"/>
                                        <p:tgtEl>
                                          <p:spTgt spid="33"/>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74"/>
                                        </p:tgtEl>
                                        <p:attrNameLst>
                                          <p:attrName>style.visibility</p:attrName>
                                        </p:attrNameLst>
                                      </p:cBhvr>
                                      <p:to>
                                        <p:strVal val="visible"/>
                                      </p:to>
                                    </p:set>
                                    <p:anim calcmode="lin" valueType="num">
                                      <p:cBhvr additive="base">
                                        <p:cTn id="139" dur="500" fill="hold"/>
                                        <p:tgtEl>
                                          <p:spTgt spid="74"/>
                                        </p:tgtEl>
                                        <p:attrNameLst>
                                          <p:attrName>ppt_x</p:attrName>
                                        </p:attrNameLst>
                                      </p:cBhvr>
                                      <p:tavLst>
                                        <p:tav tm="0">
                                          <p:val>
                                            <p:strVal val="#ppt_x"/>
                                          </p:val>
                                        </p:tav>
                                        <p:tav tm="100000">
                                          <p:val>
                                            <p:strVal val="#ppt_x"/>
                                          </p:val>
                                        </p:tav>
                                      </p:tavLst>
                                    </p:anim>
                                    <p:anim calcmode="lin" valueType="num">
                                      <p:cBhvr additive="base">
                                        <p:cTn id="140" dur="500" fill="hold"/>
                                        <p:tgtEl>
                                          <p:spTgt spid="74"/>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26"/>
                                        </p:tgtEl>
                                        <p:attrNameLst>
                                          <p:attrName>style.visibility</p:attrName>
                                        </p:attrNameLst>
                                      </p:cBhvr>
                                      <p:to>
                                        <p:strVal val="visible"/>
                                      </p:to>
                                    </p:set>
                                    <p:anim calcmode="lin" valueType="num">
                                      <p:cBhvr additive="base">
                                        <p:cTn id="143" dur="500" fill="hold"/>
                                        <p:tgtEl>
                                          <p:spTgt spid="26"/>
                                        </p:tgtEl>
                                        <p:attrNameLst>
                                          <p:attrName>ppt_x</p:attrName>
                                        </p:attrNameLst>
                                      </p:cBhvr>
                                      <p:tavLst>
                                        <p:tav tm="0">
                                          <p:val>
                                            <p:strVal val="#ppt_x"/>
                                          </p:val>
                                        </p:tav>
                                        <p:tav tm="100000">
                                          <p:val>
                                            <p:strVal val="#ppt_x"/>
                                          </p:val>
                                        </p:tav>
                                      </p:tavLst>
                                    </p:anim>
                                    <p:anim calcmode="lin" valueType="num">
                                      <p:cBhvr additive="base">
                                        <p:cTn id="14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nodeType="clickEffect">
                                  <p:stCondLst>
                                    <p:cond delay="0"/>
                                  </p:stCondLst>
                                  <p:childTnLst>
                                    <p:set>
                                      <p:cBhvr>
                                        <p:cTn id="148" dur="1" fill="hold">
                                          <p:stCondLst>
                                            <p:cond delay="0"/>
                                          </p:stCondLst>
                                        </p:cTn>
                                        <p:tgtEl>
                                          <p:spTgt spid="2"/>
                                        </p:tgtEl>
                                        <p:attrNameLst>
                                          <p:attrName>style.visibility</p:attrName>
                                        </p:attrNameLst>
                                      </p:cBhvr>
                                      <p:to>
                                        <p:strVal val="visible"/>
                                      </p:to>
                                    </p:set>
                                    <p:anim calcmode="lin" valueType="num">
                                      <p:cBhvr additive="base">
                                        <p:cTn id="149" dur="500" fill="hold"/>
                                        <p:tgtEl>
                                          <p:spTgt spid="2"/>
                                        </p:tgtEl>
                                        <p:attrNameLst>
                                          <p:attrName>ppt_x</p:attrName>
                                        </p:attrNameLst>
                                      </p:cBhvr>
                                      <p:tavLst>
                                        <p:tav tm="0">
                                          <p:val>
                                            <p:strVal val="#ppt_x"/>
                                          </p:val>
                                        </p:tav>
                                        <p:tav tm="100000">
                                          <p:val>
                                            <p:strVal val="#ppt_x"/>
                                          </p:val>
                                        </p:tav>
                                      </p:tavLst>
                                    </p:anim>
                                    <p:anim calcmode="lin" valueType="num">
                                      <p:cBhvr additive="base">
                                        <p:cTn id="150" dur="500" fill="hold"/>
                                        <p:tgtEl>
                                          <p:spTgt spid="2"/>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3"/>
                                        </p:tgtEl>
                                        <p:attrNameLst>
                                          <p:attrName>style.visibility</p:attrName>
                                        </p:attrNameLst>
                                      </p:cBhvr>
                                      <p:to>
                                        <p:strVal val="visible"/>
                                      </p:to>
                                    </p:set>
                                    <p:anim calcmode="lin" valueType="num">
                                      <p:cBhvr additive="base">
                                        <p:cTn id="153" dur="500" fill="hold"/>
                                        <p:tgtEl>
                                          <p:spTgt spid="3"/>
                                        </p:tgtEl>
                                        <p:attrNameLst>
                                          <p:attrName>ppt_x</p:attrName>
                                        </p:attrNameLst>
                                      </p:cBhvr>
                                      <p:tavLst>
                                        <p:tav tm="0">
                                          <p:val>
                                            <p:strVal val="#ppt_x"/>
                                          </p:val>
                                        </p:tav>
                                        <p:tav tm="100000">
                                          <p:val>
                                            <p:strVal val="#ppt_x"/>
                                          </p:val>
                                        </p:tav>
                                      </p:tavLst>
                                    </p:anim>
                                    <p:anim calcmode="lin" valueType="num">
                                      <p:cBhvr additive="base">
                                        <p:cTn id="154" dur="500" fill="hold"/>
                                        <p:tgtEl>
                                          <p:spTgt spid="3"/>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63"/>
                                        </p:tgtEl>
                                        <p:attrNameLst>
                                          <p:attrName>style.visibility</p:attrName>
                                        </p:attrNameLst>
                                      </p:cBhvr>
                                      <p:to>
                                        <p:strVal val="visible"/>
                                      </p:to>
                                    </p:set>
                                    <p:anim calcmode="lin" valueType="num">
                                      <p:cBhvr additive="base">
                                        <p:cTn id="157" dur="500" fill="hold"/>
                                        <p:tgtEl>
                                          <p:spTgt spid="63"/>
                                        </p:tgtEl>
                                        <p:attrNameLst>
                                          <p:attrName>ppt_x</p:attrName>
                                        </p:attrNameLst>
                                      </p:cBhvr>
                                      <p:tavLst>
                                        <p:tav tm="0">
                                          <p:val>
                                            <p:strVal val="#ppt_x"/>
                                          </p:val>
                                        </p:tav>
                                        <p:tav tm="100000">
                                          <p:val>
                                            <p:strVal val="#ppt_x"/>
                                          </p:val>
                                        </p:tav>
                                      </p:tavLst>
                                    </p:anim>
                                    <p:anim calcmode="lin" valueType="num">
                                      <p:cBhvr additive="base">
                                        <p:cTn id="158" dur="500" fill="hold"/>
                                        <p:tgtEl>
                                          <p:spTgt spid="63"/>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4"/>
                                        </p:tgtEl>
                                        <p:attrNameLst>
                                          <p:attrName>style.visibility</p:attrName>
                                        </p:attrNameLst>
                                      </p:cBhvr>
                                      <p:to>
                                        <p:strVal val="visible"/>
                                      </p:to>
                                    </p:set>
                                    <p:anim calcmode="lin" valueType="num">
                                      <p:cBhvr additive="base">
                                        <p:cTn id="161" dur="500" fill="hold"/>
                                        <p:tgtEl>
                                          <p:spTgt spid="4"/>
                                        </p:tgtEl>
                                        <p:attrNameLst>
                                          <p:attrName>ppt_x</p:attrName>
                                        </p:attrNameLst>
                                      </p:cBhvr>
                                      <p:tavLst>
                                        <p:tav tm="0">
                                          <p:val>
                                            <p:strVal val="#ppt_x"/>
                                          </p:val>
                                        </p:tav>
                                        <p:tav tm="100000">
                                          <p:val>
                                            <p:strVal val="#ppt_x"/>
                                          </p:val>
                                        </p:tav>
                                      </p:tavLst>
                                    </p:anim>
                                    <p:anim calcmode="lin" valueType="num">
                                      <p:cBhvr additive="base">
                                        <p:cTn id="16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grpId="0" nodeType="clickEffect">
                                  <p:stCondLst>
                                    <p:cond delay="0"/>
                                  </p:stCondLst>
                                  <p:childTnLst>
                                    <p:set>
                                      <p:cBhvr>
                                        <p:cTn id="166" dur="1" fill="hold">
                                          <p:stCondLst>
                                            <p:cond delay="0"/>
                                          </p:stCondLst>
                                        </p:cTn>
                                        <p:tgtEl>
                                          <p:spTgt spid="64"/>
                                        </p:tgtEl>
                                        <p:attrNameLst>
                                          <p:attrName>style.visibility</p:attrName>
                                        </p:attrNameLst>
                                      </p:cBhvr>
                                      <p:to>
                                        <p:strVal val="visible"/>
                                      </p:to>
                                    </p:set>
                                    <p:anim calcmode="lin" valueType="num">
                                      <p:cBhvr additive="base">
                                        <p:cTn id="167" dur="500" fill="hold"/>
                                        <p:tgtEl>
                                          <p:spTgt spid="64"/>
                                        </p:tgtEl>
                                        <p:attrNameLst>
                                          <p:attrName>ppt_x</p:attrName>
                                        </p:attrNameLst>
                                      </p:cBhvr>
                                      <p:tavLst>
                                        <p:tav tm="0">
                                          <p:val>
                                            <p:strVal val="#ppt_x"/>
                                          </p:val>
                                        </p:tav>
                                        <p:tav tm="100000">
                                          <p:val>
                                            <p:strVal val="#ppt_x"/>
                                          </p:val>
                                        </p:tav>
                                      </p:tavLst>
                                    </p:anim>
                                    <p:anim calcmode="lin" valueType="num">
                                      <p:cBhvr additive="base">
                                        <p:cTn id="168" dur="500" fill="hold"/>
                                        <p:tgtEl>
                                          <p:spTgt spid="64"/>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5"/>
                                        </p:tgtEl>
                                        <p:attrNameLst>
                                          <p:attrName>style.visibility</p:attrName>
                                        </p:attrNameLst>
                                      </p:cBhvr>
                                      <p:to>
                                        <p:strVal val="visible"/>
                                      </p:to>
                                    </p:set>
                                    <p:anim calcmode="lin" valueType="num">
                                      <p:cBhvr additive="base">
                                        <p:cTn id="171" dur="500" fill="hold"/>
                                        <p:tgtEl>
                                          <p:spTgt spid="5"/>
                                        </p:tgtEl>
                                        <p:attrNameLst>
                                          <p:attrName>ppt_x</p:attrName>
                                        </p:attrNameLst>
                                      </p:cBhvr>
                                      <p:tavLst>
                                        <p:tav tm="0">
                                          <p:val>
                                            <p:strVal val="#ppt_x"/>
                                          </p:val>
                                        </p:tav>
                                        <p:tav tm="100000">
                                          <p:val>
                                            <p:strVal val="#ppt_x"/>
                                          </p:val>
                                        </p:tav>
                                      </p:tavLst>
                                    </p:anim>
                                    <p:anim calcmode="lin" valueType="num">
                                      <p:cBhvr additive="base">
                                        <p:cTn id="17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grpId="0" nodeType="clickEffect">
                                  <p:stCondLst>
                                    <p:cond delay="0"/>
                                  </p:stCondLst>
                                  <p:childTnLst>
                                    <p:set>
                                      <p:cBhvr>
                                        <p:cTn id="176" dur="1" fill="hold">
                                          <p:stCondLst>
                                            <p:cond delay="0"/>
                                          </p:stCondLst>
                                        </p:cTn>
                                        <p:tgtEl>
                                          <p:spTgt spid="34"/>
                                        </p:tgtEl>
                                        <p:attrNameLst>
                                          <p:attrName>style.visibility</p:attrName>
                                        </p:attrNameLst>
                                      </p:cBhvr>
                                      <p:to>
                                        <p:strVal val="visible"/>
                                      </p:to>
                                    </p:set>
                                    <p:anim calcmode="lin" valueType="num">
                                      <p:cBhvr additive="base">
                                        <p:cTn id="177" dur="500" fill="hold"/>
                                        <p:tgtEl>
                                          <p:spTgt spid="34"/>
                                        </p:tgtEl>
                                        <p:attrNameLst>
                                          <p:attrName>ppt_x</p:attrName>
                                        </p:attrNameLst>
                                      </p:cBhvr>
                                      <p:tavLst>
                                        <p:tav tm="0">
                                          <p:val>
                                            <p:strVal val="#ppt_x"/>
                                          </p:val>
                                        </p:tav>
                                        <p:tav tm="100000">
                                          <p:val>
                                            <p:strVal val="#ppt_x"/>
                                          </p:val>
                                        </p:tav>
                                      </p:tavLst>
                                    </p:anim>
                                    <p:anim calcmode="lin" valueType="num">
                                      <p:cBhvr additive="base">
                                        <p:cTn id="178" dur="500" fill="hold"/>
                                        <p:tgtEl>
                                          <p:spTgt spid="34"/>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75"/>
                                        </p:tgtEl>
                                        <p:attrNameLst>
                                          <p:attrName>style.visibility</p:attrName>
                                        </p:attrNameLst>
                                      </p:cBhvr>
                                      <p:to>
                                        <p:strVal val="visible"/>
                                      </p:to>
                                    </p:set>
                                    <p:anim calcmode="lin" valueType="num">
                                      <p:cBhvr additive="base">
                                        <p:cTn id="181" dur="500" fill="hold"/>
                                        <p:tgtEl>
                                          <p:spTgt spid="75"/>
                                        </p:tgtEl>
                                        <p:attrNameLst>
                                          <p:attrName>ppt_x</p:attrName>
                                        </p:attrNameLst>
                                      </p:cBhvr>
                                      <p:tavLst>
                                        <p:tav tm="0">
                                          <p:val>
                                            <p:strVal val="#ppt_x"/>
                                          </p:val>
                                        </p:tav>
                                        <p:tav tm="100000">
                                          <p:val>
                                            <p:strVal val="#ppt_x"/>
                                          </p:val>
                                        </p:tav>
                                      </p:tavLst>
                                    </p:anim>
                                    <p:anim calcmode="lin" valueType="num">
                                      <p:cBhvr additive="base">
                                        <p:cTn id="182" dur="500" fill="hold"/>
                                        <p:tgtEl>
                                          <p:spTgt spid="75"/>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35"/>
                                        </p:tgtEl>
                                        <p:attrNameLst>
                                          <p:attrName>style.visibility</p:attrName>
                                        </p:attrNameLst>
                                      </p:cBhvr>
                                      <p:to>
                                        <p:strVal val="visible"/>
                                      </p:to>
                                    </p:set>
                                    <p:anim calcmode="lin" valueType="num">
                                      <p:cBhvr additive="base">
                                        <p:cTn id="185" dur="500" fill="hold"/>
                                        <p:tgtEl>
                                          <p:spTgt spid="35"/>
                                        </p:tgtEl>
                                        <p:attrNameLst>
                                          <p:attrName>ppt_x</p:attrName>
                                        </p:attrNameLst>
                                      </p:cBhvr>
                                      <p:tavLst>
                                        <p:tav tm="0">
                                          <p:val>
                                            <p:strVal val="#ppt_x"/>
                                          </p:val>
                                        </p:tav>
                                        <p:tav tm="100000">
                                          <p:val>
                                            <p:strVal val="#ppt_x"/>
                                          </p:val>
                                        </p:tav>
                                      </p:tavLst>
                                    </p:anim>
                                    <p:anim calcmode="lin" valueType="num">
                                      <p:cBhvr additive="base">
                                        <p:cTn id="18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ntr" presetSubtype="4" fill="hold" grpId="0" nodeType="click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additive="base">
                                        <p:cTn id="191" dur="500" fill="hold"/>
                                        <p:tgtEl>
                                          <p:spTgt spid="37"/>
                                        </p:tgtEl>
                                        <p:attrNameLst>
                                          <p:attrName>ppt_x</p:attrName>
                                        </p:attrNameLst>
                                      </p:cBhvr>
                                      <p:tavLst>
                                        <p:tav tm="0">
                                          <p:val>
                                            <p:strVal val="#ppt_x"/>
                                          </p:val>
                                        </p:tav>
                                        <p:tav tm="100000">
                                          <p:val>
                                            <p:strVal val="#ppt_x"/>
                                          </p:val>
                                        </p:tav>
                                      </p:tavLst>
                                    </p:anim>
                                    <p:anim calcmode="lin" valueType="num">
                                      <p:cBhvr additive="base">
                                        <p:cTn id="192" dur="500" fill="hold"/>
                                        <p:tgtEl>
                                          <p:spTgt spid="37"/>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80"/>
                                        </p:tgtEl>
                                        <p:attrNameLst>
                                          <p:attrName>style.visibility</p:attrName>
                                        </p:attrNameLst>
                                      </p:cBhvr>
                                      <p:to>
                                        <p:strVal val="visible"/>
                                      </p:to>
                                    </p:set>
                                    <p:anim calcmode="lin" valueType="num">
                                      <p:cBhvr additive="base">
                                        <p:cTn id="195" dur="500" fill="hold"/>
                                        <p:tgtEl>
                                          <p:spTgt spid="80"/>
                                        </p:tgtEl>
                                        <p:attrNameLst>
                                          <p:attrName>ppt_x</p:attrName>
                                        </p:attrNameLst>
                                      </p:cBhvr>
                                      <p:tavLst>
                                        <p:tav tm="0">
                                          <p:val>
                                            <p:strVal val="#ppt_x"/>
                                          </p:val>
                                        </p:tav>
                                        <p:tav tm="100000">
                                          <p:val>
                                            <p:strVal val="#ppt_x"/>
                                          </p:val>
                                        </p:tav>
                                      </p:tavLst>
                                    </p:anim>
                                    <p:anim calcmode="lin" valueType="num">
                                      <p:cBhvr additive="base">
                                        <p:cTn id="196" dur="500" fill="hold"/>
                                        <p:tgtEl>
                                          <p:spTgt spid="80"/>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20"/>
                                        </p:tgtEl>
                                        <p:attrNameLst>
                                          <p:attrName>style.visibility</p:attrName>
                                        </p:attrNameLst>
                                      </p:cBhvr>
                                      <p:to>
                                        <p:strVal val="visible"/>
                                      </p:to>
                                    </p:set>
                                    <p:anim calcmode="lin" valueType="num">
                                      <p:cBhvr additive="base">
                                        <p:cTn id="199" dur="500" fill="hold"/>
                                        <p:tgtEl>
                                          <p:spTgt spid="20"/>
                                        </p:tgtEl>
                                        <p:attrNameLst>
                                          <p:attrName>ppt_x</p:attrName>
                                        </p:attrNameLst>
                                      </p:cBhvr>
                                      <p:tavLst>
                                        <p:tav tm="0">
                                          <p:val>
                                            <p:strVal val="#ppt_x"/>
                                          </p:val>
                                        </p:tav>
                                        <p:tav tm="100000">
                                          <p:val>
                                            <p:strVal val="#ppt_x"/>
                                          </p:val>
                                        </p:tav>
                                      </p:tavLst>
                                    </p:anim>
                                    <p:anim calcmode="lin" valueType="num">
                                      <p:cBhvr additive="base">
                                        <p:cTn id="20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grpId="0" nodeType="clickEffect">
                                  <p:stCondLst>
                                    <p:cond delay="0"/>
                                  </p:stCondLst>
                                  <p:childTnLst>
                                    <p:set>
                                      <p:cBhvr>
                                        <p:cTn id="204" dur="1" fill="hold">
                                          <p:stCondLst>
                                            <p:cond delay="0"/>
                                          </p:stCondLst>
                                        </p:cTn>
                                        <p:tgtEl>
                                          <p:spTgt spid="9"/>
                                        </p:tgtEl>
                                        <p:attrNameLst>
                                          <p:attrName>style.visibility</p:attrName>
                                        </p:attrNameLst>
                                      </p:cBhvr>
                                      <p:to>
                                        <p:strVal val="visible"/>
                                      </p:to>
                                    </p:set>
                                    <p:anim calcmode="lin" valueType="num">
                                      <p:cBhvr additive="base">
                                        <p:cTn id="205" dur="500" fill="hold"/>
                                        <p:tgtEl>
                                          <p:spTgt spid="9"/>
                                        </p:tgtEl>
                                        <p:attrNameLst>
                                          <p:attrName>ppt_x</p:attrName>
                                        </p:attrNameLst>
                                      </p:cBhvr>
                                      <p:tavLst>
                                        <p:tav tm="0">
                                          <p:val>
                                            <p:strVal val="#ppt_x"/>
                                          </p:val>
                                        </p:tav>
                                        <p:tav tm="100000">
                                          <p:val>
                                            <p:strVal val="#ppt_x"/>
                                          </p:val>
                                        </p:tav>
                                      </p:tavLst>
                                    </p:anim>
                                    <p:anim calcmode="lin" valueType="num">
                                      <p:cBhvr additive="base">
                                        <p:cTn id="206" dur="500" fill="hold"/>
                                        <p:tgtEl>
                                          <p:spTgt spid="9"/>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65"/>
                                        </p:tgtEl>
                                        <p:attrNameLst>
                                          <p:attrName>style.visibility</p:attrName>
                                        </p:attrNameLst>
                                      </p:cBhvr>
                                      <p:to>
                                        <p:strVal val="visible"/>
                                      </p:to>
                                    </p:set>
                                    <p:anim calcmode="lin" valueType="num">
                                      <p:cBhvr additive="base">
                                        <p:cTn id="209" dur="500" fill="hold"/>
                                        <p:tgtEl>
                                          <p:spTgt spid="65"/>
                                        </p:tgtEl>
                                        <p:attrNameLst>
                                          <p:attrName>ppt_x</p:attrName>
                                        </p:attrNameLst>
                                      </p:cBhvr>
                                      <p:tavLst>
                                        <p:tav tm="0">
                                          <p:val>
                                            <p:strVal val="#ppt_x"/>
                                          </p:val>
                                        </p:tav>
                                        <p:tav tm="100000">
                                          <p:val>
                                            <p:strVal val="#ppt_x"/>
                                          </p:val>
                                        </p:tav>
                                      </p:tavLst>
                                    </p:anim>
                                    <p:anim calcmode="lin" valueType="num">
                                      <p:cBhvr additive="base">
                                        <p:cTn id="210" dur="500" fill="hold"/>
                                        <p:tgtEl>
                                          <p:spTgt spid="65"/>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85"/>
                                        </p:tgtEl>
                                        <p:attrNameLst>
                                          <p:attrName>style.visibility</p:attrName>
                                        </p:attrNameLst>
                                      </p:cBhvr>
                                      <p:to>
                                        <p:strVal val="visible"/>
                                      </p:to>
                                    </p:set>
                                    <p:anim calcmode="lin" valueType="num">
                                      <p:cBhvr additive="base">
                                        <p:cTn id="213" dur="500" fill="hold"/>
                                        <p:tgtEl>
                                          <p:spTgt spid="85"/>
                                        </p:tgtEl>
                                        <p:attrNameLst>
                                          <p:attrName>ppt_x</p:attrName>
                                        </p:attrNameLst>
                                      </p:cBhvr>
                                      <p:tavLst>
                                        <p:tav tm="0">
                                          <p:val>
                                            <p:strVal val="#ppt_x"/>
                                          </p:val>
                                        </p:tav>
                                        <p:tav tm="100000">
                                          <p:val>
                                            <p:strVal val="#ppt_x"/>
                                          </p:val>
                                        </p:tav>
                                      </p:tavLst>
                                    </p:anim>
                                    <p:anim calcmode="lin" valueType="num">
                                      <p:cBhvr additive="base">
                                        <p:cTn id="214" dur="500" fill="hold"/>
                                        <p:tgtEl>
                                          <p:spTgt spid="85"/>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10"/>
                                        </p:tgtEl>
                                        <p:attrNameLst>
                                          <p:attrName>style.visibility</p:attrName>
                                        </p:attrNameLst>
                                      </p:cBhvr>
                                      <p:to>
                                        <p:strVal val="visible"/>
                                      </p:to>
                                    </p:set>
                                    <p:anim calcmode="lin" valueType="num">
                                      <p:cBhvr additive="base">
                                        <p:cTn id="217" dur="500" fill="hold"/>
                                        <p:tgtEl>
                                          <p:spTgt spid="10"/>
                                        </p:tgtEl>
                                        <p:attrNameLst>
                                          <p:attrName>ppt_x</p:attrName>
                                        </p:attrNameLst>
                                      </p:cBhvr>
                                      <p:tavLst>
                                        <p:tav tm="0">
                                          <p:val>
                                            <p:strVal val="#ppt_x"/>
                                          </p:val>
                                        </p:tav>
                                        <p:tav tm="100000">
                                          <p:val>
                                            <p:strVal val="#ppt_x"/>
                                          </p:val>
                                        </p:tav>
                                      </p:tavLst>
                                    </p:anim>
                                    <p:anim calcmode="lin" valueType="num">
                                      <p:cBhvr additive="base">
                                        <p:cTn id="2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4" fill="hold" grpId="0" nodeType="clickEffect">
                                  <p:stCondLst>
                                    <p:cond delay="0"/>
                                  </p:stCondLst>
                                  <p:childTnLst>
                                    <p:set>
                                      <p:cBhvr>
                                        <p:cTn id="222" dur="1" fill="hold">
                                          <p:stCondLst>
                                            <p:cond delay="0"/>
                                          </p:stCondLst>
                                        </p:cTn>
                                        <p:tgtEl>
                                          <p:spTgt spid="46"/>
                                        </p:tgtEl>
                                        <p:attrNameLst>
                                          <p:attrName>style.visibility</p:attrName>
                                        </p:attrNameLst>
                                      </p:cBhvr>
                                      <p:to>
                                        <p:strVal val="visible"/>
                                      </p:to>
                                    </p:set>
                                    <p:anim calcmode="lin" valueType="num">
                                      <p:cBhvr additive="base">
                                        <p:cTn id="223" dur="500" fill="hold"/>
                                        <p:tgtEl>
                                          <p:spTgt spid="46"/>
                                        </p:tgtEl>
                                        <p:attrNameLst>
                                          <p:attrName>ppt_x</p:attrName>
                                        </p:attrNameLst>
                                      </p:cBhvr>
                                      <p:tavLst>
                                        <p:tav tm="0">
                                          <p:val>
                                            <p:strVal val="#ppt_x"/>
                                          </p:val>
                                        </p:tav>
                                        <p:tav tm="100000">
                                          <p:val>
                                            <p:strVal val="#ppt_x"/>
                                          </p:val>
                                        </p:tav>
                                      </p:tavLst>
                                    </p:anim>
                                    <p:anim calcmode="lin" valueType="num">
                                      <p:cBhvr additive="base">
                                        <p:cTn id="224" dur="500" fill="hold"/>
                                        <p:tgtEl>
                                          <p:spTgt spid="46"/>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44"/>
                                        </p:tgtEl>
                                        <p:attrNameLst>
                                          <p:attrName>style.visibility</p:attrName>
                                        </p:attrNameLst>
                                      </p:cBhvr>
                                      <p:to>
                                        <p:strVal val="visible"/>
                                      </p:to>
                                    </p:set>
                                    <p:anim calcmode="lin" valueType="num">
                                      <p:cBhvr additive="base">
                                        <p:cTn id="227" dur="500" fill="hold"/>
                                        <p:tgtEl>
                                          <p:spTgt spid="44"/>
                                        </p:tgtEl>
                                        <p:attrNameLst>
                                          <p:attrName>ppt_x</p:attrName>
                                        </p:attrNameLst>
                                      </p:cBhvr>
                                      <p:tavLst>
                                        <p:tav tm="0">
                                          <p:val>
                                            <p:strVal val="#ppt_x"/>
                                          </p:val>
                                        </p:tav>
                                        <p:tav tm="100000">
                                          <p:val>
                                            <p:strVal val="#ppt_x"/>
                                          </p:val>
                                        </p:tav>
                                      </p:tavLst>
                                    </p:anim>
                                    <p:anim calcmode="lin" valueType="num">
                                      <p:cBhvr additive="base">
                                        <p:cTn id="228" dur="500" fill="hold"/>
                                        <p:tgtEl>
                                          <p:spTgt spid="44"/>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81"/>
                                        </p:tgtEl>
                                        <p:attrNameLst>
                                          <p:attrName>style.visibility</p:attrName>
                                        </p:attrNameLst>
                                      </p:cBhvr>
                                      <p:to>
                                        <p:strVal val="visible"/>
                                      </p:to>
                                    </p:set>
                                    <p:anim calcmode="lin" valueType="num">
                                      <p:cBhvr additive="base">
                                        <p:cTn id="231" dur="500" fill="hold"/>
                                        <p:tgtEl>
                                          <p:spTgt spid="81"/>
                                        </p:tgtEl>
                                        <p:attrNameLst>
                                          <p:attrName>ppt_x</p:attrName>
                                        </p:attrNameLst>
                                      </p:cBhvr>
                                      <p:tavLst>
                                        <p:tav tm="0">
                                          <p:val>
                                            <p:strVal val="#ppt_x"/>
                                          </p:val>
                                        </p:tav>
                                        <p:tav tm="100000">
                                          <p:val>
                                            <p:strVal val="#ppt_x"/>
                                          </p:val>
                                        </p:tav>
                                      </p:tavLst>
                                    </p:anim>
                                    <p:anim calcmode="lin" valueType="num">
                                      <p:cBhvr additive="base">
                                        <p:cTn id="232"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2" presetClass="entr" presetSubtype="4" fill="hold" grpId="0" nodeType="clickEffect">
                                  <p:stCondLst>
                                    <p:cond delay="0"/>
                                  </p:stCondLst>
                                  <p:childTnLst>
                                    <p:set>
                                      <p:cBhvr>
                                        <p:cTn id="236" dur="1" fill="hold">
                                          <p:stCondLst>
                                            <p:cond delay="0"/>
                                          </p:stCondLst>
                                        </p:cTn>
                                        <p:tgtEl>
                                          <p:spTgt spid="49"/>
                                        </p:tgtEl>
                                        <p:attrNameLst>
                                          <p:attrName>style.visibility</p:attrName>
                                        </p:attrNameLst>
                                      </p:cBhvr>
                                      <p:to>
                                        <p:strVal val="visible"/>
                                      </p:to>
                                    </p:set>
                                    <p:anim calcmode="lin" valueType="num">
                                      <p:cBhvr additive="base">
                                        <p:cTn id="237" dur="500" fill="hold"/>
                                        <p:tgtEl>
                                          <p:spTgt spid="49"/>
                                        </p:tgtEl>
                                        <p:attrNameLst>
                                          <p:attrName>ppt_x</p:attrName>
                                        </p:attrNameLst>
                                      </p:cBhvr>
                                      <p:tavLst>
                                        <p:tav tm="0">
                                          <p:val>
                                            <p:strVal val="#ppt_x"/>
                                          </p:val>
                                        </p:tav>
                                        <p:tav tm="100000">
                                          <p:val>
                                            <p:strVal val="#ppt_x"/>
                                          </p:val>
                                        </p:tav>
                                      </p:tavLst>
                                    </p:anim>
                                    <p:anim calcmode="lin" valueType="num">
                                      <p:cBhvr additive="base">
                                        <p:cTn id="238" dur="500" fill="hold"/>
                                        <p:tgtEl>
                                          <p:spTgt spid="49"/>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43"/>
                                        </p:tgtEl>
                                        <p:attrNameLst>
                                          <p:attrName>style.visibility</p:attrName>
                                        </p:attrNameLst>
                                      </p:cBhvr>
                                      <p:to>
                                        <p:strVal val="visible"/>
                                      </p:to>
                                    </p:set>
                                    <p:anim calcmode="lin" valueType="num">
                                      <p:cBhvr additive="base">
                                        <p:cTn id="241" dur="500" fill="hold"/>
                                        <p:tgtEl>
                                          <p:spTgt spid="43"/>
                                        </p:tgtEl>
                                        <p:attrNameLst>
                                          <p:attrName>ppt_x</p:attrName>
                                        </p:attrNameLst>
                                      </p:cBhvr>
                                      <p:tavLst>
                                        <p:tav tm="0">
                                          <p:val>
                                            <p:strVal val="#ppt_x"/>
                                          </p:val>
                                        </p:tav>
                                        <p:tav tm="100000">
                                          <p:val>
                                            <p:strVal val="#ppt_x"/>
                                          </p:val>
                                        </p:tav>
                                      </p:tavLst>
                                    </p:anim>
                                    <p:anim calcmode="lin" valueType="num">
                                      <p:cBhvr additive="base">
                                        <p:cTn id="242" dur="500" fill="hold"/>
                                        <p:tgtEl>
                                          <p:spTgt spid="43"/>
                                        </p:tgtEl>
                                        <p:attrNameLst>
                                          <p:attrName>ppt_y</p:attrName>
                                        </p:attrNameLst>
                                      </p:cBhvr>
                                      <p:tavLst>
                                        <p:tav tm="0">
                                          <p:val>
                                            <p:strVal val="1+#ppt_h/2"/>
                                          </p:val>
                                        </p:tav>
                                        <p:tav tm="100000">
                                          <p:val>
                                            <p:strVal val="#ppt_y"/>
                                          </p:val>
                                        </p:tav>
                                      </p:tavLst>
                                    </p:anim>
                                  </p:childTnLst>
                                </p:cTn>
                              </p:par>
                              <p:par>
                                <p:cTn id="243" presetID="2" presetClass="entr" presetSubtype="4" fill="hold" grpId="0" nodeType="withEffect">
                                  <p:stCondLst>
                                    <p:cond delay="0"/>
                                  </p:stCondLst>
                                  <p:childTnLst>
                                    <p:set>
                                      <p:cBhvr>
                                        <p:cTn id="244" dur="1" fill="hold">
                                          <p:stCondLst>
                                            <p:cond delay="0"/>
                                          </p:stCondLst>
                                        </p:cTn>
                                        <p:tgtEl>
                                          <p:spTgt spid="82"/>
                                        </p:tgtEl>
                                        <p:attrNameLst>
                                          <p:attrName>style.visibility</p:attrName>
                                        </p:attrNameLst>
                                      </p:cBhvr>
                                      <p:to>
                                        <p:strVal val="visible"/>
                                      </p:to>
                                    </p:set>
                                    <p:anim calcmode="lin" valueType="num">
                                      <p:cBhvr additive="base">
                                        <p:cTn id="245" dur="500" fill="hold"/>
                                        <p:tgtEl>
                                          <p:spTgt spid="82"/>
                                        </p:tgtEl>
                                        <p:attrNameLst>
                                          <p:attrName>ppt_x</p:attrName>
                                        </p:attrNameLst>
                                      </p:cBhvr>
                                      <p:tavLst>
                                        <p:tav tm="0">
                                          <p:val>
                                            <p:strVal val="#ppt_x"/>
                                          </p:val>
                                        </p:tav>
                                        <p:tav tm="100000">
                                          <p:val>
                                            <p:strVal val="#ppt_x"/>
                                          </p:val>
                                        </p:tav>
                                      </p:tavLst>
                                    </p:anim>
                                    <p:anim calcmode="lin" valueType="num">
                                      <p:cBhvr additive="base">
                                        <p:cTn id="246"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2" presetClass="entr" presetSubtype="4" fill="hold" grpId="0" nodeType="clickEffect">
                                  <p:stCondLst>
                                    <p:cond delay="0"/>
                                  </p:stCondLst>
                                  <p:childTnLst>
                                    <p:set>
                                      <p:cBhvr>
                                        <p:cTn id="250" dur="1" fill="hold">
                                          <p:stCondLst>
                                            <p:cond delay="0"/>
                                          </p:stCondLst>
                                        </p:cTn>
                                        <p:tgtEl>
                                          <p:spTgt spid="50"/>
                                        </p:tgtEl>
                                        <p:attrNameLst>
                                          <p:attrName>style.visibility</p:attrName>
                                        </p:attrNameLst>
                                      </p:cBhvr>
                                      <p:to>
                                        <p:strVal val="visible"/>
                                      </p:to>
                                    </p:set>
                                    <p:anim calcmode="lin" valueType="num">
                                      <p:cBhvr additive="base">
                                        <p:cTn id="251" dur="500" fill="hold"/>
                                        <p:tgtEl>
                                          <p:spTgt spid="50"/>
                                        </p:tgtEl>
                                        <p:attrNameLst>
                                          <p:attrName>ppt_x</p:attrName>
                                        </p:attrNameLst>
                                      </p:cBhvr>
                                      <p:tavLst>
                                        <p:tav tm="0">
                                          <p:val>
                                            <p:strVal val="#ppt_x"/>
                                          </p:val>
                                        </p:tav>
                                        <p:tav tm="100000">
                                          <p:val>
                                            <p:strVal val="#ppt_x"/>
                                          </p:val>
                                        </p:tav>
                                      </p:tavLst>
                                    </p:anim>
                                    <p:anim calcmode="lin" valueType="num">
                                      <p:cBhvr additive="base">
                                        <p:cTn id="252" dur="500" fill="hold"/>
                                        <p:tgtEl>
                                          <p:spTgt spid="50"/>
                                        </p:tgtEl>
                                        <p:attrNameLst>
                                          <p:attrName>ppt_y</p:attrName>
                                        </p:attrNameLst>
                                      </p:cBhvr>
                                      <p:tavLst>
                                        <p:tav tm="0">
                                          <p:val>
                                            <p:strVal val="1+#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42"/>
                                        </p:tgtEl>
                                        <p:attrNameLst>
                                          <p:attrName>style.visibility</p:attrName>
                                        </p:attrNameLst>
                                      </p:cBhvr>
                                      <p:to>
                                        <p:strVal val="visible"/>
                                      </p:to>
                                    </p:set>
                                    <p:anim calcmode="lin" valueType="num">
                                      <p:cBhvr additive="base">
                                        <p:cTn id="255" dur="500" fill="hold"/>
                                        <p:tgtEl>
                                          <p:spTgt spid="42"/>
                                        </p:tgtEl>
                                        <p:attrNameLst>
                                          <p:attrName>ppt_x</p:attrName>
                                        </p:attrNameLst>
                                      </p:cBhvr>
                                      <p:tavLst>
                                        <p:tav tm="0">
                                          <p:val>
                                            <p:strVal val="#ppt_x"/>
                                          </p:val>
                                        </p:tav>
                                        <p:tav tm="100000">
                                          <p:val>
                                            <p:strVal val="#ppt_x"/>
                                          </p:val>
                                        </p:tav>
                                      </p:tavLst>
                                    </p:anim>
                                    <p:anim calcmode="lin" valueType="num">
                                      <p:cBhvr additive="base">
                                        <p:cTn id="256" dur="500" fill="hold"/>
                                        <p:tgtEl>
                                          <p:spTgt spid="42"/>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83"/>
                                        </p:tgtEl>
                                        <p:attrNameLst>
                                          <p:attrName>style.visibility</p:attrName>
                                        </p:attrNameLst>
                                      </p:cBhvr>
                                      <p:to>
                                        <p:strVal val="visible"/>
                                      </p:to>
                                    </p:set>
                                    <p:anim calcmode="lin" valueType="num">
                                      <p:cBhvr additive="base">
                                        <p:cTn id="259" dur="500" fill="hold"/>
                                        <p:tgtEl>
                                          <p:spTgt spid="83"/>
                                        </p:tgtEl>
                                        <p:attrNameLst>
                                          <p:attrName>ppt_x</p:attrName>
                                        </p:attrNameLst>
                                      </p:cBhvr>
                                      <p:tavLst>
                                        <p:tav tm="0">
                                          <p:val>
                                            <p:strVal val="#ppt_x"/>
                                          </p:val>
                                        </p:tav>
                                        <p:tav tm="100000">
                                          <p:val>
                                            <p:strVal val="#ppt_x"/>
                                          </p:val>
                                        </p:tav>
                                      </p:tavLst>
                                    </p:anim>
                                    <p:anim calcmode="lin" valueType="num">
                                      <p:cBhvr additive="base">
                                        <p:cTn id="260"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ntr" presetSubtype="4" fill="hold" grpId="0" nodeType="clickEffect">
                                  <p:stCondLst>
                                    <p:cond delay="0"/>
                                  </p:stCondLst>
                                  <p:childTnLst>
                                    <p:set>
                                      <p:cBhvr>
                                        <p:cTn id="264" dur="1" fill="hold">
                                          <p:stCondLst>
                                            <p:cond delay="0"/>
                                          </p:stCondLst>
                                        </p:cTn>
                                        <p:tgtEl>
                                          <p:spTgt spid="51"/>
                                        </p:tgtEl>
                                        <p:attrNameLst>
                                          <p:attrName>style.visibility</p:attrName>
                                        </p:attrNameLst>
                                      </p:cBhvr>
                                      <p:to>
                                        <p:strVal val="visible"/>
                                      </p:to>
                                    </p:set>
                                    <p:anim calcmode="lin" valueType="num">
                                      <p:cBhvr additive="base">
                                        <p:cTn id="265" dur="500" fill="hold"/>
                                        <p:tgtEl>
                                          <p:spTgt spid="51"/>
                                        </p:tgtEl>
                                        <p:attrNameLst>
                                          <p:attrName>ppt_x</p:attrName>
                                        </p:attrNameLst>
                                      </p:cBhvr>
                                      <p:tavLst>
                                        <p:tav tm="0">
                                          <p:val>
                                            <p:strVal val="#ppt_x"/>
                                          </p:val>
                                        </p:tav>
                                        <p:tav tm="100000">
                                          <p:val>
                                            <p:strVal val="#ppt_x"/>
                                          </p:val>
                                        </p:tav>
                                      </p:tavLst>
                                    </p:anim>
                                    <p:anim calcmode="lin" valueType="num">
                                      <p:cBhvr additive="base">
                                        <p:cTn id="266" dur="500" fill="hold"/>
                                        <p:tgtEl>
                                          <p:spTgt spid="51"/>
                                        </p:tgtEl>
                                        <p:attrNameLst>
                                          <p:attrName>ppt_y</p:attrName>
                                        </p:attrNameLst>
                                      </p:cBhvr>
                                      <p:tavLst>
                                        <p:tav tm="0">
                                          <p:val>
                                            <p:strVal val="1+#ppt_h/2"/>
                                          </p:val>
                                        </p:tav>
                                        <p:tav tm="100000">
                                          <p:val>
                                            <p:strVal val="#ppt_y"/>
                                          </p:val>
                                        </p:tav>
                                      </p:tavLst>
                                    </p:anim>
                                  </p:childTnLst>
                                </p:cTn>
                              </p:par>
                              <p:par>
                                <p:cTn id="267" presetID="2" presetClass="entr" presetSubtype="4" fill="hold" grpId="0" nodeType="withEffect">
                                  <p:stCondLst>
                                    <p:cond delay="0"/>
                                  </p:stCondLst>
                                  <p:childTnLst>
                                    <p:set>
                                      <p:cBhvr>
                                        <p:cTn id="268" dur="1" fill="hold">
                                          <p:stCondLst>
                                            <p:cond delay="0"/>
                                          </p:stCondLst>
                                        </p:cTn>
                                        <p:tgtEl>
                                          <p:spTgt spid="41"/>
                                        </p:tgtEl>
                                        <p:attrNameLst>
                                          <p:attrName>style.visibility</p:attrName>
                                        </p:attrNameLst>
                                      </p:cBhvr>
                                      <p:to>
                                        <p:strVal val="visible"/>
                                      </p:to>
                                    </p:set>
                                    <p:anim calcmode="lin" valueType="num">
                                      <p:cBhvr additive="base">
                                        <p:cTn id="269" dur="500" fill="hold"/>
                                        <p:tgtEl>
                                          <p:spTgt spid="41"/>
                                        </p:tgtEl>
                                        <p:attrNameLst>
                                          <p:attrName>ppt_x</p:attrName>
                                        </p:attrNameLst>
                                      </p:cBhvr>
                                      <p:tavLst>
                                        <p:tav tm="0">
                                          <p:val>
                                            <p:strVal val="#ppt_x"/>
                                          </p:val>
                                        </p:tav>
                                        <p:tav tm="100000">
                                          <p:val>
                                            <p:strVal val="#ppt_x"/>
                                          </p:val>
                                        </p:tav>
                                      </p:tavLst>
                                    </p:anim>
                                    <p:anim calcmode="lin" valueType="num">
                                      <p:cBhvr additive="base">
                                        <p:cTn id="270" dur="500" fill="hold"/>
                                        <p:tgtEl>
                                          <p:spTgt spid="41"/>
                                        </p:tgtEl>
                                        <p:attrNameLst>
                                          <p:attrName>ppt_y</p:attrName>
                                        </p:attrNameLst>
                                      </p:cBhvr>
                                      <p:tavLst>
                                        <p:tav tm="0">
                                          <p:val>
                                            <p:strVal val="1+#ppt_h/2"/>
                                          </p:val>
                                        </p:tav>
                                        <p:tav tm="100000">
                                          <p:val>
                                            <p:strVal val="#ppt_y"/>
                                          </p:val>
                                        </p:tav>
                                      </p:tavLst>
                                    </p:anim>
                                  </p:childTnLst>
                                </p:cTn>
                              </p:par>
                              <p:par>
                                <p:cTn id="271" presetID="2" presetClass="entr" presetSubtype="4" fill="hold" grpId="0" nodeType="withEffect">
                                  <p:stCondLst>
                                    <p:cond delay="0"/>
                                  </p:stCondLst>
                                  <p:childTnLst>
                                    <p:set>
                                      <p:cBhvr>
                                        <p:cTn id="272" dur="1" fill="hold">
                                          <p:stCondLst>
                                            <p:cond delay="0"/>
                                          </p:stCondLst>
                                        </p:cTn>
                                        <p:tgtEl>
                                          <p:spTgt spid="84"/>
                                        </p:tgtEl>
                                        <p:attrNameLst>
                                          <p:attrName>style.visibility</p:attrName>
                                        </p:attrNameLst>
                                      </p:cBhvr>
                                      <p:to>
                                        <p:strVal val="visible"/>
                                      </p:to>
                                    </p:set>
                                    <p:anim calcmode="lin" valueType="num">
                                      <p:cBhvr additive="base">
                                        <p:cTn id="273" dur="500" fill="hold"/>
                                        <p:tgtEl>
                                          <p:spTgt spid="84"/>
                                        </p:tgtEl>
                                        <p:attrNameLst>
                                          <p:attrName>ppt_x</p:attrName>
                                        </p:attrNameLst>
                                      </p:cBhvr>
                                      <p:tavLst>
                                        <p:tav tm="0">
                                          <p:val>
                                            <p:strVal val="#ppt_x"/>
                                          </p:val>
                                        </p:tav>
                                        <p:tav tm="100000">
                                          <p:val>
                                            <p:strVal val="#ppt_x"/>
                                          </p:val>
                                        </p:tav>
                                      </p:tavLst>
                                    </p:anim>
                                    <p:anim calcmode="lin" valueType="num">
                                      <p:cBhvr additive="base">
                                        <p:cTn id="274"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2" presetClass="entr" presetSubtype="4" fill="hold" grpId="0" nodeType="clickEffect">
                                  <p:stCondLst>
                                    <p:cond delay="0"/>
                                  </p:stCondLst>
                                  <p:childTnLst>
                                    <p:set>
                                      <p:cBhvr>
                                        <p:cTn id="278" dur="1" fill="hold">
                                          <p:stCondLst>
                                            <p:cond delay="0"/>
                                          </p:stCondLst>
                                        </p:cTn>
                                        <p:tgtEl>
                                          <p:spTgt spid="45"/>
                                        </p:tgtEl>
                                        <p:attrNameLst>
                                          <p:attrName>style.visibility</p:attrName>
                                        </p:attrNameLst>
                                      </p:cBhvr>
                                      <p:to>
                                        <p:strVal val="visible"/>
                                      </p:to>
                                    </p:set>
                                    <p:anim calcmode="lin" valueType="num">
                                      <p:cBhvr additive="base">
                                        <p:cTn id="279" dur="500" fill="hold"/>
                                        <p:tgtEl>
                                          <p:spTgt spid="45"/>
                                        </p:tgtEl>
                                        <p:attrNameLst>
                                          <p:attrName>ppt_x</p:attrName>
                                        </p:attrNameLst>
                                      </p:cBhvr>
                                      <p:tavLst>
                                        <p:tav tm="0">
                                          <p:val>
                                            <p:strVal val="#ppt_x"/>
                                          </p:val>
                                        </p:tav>
                                        <p:tav tm="100000">
                                          <p:val>
                                            <p:strVal val="#ppt_x"/>
                                          </p:val>
                                        </p:tav>
                                      </p:tavLst>
                                    </p:anim>
                                    <p:anim calcmode="lin" valueType="num">
                                      <p:cBhvr additive="base">
                                        <p:cTn id="280" dur="500" fill="hold"/>
                                        <p:tgtEl>
                                          <p:spTgt spid="45"/>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55"/>
                                        </p:tgtEl>
                                        <p:attrNameLst>
                                          <p:attrName>style.visibility</p:attrName>
                                        </p:attrNameLst>
                                      </p:cBhvr>
                                      <p:to>
                                        <p:strVal val="visible"/>
                                      </p:to>
                                    </p:set>
                                    <p:anim calcmode="lin" valueType="num">
                                      <p:cBhvr additive="base">
                                        <p:cTn id="283" dur="500" fill="hold"/>
                                        <p:tgtEl>
                                          <p:spTgt spid="55"/>
                                        </p:tgtEl>
                                        <p:attrNameLst>
                                          <p:attrName>ppt_x</p:attrName>
                                        </p:attrNameLst>
                                      </p:cBhvr>
                                      <p:tavLst>
                                        <p:tav tm="0">
                                          <p:val>
                                            <p:strVal val="#ppt_x"/>
                                          </p:val>
                                        </p:tav>
                                        <p:tav tm="100000">
                                          <p:val>
                                            <p:strVal val="#ppt_x"/>
                                          </p:val>
                                        </p:tav>
                                      </p:tavLst>
                                    </p:anim>
                                    <p:anim calcmode="lin" valueType="num">
                                      <p:cBhvr additive="base">
                                        <p:cTn id="284" dur="500" fill="hold"/>
                                        <p:tgtEl>
                                          <p:spTgt spid="55"/>
                                        </p:tgtEl>
                                        <p:attrNameLst>
                                          <p:attrName>ppt_y</p:attrName>
                                        </p:attrNameLst>
                                      </p:cBhvr>
                                      <p:tavLst>
                                        <p:tav tm="0">
                                          <p:val>
                                            <p:strVal val="1+#ppt_h/2"/>
                                          </p:val>
                                        </p:tav>
                                        <p:tav tm="100000">
                                          <p:val>
                                            <p:strVal val="#ppt_y"/>
                                          </p:val>
                                        </p:tav>
                                      </p:tavLst>
                                    </p:anim>
                                  </p:childTnLst>
                                </p:cTn>
                              </p:par>
                              <p:par>
                                <p:cTn id="285" presetID="2" presetClass="entr" presetSubtype="4" fill="hold" grpId="0" nodeType="withEffect">
                                  <p:stCondLst>
                                    <p:cond delay="0"/>
                                  </p:stCondLst>
                                  <p:childTnLst>
                                    <p:set>
                                      <p:cBhvr>
                                        <p:cTn id="286" dur="1" fill="hold">
                                          <p:stCondLst>
                                            <p:cond delay="0"/>
                                          </p:stCondLst>
                                        </p:cTn>
                                        <p:tgtEl>
                                          <p:spTgt spid="48"/>
                                        </p:tgtEl>
                                        <p:attrNameLst>
                                          <p:attrName>style.visibility</p:attrName>
                                        </p:attrNameLst>
                                      </p:cBhvr>
                                      <p:to>
                                        <p:strVal val="visible"/>
                                      </p:to>
                                    </p:set>
                                    <p:anim calcmode="lin" valueType="num">
                                      <p:cBhvr additive="base">
                                        <p:cTn id="287" dur="500" fill="hold"/>
                                        <p:tgtEl>
                                          <p:spTgt spid="48"/>
                                        </p:tgtEl>
                                        <p:attrNameLst>
                                          <p:attrName>ppt_x</p:attrName>
                                        </p:attrNameLst>
                                      </p:cBhvr>
                                      <p:tavLst>
                                        <p:tav tm="0">
                                          <p:val>
                                            <p:strVal val="#ppt_x"/>
                                          </p:val>
                                        </p:tav>
                                        <p:tav tm="100000">
                                          <p:val>
                                            <p:strVal val="#ppt_x"/>
                                          </p:val>
                                        </p:tav>
                                      </p:tavLst>
                                    </p:anim>
                                    <p:anim calcmode="lin" valueType="num">
                                      <p:cBhvr additive="base">
                                        <p:cTn id="288" dur="500" fill="hold"/>
                                        <p:tgtEl>
                                          <p:spTgt spid="48"/>
                                        </p:tgtEl>
                                        <p:attrNameLst>
                                          <p:attrName>ppt_y</p:attrName>
                                        </p:attrNameLst>
                                      </p:cBhvr>
                                      <p:tavLst>
                                        <p:tav tm="0">
                                          <p:val>
                                            <p:strVal val="1+#ppt_h/2"/>
                                          </p:val>
                                        </p:tav>
                                        <p:tav tm="100000">
                                          <p:val>
                                            <p:strVal val="#ppt_y"/>
                                          </p:val>
                                        </p:tav>
                                      </p:tavLst>
                                    </p:anim>
                                  </p:childTnLst>
                                </p:cTn>
                              </p:par>
                              <p:par>
                                <p:cTn id="289" presetID="2" presetClass="entr" presetSubtype="4" fill="hold" grpId="0" nodeType="withEffect">
                                  <p:stCondLst>
                                    <p:cond delay="0"/>
                                  </p:stCondLst>
                                  <p:childTnLst>
                                    <p:set>
                                      <p:cBhvr>
                                        <p:cTn id="290" dur="1" fill="hold">
                                          <p:stCondLst>
                                            <p:cond delay="0"/>
                                          </p:stCondLst>
                                        </p:cTn>
                                        <p:tgtEl>
                                          <p:spTgt spid="86"/>
                                        </p:tgtEl>
                                        <p:attrNameLst>
                                          <p:attrName>style.visibility</p:attrName>
                                        </p:attrNameLst>
                                      </p:cBhvr>
                                      <p:to>
                                        <p:strVal val="visible"/>
                                      </p:to>
                                    </p:set>
                                    <p:anim calcmode="lin" valueType="num">
                                      <p:cBhvr additive="base">
                                        <p:cTn id="291" dur="500" fill="hold"/>
                                        <p:tgtEl>
                                          <p:spTgt spid="86"/>
                                        </p:tgtEl>
                                        <p:attrNameLst>
                                          <p:attrName>ppt_x</p:attrName>
                                        </p:attrNameLst>
                                      </p:cBhvr>
                                      <p:tavLst>
                                        <p:tav tm="0">
                                          <p:val>
                                            <p:strVal val="#ppt_x"/>
                                          </p:val>
                                        </p:tav>
                                        <p:tav tm="100000">
                                          <p:val>
                                            <p:strVal val="#ppt_x"/>
                                          </p:val>
                                        </p:tav>
                                      </p:tavLst>
                                    </p:anim>
                                    <p:anim calcmode="lin" valueType="num">
                                      <p:cBhvr additive="base">
                                        <p:cTn id="292"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293" fill="hold">
                      <p:stCondLst>
                        <p:cond delay="indefinite"/>
                      </p:stCondLst>
                      <p:childTnLst>
                        <p:par>
                          <p:cTn id="294" fill="hold">
                            <p:stCondLst>
                              <p:cond delay="0"/>
                            </p:stCondLst>
                            <p:childTnLst>
                              <p:par>
                                <p:cTn id="295" presetID="2" presetClass="entr" presetSubtype="4" fill="hold" grpId="0" nodeType="clickEffect">
                                  <p:stCondLst>
                                    <p:cond delay="0"/>
                                  </p:stCondLst>
                                  <p:childTnLst>
                                    <p:set>
                                      <p:cBhvr>
                                        <p:cTn id="296" dur="1" fill="hold">
                                          <p:stCondLst>
                                            <p:cond delay="0"/>
                                          </p:stCondLst>
                                        </p:cTn>
                                        <p:tgtEl>
                                          <p:spTgt spid="53"/>
                                        </p:tgtEl>
                                        <p:attrNameLst>
                                          <p:attrName>style.visibility</p:attrName>
                                        </p:attrNameLst>
                                      </p:cBhvr>
                                      <p:to>
                                        <p:strVal val="visible"/>
                                      </p:to>
                                    </p:set>
                                    <p:anim calcmode="lin" valueType="num">
                                      <p:cBhvr additive="base">
                                        <p:cTn id="297" dur="500" fill="hold"/>
                                        <p:tgtEl>
                                          <p:spTgt spid="53"/>
                                        </p:tgtEl>
                                        <p:attrNameLst>
                                          <p:attrName>ppt_x</p:attrName>
                                        </p:attrNameLst>
                                      </p:cBhvr>
                                      <p:tavLst>
                                        <p:tav tm="0">
                                          <p:val>
                                            <p:strVal val="#ppt_x"/>
                                          </p:val>
                                        </p:tav>
                                        <p:tav tm="100000">
                                          <p:val>
                                            <p:strVal val="#ppt_x"/>
                                          </p:val>
                                        </p:tav>
                                      </p:tavLst>
                                    </p:anim>
                                    <p:anim calcmode="lin" valueType="num">
                                      <p:cBhvr additive="base">
                                        <p:cTn id="29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299" fill="hold">
                      <p:stCondLst>
                        <p:cond delay="indefinite"/>
                      </p:stCondLst>
                      <p:childTnLst>
                        <p:par>
                          <p:cTn id="300" fill="hold">
                            <p:stCondLst>
                              <p:cond delay="0"/>
                            </p:stCondLst>
                            <p:childTnLst>
                              <p:par>
                                <p:cTn id="301" presetID="31" presetClass="entr" presetSubtype="0" fill="hold" nodeType="clickEffect">
                                  <p:stCondLst>
                                    <p:cond delay="0"/>
                                  </p:stCondLst>
                                  <p:childTnLst>
                                    <p:set>
                                      <p:cBhvr>
                                        <p:cTn id="302" dur="1" fill="hold">
                                          <p:stCondLst>
                                            <p:cond delay="0"/>
                                          </p:stCondLst>
                                        </p:cTn>
                                        <p:tgtEl>
                                          <p:spTgt spid="14"/>
                                        </p:tgtEl>
                                        <p:attrNameLst>
                                          <p:attrName>style.visibility</p:attrName>
                                        </p:attrNameLst>
                                      </p:cBhvr>
                                      <p:to>
                                        <p:strVal val="visible"/>
                                      </p:to>
                                    </p:set>
                                    <p:anim calcmode="lin" valueType="num">
                                      <p:cBhvr>
                                        <p:cTn id="303" dur="1000" fill="hold"/>
                                        <p:tgtEl>
                                          <p:spTgt spid="14"/>
                                        </p:tgtEl>
                                        <p:attrNameLst>
                                          <p:attrName>ppt_w</p:attrName>
                                        </p:attrNameLst>
                                      </p:cBhvr>
                                      <p:tavLst>
                                        <p:tav tm="0">
                                          <p:val>
                                            <p:fltVal val="0"/>
                                          </p:val>
                                        </p:tav>
                                        <p:tav tm="100000">
                                          <p:val>
                                            <p:strVal val="#ppt_w"/>
                                          </p:val>
                                        </p:tav>
                                      </p:tavLst>
                                    </p:anim>
                                    <p:anim calcmode="lin" valueType="num">
                                      <p:cBhvr>
                                        <p:cTn id="304" dur="1000" fill="hold"/>
                                        <p:tgtEl>
                                          <p:spTgt spid="14"/>
                                        </p:tgtEl>
                                        <p:attrNameLst>
                                          <p:attrName>ppt_h</p:attrName>
                                        </p:attrNameLst>
                                      </p:cBhvr>
                                      <p:tavLst>
                                        <p:tav tm="0">
                                          <p:val>
                                            <p:fltVal val="0"/>
                                          </p:val>
                                        </p:tav>
                                        <p:tav tm="100000">
                                          <p:val>
                                            <p:strVal val="#ppt_h"/>
                                          </p:val>
                                        </p:tav>
                                      </p:tavLst>
                                    </p:anim>
                                    <p:anim calcmode="lin" valueType="num">
                                      <p:cBhvr>
                                        <p:cTn id="305" dur="1000" fill="hold"/>
                                        <p:tgtEl>
                                          <p:spTgt spid="14"/>
                                        </p:tgtEl>
                                        <p:attrNameLst>
                                          <p:attrName>style.rotation</p:attrName>
                                        </p:attrNameLst>
                                      </p:cBhvr>
                                      <p:tavLst>
                                        <p:tav tm="0">
                                          <p:val>
                                            <p:fltVal val="90"/>
                                          </p:val>
                                        </p:tav>
                                        <p:tav tm="100000">
                                          <p:val>
                                            <p:fltVal val="0"/>
                                          </p:val>
                                        </p:tav>
                                      </p:tavLst>
                                    </p:anim>
                                    <p:animEffect transition="in" filter="fade">
                                      <p:cBhvr>
                                        <p:cTn id="306" dur="1000"/>
                                        <p:tgtEl>
                                          <p:spTgt spid="14"/>
                                        </p:tgtEl>
                                      </p:cBhvr>
                                    </p:animEffect>
                                  </p:childTnLst>
                                </p:cTn>
                              </p:par>
                              <p:par>
                                <p:cTn id="307" presetID="31" presetClass="entr" presetSubtype="0" fill="hold" grpId="0" nodeType="withEffect">
                                  <p:stCondLst>
                                    <p:cond delay="0"/>
                                  </p:stCondLst>
                                  <p:childTnLst>
                                    <p:set>
                                      <p:cBhvr>
                                        <p:cTn id="308" dur="1" fill="hold">
                                          <p:stCondLst>
                                            <p:cond delay="0"/>
                                          </p:stCondLst>
                                        </p:cTn>
                                        <p:tgtEl>
                                          <p:spTgt spid="6"/>
                                        </p:tgtEl>
                                        <p:attrNameLst>
                                          <p:attrName>style.visibility</p:attrName>
                                        </p:attrNameLst>
                                      </p:cBhvr>
                                      <p:to>
                                        <p:strVal val="visible"/>
                                      </p:to>
                                    </p:set>
                                    <p:anim calcmode="lin" valueType="num">
                                      <p:cBhvr>
                                        <p:cTn id="309" dur="1000" fill="hold"/>
                                        <p:tgtEl>
                                          <p:spTgt spid="6"/>
                                        </p:tgtEl>
                                        <p:attrNameLst>
                                          <p:attrName>ppt_w</p:attrName>
                                        </p:attrNameLst>
                                      </p:cBhvr>
                                      <p:tavLst>
                                        <p:tav tm="0">
                                          <p:val>
                                            <p:fltVal val="0"/>
                                          </p:val>
                                        </p:tav>
                                        <p:tav tm="100000">
                                          <p:val>
                                            <p:strVal val="#ppt_w"/>
                                          </p:val>
                                        </p:tav>
                                      </p:tavLst>
                                    </p:anim>
                                    <p:anim calcmode="lin" valueType="num">
                                      <p:cBhvr>
                                        <p:cTn id="310" dur="1000" fill="hold"/>
                                        <p:tgtEl>
                                          <p:spTgt spid="6"/>
                                        </p:tgtEl>
                                        <p:attrNameLst>
                                          <p:attrName>ppt_h</p:attrName>
                                        </p:attrNameLst>
                                      </p:cBhvr>
                                      <p:tavLst>
                                        <p:tav tm="0">
                                          <p:val>
                                            <p:fltVal val="0"/>
                                          </p:val>
                                        </p:tav>
                                        <p:tav tm="100000">
                                          <p:val>
                                            <p:strVal val="#ppt_h"/>
                                          </p:val>
                                        </p:tav>
                                      </p:tavLst>
                                    </p:anim>
                                    <p:anim calcmode="lin" valueType="num">
                                      <p:cBhvr>
                                        <p:cTn id="311" dur="1000" fill="hold"/>
                                        <p:tgtEl>
                                          <p:spTgt spid="6"/>
                                        </p:tgtEl>
                                        <p:attrNameLst>
                                          <p:attrName>style.rotation</p:attrName>
                                        </p:attrNameLst>
                                      </p:cBhvr>
                                      <p:tavLst>
                                        <p:tav tm="0">
                                          <p:val>
                                            <p:fltVal val="90"/>
                                          </p:val>
                                        </p:tav>
                                        <p:tav tm="100000">
                                          <p:val>
                                            <p:fltVal val="0"/>
                                          </p:val>
                                        </p:tav>
                                      </p:tavLst>
                                    </p:anim>
                                    <p:animEffect transition="in" filter="fade">
                                      <p:cBhvr>
                                        <p:cTn id="3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9" grpId="0" animBg="1"/>
      <p:bldP spid="10" grpId="0" animBg="1"/>
      <p:bldP spid="15" grpId="0" animBg="1"/>
      <p:bldP spid="16" grpId="0" animBg="1"/>
      <p:bldP spid="17" grpId="0" animBg="1"/>
      <p:bldP spid="20" grpId="0" animBg="1"/>
      <p:bldP spid="21" grpId="0" animBg="1"/>
      <p:bldP spid="22" grpId="0" animBg="1"/>
      <p:bldP spid="23" grpId="0" animBg="1"/>
      <p:bldP spid="25" grpId="0" animBg="1"/>
      <p:bldP spid="26" grpId="0" animBg="1"/>
      <p:bldP spid="27" grpId="0" animBg="1"/>
      <p:bldP spid="28" grpId="0" animBg="1"/>
      <p:bldP spid="30" grpId="0" animBg="1"/>
      <p:bldP spid="33" grpId="0" animBg="1"/>
      <p:bldP spid="34" grpId="0" animBg="1"/>
      <p:bldP spid="35" grpId="0" animBg="1"/>
      <p:bldP spid="37"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8" grpId="0" animBg="1"/>
      <p:bldP spid="59" grpId="0" animBg="1"/>
      <p:bldP spid="60" grpId="0" animBg="1"/>
      <p:bldP spid="61" grpId="0" animBg="1"/>
      <p:bldP spid="63" grpId="0"/>
      <p:bldP spid="64" grpId="0"/>
      <p:bldP spid="65" grpId="0"/>
      <p:bldP spid="67" grpId="0"/>
      <p:bldP spid="68" grpId="0"/>
      <p:bldP spid="69" grpId="0"/>
      <p:bldP spid="70" grpId="0"/>
      <p:bldP spid="71" grpId="0"/>
      <p:bldP spid="72" grpId="0"/>
      <p:bldP spid="73" grpId="0"/>
      <p:bldP spid="74" grpId="0"/>
      <p:bldP spid="75" grpId="0"/>
      <p:bldP spid="76" grpId="0"/>
      <p:bldP spid="79" grpId="0"/>
      <p:bldP spid="80" grpId="0"/>
      <p:bldP spid="81" grpId="0"/>
      <p:bldP spid="82" grpId="0"/>
      <p:bldP spid="83" grpId="0"/>
      <p:bldP spid="84" grpId="0"/>
      <p:bldP spid="85" grpId="0"/>
      <p:bldP spid="86" grpId="0"/>
      <p:bldP spid="109" grpId="0" animBg="1"/>
      <p:bldP spid="1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0491" y="896983"/>
            <a:ext cx="7846423" cy="461665"/>
          </a:xfrm>
          <a:prstGeom prst="rect">
            <a:avLst/>
          </a:prstGeom>
          <a:noFill/>
        </p:spPr>
        <p:txBody>
          <a:bodyPr wrap="square" rtlCol="0">
            <a:spAutoFit/>
          </a:bodyPr>
          <a:lstStyle/>
          <a:p>
            <a:r>
              <a:rPr lang="en-IN" sz="2400" b="1" dirty="0" smtClean="0"/>
              <a:t>Conclusion:</a:t>
            </a:r>
            <a:endParaRPr lang="en-IN" sz="2400" b="1" dirty="0"/>
          </a:p>
        </p:txBody>
      </p:sp>
      <p:pic>
        <p:nvPicPr>
          <p:cNvPr id="3" name="Picture 2"/>
          <p:cNvPicPr>
            <a:picLocks noChangeAspect="1"/>
          </p:cNvPicPr>
          <p:nvPr/>
        </p:nvPicPr>
        <p:blipFill>
          <a:blip r:embed="rId2"/>
          <a:stretch>
            <a:fillRect/>
          </a:stretch>
        </p:blipFill>
        <p:spPr>
          <a:xfrm>
            <a:off x="6470469" y="1912247"/>
            <a:ext cx="4595646" cy="3275872"/>
          </a:xfrm>
          <a:prstGeom prst="rect">
            <a:avLst/>
          </a:prstGeom>
        </p:spPr>
      </p:pic>
      <p:pic>
        <p:nvPicPr>
          <p:cNvPr id="5" name="Picture 4"/>
          <p:cNvPicPr>
            <a:picLocks noChangeAspect="1"/>
          </p:cNvPicPr>
          <p:nvPr/>
        </p:nvPicPr>
        <p:blipFill>
          <a:blip r:embed="rId3"/>
          <a:stretch>
            <a:fillRect/>
          </a:stretch>
        </p:blipFill>
        <p:spPr>
          <a:xfrm>
            <a:off x="1210491" y="1912247"/>
            <a:ext cx="4925112" cy="3372321"/>
          </a:xfrm>
          <a:prstGeom prst="rect">
            <a:avLst/>
          </a:prstGeom>
        </p:spPr>
      </p:pic>
      <p:sp>
        <p:nvSpPr>
          <p:cNvPr id="4" name="Date Placeholder 3"/>
          <p:cNvSpPr>
            <a:spLocks noGrp="1"/>
          </p:cNvSpPr>
          <p:nvPr>
            <p:ph type="dt" sz="half" idx="10"/>
          </p:nvPr>
        </p:nvSpPr>
        <p:spPr/>
        <p:txBody>
          <a:bodyPr/>
          <a:lstStyle/>
          <a:p>
            <a:r>
              <a:rPr lang="en-US" smtClean="0"/>
              <a:t>01-07-2020</a:t>
            </a:r>
            <a:endParaRPr lang="en-IN"/>
          </a:p>
        </p:txBody>
      </p:sp>
      <p:sp>
        <p:nvSpPr>
          <p:cNvPr id="9" name="Slide Number Placeholder 8"/>
          <p:cNvSpPr>
            <a:spLocks noGrp="1"/>
          </p:cNvSpPr>
          <p:nvPr>
            <p:ph type="sldNum" sz="quarter" idx="12"/>
          </p:nvPr>
        </p:nvSpPr>
        <p:spPr/>
        <p:txBody>
          <a:bodyPr/>
          <a:lstStyle/>
          <a:p>
            <a:fld id="{D35B4F70-C63C-45B0-89D8-688A8DDAFAEB}" type="slidenum">
              <a:rPr lang="en-IN" smtClean="0"/>
              <a:t>35</a:t>
            </a:fld>
            <a:endParaRPr lang="en-IN"/>
          </a:p>
        </p:txBody>
      </p:sp>
    </p:spTree>
    <p:extLst>
      <p:ext uri="{BB962C8B-B14F-4D97-AF65-F5344CB8AC3E}">
        <p14:creationId xmlns:p14="http://schemas.microsoft.com/office/powerpoint/2010/main" val="34920447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77EA2-8B99-43C4-BA96-7C9858D8762C}"/>
              </a:ext>
            </a:extLst>
          </p:cNvPr>
          <p:cNvSpPr>
            <a:spLocks noGrp="1"/>
          </p:cNvSpPr>
          <p:nvPr>
            <p:ph type="title"/>
          </p:nvPr>
        </p:nvSpPr>
        <p:spPr>
          <a:xfrm>
            <a:off x="1243392" y="609600"/>
            <a:ext cx="8596668" cy="954157"/>
          </a:xfrm>
        </p:spPr>
        <p:txBody>
          <a:bodyPr/>
          <a:lstStyle/>
          <a:p>
            <a:r>
              <a:rPr lang="en-IN" dirty="0"/>
              <a:t>Future Scope</a:t>
            </a:r>
          </a:p>
        </p:txBody>
      </p:sp>
      <p:sp>
        <p:nvSpPr>
          <p:cNvPr id="3" name="Content Placeholder 2">
            <a:extLst>
              <a:ext uri="{FF2B5EF4-FFF2-40B4-BE49-F238E27FC236}">
                <a16:creationId xmlns:a16="http://schemas.microsoft.com/office/drawing/2014/main" id="{1B32EB43-658D-46B5-BB4E-807B87CF09B1}"/>
              </a:ext>
            </a:extLst>
          </p:cNvPr>
          <p:cNvSpPr>
            <a:spLocks noGrp="1"/>
          </p:cNvSpPr>
          <p:nvPr>
            <p:ph idx="1"/>
          </p:nvPr>
        </p:nvSpPr>
        <p:spPr>
          <a:xfrm>
            <a:off x="1243392" y="2219929"/>
            <a:ext cx="8784718" cy="3632232"/>
          </a:xfrm>
        </p:spPr>
        <p:txBody>
          <a:bodyPr>
            <a:normAutofit fontScale="92500" lnSpcReduction="10000"/>
          </a:bodyPr>
          <a:lstStyle/>
          <a:p>
            <a:pPr>
              <a:buFont typeface="Wingdings" panose="05000000000000000000" pitchFamily="2" charset="2"/>
              <a:buChar char="q"/>
            </a:pPr>
            <a:r>
              <a:rPr lang="en-IN" dirty="0"/>
              <a:t>Here only 3 machine learning models are used, i.e. Backpropagation model, SVD </a:t>
            </a:r>
            <a:r>
              <a:rPr lang="en-IN" dirty="0" smtClean="0"/>
              <a:t> model</a:t>
            </a:r>
            <a:r>
              <a:rPr lang="en-IN" dirty="0"/>
              <a:t>, Deep Neural Network model. More models can be used like SVD++, Co-Clustering etc.</a:t>
            </a:r>
          </a:p>
          <a:p>
            <a:pPr>
              <a:buFont typeface="Wingdings" panose="05000000000000000000" pitchFamily="2" charset="2"/>
              <a:buChar char="q"/>
            </a:pPr>
            <a:r>
              <a:rPr lang="en-IN" dirty="0"/>
              <a:t>Optimization techniques can be applied on our recommendation models to get batter accuracy. There are different types of optimization techniques is available like PSO (Particle Swarm Optimization), Ant Colony optimization technique.</a:t>
            </a:r>
          </a:p>
          <a:p>
            <a:pPr>
              <a:buFont typeface="Wingdings" panose="05000000000000000000" pitchFamily="2" charset="2"/>
              <a:buChar char="q"/>
            </a:pPr>
            <a:r>
              <a:rPr lang="en-IN" dirty="0"/>
              <a:t>It’s a Hybrid Model built with both Collaborative Filtering and Popularity Based Filtering. Hybrid Nature of this can be extended by incorporating Content-based Filtering and Demographic Filtering.</a:t>
            </a:r>
          </a:p>
          <a:p>
            <a:pPr>
              <a:buFont typeface="Wingdings" panose="05000000000000000000" pitchFamily="2" charset="2"/>
              <a:buChar char="q"/>
            </a:pPr>
            <a:r>
              <a:rPr lang="en-IN" dirty="0"/>
              <a:t>This Hybrid model can serve as a recommender system in the background of any e-commerce </a:t>
            </a:r>
            <a:r>
              <a:rPr lang="en-IN" dirty="0" smtClean="0"/>
              <a:t>website</a:t>
            </a:r>
          </a:p>
          <a:p>
            <a:pPr>
              <a:buFont typeface="Wingdings" panose="05000000000000000000" pitchFamily="2" charset="2"/>
              <a:buChar char="q"/>
            </a:pPr>
            <a:r>
              <a:rPr lang="en-IN" dirty="0" smtClean="0"/>
              <a:t>We can calculate global trust for users, and can use this in popularity based model also</a:t>
            </a:r>
            <a:endParaRPr lang="en-IN" dirty="0"/>
          </a:p>
        </p:txBody>
      </p:sp>
      <p:sp>
        <p:nvSpPr>
          <p:cNvPr id="4" name="Date Placeholder 3"/>
          <p:cNvSpPr>
            <a:spLocks noGrp="1"/>
          </p:cNvSpPr>
          <p:nvPr>
            <p:ph type="dt" sz="half" idx="10"/>
          </p:nvPr>
        </p:nvSpPr>
        <p:spPr/>
        <p:txBody>
          <a:bodyPr/>
          <a:lstStyle/>
          <a:p>
            <a:r>
              <a:rPr lang="en-US" smtClean="0"/>
              <a:t>01-07-2020</a:t>
            </a:r>
            <a:endParaRPr lang="en-IN"/>
          </a:p>
        </p:txBody>
      </p:sp>
      <p:sp>
        <p:nvSpPr>
          <p:cNvPr id="6" name="Slide Number Placeholder 5"/>
          <p:cNvSpPr>
            <a:spLocks noGrp="1"/>
          </p:cNvSpPr>
          <p:nvPr>
            <p:ph type="sldNum" sz="quarter" idx="12"/>
          </p:nvPr>
        </p:nvSpPr>
        <p:spPr/>
        <p:txBody>
          <a:bodyPr/>
          <a:lstStyle/>
          <a:p>
            <a:fld id="{D35B4F70-C63C-45B0-89D8-688A8DDAFAEB}" type="slidenum">
              <a:rPr lang="en-IN" smtClean="0"/>
              <a:t>36</a:t>
            </a:fld>
            <a:endParaRPr lang="en-IN"/>
          </a:p>
        </p:txBody>
      </p:sp>
    </p:spTree>
    <p:extLst>
      <p:ext uri="{BB962C8B-B14F-4D97-AF65-F5344CB8AC3E}">
        <p14:creationId xmlns:p14="http://schemas.microsoft.com/office/powerpoint/2010/main" val="10393914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DDF12-AA31-4E19-9E29-04D579BCDFED}"/>
              </a:ext>
            </a:extLst>
          </p:cNvPr>
          <p:cNvSpPr>
            <a:spLocks noGrp="1"/>
          </p:cNvSpPr>
          <p:nvPr>
            <p:ph type="title"/>
          </p:nvPr>
        </p:nvSpPr>
        <p:spPr>
          <a:xfrm>
            <a:off x="1191133" y="870858"/>
            <a:ext cx="8596668" cy="755374"/>
          </a:xfrm>
        </p:spPr>
        <p:txBody>
          <a:bodyPr/>
          <a:lstStyle/>
          <a:p>
            <a:r>
              <a:rPr lang="en-IN" dirty="0"/>
              <a:t>References</a:t>
            </a:r>
          </a:p>
        </p:txBody>
      </p:sp>
      <p:sp>
        <p:nvSpPr>
          <p:cNvPr id="3" name="Content Placeholder 2">
            <a:extLst>
              <a:ext uri="{FF2B5EF4-FFF2-40B4-BE49-F238E27FC236}">
                <a16:creationId xmlns:a16="http://schemas.microsoft.com/office/drawing/2014/main" id="{0F88797E-A372-4D14-A665-9D1EB4D3A1AA}"/>
              </a:ext>
            </a:extLst>
          </p:cNvPr>
          <p:cNvSpPr>
            <a:spLocks noGrp="1"/>
          </p:cNvSpPr>
          <p:nvPr>
            <p:ph idx="1"/>
          </p:nvPr>
        </p:nvSpPr>
        <p:spPr>
          <a:xfrm>
            <a:off x="1191133" y="1871018"/>
            <a:ext cx="10918319" cy="4364319"/>
          </a:xfrm>
        </p:spPr>
        <p:txBody>
          <a:bodyPr>
            <a:normAutofit/>
          </a:bodyPr>
          <a:lstStyle/>
          <a:p>
            <a:pPr marL="457200" indent="-457200">
              <a:buFont typeface="+mj-lt"/>
              <a:buAutoNum type="arabicPeriod"/>
            </a:pPr>
            <a:r>
              <a:rPr lang="en-IN" sz="1200" dirty="0" err="1"/>
              <a:t>Ahirwadkar</a:t>
            </a:r>
            <a:r>
              <a:rPr lang="en-IN" sz="1200" dirty="0"/>
              <a:t> B, &amp; </a:t>
            </a:r>
            <a:r>
              <a:rPr lang="en-IN" sz="1200" dirty="0" err="1"/>
              <a:t>Deshmukh</a:t>
            </a:r>
            <a:r>
              <a:rPr lang="en-IN" sz="1200" dirty="0"/>
              <a:t> S N. (2019). Deep Neural Networks for Recommender Systems. International Journal of Innovative Technology and Exploring (IJITEE), 8 (12), 2278-3075.</a:t>
            </a:r>
          </a:p>
          <a:p>
            <a:pPr marL="457200" indent="-457200">
              <a:buFont typeface="+mj-lt"/>
              <a:buAutoNum type="arabicPeriod"/>
            </a:pPr>
            <a:r>
              <a:rPr lang="en-IN" sz="1200" dirty="0" err="1"/>
              <a:t>Bedi</a:t>
            </a:r>
            <a:r>
              <a:rPr lang="en-IN" sz="1200" dirty="0"/>
              <a:t>, P., &amp;amp; Sharma, R. (2012). Trust based recommender system using ant colony for trust computation. Expert Systems with Applications, 39 (1), 1183- 1190.</a:t>
            </a:r>
          </a:p>
          <a:p>
            <a:pPr marL="457200" indent="-457200">
              <a:buFont typeface="+mj-lt"/>
              <a:buAutoNum type="arabicPeriod"/>
            </a:pPr>
            <a:r>
              <a:rPr lang="en-IN" sz="1200" dirty="0"/>
              <a:t>Bell R, </a:t>
            </a:r>
            <a:r>
              <a:rPr lang="en-IN" sz="1200" dirty="0" err="1"/>
              <a:t>Koren</a:t>
            </a:r>
            <a:r>
              <a:rPr lang="en-IN" sz="1200" dirty="0"/>
              <a:t> Y, &amp; </a:t>
            </a:r>
            <a:r>
              <a:rPr lang="en-IN" sz="1200" dirty="0" err="1"/>
              <a:t>Volinsky</a:t>
            </a:r>
            <a:r>
              <a:rPr lang="en-IN" sz="1200" dirty="0"/>
              <a:t> C. (2018). Matrix Factorization Techniques for Recommender Systems. IEEE Journals &amp; Magazines Computer, 42 (8), 8 pages.</a:t>
            </a:r>
          </a:p>
          <a:p>
            <a:pPr marL="457200" indent="-457200">
              <a:buFont typeface="+mj-lt"/>
              <a:buAutoNum type="arabicPeriod"/>
            </a:pPr>
            <a:r>
              <a:rPr lang="en-IN" sz="1200" dirty="0"/>
              <a:t>Donovan O J, &amp; Smyth B. (2005). Trust in Recommender Systems. Proceedings of the 10</a:t>
            </a:r>
            <a:r>
              <a:rPr lang="en-IN" sz="1200" baseline="30000" dirty="0"/>
              <a:t>th</a:t>
            </a:r>
            <a:r>
              <a:rPr lang="en-IN" sz="1200" dirty="0"/>
              <a:t> international conference on Intelligent user interfaces, 05, 167-174.</a:t>
            </a:r>
          </a:p>
          <a:p>
            <a:pPr marL="457200" indent="-457200">
              <a:buFont typeface="+mj-lt"/>
              <a:buAutoNum type="arabicPeriod"/>
            </a:pPr>
            <a:r>
              <a:rPr lang="en-IN" sz="1200" dirty="0" err="1"/>
              <a:t>Gohari</a:t>
            </a:r>
            <a:r>
              <a:rPr lang="en-IN" sz="1200" dirty="0"/>
              <a:t>, F.S., </a:t>
            </a:r>
            <a:r>
              <a:rPr lang="en-IN" sz="1200" dirty="0" err="1"/>
              <a:t>Aliee</a:t>
            </a:r>
            <a:r>
              <a:rPr lang="en-IN" sz="1200" dirty="0"/>
              <a:t>, F. S., &amp;amp; </a:t>
            </a:r>
            <a:r>
              <a:rPr lang="en-IN" sz="1200" dirty="0" err="1"/>
              <a:t>Haghighi</a:t>
            </a:r>
            <a:r>
              <a:rPr lang="en-IN" sz="1200" dirty="0"/>
              <a:t>, H. (2019). A dynamic local–global trust-aware recommendation approach. Electronic commerce research and applications, 34 (1), 100838.</a:t>
            </a:r>
          </a:p>
          <a:p>
            <a:pPr marL="457200" indent="-457200">
              <a:buFont typeface="+mj-lt"/>
              <a:buAutoNum type="arabicPeriod"/>
            </a:pPr>
            <a:r>
              <a:rPr lang="en-IN" sz="1200" dirty="0"/>
              <a:t>Gupta S, &amp; </a:t>
            </a:r>
            <a:r>
              <a:rPr lang="en-IN" sz="1200" dirty="0" err="1"/>
              <a:t>Nagpal</a:t>
            </a:r>
            <a:r>
              <a:rPr lang="en-IN" sz="1200" dirty="0"/>
              <a:t> S. (2015). Trust Aware Recommender Systems: A Survey on Implicit Trust Generation Techniques. International Journal of Computer Science and Information Technologies, 6 (4), 3594-3599.</a:t>
            </a:r>
          </a:p>
          <a:p>
            <a:pPr marL="457200" indent="-457200">
              <a:buFont typeface="+mj-lt"/>
              <a:buAutoNum type="arabicPeriod"/>
            </a:pPr>
            <a:r>
              <a:rPr lang="en-IN" sz="1200" dirty="0" err="1"/>
              <a:t>Guo</a:t>
            </a:r>
            <a:r>
              <a:rPr lang="en-IN" sz="1200" dirty="0"/>
              <a:t>, G., Zhang, J., &amp;amp; Smith, N.Y. (2016). A novel recommendation model regularized with user trust and item ratings. IEEE Trans. </a:t>
            </a:r>
            <a:r>
              <a:rPr lang="en-IN" sz="1200" dirty="0" err="1"/>
              <a:t>Knowl</a:t>
            </a:r>
            <a:r>
              <a:rPr lang="en-IN" sz="1200" dirty="0"/>
              <a:t>. Data Eng., 28 (7), 1607-1620.</a:t>
            </a:r>
          </a:p>
          <a:p>
            <a:pPr marL="457200" indent="-457200">
              <a:buFont typeface="+mj-lt"/>
              <a:buAutoNum type="arabicPeriod"/>
            </a:pPr>
            <a:r>
              <a:rPr lang="en-IN" sz="1200" dirty="0"/>
              <a:t>He J, Huang G, Zhang Y, &amp; Zhou X. (2015). SVD-based incremental approaches for recommender systems. Journal of Computer and System Sciences, 81 (4), 717-733.</a:t>
            </a:r>
          </a:p>
          <a:p>
            <a:pPr marL="457200" indent="-457200">
              <a:buFont typeface="+mj-lt"/>
              <a:buAutoNum type="arabicPeriod"/>
            </a:pPr>
            <a:r>
              <a:rPr lang="en-IN" sz="1200" dirty="0"/>
              <a:t>Kumar V, </a:t>
            </a:r>
            <a:r>
              <a:rPr lang="en-IN" sz="1200" dirty="0" err="1"/>
              <a:t>Nagpal</a:t>
            </a:r>
            <a:r>
              <a:rPr lang="en-IN" sz="1200" dirty="0"/>
              <a:t> S, Sinha S, &amp; Yadav S. (2018). Trust Aware recommender System using swarm intelligence. Journal of Computational Science, 28, 180-192.</a:t>
            </a:r>
          </a:p>
          <a:p>
            <a:pPr marL="457200" indent="-457200">
              <a:buFont typeface="+mj-lt"/>
              <a:buAutoNum type="arabicPeriod"/>
            </a:pPr>
            <a:r>
              <a:rPr lang="en-IN" sz="1200" dirty="0" err="1"/>
              <a:t>Nasiri</a:t>
            </a:r>
            <a:r>
              <a:rPr lang="en-IN" sz="1200" dirty="0"/>
              <a:t> M, </a:t>
            </a:r>
            <a:r>
              <a:rPr lang="en-IN" sz="1200" dirty="0" err="1"/>
              <a:t>Rezghi</a:t>
            </a:r>
            <a:r>
              <a:rPr lang="en-IN" sz="1200" dirty="0"/>
              <a:t> M, &amp; </a:t>
            </a:r>
            <a:r>
              <a:rPr lang="en-IN" sz="1200" dirty="0" err="1"/>
              <a:t>Sharifi</a:t>
            </a:r>
            <a:r>
              <a:rPr lang="en-IN" sz="1200" dirty="0"/>
              <a:t> Z. (2013). New algorithm for recommender systems based on singular value decomposition method. IEEE.</a:t>
            </a:r>
          </a:p>
          <a:p>
            <a:pPr marL="457200" indent="-457200">
              <a:buFont typeface="+mj-lt"/>
              <a:buAutoNum type="arabicPeriod"/>
            </a:pPr>
            <a:r>
              <a:rPr lang="en-IN" sz="1200" dirty="0"/>
              <a:t>Sun A, Tay Y, Yao L, &amp; Zhang S. (2019). Deep Learning based Recommender System: A Survey and New Perspectives. ACM Computing Surveys, Article 1, 35 pages.</a:t>
            </a:r>
          </a:p>
        </p:txBody>
      </p:sp>
      <p:sp>
        <p:nvSpPr>
          <p:cNvPr id="4" name="Date Placeholder 3"/>
          <p:cNvSpPr>
            <a:spLocks noGrp="1"/>
          </p:cNvSpPr>
          <p:nvPr>
            <p:ph type="dt" sz="half" idx="10"/>
          </p:nvPr>
        </p:nvSpPr>
        <p:spPr/>
        <p:txBody>
          <a:bodyPr/>
          <a:lstStyle/>
          <a:p>
            <a:r>
              <a:rPr lang="en-US" smtClean="0"/>
              <a:t>01-07-2020</a:t>
            </a:r>
            <a:endParaRPr lang="en-IN"/>
          </a:p>
        </p:txBody>
      </p:sp>
      <p:sp>
        <p:nvSpPr>
          <p:cNvPr id="6" name="Slide Number Placeholder 5"/>
          <p:cNvSpPr>
            <a:spLocks noGrp="1"/>
          </p:cNvSpPr>
          <p:nvPr>
            <p:ph type="sldNum" sz="quarter" idx="12"/>
          </p:nvPr>
        </p:nvSpPr>
        <p:spPr/>
        <p:txBody>
          <a:bodyPr/>
          <a:lstStyle/>
          <a:p>
            <a:fld id="{D35B4F70-C63C-45B0-89D8-688A8DDAFAEB}" type="slidenum">
              <a:rPr lang="en-IN" smtClean="0"/>
              <a:t>37</a:t>
            </a:fld>
            <a:endParaRPr lang="en-IN"/>
          </a:p>
        </p:txBody>
      </p:sp>
    </p:spTree>
    <p:extLst>
      <p:ext uri="{BB962C8B-B14F-4D97-AF65-F5344CB8AC3E}">
        <p14:creationId xmlns:p14="http://schemas.microsoft.com/office/powerpoint/2010/main" val="2714250281"/>
      </p:ext>
    </p:extLst>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75017" y="2142308"/>
            <a:ext cx="4667795" cy="1323439"/>
          </a:xfrm>
          <a:prstGeom prst="rect">
            <a:avLst/>
          </a:prstGeom>
          <a:noFill/>
        </p:spPr>
        <p:txBody>
          <a:bodyPr wrap="square" rtlCol="0">
            <a:spAutoFit/>
          </a:bodyPr>
          <a:lstStyle/>
          <a:p>
            <a:r>
              <a:rPr lang="en-IN" sz="8000" dirty="0"/>
              <a:t>Thank You</a:t>
            </a:r>
          </a:p>
        </p:txBody>
      </p:sp>
      <p:sp>
        <p:nvSpPr>
          <p:cNvPr id="3" name="Date Placeholder 2"/>
          <p:cNvSpPr>
            <a:spLocks noGrp="1"/>
          </p:cNvSpPr>
          <p:nvPr>
            <p:ph type="dt" sz="half" idx="10"/>
          </p:nvPr>
        </p:nvSpPr>
        <p:spPr/>
        <p:txBody>
          <a:bodyPr/>
          <a:lstStyle/>
          <a:p>
            <a:r>
              <a:rPr lang="en-US" smtClean="0"/>
              <a:t>01-07-2020</a:t>
            </a:r>
            <a:endParaRPr lang="en-IN"/>
          </a:p>
        </p:txBody>
      </p:sp>
      <p:sp>
        <p:nvSpPr>
          <p:cNvPr id="5" name="Slide Number Placeholder 4"/>
          <p:cNvSpPr>
            <a:spLocks noGrp="1"/>
          </p:cNvSpPr>
          <p:nvPr>
            <p:ph type="sldNum" sz="quarter" idx="12"/>
          </p:nvPr>
        </p:nvSpPr>
        <p:spPr/>
        <p:txBody>
          <a:bodyPr/>
          <a:lstStyle/>
          <a:p>
            <a:fld id="{D35B4F70-C63C-45B0-89D8-688A8DDAFAEB}" type="slidenum">
              <a:rPr lang="en-IN" smtClean="0"/>
              <a:t>38</a:t>
            </a:fld>
            <a:endParaRPr lang="en-IN"/>
          </a:p>
        </p:txBody>
      </p:sp>
    </p:spTree>
    <p:extLst>
      <p:ext uri="{BB962C8B-B14F-4D97-AF65-F5344CB8AC3E}">
        <p14:creationId xmlns:p14="http://schemas.microsoft.com/office/powerpoint/2010/main" val="6345914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BA7C-9109-4865-8FD4-D9B21426EED9}"/>
              </a:ext>
            </a:extLst>
          </p:cNvPr>
          <p:cNvSpPr txBox="1">
            <a:spLocks/>
          </p:cNvSpPr>
          <p:nvPr/>
        </p:nvSpPr>
        <p:spPr>
          <a:xfrm>
            <a:off x="1097280" y="662610"/>
            <a:ext cx="10058400" cy="68603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solidFill>
                  <a:schemeClr val="accent1">
                    <a:lumMod val="75000"/>
                  </a:schemeClr>
                </a:solidFill>
              </a:rPr>
              <a:t>What recommender system does?</a:t>
            </a:r>
          </a:p>
        </p:txBody>
      </p:sp>
      <p:pic>
        <p:nvPicPr>
          <p:cNvPr id="3" name="Picture 2" descr="Image result for recommender system rating matrix">
            <a:extLst>
              <a:ext uri="{FF2B5EF4-FFF2-40B4-BE49-F238E27FC236}">
                <a16:creationId xmlns:a16="http://schemas.microsoft.com/office/drawing/2014/main" id="{3DFD8C75-625D-4619-9488-D160214EB47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6321" y="1828800"/>
            <a:ext cx="5959357" cy="25713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B60C5230-4EAE-4624-808C-037D1F042F77}"/>
              </a:ext>
            </a:extLst>
          </p:cNvPr>
          <p:cNvCxnSpPr/>
          <p:nvPr/>
        </p:nvCxnSpPr>
        <p:spPr>
          <a:xfrm flipH="1" flipV="1">
            <a:off x="4761469" y="2975347"/>
            <a:ext cx="685800" cy="1905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C1F6877B-0001-4684-9A8B-4A5BDEB044CE}"/>
              </a:ext>
            </a:extLst>
          </p:cNvPr>
          <p:cNvCxnSpPr/>
          <p:nvPr/>
        </p:nvCxnSpPr>
        <p:spPr>
          <a:xfrm flipV="1">
            <a:off x="5452239" y="3429000"/>
            <a:ext cx="1066800" cy="1447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C3A2EB-AA14-466D-BBAC-B3449F7CFCF6}"/>
              </a:ext>
            </a:extLst>
          </p:cNvPr>
          <p:cNvSpPr txBox="1"/>
          <p:nvPr/>
        </p:nvSpPr>
        <p:spPr>
          <a:xfrm>
            <a:off x="4761469" y="5029200"/>
            <a:ext cx="3176583" cy="369332"/>
          </a:xfrm>
          <a:prstGeom prst="rect">
            <a:avLst/>
          </a:prstGeom>
          <a:noFill/>
        </p:spPr>
        <p:txBody>
          <a:bodyPr wrap="square" rtlCol="0">
            <a:spAutoFit/>
          </a:bodyPr>
          <a:lstStyle/>
          <a:p>
            <a:r>
              <a:rPr lang="en-US" dirty="0"/>
              <a:t>Predicting the rating for these</a:t>
            </a:r>
          </a:p>
        </p:txBody>
      </p:sp>
      <p:sp>
        <p:nvSpPr>
          <p:cNvPr id="7" name="Date Placeholder 6"/>
          <p:cNvSpPr>
            <a:spLocks noGrp="1"/>
          </p:cNvSpPr>
          <p:nvPr>
            <p:ph type="dt" sz="half" idx="10"/>
          </p:nvPr>
        </p:nvSpPr>
        <p:spPr/>
        <p:txBody>
          <a:bodyPr/>
          <a:lstStyle/>
          <a:p>
            <a:r>
              <a:rPr lang="en-US" smtClean="0"/>
              <a:t>01-07-2020</a:t>
            </a:r>
            <a:endParaRPr lang="en-IN"/>
          </a:p>
        </p:txBody>
      </p:sp>
      <p:sp>
        <p:nvSpPr>
          <p:cNvPr id="9" name="Slide Number Placeholder 8"/>
          <p:cNvSpPr>
            <a:spLocks noGrp="1"/>
          </p:cNvSpPr>
          <p:nvPr>
            <p:ph type="sldNum" sz="quarter" idx="12"/>
          </p:nvPr>
        </p:nvSpPr>
        <p:spPr/>
        <p:txBody>
          <a:bodyPr/>
          <a:lstStyle/>
          <a:p>
            <a:fld id="{D35B4F70-C63C-45B0-89D8-688A8DDAFAEB}" type="slidenum">
              <a:rPr lang="en-IN" smtClean="0"/>
              <a:t>4</a:t>
            </a:fld>
            <a:endParaRPr lang="en-IN"/>
          </a:p>
        </p:txBody>
      </p:sp>
    </p:spTree>
    <p:extLst>
      <p:ext uri="{BB962C8B-B14F-4D97-AF65-F5344CB8AC3E}">
        <p14:creationId xmlns:p14="http://schemas.microsoft.com/office/powerpoint/2010/main" val="2260990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7540E-2E60-4F8D-BE44-E7F78D960736}"/>
              </a:ext>
            </a:extLst>
          </p:cNvPr>
          <p:cNvSpPr txBox="1">
            <a:spLocks/>
          </p:cNvSpPr>
          <p:nvPr/>
        </p:nvSpPr>
        <p:spPr>
          <a:xfrm>
            <a:off x="1097280" y="622851"/>
            <a:ext cx="10058400" cy="99391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solidFill>
                  <a:schemeClr val="accent1">
                    <a:lumMod val="75000"/>
                  </a:schemeClr>
                </a:solidFill>
              </a:rPr>
              <a:t>Dataset Description</a:t>
            </a:r>
          </a:p>
        </p:txBody>
      </p:sp>
      <p:sp>
        <p:nvSpPr>
          <p:cNvPr id="3" name="Content Placeholder 2">
            <a:extLst>
              <a:ext uri="{FF2B5EF4-FFF2-40B4-BE49-F238E27FC236}">
                <a16:creationId xmlns:a16="http://schemas.microsoft.com/office/drawing/2014/main" id="{168E16D6-09D1-4319-886E-85EBBBD45059}"/>
              </a:ext>
            </a:extLst>
          </p:cNvPr>
          <p:cNvSpPr txBox="1">
            <a:spLocks/>
          </p:cNvSpPr>
          <p:nvPr/>
        </p:nvSpPr>
        <p:spPr>
          <a:xfrm>
            <a:off x="1097280" y="1845734"/>
            <a:ext cx="10058400" cy="233438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t>Dataset Source:- </a:t>
            </a:r>
            <a:r>
              <a:rPr lang="en-US" sz="2400" dirty="0" err="1"/>
              <a:t>Movielens</a:t>
            </a:r>
            <a:r>
              <a:rPr lang="en-US" sz="2400" dirty="0"/>
              <a:t> </a:t>
            </a:r>
            <a:r>
              <a:rPr lang="en-US" sz="2400" b="1" i="1" dirty="0"/>
              <a:t>(</a:t>
            </a:r>
            <a:r>
              <a:rPr lang="en-US" sz="2400" b="1" i="1" dirty="0">
                <a:hlinkClick r:id="rId2"/>
              </a:rPr>
              <a:t>url:https://grouplens.org/datasets/movielens/</a:t>
            </a:r>
            <a:r>
              <a:rPr lang="en-US" sz="2400" b="1" i="1" dirty="0"/>
              <a:t>).</a:t>
            </a:r>
          </a:p>
          <a:p>
            <a:r>
              <a:rPr lang="en-US" sz="2400" b="1" i="1" dirty="0"/>
              <a:t>Actual Dataset</a:t>
            </a:r>
            <a:r>
              <a:rPr lang="en-US" sz="2400" dirty="0"/>
              <a:t>: There are 27,000,000 ratings for 58,000 movies and 2,80,000 		     users . </a:t>
            </a:r>
          </a:p>
          <a:p>
            <a:r>
              <a:rPr lang="en-US" sz="2400" b="1" i="1" dirty="0"/>
              <a:t>Project </a:t>
            </a:r>
            <a:r>
              <a:rPr lang="en-US" sz="2400" b="1" i="1" dirty="0" smtClean="0"/>
              <a:t>Dataset</a:t>
            </a:r>
            <a:r>
              <a:rPr lang="en-US" sz="2400" b="1" i="1" dirty="0"/>
              <a:t>: </a:t>
            </a:r>
            <a:r>
              <a:rPr lang="en-US" sz="2400" dirty="0"/>
              <a:t>We have used the small version of the dataset which contains     		     100,837 ratings for </a:t>
            </a:r>
            <a:r>
              <a:rPr lang="en-US" sz="2400" dirty="0" smtClean="0"/>
              <a:t>9724 movies </a:t>
            </a:r>
            <a:r>
              <a:rPr lang="en-US" sz="2400" dirty="0"/>
              <a:t>and 610 users.</a:t>
            </a:r>
          </a:p>
        </p:txBody>
      </p:sp>
      <p:sp>
        <p:nvSpPr>
          <p:cNvPr id="4" name="Date Placeholder 3"/>
          <p:cNvSpPr>
            <a:spLocks noGrp="1"/>
          </p:cNvSpPr>
          <p:nvPr>
            <p:ph type="dt" sz="half" idx="10"/>
          </p:nvPr>
        </p:nvSpPr>
        <p:spPr/>
        <p:txBody>
          <a:bodyPr/>
          <a:lstStyle/>
          <a:p>
            <a:r>
              <a:rPr lang="en-US" smtClean="0"/>
              <a:t>01-07-2020</a:t>
            </a:r>
            <a:endParaRPr lang="en-IN"/>
          </a:p>
        </p:txBody>
      </p:sp>
      <p:sp>
        <p:nvSpPr>
          <p:cNvPr id="6" name="Slide Number Placeholder 5"/>
          <p:cNvSpPr>
            <a:spLocks noGrp="1"/>
          </p:cNvSpPr>
          <p:nvPr>
            <p:ph type="sldNum" sz="quarter" idx="12"/>
          </p:nvPr>
        </p:nvSpPr>
        <p:spPr/>
        <p:txBody>
          <a:bodyPr/>
          <a:lstStyle/>
          <a:p>
            <a:fld id="{D35B4F70-C63C-45B0-89D8-688A8DDAFAEB}" type="slidenum">
              <a:rPr lang="en-IN" smtClean="0"/>
              <a:t>5</a:t>
            </a:fld>
            <a:endParaRPr lang="en-IN"/>
          </a:p>
        </p:txBody>
      </p:sp>
    </p:spTree>
    <p:extLst>
      <p:ext uri="{BB962C8B-B14F-4D97-AF65-F5344CB8AC3E}">
        <p14:creationId xmlns:p14="http://schemas.microsoft.com/office/powerpoint/2010/main" val="339735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21D8-17FF-402B-8A7A-A06F67AD34BA}"/>
              </a:ext>
            </a:extLst>
          </p:cNvPr>
          <p:cNvSpPr txBox="1">
            <a:spLocks/>
          </p:cNvSpPr>
          <p:nvPr/>
        </p:nvSpPr>
        <p:spPr>
          <a:xfrm>
            <a:off x="1097280" y="437322"/>
            <a:ext cx="10058400" cy="960895"/>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solidFill>
                  <a:schemeClr val="accent1">
                    <a:lumMod val="75000"/>
                  </a:schemeClr>
                </a:solidFill>
              </a:rPr>
              <a:t>Dataset normalization</a:t>
            </a:r>
          </a:p>
        </p:txBody>
      </p:sp>
      <p:sp>
        <p:nvSpPr>
          <p:cNvPr id="3" name="Content Placeholder 2">
            <a:extLst>
              <a:ext uri="{FF2B5EF4-FFF2-40B4-BE49-F238E27FC236}">
                <a16:creationId xmlns:a16="http://schemas.microsoft.com/office/drawing/2014/main" id="{63E8BCF1-EB00-4DED-944D-112B7C90DF6D}"/>
              </a:ext>
            </a:extLst>
          </p:cNvPr>
          <p:cNvSpPr txBox="1">
            <a:spLocks/>
          </p:cNvSpPr>
          <p:nvPr/>
        </p:nvSpPr>
        <p:spPr>
          <a:xfrm>
            <a:off x="1097280" y="1497497"/>
            <a:ext cx="10058400" cy="437159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400" dirty="0"/>
              <a:t>Normalization techniques</a:t>
            </a:r>
            <a:r>
              <a:rPr lang="en-US" sz="2400" dirty="0" smtClean="0"/>
              <a:t>: Z-score </a:t>
            </a:r>
            <a:r>
              <a:rPr lang="en-US" sz="2400" dirty="0" smtClean="0"/>
              <a:t>, min-max</a:t>
            </a:r>
            <a:endParaRPr lang="en-US" sz="2400" dirty="0"/>
          </a:p>
          <a:p>
            <a:pPr>
              <a:buFont typeface="Wingdings" panose="05000000000000000000" pitchFamily="2" charset="2"/>
              <a:buChar char="Ø"/>
            </a:pPr>
            <a:r>
              <a:rPr lang="en-US" sz="2400" dirty="0"/>
              <a:t>Requirement of normalization:  </a:t>
            </a:r>
          </a:p>
          <a:p>
            <a:pPr marL="0" indent="0">
              <a:buNone/>
            </a:pPr>
            <a:endParaRPr lang="en-US" b="1" dirty="0"/>
          </a:p>
          <a:p>
            <a:pPr>
              <a:buFont typeface="Calibri" panose="020F0502020204030204" pitchFamily="34" charset="0"/>
              <a:buNone/>
            </a:pPr>
            <a:endParaRPr lang="en-US" dirty="0"/>
          </a:p>
        </p:txBody>
      </p:sp>
      <p:pic>
        <p:nvPicPr>
          <p:cNvPr id="4" name="Picture 3">
            <a:extLst>
              <a:ext uri="{FF2B5EF4-FFF2-40B4-BE49-F238E27FC236}">
                <a16:creationId xmlns:a16="http://schemas.microsoft.com/office/drawing/2014/main" id="{16816470-8D8E-4A31-8B06-D2F3A10A7E1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531103" y="2597426"/>
            <a:ext cx="4011806" cy="3001618"/>
          </a:xfrm>
          <a:prstGeom prst="rect">
            <a:avLst/>
          </a:prstGeom>
        </p:spPr>
      </p:pic>
      <p:pic>
        <p:nvPicPr>
          <p:cNvPr id="5" name="Image2">
            <a:extLst>
              <a:ext uri="{FF2B5EF4-FFF2-40B4-BE49-F238E27FC236}">
                <a16:creationId xmlns:a16="http://schemas.microsoft.com/office/drawing/2014/main" id="{0134EBC2-A742-4D97-AA8B-5BB6F9EAC54E}"/>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976731" y="2597426"/>
            <a:ext cx="4011806" cy="3001618"/>
          </a:xfrm>
          <a:prstGeom prst="rect">
            <a:avLst/>
          </a:prstGeom>
        </p:spPr>
      </p:pic>
      <p:sp>
        <p:nvSpPr>
          <p:cNvPr id="6" name="TextBox 5">
            <a:extLst>
              <a:ext uri="{FF2B5EF4-FFF2-40B4-BE49-F238E27FC236}">
                <a16:creationId xmlns:a16="http://schemas.microsoft.com/office/drawing/2014/main" id="{4AB43ACE-C82E-489C-8B97-9FC43F00B91D}"/>
              </a:ext>
            </a:extLst>
          </p:cNvPr>
          <p:cNvSpPr txBox="1"/>
          <p:nvPr/>
        </p:nvSpPr>
        <p:spPr>
          <a:xfrm>
            <a:off x="1789044" y="5599044"/>
            <a:ext cx="3753865" cy="430887"/>
          </a:xfrm>
          <a:prstGeom prst="rect">
            <a:avLst/>
          </a:prstGeom>
          <a:noFill/>
        </p:spPr>
        <p:txBody>
          <a:bodyPr wrap="square" rtlCol="0">
            <a:spAutoFit/>
          </a:bodyPr>
          <a:lstStyle/>
          <a:p>
            <a:pPr algn="ctr"/>
            <a:r>
              <a:rPr lang="en-IN" sz="2200" dirty="0"/>
              <a:t>Dataset before normalization</a:t>
            </a:r>
          </a:p>
        </p:txBody>
      </p:sp>
      <p:sp>
        <p:nvSpPr>
          <p:cNvPr id="7" name="TextBox 6">
            <a:extLst>
              <a:ext uri="{FF2B5EF4-FFF2-40B4-BE49-F238E27FC236}">
                <a16:creationId xmlns:a16="http://schemas.microsoft.com/office/drawing/2014/main" id="{61D93135-A6E7-4EA0-8A37-072B176CC64D}"/>
              </a:ext>
            </a:extLst>
          </p:cNvPr>
          <p:cNvSpPr txBox="1"/>
          <p:nvPr/>
        </p:nvSpPr>
        <p:spPr>
          <a:xfrm>
            <a:off x="6234672" y="5599044"/>
            <a:ext cx="3753866" cy="430887"/>
          </a:xfrm>
          <a:prstGeom prst="rect">
            <a:avLst/>
          </a:prstGeom>
          <a:noFill/>
        </p:spPr>
        <p:txBody>
          <a:bodyPr wrap="square" rtlCol="0">
            <a:spAutoFit/>
          </a:bodyPr>
          <a:lstStyle/>
          <a:p>
            <a:pPr algn="ctr"/>
            <a:r>
              <a:rPr lang="en-IN" sz="2200" dirty="0"/>
              <a:t>Dataset after normalization</a:t>
            </a:r>
          </a:p>
        </p:txBody>
      </p:sp>
      <p:sp>
        <p:nvSpPr>
          <p:cNvPr id="8" name="Date Placeholder 7"/>
          <p:cNvSpPr>
            <a:spLocks noGrp="1"/>
          </p:cNvSpPr>
          <p:nvPr>
            <p:ph type="dt" sz="half" idx="10"/>
          </p:nvPr>
        </p:nvSpPr>
        <p:spPr/>
        <p:txBody>
          <a:bodyPr/>
          <a:lstStyle/>
          <a:p>
            <a:r>
              <a:rPr lang="en-US" smtClean="0"/>
              <a:t>01-07-2020</a:t>
            </a:r>
            <a:endParaRPr lang="en-IN"/>
          </a:p>
        </p:txBody>
      </p:sp>
      <p:sp>
        <p:nvSpPr>
          <p:cNvPr id="10" name="Slide Number Placeholder 9"/>
          <p:cNvSpPr>
            <a:spLocks noGrp="1"/>
          </p:cNvSpPr>
          <p:nvPr>
            <p:ph type="sldNum" sz="quarter" idx="12"/>
          </p:nvPr>
        </p:nvSpPr>
        <p:spPr/>
        <p:txBody>
          <a:bodyPr/>
          <a:lstStyle/>
          <a:p>
            <a:fld id="{D35B4F70-C63C-45B0-89D8-688A8DDAFAEB}" type="slidenum">
              <a:rPr lang="en-IN" smtClean="0"/>
              <a:t>6</a:t>
            </a:fld>
            <a:endParaRPr lang="en-IN"/>
          </a:p>
        </p:txBody>
      </p:sp>
    </p:spTree>
    <p:extLst>
      <p:ext uri="{BB962C8B-B14F-4D97-AF65-F5344CB8AC3E}">
        <p14:creationId xmlns:p14="http://schemas.microsoft.com/office/powerpoint/2010/main" val="382504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01-07-2020</a:t>
            </a:r>
            <a:endParaRPr lang="en-IN"/>
          </a:p>
        </p:txBody>
      </p:sp>
      <p:sp>
        <p:nvSpPr>
          <p:cNvPr id="3" name="Slide Number Placeholder 2"/>
          <p:cNvSpPr>
            <a:spLocks noGrp="1"/>
          </p:cNvSpPr>
          <p:nvPr>
            <p:ph type="sldNum" sz="quarter" idx="12"/>
          </p:nvPr>
        </p:nvSpPr>
        <p:spPr/>
        <p:txBody>
          <a:bodyPr/>
          <a:lstStyle/>
          <a:p>
            <a:fld id="{D35B4F70-C63C-45B0-89D8-688A8DDAFAEB}" type="slidenum">
              <a:rPr lang="en-IN" smtClean="0"/>
              <a:t>7</a:t>
            </a:fld>
            <a:endParaRPr lang="en-IN"/>
          </a:p>
        </p:txBody>
      </p:sp>
      <p:sp>
        <p:nvSpPr>
          <p:cNvPr id="4" name="Title 1">
            <a:extLst>
              <a:ext uri="{FF2B5EF4-FFF2-40B4-BE49-F238E27FC236}">
                <a16:creationId xmlns:a16="http://schemas.microsoft.com/office/drawing/2014/main" id="{7C0B21D8-17FF-402B-8A7A-A06F67AD34BA}"/>
              </a:ext>
            </a:extLst>
          </p:cNvPr>
          <p:cNvSpPr txBox="1">
            <a:spLocks/>
          </p:cNvSpPr>
          <p:nvPr/>
        </p:nvSpPr>
        <p:spPr>
          <a:xfrm>
            <a:off x="1097280" y="437322"/>
            <a:ext cx="10058400" cy="960895"/>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smtClean="0">
                <a:solidFill>
                  <a:schemeClr val="accent1">
                    <a:lumMod val="75000"/>
                  </a:schemeClr>
                </a:solidFill>
              </a:rPr>
              <a:t>Model based v/s Memory based</a:t>
            </a:r>
            <a:endParaRPr lang="en-US" dirty="0">
              <a:solidFill>
                <a:schemeClr val="accent1">
                  <a:lumMod val="75000"/>
                </a:schemeClr>
              </a:solidFill>
            </a:endParaRPr>
          </a:p>
        </p:txBody>
      </p:sp>
      <p:pic>
        <p:nvPicPr>
          <p:cNvPr id="5" name="Picture 4"/>
          <p:cNvPicPr>
            <a:picLocks noChangeAspect="1"/>
          </p:cNvPicPr>
          <p:nvPr/>
        </p:nvPicPr>
        <p:blipFill>
          <a:blip r:embed="rId2"/>
          <a:stretch>
            <a:fillRect/>
          </a:stretch>
        </p:blipFill>
        <p:spPr>
          <a:xfrm>
            <a:off x="2416628" y="1331943"/>
            <a:ext cx="7419703" cy="4406854"/>
          </a:xfrm>
          <a:prstGeom prst="rect">
            <a:avLst/>
          </a:prstGeom>
        </p:spPr>
      </p:pic>
    </p:spTree>
    <p:extLst>
      <p:ext uri="{BB962C8B-B14F-4D97-AF65-F5344CB8AC3E}">
        <p14:creationId xmlns:p14="http://schemas.microsoft.com/office/powerpoint/2010/main" val="539997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79A8-8FEF-4268-B744-B1E3C3F47C77}"/>
              </a:ext>
            </a:extLst>
          </p:cNvPr>
          <p:cNvSpPr txBox="1">
            <a:spLocks/>
          </p:cNvSpPr>
          <p:nvPr/>
        </p:nvSpPr>
        <p:spPr>
          <a:xfrm>
            <a:off x="838200" y="503582"/>
            <a:ext cx="10515600" cy="78187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Matrix Factorization</a:t>
            </a:r>
          </a:p>
        </p:txBody>
      </p:sp>
      <p:sp>
        <p:nvSpPr>
          <p:cNvPr id="3" name="Content Placeholder 2">
            <a:extLst>
              <a:ext uri="{FF2B5EF4-FFF2-40B4-BE49-F238E27FC236}">
                <a16:creationId xmlns:a16="http://schemas.microsoft.com/office/drawing/2014/main" id="{582B9672-8DB8-4E1E-9BF6-FDE18575636F}"/>
              </a:ext>
            </a:extLst>
          </p:cNvPr>
          <p:cNvSpPr txBox="1">
            <a:spLocks/>
          </p:cNvSpPr>
          <p:nvPr/>
        </p:nvSpPr>
        <p:spPr>
          <a:xfrm>
            <a:off x="838199" y="1285460"/>
            <a:ext cx="10942983" cy="483704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dirty="0"/>
              <a:t>It is a process of where the actual matrix is divided into two more matrices such a way that multiplication of the new two matrices will give the actual matrix.</a:t>
            </a:r>
          </a:p>
          <a:p>
            <a:endParaRPr lang="en-US" dirty="0"/>
          </a:p>
          <a:p>
            <a:r>
              <a:rPr lang="en-US" dirty="0"/>
              <a:t>Number of users: m</a:t>
            </a:r>
          </a:p>
          <a:p>
            <a:r>
              <a:rPr lang="en-US" dirty="0"/>
              <a:t>Number of items: n</a:t>
            </a:r>
          </a:p>
          <a:p>
            <a:r>
              <a:rPr lang="en-US" dirty="0"/>
              <a:t>Number of features: k</a:t>
            </a:r>
          </a:p>
          <a:p>
            <a:pPr marL="0" indent="0">
              <a:buFont typeface="Arial"/>
              <a:buNone/>
            </a:pPr>
            <a:endParaRPr lang="en-US" dirty="0"/>
          </a:p>
          <a:p>
            <a:endParaRPr lang="en-IN" dirty="0"/>
          </a:p>
          <a:p>
            <a:endParaRPr lang="en-IN" dirty="0"/>
          </a:p>
          <a:p>
            <a:pPr marL="0" indent="0">
              <a:buFont typeface="Arial"/>
              <a:buNone/>
            </a:pPr>
            <a:r>
              <a:rPr lang="en-IN" dirty="0"/>
              <a:t>Requirement of Matrix Factorization:</a:t>
            </a:r>
          </a:p>
        </p:txBody>
      </p:sp>
      <p:pic>
        <p:nvPicPr>
          <p:cNvPr id="4" name="Picture 3">
            <a:extLst>
              <a:ext uri="{FF2B5EF4-FFF2-40B4-BE49-F238E27FC236}">
                <a16:creationId xmlns:a16="http://schemas.microsoft.com/office/drawing/2014/main" id="{56D283EB-4D29-433B-BF9A-0AAA94B29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9235" y="2342182"/>
            <a:ext cx="6874566" cy="2579593"/>
          </a:xfrm>
          <a:prstGeom prst="rect">
            <a:avLst/>
          </a:prstGeom>
        </p:spPr>
      </p:pic>
      <p:sp>
        <p:nvSpPr>
          <p:cNvPr id="5" name="Date Placeholder 4"/>
          <p:cNvSpPr>
            <a:spLocks noGrp="1"/>
          </p:cNvSpPr>
          <p:nvPr>
            <p:ph type="dt" sz="half" idx="10"/>
          </p:nvPr>
        </p:nvSpPr>
        <p:spPr/>
        <p:txBody>
          <a:bodyPr/>
          <a:lstStyle/>
          <a:p>
            <a:r>
              <a:rPr lang="en-US" smtClean="0"/>
              <a:t>01-07-2020</a:t>
            </a:r>
            <a:endParaRPr lang="en-IN"/>
          </a:p>
        </p:txBody>
      </p:sp>
      <p:sp>
        <p:nvSpPr>
          <p:cNvPr id="7" name="Slide Number Placeholder 6"/>
          <p:cNvSpPr>
            <a:spLocks noGrp="1"/>
          </p:cNvSpPr>
          <p:nvPr>
            <p:ph type="sldNum" sz="quarter" idx="12"/>
          </p:nvPr>
        </p:nvSpPr>
        <p:spPr/>
        <p:txBody>
          <a:bodyPr/>
          <a:lstStyle/>
          <a:p>
            <a:fld id="{D35B4F70-C63C-45B0-89D8-688A8DDAFAEB}" type="slidenum">
              <a:rPr lang="en-IN" smtClean="0"/>
              <a:t>8</a:t>
            </a:fld>
            <a:endParaRPr lang="en-IN"/>
          </a:p>
        </p:txBody>
      </p:sp>
    </p:spTree>
    <p:extLst>
      <p:ext uri="{BB962C8B-B14F-4D97-AF65-F5344CB8AC3E}">
        <p14:creationId xmlns:p14="http://schemas.microsoft.com/office/powerpoint/2010/main" val="22376761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45DFB13-D7AF-499D-B1FC-B265402D9DC2}"/>
              </a:ext>
            </a:extLst>
          </p:cNvPr>
          <p:cNvSpPr txBox="1">
            <a:spLocks/>
          </p:cNvSpPr>
          <p:nvPr/>
        </p:nvSpPr>
        <p:spPr>
          <a:xfrm>
            <a:off x="838200" y="741052"/>
            <a:ext cx="10515600" cy="5375896"/>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IN" sz="3000"/>
              <a:t>We have used three techniques for Matrix Factorization:</a:t>
            </a:r>
          </a:p>
          <a:p>
            <a:pPr marL="0" indent="0">
              <a:buFont typeface="Arial"/>
              <a:buNone/>
            </a:pPr>
            <a:endParaRPr lang="en-IN" sz="3000"/>
          </a:p>
          <a:p>
            <a:pPr>
              <a:buFont typeface="Wingdings" panose="05000000000000000000" pitchFamily="2" charset="2"/>
              <a:buChar char="Ø"/>
            </a:pPr>
            <a:r>
              <a:rPr lang="en-IN"/>
              <a:t> Singular Value Decomposition (SVD) Model</a:t>
            </a:r>
          </a:p>
          <a:p>
            <a:pPr>
              <a:buFont typeface="Wingdings" panose="05000000000000000000" pitchFamily="2" charset="2"/>
              <a:buChar char="Ø"/>
            </a:pPr>
            <a:r>
              <a:rPr lang="en-IN"/>
              <a:t> Backpropagation Model</a:t>
            </a:r>
          </a:p>
          <a:p>
            <a:pPr>
              <a:buFont typeface="Wingdings" panose="05000000000000000000" pitchFamily="2" charset="2"/>
              <a:buChar char="Ø"/>
            </a:pPr>
            <a:r>
              <a:rPr lang="en-IN"/>
              <a:t> Deep Neural Network (DNN) Model</a:t>
            </a:r>
            <a:endParaRPr lang="en-IN" dirty="0"/>
          </a:p>
        </p:txBody>
      </p:sp>
      <p:sp>
        <p:nvSpPr>
          <p:cNvPr id="3" name="Date Placeholder 2"/>
          <p:cNvSpPr>
            <a:spLocks noGrp="1"/>
          </p:cNvSpPr>
          <p:nvPr>
            <p:ph type="dt" sz="half" idx="10"/>
          </p:nvPr>
        </p:nvSpPr>
        <p:spPr/>
        <p:txBody>
          <a:bodyPr/>
          <a:lstStyle/>
          <a:p>
            <a:r>
              <a:rPr lang="en-US" smtClean="0"/>
              <a:t>01-07-2020</a:t>
            </a:r>
            <a:endParaRPr lang="en-IN"/>
          </a:p>
        </p:txBody>
      </p:sp>
      <p:sp>
        <p:nvSpPr>
          <p:cNvPr id="5" name="Slide Number Placeholder 4"/>
          <p:cNvSpPr>
            <a:spLocks noGrp="1"/>
          </p:cNvSpPr>
          <p:nvPr>
            <p:ph type="sldNum" sz="quarter" idx="12"/>
          </p:nvPr>
        </p:nvSpPr>
        <p:spPr/>
        <p:txBody>
          <a:bodyPr/>
          <a:lstStyle/>
          <a:p>
            <a:fld id="{D35B4F70-C63C-45B0-89D8-688A8DDAFAEB}" type="slidenum">
              <a:rPr lang="en-IN" smtClean="0"/>
              <a:t>9</a:t>
            </a:fld>
            <a:endParaRPr lang="en-IN"/>
          </a:p>
        </p:txBody>
      </p:sp>
    </p:spTree>
    <p:extLst>
      <p:ext uri="{BB962C8B-B14F-4D97-AF65-F5344CB8AC3E}">
        <p14:creationId xmlns:p14="http://schemas.microsoft.com/office/powerpoint/2010/main" val="2028988149"/>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3580</TotalTime>
  <Words>1501</Words>
  <Application>Microsoft Office PowerPoint</Application>
  <PresentationFormat>Widescreen</PresentationFormat>
  <Paragraphs>355</Paragraphs>
  <Slides>38</Slides>
  <Notes>0</Notes>
  <HiddenSlides>6</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Algerian</vt:lpstr>
      <vt:lpstr>Arial</vt:lpstr>
      <vt:lpstr>Calibri</vt:lpstr>
      <vt:lpstr>Calibri Light</vt:lpstr>
      <vt:lpstr>Cambria Math</vt:lpstr>
      <vt:lpstr>Gorgia</vt:lpstr>
      <vt:lpstr>Tahoma</vt:lpstr>
      <vt:lpstr>Times New Roman</vt:lpstr>
      <vt:lpstr>Wingdings</vt:lpstr>
      <vt:lpstr>Retrospect</vt:lpstr>
      <vt:lpstr>PowerPoint Presentation</vt:lpstr>
      <vt:lpstr>Acknowledgement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Popularity Based Recommendation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vt:lpstr>
      <vt:lpstr>References</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shalmoli1998@outlook.com</dc:creator>
  <cp:lastModifiedBy>shalmoli1998@outlook.com</cp:lastModifiedBy>
  <cp:revision>100</cp:revision>
  <dcterms:created xsi:type="dcterms:W3CDTF">2020-06-26T05:51:50Z</dcterms:created>
  <dcterms:modified xsi:type="dcterms:W3CDTF">2020-07-01T06:52:27Z</dcterms:modified>
</cp:coreProperties>
</file>