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8"/>
  </p:notesMasterIdLst>
  <p:sldIdLst>
    <p:sldId id="278" r:id="rId2"/>
    <p:sldId id="279" r:id="rId3"/>
    <p:sldId id="280" r:id="rId4"/>
    <p:sldId id="294" r:id="rId5"/>
    <p:sldId id="281" r:id="rId6"/>
    <p:sldId id="295" r:id="rId7"/>
    <p:sldId id="298" r:id="rId8"/>
    <p:sldId id="296" r:id="rId9"/>
    <p:sldId id="300" r:id="rId10"/>
    <p:sldId id="301" r:id="rId11"/>
    <p:sldId id="303" r:id="rId12"/>
    <p:sldId id="304" r:id="rId13"/>
    <p:sldId id="306" r:id="rId14"/>
    <p:sldId id="302" r:id="rId15"/>
    <p:sldId id="297" r:id="rId16"/>
    <p:sldId id="293"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72" d="100"/>
          <a:sy n="72" d="100"/>
        </p:scale>
        <p:origin x="660" y="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shalnimarialoudia"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blog.back4app.com/what-is-aws-amplify/"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intellipaat.com/blog/what-is-inbound-marketing/" TargetMode="External"/><Relationship Id="rId2" Type="http://schemas.openxmlformats.org/officeDocument/2006/relationships/hyperlink" Target="https://intellipaat.com/blog/what-is-amazon-web-services-aws/" TargetMode="External"/><Relationship Id="rId1" Type="http://schemas.openxmlformats.org/officeDocument/2006/relationships/slideLayout" Target="../slideLayouts/slideLayout3.xml"/><Relationship Id="rId4" Type="http://schemas.openxmlformats.org/officeDocument/2006/relationships/hyperlink" Target="https://intellipaat.com/blog/what-is-aws-pinpoin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halnimarialoudia/my_pizza_store_with_pinpoint/tree/dev"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shalnimarialoudia/my_pizza_store_with_pinpoint.git"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sz="3600" dirty="0">
                <a:latin typeface="Bahnschrift" panose="020B0502040204020203" pitchFamily="34" charset="0"/>
              </a:rPr>
              <a:t>AWS PINPOINT WITH AWS AMPLIFY</a:t>
            </a:r>
            <a:br>
              <a:rPr lang="en-US" sz="3600" dirty="0">
                <a:latin typeface="Bahnschrift" panose="020B0502040204020203" pitchFamily="34" charset="0"/>
              </a:rPr>
            </a:br>
            <a:endParaRPr lang="en-US" sz="3600" dirty="0">
              <a:latin typeface="Bahnschrift" panose="020B0502040204020203" pitchFamily="34" charset="0"/>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Shalni G</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B2C5D4C-F664-4446-A376-9E0FB9D9D160}"/>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7" name="Picture 6">
            <a:extLst>
              <a:ext uri="{FF2B5EF4-FFF2-40B4-BE49-F238E27FC236}">
                <a16:creationId xmlns:a16="http://schemas.microsoft.com/office/drawing/2014/main" id="{22F0DBEB-BF3C-47F6-BC33-D19FC67C051C}"/>
              </a:ext>
            </a:extLst>
          </p:cNvPr>
          <p:cNvPicPr>
            <a:picLocks noChangeAspect="1"/>
          </p:cNvPicPr>
          <p:nvPr/>
        </p:nvPicPr>
        <p:blipFill>
          <a:blip r:embed="rId2"/>
          <a:stretch>
            <a:fillRect/>
          </a:stretch>
        </p:blipFill>
        <p:spPr>
          <a:xfrm>
            <a:off x="184955" y="269413"/>
            <a:ext cx="5911045" cy="4435109"/>
          </a:xfrm>
          <a:prstGeom prst="rect">
            <a:avLst/>
          </a:prstGeom>
        </p:spPr>
      </p:pic>
      <p:pic>
        <p:nvPicPr>
          <p:cNvPr id="9" name="Picture 8">
            <a:extLst>
              <a:ext uri="{FF2B5EF4-FFF2-40B4-BE49-F238E27FC236}">
                <a16:creationId xmlns:a16="http://schemas.microsoft.com/office/drawing/2014/main" id="{605EAEA6-4E3C-4A76-BA32-8B87350ED134}"/>
              </a:ext>
            </a:extLst>
          </p:cNvPr>
          <p:cNvPicPr>
            <a:picLocks noChangeAspect="1"/>
          </p:cNvPicPr>
          <p:nvPr/>
        </p:nvPicPr>
        <p:blipFill>
          <a:blip r:embed="rId3"/>
          <a:stretch>
            <a:fillRect/>
          </a:stretch>
        </p:blipFill>
        <p:spPr>
          <a:xfrm>
            <a:off x="6732104" y="457200"/>
            <a:ext cx="5314122" cy="5373757"/>
          </a:xfrm>
          <a:prstGeom prst="rect">
            <a:avLst/>
          </a:prstGeom>
        </p:spPr>
      </p:pic>
    </p:spTree>
    <p:extLst>
      <p:ext uri="{BB962C8B-B14F-4D97-AF65-F5344CB8AC3E}">
        <p14:creationId xmlns:p14="http://schemas.microsoft.com/office/powerpoint/2010/main" val="3442875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B2C5D4C-F664-4446-A376-9E0FB9D9D160}"/>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3" name="Picture 2">
            <a:extLst>
              <a:ext uri="{FF2B5EF4-FFF2-40B4-BE49-F238E27FC236}">
                <a16:creationId xmlns:a16="http://schemas.microsoft.com/office/drawing/2014/main" id="{A715A179-A58A-4EE7-8F8B-9011572F2E16}"/>
              </a:ext>
            </a:extLst>
          </p:cNvPr>
          <p:cNvPicPr>
            <a:picLocks noChangeAspect="1"/>
          </p:cNvPicPr>
          <p:nvPr/>
        </p:nvPicPr>
        <p:blipFill>
          <a:blip r:embed="rId2"/>
          <a:stretch>
            <a:fillRect/>
          </a:stretch>
        </p:blipFill>
        <p:spPr>
          <a:xfrm>
            <a:off x="7115784" y="176881"/>
            <a:ext cx="3829584" cy="5258534"/>
          </a:xfrm>
          <a:prstGeom prst="rect">
            <a:avLst/>
          </a:prstGeom>
        </p:spPr>
      </p:pic>
      <p:sp>
        <p:nvSpPr>
          <p:cNvPr id="4" name="TextBox 3">
            <a:extLst>
              <a:ext uri="{FF2B5EF4-FFF2-40B4-BE49-F238E27FC236}">
                <a16:creationId xmlns:a16="http://schemas.microsoft.com/office/drawing/2014/main" id="{B0E16AE3-2185-46E9-B64D-1005CFA8E237}"/>
              </a:ext>
            </a:extLst>
          </p:cNvPr>
          <p:cNvSpPr txBox="1"/>
          <p:nvPr/>
        </p:nvSpPr>
        <p:spPr>
          <a:xfrm>
            <a:off x="450575" y="546854"/>
            <a:ext cx="6135756" cy="5632311"/>
          </a:xfrm>
          <a:prstGeom prst="rect">
            <a:avLst/>
          </a:prstGeom>
          <a:noFill/>
        </p:spPr>
        <p:txBody>
          <a:bodyPr wrap="square" rtlCol="0">
            <a:spAutoFit/>
          </a:bodyPr>
          <a:lstStyle/>
          <a:p>
            <a:pPr marL="285750" indent="-285750">
              <a:buFont typeface="Wingdings" panose="05000000000000000000" pitchFamily="2" charset="2"/>
              <a:buChar char="à"/>
            </a:pPr>
            <a:r>
              <a:rPr lang="en-US" dirty="0">
                <a:sym typeface="Wingdings" panose="05000000000000000000" pitchFamily="2" charset="2"/>
              </a:rPr>
              <a:t>Now after setting the Event, Add an Activity -&gt; select yes/no split with condition type as </a:t>
            </a:r>
            <a:r>
              <a:rPr lang="en-US" dirty="0" err="1">
                <a:sym typeface="Wingdings" panose="05000000000000000000" pitchFamily="2" charset="2"/>
              </a:rPr>
              <a:t>Segement</a:t>
            </a:r>
            <a:r>
              <a:rPr lang="en-US" dirty="0">
                <a:sym typeface="Wingdings" panose="05000000000000000000" pitchFamily="2" charset="2"/>
              </a:rPr>
              <a:t> and select a </a:t>
            </a:r>
            <a:r>
              <a:rPr lang="en-US" dirty="0" err="1">
                <a:sym typeface="Wingdings" panose="05000000000000000000" pitchFamily="2" charset="2"/>
              </a:rPr>
              <a:t>segement</a:t>
            </a:r>
            <a:r>
              <a:rPr lang="en-US" dirty="0">
                <a:sym typeface="Wingdings" panose="05000000000000000000" pitchFamily="2" charset="2"/>
              </a:rPr>
              <a:t> that was previously created, and select if you want to execute the yes/no activity immediately after the segment condition is met or after a delay say after one hour I want to send an email to the user.</a:t>
            </a:r>
          </a:p>
          <a:p>
            <a:pPr marL="285750" indent="-285750">
              <a:buFont typeface="Wingdings" panose="05000000000000000000" pitchFamily="2" charset="2"/>
              <a:buChar char="à"/>
            </a:pPr>
            <a:r>
              <a:rPr lang="en-US" dirty="0">
                <a:sym typeface="Wingdings" panose="05000000000000000000" pitchFamily="2" charset="2"/>
              </a:rPr>
              <a:t>After that add the yes or no activities. In our case triggering the email</a:t>
            </a:r>
          </a:p>
          <a:p>
            <a:pPr marL="285750" indent="-285750">
              <a:buFont typeface="Wingdings" panose="05000000000000000000" pitchFamily="2" charset="2"/>
              <a:buChar char="à"/>
            </a:pPr>
            <a:r>
              <a:rPr lang="en-US" dirty="0">
                <a:sym typeface="Wingdings" panose="05000000000000000000" pitchFamily="2" charset="2"/>
              </a:rPr>
              <a:t>Create an Email Template if you don’t have one already.</a:t>
            </a:r>
          </a:p>
          <a:p>
            <a:pPr marL="285750" indent="-285750">
              <a:buFont typeface="Wingdings" panose="05000000000000000000" pitchFamily="2" charset="2"/>
              <a:buChar char="à"/>
            </a:pPr>
            <a:r>
              <a:rPr lang="en-US" dirty="0">
                <a:sym typeface="Wingdings" panose="05000000000000000000" pitchFamily="2" charset="2"/>
              </a:rPr>
              <a:t>Review the Journey and test it out.</a:t>
            </a:r>
          </a:p>
          <a:p>
            <a:endParaRPr lang="en-US" dirty="0">
              <a:sym typeface="Wingdings" panose="05000000000000000000" pitchFamily="2" charset="2"/>
            </a:endParaRPr>
          </a:p>
          <a:p>
            <a:r>
              <a:rPr lang="en-US" dirty="0">
                <a:sym typeface="Wingdings" panose="05000000000000000000" pitchFamily="2" charset="2"/>
              </a:rPr>
              <a:t>Now Lets host our frontend application in the cloud (AMPLIFY)</a:t>
            </a:r>
          </a:p>
          <a:p>
            <a:r>
              <a:rPr lang="en-US" dirty="0">
                <a:sym typeface="Wingdings" panose="05000000000000000000" pitchFamily="2" charset="2"/>
              </a:rPr>
              <a:t>Command – amplify add hosting</a:t>
            </a:r>
          </a:p>
          <a:p>
            <a:r>
              <a:rPr lang="en-US" dirty="0">
                <a:sym typeface="Wingdings" panose="05000000000000000000" pitchFamily="2" charset="2"/>
              </a:rPr>
              <a:t>I have added the SS in the next slide</a:t>
            </a:r>
          </a:p>
          <a:p>
            <a:endParaRPr lang="en-US" dirty="0">
              <a:sym typeface="Wingdings" panose="05000000000000000000" pitchFamily="2" charset="2"/>
            </a:endParaRPr>
          </a:p>
          <a:p>
            <a:r>
              <a:rPr lang="en-US" dirty="0">
                <a:sym typeface="Wingdings" panose="05000000000000000000" pitchFamily="2" charset="2"/>
              </a:rPr>
              <a:t> After the red line we need to go to the AWS Console and amplify service and choose the Hosting Environment as </a:t>
            </a:r>
            <a:r>
              <a:rPr lang="en-US" dirty="0" err="1">
                <a:sym typeface="Wingdings" panose="05000000000000000000" pitchFamily="2" charset="2"/>
              </a:rPr>
              <a:t>Github</a:t>
            </a:r>
            <a:r>
              <a:rPr lang="en-US" dirty="0">
                <a:sym typeface="Wingdings" panose="05000000000000000000" pitchFamily="2" charset="2"/>
              </a:rPr>
              <a:t> and add the repo access permissions etc.</a:t>
            </a:r>
          </a:p>
          <a:p>
            <a:endParaRPr lang="en-US" dirty="0">
              <a:sym typeface="Wingdings" panose="05000000000000000000" pitchFamily="2" charset="2"/>
            </a:endParaRPr>
          </a:p>
        </p:txBody>
      </p:sp>
    </p:spTree>
    <p:extLst>
      <p:ext uri="{BB962C8B-B14F-4D97-AF65-F5344CB8AC3E}">
        <p14:creationId xmlns:p14="http://schemas.microsoft.com/office/powerpoint/2010/main" val="354209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39339FB-241D-4FFB-B78C-A973533A2955}"/>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8" name="Picture 7">
            <a:extLst>
              <a:ext uri="{FF2B5EF4-FFF2-40B4-BE49-F238E27FC236}">
                <a16:creationId xmlns:a16="http://schemas.microsoft.com/office/drawing/2014/main" id="{C71AD53E-3478-4194-B55D-58F52837385C}"/>
              </a:ext>
            </a:extLst>
          </p:cNvPr>
          <p:cNvPicPr>
            <a:picLocks noChangeAspect="1"/>
          </p:cNvPicPr>
          <p:nvPr/>
        </p:nvPicPr>
        <p:blipFill>
          <a:blip r:embed="rId2"/>
          <a:stretch>
            <a:fillRect/>
          </a:stretch>
        </p:blipFill>
        <p:spPr>
          <a:xfrm>
            <a:off x="1285461" y="1043607"/>
            <a:ext cx="9303025" cy="4518635"/>
          </a:xfrm>
          <a:prstGeom prst="rect">
            <a:avLst/>
          </a:prstGeom>
        </p:spPr>
      </p:pic>
    </p:spTree>
    <p:extLst>
      <p:ext uri="{BB962C8B-B14F-4D97-AF65-F5344CB8AC3E}">
        <p14:creationId xmlns:p14="http://schemas.microsoft.com/office/powerpoint/2010/main" val="3536732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39339FB-241D-4FFB-B78C-A973533A2955}"/>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6" name="Picture 5">
            <a:extLst>
              <a:ext uri="{FF2B5EF4-FFF2-40B4-BE49-F238E27FC236}">
                <a16:creationId xmlns:a16="http://schemas.microsoft.com/office/drawing/2014/main" id="{2AD39536-9D33-4027-A8D9-630748D942F3}"/>
              </a:ext>
            </a:extLst>
          </p:cNvPr>
          <p:cNvPicPr>
            <a:picLocks noChangeAspect="1"/>
          </p:cNvPicPr>
          <p:nvPr/>
        </p:nvPicPr>
        <p:blipFill>
          <a:blip r:embed="rId2"/>
          <a:stretch>
            <a:fillRect/>
          </a:stretch>
        </p:blipFill>
        <p:spPr>
          <a:xfrm>
            <a:off x="411192" y="731520"/>
            <a:ext cx="11369616" cy="5943600"/>
          </a:xfrm>
          <a:prstGeom prst="rect">
            <a:avLst/>
          </a:prstGeom>
        </p:spPr>
      </p:pic>
      <p:sp>
        <p:nvSpPr>
          <p:cNvPr id="3" name="TextBox 2">
            <a:extLst>
              <a:ext uri="{FF2B5EF4-FFF2-40B4-BE49-F238E27FC236}">
                <a16:creationId xmlns:a16="http://schemas.microsoft.com/office/drawing/2014/main" id="{4D40B698-8055-464C-AD73-3900B01F426A}"/>
              </a:ext>
            </a:extLst>
          </p:cNvPr>
          <p:cNvSpPr txBox="1"/>
          <p:nvPr/>
        </p:nvSpPr>
        <p:spPr>
          <a:xfrm>
            <a:off x="768626" y="251791"/>
            <a:ext cx="4916557" cy="369332"/>
          </a:xfrm>
          <a:prstGeom prst="rect">
            <a:avLst/>
          </a:prstGeom>
          <a:noFill/>
        </p:spPr>
        <p:txBody>
          <a:bodyPr wrap="square" rtlCol="0">
            <a:spAutoFit/>
          </a:bodyPr>
          <a:lstStyle/>
          <a:p>
            <a:r>
              <a:rPr lang="en-US" dirty="0"/>
              <a:t>Output of hosting a website in AWS Amplify</a:t>
            </a:r>
          </a:p>
        </p:txBody>
      </p:sp>
    </p:spTree>
    <p:extLst>
      <p:ext uri="{BB962C8B-B14F-4D97-AF65-F5344CB8AC3E}">
        <p14:creationId xmlns:p14="http://schemas.microsoft.com/office/powerpoint/2010/main" val="1594787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B2C5D4C-F664-4446-A376-9E0FB9D9D160}"/>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3" name="Picture 2">
            <a:extLst>
              <a:ext uri="{FF2B5EF4-FFF2-40B4-BE49-F238E27FC236}">
                <a16:creationId xmlns:a16="http://schemas.microsoft.com/office/drawing/2014/main" id="{C483BFC9-8142-4D03-A064-89825ABC75C5}"/>
              </a:ext>
            </a:extLst>
          </p:cNvPr>
          <p:cNvPicPr>
            <a:picLocks noChangeAspect="1"/>
          </p:cNvPicPr>
          <p:nvPr/>
        </p:nvPicPr>
        <p:blipFill>
          <a:blip r:embed="rId2"/>
          <a:stretch>
            <a:fillRect/>
          </a:stretch>
        </p:blipFill>
        <p:spPr>
          <a:xfrm>
            <a:off x="798112" y="1223331"/>
            <a:ext cx="7617018" cy="4764166"/>
          </a:xfrm>
          <a:prstGeom prst="rect">
            <a:avLst/>
          </a:prstGeom>
        </p:spPr>
      </p:pic>
      <p:sp>
        <p:nvSpPr>
          <p:cNvPr id="4" name="TextBox 3">
            <a:extLst>
              <a:ext uri="{FF2B5EF4-FFF2-40B4-BE49-F238E27FC236}">
                <a16:creationId xmlns:a16="http://schemas.microsoft.com/office/drawing/2014/main" id="{96E90793-6BD1-4E03-894E-013FAAA6A0CB}"/>
              </a:ext>
            </a:extLst>
          </p:cNvPr>
          <p:cNvSpPr txBox="1"/>
          <p:nvPr/>
        </p:nvSpPr>
        <p:spPr>
          <a:xfrm>
            <a:off x="798112" y="731520"/>
            <a:ext cx="957313" cy="369332"/>
          </a:xfrm>
          <a:prstGeom prst="rect">
            <a:avLst/>
          </a:prstGeom>
          <a:noFill/>
        </p:spPr>
        <p:txBody>
          <a:bodyPr wrap="none" rtlCol="0">
            <a:spAutoFit/>
          </a:bodyPr>
          <a:lstStyle/>
          <a:p>
            <a:r>
              <a:rPr lang="en-US" dirty="0"/>
              <a:t>Output:</a:t>
            </a:r>
          </a:p>
        </p:txBody>
      </p:sp>
    </p:spTree>
    <p:extLst>
      <p:ext uri="{BB962C8B-B14F-4D97-AF65-F5344CB8AC3E}">
        <p14:creationId xmlns:p14="http://schemas.microsoft.com/office/powerpoint/2010/main" val="1181084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652811D-218A-4F10-BCF1-18FEA6BE0017}"/>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7" name="TextBox 6">
            <a:extLst>
              <a:ext uri="{FF2B5EF4-FFF2-40B4-BE49-F238E27FC236}">
                <a16:creationId xmlns:a16="http://schemas.microsoft.com/office/drawing/2014/main" id="{84BC2E39-BA31-4907-A57E-7B9FB162C692}"/>
              </a:ext>
            </a:extLst>
          </p:cNvPr>
          <p:cNvSpPr txBox="1"/>
          <p:nvPr/>
        </p:nvSpPr>
        <p:spPr>
          <a:xfrm>
            <a:off x="418106" y="868017"/>
            <a:ext cx="5068294" cy="5539978"/>
          </a:xfrm>
          <a:prstGeom prst="rect">
            <a:avLst/>
          </a:prstGeom>
          <a:noFill/>
        </p:spPr>
        <p:txBody>
          <a:bodyPr wrap="square" rtlCol="0">
            <a:spAutoFit/>
          </a:bodyPr>
          <a:lstStyle/>
          <a:p>
            <a:r>
              <a:rPr lang="en-US" sz="2400" b="1" dirty="0"/>
              <a:t>Amplify Help Commands :</a:t>
            </a:r>
          </a:p>
          <a:p>
            <a:r>
              <a:rPr lang="en-US" sz="2400" b="1" dirty="0"/>
              <a:t>    </a:t>
            </a:r>
            <a:r>
              <a:rPr lang="en-US" dirty="0">
                <a:sym typeface="Wingdings" panose="05000000000000000000" pitchFamily="2" charset="2"/>
              </a:rPr>
              <a:t> To Know the commands available for Amplify execute the below command in Prompt</a:t>
            </a:r>
          </a:p>
          <a:p>
            <a:endParaRPr lang="en-US" dirty="0">
              <a:sym typeface="Wingdings" panose="05000000000000000000" pitchFamily="2" charset="2"/>
            </a:endParaRPr>
          </a:p>
          <a:p>
            <a:r>
              <a:rPr lang="en-US" b="1" dirty="0">
                <a:highlight>
                  <a:srgbClr val="FFFF00"/>
                </a:highlight>
                <a:sym typeface="Wingdings" panose="05000000000000000000" pitchFamily="2" charset="2"/>
              </a:rPr>
              <a:t> amplify </a:t>
            </a:r>
            <a:r>
              <a:rPr lang="en-US" b="1" dirty="0" err="1">
                <a:highlight>
                  <a:srgbClr val="FFFF00"/>
                </a:highlight>
                <a:sym typeface="Wingdings" panose="05000000000000000000" pitchFamily="2" charset="2"/>
              </a:rPr>
              <a:t>init</a:t>
            </a:r>
            <a:r>
              <a:rPr lang="en-US" b="1" dirty="0">
                <a:highlight>
                  <a:srgbClr val="FFFF00"/>
                </a:highlight>
                <a:sym typeface="Wingdings" panose="05000000000000000000" pitchFamily="2" charset="2"/>
              </a:rPr>
              <a:t> </a:t>
            </a:r>
            <a:r>
              <a:rPr lang="en-US" dirty="0">
                <a:sym typeface="Wingdings" panose="05000000000000000000" pitchFamily="2" charset="2"/>
              </a:rPr>
              <a:t>– initializes the project. Like for which IAM user to create the Amplify resource, what type of project, language etc.</a:t>
            </a:r>
          </a:p>
          <a:p>
            <a:endParaRPr lang="en-US" dirty="0">
              <a:sym typeface="Wingdings" panose="05000000000000000000" pitchFamily="2" charset="2"/>
            </a:endParaRPr>
          </a:p>
          <a:p>
            <a:r>
              <a:rPr lang="en-US" b="1" dirty="0">
                <a:highlight>
                  <a:srgbClr val="FFFF00"/>
                </a:highlight>
                <a:sym typeface="Wingdings" panose="05000000000000000000" pitchFamily="2" charset="2"/>
              </a:rPr>
              <a:t>amplify add &lt;</a:t>
            </a:r>
            <a:r>
              <a:rPr lang="en-US" b="1" dirty="0" err="1">
                <a:highlight>
                  <a:srgbClr val="FFFF00"/>
                </a:highlight>
                <a:sym typeface="Wingdings" panose="05000000000000000000" pitchFamily="2" charset="2"/>
              </a:rPr>
              <a:t>aws_resource</a:t>
            </a:r>
            <a:r>
              <a:rPr lang="en-US" b="1" dirty="0">
                <a:highlight>
                  <a:srgbClr val="FFFF00"/>
                </a:highlight>
                <a:sym typeface="Wingdings" panose="05000000000000000000" pitchFamily="2" charset="2"/>
              </a:rPr>
              <a:t>&gt; </a:t>
            </a:r>
            <a:r>
              <a:rPr lang="en-US" b="1" dirty="0" err="1">
                <a:highlight>
                  <a:srgbClr val="FFFF00"/>
                </a:highlight>
                <a:sym typeface="Wingdings" panose="05000000000000000000" pitchFamily="2" charset="2"/>
              </a:rPr>
              <a:t>api</a:t>
            </a:r>
            <a:r>
              <a:rPr lang="en-US" b="1" dirty="0">
                <a:highlight>
                  <a:srgbClr val="FFFF00"/>
                </a:highlight>
                <a:sym typeface="Wingdings" panose="05000000000000000000" pitchFamily="2" charset="2"/>
              </a:rPr>
              <a:t> </a:t>
            </a:r>
            <a:r>
              <a:rPr lang="en-US" dirty="0">
                <a:sym typeface="Wingdings" panose="05000000000000000000" pitchFamily="2" charset="2"/>
              </a:rPr>
              <a:t>–This command creates an API Gateway service. Likewise you can add auth, analytics etc.</a:t>
            </a:r>
          </a:p>
          <a:p>
            <a:endParaRPr lang="en-US" dirty="0">
              <a:sym typeface="Wingdings" panose="05000000000000000000" pitchFamily="2" charset="2"/>
            </a:endParaRPr>
          </a:p>
          <a:p>
            <a:r>
              <a:rPr lang="en-US" b="1" dirty="0">
                <a:highlight>
                  <a:srgbClr val="FFFF00"/>
                </a:highlight>
                <a:sym typeface="Wingdings" panose="05000000000000000000" pitchFamily="2" charset="2"/>
              </a:rPr>
              <a:t>amplify push </a:t>
            </a:r>
            <a:r>
              <a:rPr lang="en-US" dirty="0">
                <a:sym typeface="Wingdings" panose="05000000000000000000" pitchFamily="2" charset="2"/>
              </a:rPr>
              <a:t>– This command pushes the latest updates to the amplify and runs the cloud formation stack to create new resources.</a:t>
            </a:r>
            <a:endParaRPr lang="en-US" dirty="0"/>
          </a:p>
          <a:p>
            <a:r>
              <a:rPr lang="en-US" dirty="0"/>
              <a:t> </a:t>
            </a:r>
          </a:p>
          <a:p>
            <a:r>
              <a:rPr lang="en-US" b="1" dirty="0">
                <a:highlight>
                  <a:srgbClr val="FFFF00"/>
                </a:highlight>
              </a:rPr>
              <a:t>amplify delete </a:t>
            </a:r>
            <a:r>
              <a:rPr lang="en-US" dirty="0"/>
              <a:t>– This command deletes the amplify project and all the other resources created from it.</a:t>
            </a:r>
          </a:p>
        </p:txBody>
      </p:sp>
      <p:pic>
        <p:nvPicPr>
          <p:cNvPr id="15" name="Picture 14">
            <a:extLst>
              <a:ext uri="{FF2B5EF4-FFF2-40B4-BE49-F238E27FC236}">
                <a16:creationId xmlns:a16="http://schemas.microsoft.com/office/drawing/2014/main" id="{3CD188AE-49F1-4F3E-9CA3-77C1808B15DA}"/>
              </a:ext>
            </a:extLst>
          </p:cNvPr>
          <p:cNvPicPr>
            <a:picLocks noChangeAspect="1"/>
          </p:cNvPicPr>
          <p:nvPr/>
        </p:nvPicPr>
        <p:blipFill>
          <a:blip r:embed="rId2"/>
          <a:stretch>
            <a:fillRect/>
          </a:stretch>
        </p:blipFill>
        <p:spPr>
          <a:xfrm>
            <a:off x="5486400" y="180521"/>
            <a:ext cx="6639339" cy="6379305"/>
          </a:xfrm>
          <a:prstGeom prst="rect">
            <a:avLst/>
          </a:prstGeom>
        </p:spPr>
      </p:pic>
    </p:spTree>
    <p:extLst>
      <p:ext uri="{BB962C8B-B14F-4D97-AF65-F5344CB8AC3E}">
        <p14:creationId xmlns:p14="http://schemas.microsoft.com/office/powerpoint/2010/main" val="871482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5" y="2846832"/>
            <a:ext cx="6140926" cy="2176272"/>
          </a:xfrm>
        </p:spPr>
        <p:txBody>
          <a:bodyPr/>
          <a:lstStyle/>
          <a:p>
            <a:r>
              <a:rPr lang="en-US" dirty="0" err="1"/>
              <a:t>G.Shalni</a:t>
            </a:r>
            <a:br>
              <a:rPr lang="en-US" dirty="0"/>
            </a:br>
            <a:r>
              <a:rPr lang="en-US" dirty="0" err="1"/>
              <a:t>Github</a:t>
            </a:r>
            <a:r>
              <a:rPr lang="en-US" dirty="0"/>
              <a:t> - </a:t>
            </a:r>
            <a:r>
              <a:rPr lang="en-US" dirty="0">
                <a:hlinkClick r:id="rId2"/>
              </a:rPr>
              <a:t>https://github.com/shalnimarialoudia</a:t>
            </a:r>
            <a:endParaRPr lang="en-US" dirty="0"/>
          </a:p>
          <a:p>
            <a:r>
              <a:rPr lang="en-US" dirty="0" err="1"/>
              <a:t>Youtube</a:t>
            </a:r>
            <a:r>
              <a:rPr lang="en-US" dirty="0"/>
              <a:t> Video - https://www.youtube.com/watch?v=l0yHQ5OJp-I</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What is AWS Amplify ? </a:t>
            </a:r>
          </a:p>
          <a:p>
            <a:r>
              <a:rPr lang="en-US" dirty="0"/>
              <a:t>What is AWS Pinpoint ? </a:t>
            </a:r>
          </a:p>
          <a:p>
            <a:r>
              <a:rPr lang="en-US" dirty="0"/>
              <a:t>Use Case – My Pizza Store</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84291" y="210312"/>
            <a:ext cx="6766560" cy="768096"/>
          </a:xfrm>
        </p:spPr>
        <p:txBody>
          <a:bodyPr/>
          <a:lstStyle/>
          <a:p>
            <a:r>
              <a:rPr lang="en-US" sz="4000" dirty="0">
                <a:latin typeface="Bahnschrift SemiBold" panose="020B0502040204020203" pitchFamily="34" charset="0"/>
              </a:rPr>
              <a:t>What is </a:t>
            </a:r>
            <a:r>
              <a:rPr lang="en-US" sz="4000" dirty="0" err="1">
                <a:latin typeface="Bahnschrift SemiBold" panose="020B0502040204020203" pitchFamily="34" charset="0"/>
              </a:rPr>
              <a:t>aws</a:t>
            </a:r>
            <a:r>
              <a:rPr lang="en-US" sz="4000" dirty="0">
                <a:latin typeface="Bahnschrift SemiBold" panose="020B0502040204020203" pitchFamily="34" charset="0"/>
              </a:rPr>
              <a:t> amplify</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784290" y="1115656"/>
            <a:ext cx="8148629" cy="5532032"/>
          </a:xfrm>
        </p:spPr>
        <p:txBody>
          <a:bodyPr/>
          <a:lstStyle/>
          <a:p>
            <a:r>
              <a:rPr lang="en-US" sz="2000" i="0" dirty="0">
                <a:solidFill>
                  <a:srgbClr val="202C8F"/>
                </a:solidFill>
                <a:effectLst/>
              </a:rPr>
              <a:t>AWS Amplify is a complete solution that lets frontend web and mobile developers easily build, ship, and host full-stack applications on AWS, with the flexibility to leverage the breadth of AWS services as use cases evolve. No cloud expertise needed.</a:t>
            </a:r>
          </a:p>
          <a:p>
            <a:r>
              <a:rPr lang="en-US" sz="2000" dirty="0">
                <a:solidFill>
                  <a:srgbClr val="202C8F"/>
                </a:solidFill>
              </a:rPr>
              <a:t>With AWS </a:t>
            </a:r>
            <a:r>
              <a:rPr lang="en-US" sz="2000" dirty="0" err="1">
                <a:solidFill>
                  <a:srgbClr val="202C8F"/>
                </a:solidFill>
                <a:highlight>
                  <a:srgbClr val="FFFF00"/>
                </a:highlight>
              </a:rPr>
              <a:t>Ampify</a:t>
            </a:r>
            <a:r>
              <a:rPr lang="en-US" sz="2000" dirty="0">
                <a:solidFill>
                  <a:srgbClr val="202C8F"/>
                </a:solidFill>
              </a:rPr>
              <a:t> we can create complex application using API </a:t>
            </a:r>
            <a:r>
              <a:rPr lang="en-US" sz="2000" dirty="0" err="1">
                <a:solidFill>
                  <a:srgbClr val="202C8F"/>
                </a:solidFill>
              </a:rPr>
              <a:t>yGatewat</a:t>
            </a:r>
            <a:r>
              <a:rPr lang="en-US" sz="2000" dirty="0">
                <a:solidFill>
                  <a:srgbClr val="202C8F"/>
                </a:solidFill>
              </a:rPr>
              <a:t>, Lambda </a:t>
            </a:r>
            <a:r>
              <a:rPr lang="en-US" sz="2000" dirty="0" err="1">
                <a:solidFill>
                  <a:srgbClr val="202C8F"/>
                </a:solidFill>
              </a:rPr>
              <a:t>etc</a:t>
            </a:r>
            <a:r>
              <a:rPr lang="en-US" sz="2000" dirty="0">
                <a:solidFill>
                  <a:srgbClr val="202C8F"/>
                </a:solidFill>
              </a:rPr>
              <a:t> with simple commands using amplify cli installed.</a:t>
            </a:r>
          </a:p>
          <a:p>
            <a:endParaRPr lang="en-US" sz="2000" dirty="0">
              <a:solidFill>
                <a:srgbClr val="202C8F"/>
              </a:solidFill>
            </a:endParaRPr>
          </a:p>
          <a:p>
            <a:r>
              <a:rPr lang="en-US" sz="2000" dirty="0">
                <a:solidFill>
                  <a:srgbClr val="202C8F"/>
                </a:solidFill>
              </a:rPr>
              <a:t>At the backend this amplify creates a Cloud Formation Stack where we can see all the updates of the Amplify, what are the services it creates, the status of creation etc. </a:t>
            </a:r>
          </a:p>
          <a:p>
            <a:endParaRPr lang="en-US" sz="2000" dirty="0">
              <a:solidFill>
                <a:srgbClr val="202C8F"/>
              </a:solidFill>
            </a:endParaRPr>
          </a:p>
          <a:p>
            <a:r>
              <a:rPr lang="en-US" sz="2000" dirty="0">
                <a:solidFill>
                  <a:srgbClr val="202C8F"/>
                </a:solidFill>
              </a:rPr>
              <a:t>With Amplify we can build three tier application with few commands, we don’t need to know about the services, what is happening in the background, we can also host application using amplify.</a:t>
            </a:r>
          </a:p>
          <a:p>
            <a:endParaRPr lang="en-US" sz="2000" dirty="0">
              <a:solidFill>
                <a:srgbClr val="202C8F"/>
              </a:solidFill>
            </a:endParaRPr>
          </a:p>
          <a:p>
            <a:r>
              <a:rPr lang="en-US" sz="2000" dirty="0">
                <a:solidFill>
                  <a:srgbClr val="202C8F"/>
                </a:solidFill>
              </a:rPr>
              <a:t>To know more about AWS Amplify visit - </a:t>
            </a:r>
            <a:r>
              <a:rPr lang="en-US" sz="2000" dirty="0">
                <a:solidFill>
                  <a:schemeClr val="accent2">
                    <a:lumMod val="75000"/>
                  </a:schemeClr>
                </a:solidFill>
                <a:hlinkClick r:id="rId2">
                  <a:extLst>
                    <a:ext uri="{A12FA001-AC4F-418D-AE19-62706E023703}">
                      <ahyp:hlinkClr xmlns:ahyp="http://schemas.microsoft.com/office/drawing/2018/hyperlinkcolor" val="tx"/>
                    </a:ext>
                  </a:extLst>
                </a:hlinkClick>
              </a:rPr>
              <a:t>AWS Amplify blog</a:t>
            </a:r>
            <a:endParaRPr lang="en-US" sz="2000" dirty="0">
              <a:solidFill>
                <a:schemeClr val="accent2">
                  <a:lumMod val="75000"/>
                </a:schemeClr>
              </a:solidFill>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BB05-AC36-40A8-8816-31C8E8E7C906}"/>
              </a:ext>
            </a:extLst>
          </p:cNvPr>
          <p:cNvSpPr>
            <a:spLocks noGrp="1"/>
          </p:cNvSpPr>
          <p:nvPr>
            <p:ph type="title"/>
          </p:nvPr>
        </p:nvSpPr>
        <p:spPr>
          <a:xfrm>
            <a:off x="3525078" y="210312"/>
            <a:ext cx="7566992" cy="768096"/>
          </a:xfrm>
        </p:spPr>
        <p:txBody>
          <a:bodyPr/>
          <a:lstStyle/>
          <a:p>
            <a:r>
              <a:rPr lang="en-US" dirty="0">
                <a:latin typeface="Bahnschrift SemiBold" panose="020B0502040204020203" pitchFamily="34" charset="0"/>
              </a:rPr>
              <a:t>AWS PINPOINT</a:t>
            </a:r>
          </a:p>
        </p:txBody>
      </p:sp>
      <p:sp>
        <p:nvSpPr>
          <p:cNvPr id="3" name="Content Placeholder 2">
            <a:extLst>
              <a:ext uri="{FF2B5EF4-FFF2-40B4-BE49-F238E27FC236}">
                <a16:creationId xmlns:a16="http://schemas.microsoft.com/office/drawing/2014/main" id="{571E55F9-A9BE-4C7B-91EF-B8B89567EDDE}"/>
              </a:ext>
            </a:extLst>
          </p:cNvPr>
          <p:cNvSpPr>
            <a:spLocks noGrp="1"/>
          </p:cNvSpPr>
          <p:nvPr>
            <p:ph idx="1"/>
          </p:nvPr>
        </p:nvSpPr>
        <p:spPr>
          <a:xfrm>
            <a:off x="3525078" y="1013614"/>
            <a:ext cx="8666922" cy="5844386"/>
          </a:xfrm>
        </p:spPr>
        <p:txBody>
          <a:bodyPr/>
          <a:lstStyle/>
          <a:p>
            <a:r>
              <a:rPr lang="en-US" sz="2000" dirty="0">
                <a:solidFill>
                  <a:srgbClr val="202C8F"/>
                </a:solidFill>
              </a:rPr>
              <a:t>Amazon Pinpoint </a:t>
            </a:r>
            <a:r>
              <a:rPr lang="en-US" sz="2000" b="0" i="0" dirty="0">
                <a:solidFill>
                  <a:srgbClr val="202C8F"/>
                </a:solidFill>
                <a:effectLst/>
              </a:rPr>
              <a:t>s an AWS service that you can use to engage with your customers across multiple messaging channels. You can use Amazon Pinpoint to send email, SMS text messages, voice messages, and push notifications.</a:t>
            </a:r>
          </a:p>
          <a:p>
            <a:pPr algn="l"/>
            <a:r>
              <a:rPr lang="en-US" sz="2000" b="0" i="0" u="none" strike="noStrike" dirty="0">
                <a:solidFill>
                  <a:srgbClr val="202C8F"/>
                </a:solidFill>
                <a:effectLst/>
                <a:hlinkClick r:id="rId2">
                  <a:extLst>
                    <a:ext uri="{A12FA001-AC4F-418D-AE19-62706E023703}">
                      <ahyp:hlinkClr xmlns:ahyp="http://schemas.microsoft.com/office/drawing/2018/hyperlinkcolor" val="tx"/>
                    </a:ext>
                  </a:extLst>
                </a:hlinkClick>
              </a:rPr>
              <a:t>AWS</a:t>
            </a:r>
            <a:r>
              <a:rPr lang="en-US" sz="2000" b="0" i="0" dirty="0">
                <a:solidFill>
                  <a:srgbClr val="202C8F"/>
                </a:solidFill>
                <a:effectLst/>
              </a:rPr>
              <a:t> defines AWS Pinpoint as </a:t>
            </a:r>
            <a:r>
              <a:rPr lang="en-US" sz="2000" b="0" i="0" dirty="0">
                <a:solidFill>
                  <a:srgbClr val="C00000"/>
                </a:solidFill>
                <a:effectLst/>
                <a:highlight>
                  <a:srgbClr val="FFFF00"/>
                </a:highlight>
              </a:rPr>
              <a:t>“Amazon Pinpoint is a flexible and scalable outbound and </a:t>
            </a:r>
            <a:r>
              <a:rPr lang="en-US" sz="2000" b="1" i="0" u="none" strike="noStrike" dirty="0">
                <a:solidFill>
                  <a:srgbClr val="C00000"/>
                </a:solidFill>
                <a:effectLst/>
                <a:highlight>
                  <a:srgbClr val="FFFF00"/>
                </a:highlight>
                <a:hlinkClick r:id="rId3">
                  <a:extLst>
                    <a:ext uri="{A12FA001-AC4F-418D-AE19-62706E023703}">
                      <ahyp:hlinkClr xmlns:ahyp="http://schemas.microsoft.com/office/drawing/2018/hyperlinkcolor" val="tx"/>
                    </a:ext>
                  </a:extLst>
                </a:hlinkClick>
              </a:rPr>
              <a:t>Inbound Marketing</a:t>
            </a:r>
            <a:r>
              <a:rPr lang="en-US" sz="2000" b="0" i="0" dirty="0">
                <a:solidFill>
                  <a:srgbClr val="C00000"/>
                </a:solidFill>
                <a:effectLst/>
                <a:highlight>
                  <a:srgbClr val="FFFF00"/>
                </a:highlight>
              </a:rPr>
              <a:t> communications service.”</a:t>
            </a:r>
          </a:p>
          <a:p>
            <a:pPr algn="l"/>
            <a:endParaRPr lang="en-US" sz="2000" b="0" i="0" dirty="0">
              <a:solidFill>
                <a:srgbClr val="202C8F"/>
              </a:solidFill>
              <a:effectLst/>
            </a:endParaRPr>
          </a:p>
          <a:p>
            <a:pPr algn="l"/>
            <a:r>
              <a:rPr lang="en-US" sz="2000" b="0" i="0" dirty="0">
                <a:solidFill>
                  <a:srgbClr val="202C8F"/>
                </a:solidFill>
                <a:effectLst/>
              </a:rPr>
              <a:t>Let me simplify that for you. Imagine you are a budding entrepreneur and your brand has only a few customers, for example, you have only four customers. So, as part of giving your customers the best post-purchase experience, you decide to send them thank you mails and shop again messages.</a:t>
            </a:r>
          </a:p>
          <a:p>
            <a:pPr algn="l"/>
            <a:r>
              <a:rPr lang="en-US" sz="2000" b="0" i="0" dirty="0">
                <a:solidFill>
                  <a:srgbClr val="202C8F"/>
                </a:solidFill>
                <a:effectLst/>
              </a:rPr>
              <a:t>You want to retain these existing customers, so you will manually send messages and emails to these four people about your upcoming discounts and other offers, right?</a:t>
            </a:r>
          </a:p>
          <a:p>
            <a:pPr algn="l"/>
            <a:r>
              <a:rPr lang="en-US" sz="2000" b="0" i="0" dirty="0">
                <a:solidFill>
                  <a:srgbClr val="202C8F"/>
                </a:solidFill>
                <a:effectLst/>
              </a:rPr>
              <a:t>Since four is a small number four, you can manage sending notifications manually. But, what if the number is 40,000. It will be impossible for you to send individual emails and messages to 40,000 people.</a:t>
            </a:r>
          </a:p>
          <a:p>
            <a:pPr algn="l"/>
            <a:r>
              <a:rPr lang="en-US" sz="2000" b="0" i="0" dirty="0">
                <a:solidFill>
                  <a:srgbClr val="202C8F"/>
                </a:solidFill>
                <a:effectLst/>
              </a:rPr>
              <a:t>To know more about it visit - </a:t>
            </a:r>
            <a:r>
              <a:rPr lang="en-US" sz="2000" b="0" i="0" dirty="0">
                <a:solidFill>
                  <a:srgbClr val="C00000"/>
                </a:solidFill>
                <a:effectLst/>
                <a:highlight>
                  <a:srgbClr val="FFFF00"/>
                </a:highlight>
                <a:hlinkClick r:id="rId4">
                  <a:extLst>
                    <a:ext uri="{A12FA001-AC4F-418D-AE19-62706E023703}">
                      <ahyp:hlinkClr xmlns:ahyp="http://schemas.microsoft.com/office/drawing/2018/hyperlinkcolor" val="tx"/>
                    </a:ext>
                  </a:extLst>
                </a:hlinkClick>
              </a:rPr>
              <a:t>Aws Pinpoint</a:t>
            </a:r>
            <a:endParaRPr lang="en-US" sz="2000" b="0" i="0" dirty="0">
              <a:solidFill>
                <a:srgbClr val="C00000"/>
              </a:solidFill>
              <a:effectLst/>
              <a:highlight>
                <a:srgbClr val="FFFF00"/>
              </a:highlight>
            </a:endParaRPr>
          </a:p>
          <a:p>
            <a:endParaRPr lang="en-US" sz="2000" dirty="0">
              <a:solidFill>
                <a:srgbClr val="202C8F"/>
              </a:solidFill>
            </a:endParaRPr>
          </a:p>
        </p:txBody>
      </p:sp>
      <p:sp>
        <p:nvSpPr>
          <p:cNvPr id="5" name="Slide Number Placeholder 4">
            <a:extLst>
              <a:ext uri="{FF2B5EF4-FFF2-40B4-BE49-F238E27FC236}">
                <a16:creationId xmlns:a16="http://schemas.microsoft.com/office/drawing/2014/main" id="{7EEF91FE-6F81-4BB2-B706-B240E96C93CE}"/>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2242912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928730" y="3180123"/>
            <a:ext cx="6400800" cy="1352119"/>
          </a:xfrm>
        </p:spPr>
        <p:txBody>
          <a:bodyPr/>
          <a:lstStyle/>
          <a:p>
            <a:r>
              <a:rPr lang="en-US" sz="4400" b="1" dirty="0">
                <a:solidFill>
                  <a:schemeClr val="accent6"/>
                </a:solidFill>
                <a:latin typeface="Arial Black" panose="020B0604020202020204" pitchFamily="34" charset="0"/>
                <a:cs typeface="Arial Black" panose="020B0604020202020204" pitchFamily="34" charset="0"/>
              </a:rPr>
              <a:t>USE CASE –My PIZZA STORE</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r>
              <a:rPr lang="en-US" dirty="0">
                <a:latin typeface="Sabon Next LT" panose="02000500000000000000" pitchFamily="2" charset="0"/>
                <a:cs typeface="Sabon Next LT" panose="02000500000000000000" pitchFamily="2" charset="0"/>
              </a:rPr>
              <a:t>Implemented Using AWS Pinpoint and AWS Amplify Services</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C7CE65-0C71-4CF3-A7D9-9513E0B87A27}"/>
              </a:ext>
            </a:extLst>
          </p:cNvPr>
          <p:cNvSpPr>
            <a:spLocks noGrp="1"/>
          </p:cNvSpPr>
          <p:nvPr>
            <p:ph type="title"/>
          </p:nvPr>
        </p:nvSpPr>
        <p:spPr>
          <a:xfrm>
            <a:off x="943025" y="349239"/>
            <a:ext cx="5693664" cy="768096"/>
          </a:xfrm>
        </p:spPr>
        <p:txBody>
          <a:bodyPr/>
          <a:lstStyle/>
          <a:p>
            <a:r>
              <a:rPr lang="en-US" dirty="0">
                <a:latin typeface="Bahnschrift SemiBold" panose="020B0502040204020203" pitchFamily="34" charset="0"/>
              </a:rPr>
              <a:t>Scenario</a:t>
            </a:r>
          </a:p>
        </p:txBody>
      </p:sp>
      <p:sp>
        <p:nvSpPr>
          <p:cNvPr id="5" name="Content Placeholder 4">
            <a:extLst>
              <a:ext uri="{FF2B5EF4-FFF2-40B4-BE49-F238E27FC236}">
                <a16:creationId xmlns:a16="http://schemas.microsoft.com/office/drawing/2014/main" id="{A49054B5-975E-4EF5-A851-2797DC08E5DD}"/>
              </a:ext>
            </a:extLst>
          </p:cNvPr>
          <p:cNvSpPr>
            <a:spLocks noGrp="1"/>
          </p:cNvSpPr>
          <p:nvPr>
            <p:ph idx="1"/>
          </p:nvPr>
        </p:nvSpPr>
        <p:spPr>
          <a:xfrm>
            <a:off x="943025" y="1117335"/>
            <a:ext cx="5828306" cy="5391426"/>
          </a:xfrm>
        </p:spPr>
        <p:txBody>
          <a:bodyPr/>
          <a:lstStyle/>
          <a:p>
            <a:r>
              <a:rPr lang="en-US" sz="2000" dirty="0"/>
              <a:t>Lets take a scenario where we have a web application which lets user to buy Pizzas, we have two options in the web page the user can either Add the Pizza’s to the Cart or he can Buy(Checkout) the Pizza’s. If the User </a:t>
            </a:r>
            <a:r>
              <a:rPr lang="en-US" sz="2000" dirty="0" err="1"/>
              <a:t>Add’s</a:t>
            </a:r>
            <a:r>
              <a:rPr lang="en-US" sz="2000" dirty="0"/>
              <a:t> the Pizza and forgets to checkout and after an hour we will notify the user in a Email saying you haven’t bought your Pizza’s yet, just a reminder for the user to buy the pizza. Lets build this using AWS Pinpoint. We will make use of a react App. </a:t>
            </a:r>
          </a:p>
          <a:p>
            <a:r>
              <a:rPr lang="en-US" sz="2000" dirty="0" err="1"/>
              <a:t>Github</a:t>
            </a:r>
            <a:r>
              <a:rPr lang="en-US" sz="2000" dirty="0"/>
              <a:t> - </a:t>
            </a:r>
            <a:r>
              <a:rPr lang="en-US" sz="2000" dirty="0" err="1">
                <a:solidFill>
                  <a:srgbClr val="C00000"/>
                </a:solidFill>
                <a:hlinkClick r:id="rId2">
                  <a:extLst>
                    <a:ext uri="{A12FA001-AC4F-418D-AE19-62706E023703}">
                      <ahyp:hlinkClr xmlns:ahyp="http://schemas.microsoft.com/office/drawing/2018/hyperlinkcolor" val="tx"/>
                    </a:ext>
                  </a:extLst>
                </a:hlinkClick>
              </a:rPr>
              <a:t>github</a:t>
            </a:r>
            <a:endParaRPr lang="en-US" sz="2000" dirty="0">
              <a:solidFill>
                <a:srgbClr val="C00000"/>
              </a:solidFill>
            </a:endParaRPr>
          </a:p>
        </p:txBody>
      </p:sp>
    </p:spTree>
    <p:extLst>
      <p:ext uri="{BB962C8B-B14F-4D97-AF65-F5344CB8AC3E}">
        <p14:creationId xmlns:p14="http://schemas.microsoft.com/office/powerpoint/2010/main" val="301659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5F4031B-6075-482D-B9BC-C3B31E2277F5}"/>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7" name="Picture 6">
            <a:extLst>
              <a:ext uri="{FF2B5EF4-FFF2-40B4-BE49-F238E27FC236}">
                <a16:creationId xmlns:a16="http://schemas.microsoft.com/office/drawing/2014/main" id="{63789EC5-1298-46A1-8C09-87E850D0DF00}"/>
              </a:ext>
            </a:extLst>
          </p:cNvPr>
          <p:cNvPicPr>
            <a:picLocks noChangeAspect="1"/>
          </p:cNvPicPr>
          <p:nvPr/>
        </p:nvPicPr>
        <p:blipFill>
          <a:blip r:embed="rId2"/>
          <a:stretch>
            <a:fillRect/>
          </a:stretch>
        </p:blipFill>
        <p:spPr>
          <a:xfrm>
            <a:off x="1258956" y="1051331"/>
            <a:ext cx="9899374" cy="5444451"/>
          </a:xfrm>
          <a:prstGeom prst="rect">
            <a:avLst/>
          </a:prstGeom>
        </p:spPr>
      </p:pic>
      <p:sp>
        <p:nvSpPr>
          <p:cNvPr id="8" name="TextBox 7">
            <a:extLst>
              <a:ext uri="{FF2B5EF4-FFF2-40B4-BE49-F238E27FC236}">
                <a16:creationId xmlns:a16="http://schemas.microsoft.com/office/drawing/2014/main" id="{4D0824D2-F53E-44DF-B54E-E47438039E36}"/>
              </a:ext>
            </a:extLst>
          </p:cNvPr>
          <p:cNvSpPr txBox="1"/>
          <p:nvPr/>
        </p:nvSpPr>
        <p:spPr>
          <a:xfrm>
            <a:off x="1205946" y="522094"/>
            <a:ext cx="7487479" cy="369332"/>
          </a:xfrm>
          <a:prstGeom prst="rect">
            <a:avLst/>
          </a:prstGeom>
          <a:noFill/>
        </p:spPr>
        <p:txBody>
          <a:bodyPr wrap="square" rtlCol="0">
            <a:spAutoFit/>
          </a:bodyPr>
          <a:lstStyle/>
          <a:p>
            <a:r>
              <a:rPr lang="en-US" dirty="0"/>
              <a:t>Application Overview :</a:t>
            </a:r>
          </a:p>
        </p:txBody>
      </p:sp>
    </p:spTree>
    <p:extLst>
      <p:ext uri="{BB962C8B-B14F-4D97-AF65-F5344CB8AC3E}">
        <p14:creationId xmlns:p14="http://schemas.microsoft.com/office/powerpoint/2010/main" val="2441212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672E6D9-AB43-4A8B-BF82-16A50A249FB5}"/>
              </a:ext>
            </a:extLst>
          </p:cNvPr>
          <p:cNvSpPr txBox="1"/>
          <p:nvPr/>
        </p:nvSpPr>
        <p:spPr>
          <a:xfrm>
            <a:off x="132522" y="251791"/>
            <a:ext cx="11582400" cy="6340197"/>
          </a:xfrm>
          <a:prstGeom prst="rect">
            <a:avLst/>
          </a:prstGeom>
          <a:noFill/>
        </p:spPr>
        <p:txBody>
          <a:bodyPr wrap="square" rtlCol="0">
            <a:spAutoFit/>
          </a:bodyPr>
          <a:lstStyle/>
          <a:p>
            <a:r>
              <a:rPr lang="en-US" dirty="0"/>
              <a:t>Steps to proceed:</a:t>
            </a:r>
          </a:p>
          <a:p>
            <a:r>
              <a:rPr lang="en-US" dirty="0"/>
              <a:t>   </a:t>
            </a:r>
            <a:r>
              <a:rPr lang="en-US" dirty="0">
                <a:sym typeface="Wingdings" panose="05000000000000000000" pitchFamily="2" charset="2"/>
              </a:rPr>
              <a:t> Clone the git repository – </a:t>
            </a:r>
            <a:r>
              <a:rPr lang="en-US" b="1" dirty="0">
                <a:sym typeface="Wingdings" panose="05000000000000000000" pitchFamily="2" charset="2"/>
              </a:rPr>
              <a:t>git clone </a:t>
            </a:r>
            <a:r>
              <a:rPr lang="en-US" b="1" dirty="0">
                <a:sym typeface="Wingdings" panose="05000000000000000000" pitchFamily="2" charset="2"/>
                <a:hlinkClick r:id="rId2"/>
              </a:rPr>
              <a:t>https://github.com/shalnimarialoudia/my_pizza_store_with_pinpoint.git</a:t>
            </a:r>
            <a:endParaRPr lang="en-US" b="1" dirty="0">
              <a:sym typeface="Wingdings" panose="05000000000000000000" pitchFamily="2" charset="2"/>
            </a:endParaRPr>
          </a:p>
          <a:p>
            <a:r>
              <a:rPr lang="en-US" dirty="0">
                <a:sym typeface="Wingdings" panose="05000000000000000000" pitchFamily="2" charset="2"/>
              </a:rPr>
              <a:t>    Install AWS Amplify - </a:t>
            </a:r>
            <a:r>
              <a:rPr lang="nn-NO" b="1" dirty="0">
                <a:sym typeface="Wingdings" panose="05000000000000000000" pitchFamily="2" charset="2"/>
              </a:rPr>
              <a:t>npm i -g @aws-amplify/cli</a:t>
            </a:r>
            <a:endParaRPr lang="en-US" b="1" dirty="0">
              <a:sym typeface="Wingdings" panose="05000000000000000000" pitchFamily="2" charset="2"/>
            </a:endParaRPr>
          </a:p>
          <a:p>
            <a:r>
              <a:rPr lang="en-US" dirty="0">
                <a:sym typeface="Wingdings" panose="05000000000000000000" pitchFamily="2" charset="2"/>
              </a:rPr>
              <a:t>    Install amplify libraries required for React: -  </a:t>
            </a:r>
            <a:r>
              <a:rPr lang="en-US" b="1" dirty="0" err="1">
                <a:sym typeface="Wingdings" panose="05000000000000000000" pitchFamily="2" charset="2"/>
              </a:rPr>
              <a:t>npm</a:t>
            </a:r>
            <a:r>
              <a:rPr lang="en-US" b="1" dirty="0">
                <a:sym typeface="Wingdings" panose="05000000000000000000" pitchFamily="2" charset="2"/>
              </a:rPr>
              <a:t> </a:t>
            </a:r>
            <a:r>
              <a:rPr lang="en-US" b="1" dirty="0" err="1">
                <a:sym typeface="Wingdings" panose="05000000000000000000" pitchFamily="2" charset="2"/>
              </a:rPr>
              <a:t>i</a:t>
            </a:r>
            <a:r>
              <a:rPr lang="en-US" b="1" dirty="0">
                <a:sym typeface="Wingdings" panose="05000000000000000000" pitchFamily="2" charset="2"/>
              </a:rPr>
              <a:t> </a:t>
            </a:r>
            <a:r>
              <a:rPr lang="en-US" b="1" dirty="0" err="1">
                <a:sym typeface="Wingdings" panose="05000000000000000000" pitchFamily="2" charset="2"/>
              </a:rPr>
              <a:t>aws</a:t>
            </a:r>
            <a:r>
              <a:rPr lang="en-US" b="1" dirty="0">
                <a:sym typeface="Wingdings" panose="05000000000000000000" pitchFamily="2" charset="2"/>
              </a:rPr>
              <a:t>-amplify @aws-amplify/ui-react</a:t>
            </a:r>
          </a:p>
          <a:p>
            <a:r>
              <a:rPr lang="en-US" b="1" dirty="0">
                <a:sym typeface="Wingdings" panose="05000000000000000000" pitchFamily="2" charset="2"/>
              </a:rPr>
              <a:t>   </a:t>
            </a:r>
            <a:r>
              <a:rPr lang="en-US" dirty="0">
                <a:sym typeface="Wingdings" panose="05000000000000000000" pitchFamily="2" charset="2"/>
              </a:rPr>
              <a:t> Initialize Amplify - </a:t>
            </a:r>
            <a:r>
              <a:rPr lang="en-US" b="1" dirty="0">
                <a:sym typeface="Wingdings" panose="05000000000000000000" pitchFamily="2" charset="2"/>
              </a:rPr>
              <a:t>amplify.cmd </a:t>
            </a:r>
            <a:r>
              <a:rPr lang="en-US" b="1" dirty="0" err="1">
                <a:sym typeface="Wingdings" panose="05000000000000000000" pitchFamily="2" charset="2"/>
              </a:rPr>
              <a:t>init.</a:t>
            </a:r>
            <a:r>
              <a:rPr lang="en-US" b="1" dirty="0">
                <a:sym typeface="Wingdings" panose="05000000000000000000" pitchFamily="2" charset="2"/>
              </a:rPr>
              <a:t> </a:t>
            </a:r>
            <a:endParaRPr lang="en-US" dirty="0">
              <a:sym typeface="Wingdings" panose="05000000000000000000" pitchFamily="2" charset="2"/>
            </a:endParaRPr>
          </a:p>
          <a:p>
            <a:r>
              <a:rPr lang="en-US" dirty="0">
                <a:sym typeface="Wingdings" panose="05000000000000000000" pitchFamily="2" charset="2"/>
              </a:rPr>
              <a:t>This will ask you a series of questions. You can notice </a:t>
            </a:r>
          </a:p>
          <a:p>
            <a:r>
              <a:rPr lang="en-US" dirty="0">
                <a:sym typeface="Wingdings" panose="05000000000000000000" pitchFamily="2" charset="2"/>
              </a:rPr>
              <a:t>That the highlighted part is creating a S3 bucket to store </a:t>
            </a:r>
          </a:p>
          <a:p>
            <a:r>
              <a:rPr lang="en-US" dirty="0">
                <a:sym typeface="Wingdings" panose="05000000000000000000" pitchFamily="2" charset="2"/>
              </a:rPr>
              <a:t>the project files, IAM role is being created.</a:t>
            </a:r>
          </a:p>
          <a:p>
            <a:r>
              <a:rPr lang="en-US" dirty="0">
                <a:sym typeface="Wingdings" panose="05000000000000000000" pitchFamily="2" charset="2"/>
              </a:rPr>
              <a:t>    After initializing if we look at our react folder inside</a:t>
            </a:r>
          </a:p>
          <a:p>
            <a:r>
              <a:rPr lang="en-US" dirty="0" err="1">
                <a:sym typeface="Wingdings" panose="05000000000000000000" pitchFamily="2" charset="2"/>
              </a:rPr>
              <a:t>Src</a:t>
            </a:r>
            <a:r>
              <a:rPr lang="en-US" dirty="0">
                <a:sym typeface="Wingdings" panose="05000000000000000000" pitchFamily="2" charset="2"/>
              </a:rPr>
              <a:t> folder we can see a file being created </a:t>
            </a:r>
            <a:r>
              <a:rPr lang="en-US" b="1" dirty="0" err="1">
                <a:sym typeface="Wingdings" panose="05000000000000000000" pitchFamily="2" charset="2"/>
              </a:rPr>
              <a:t>src</a:t>
            </a:r>
            <a:r>
              <a:rPr lang="en-US" b="1" dirty="0">
                <a:sym typeface="Wingdings" panose="05000000000000000000" pitchFamily="2" charset="2"/>
              </a:rPr>
              <a:t>/aws-exports.js</a:t>
            </a:r>
          </a:p>
          <a:p>
            <a:r>
              <a:rPr lang="en-US" dirty="0"/>
              <a:t>This file is auto generated by the amplify where we will </a:t>
            </a:r>
          </a:p>
          <a:p>
            <a:r>
              <a:rPr lang="en-US" dirty="0"/>
              <a:t>Have all configuration related to the resources that is being </a:t>
            </a:r>
          </a:p>
          <a:p>
            <a:r>
              <a:rPr lang="en-US" dirty="0"/>
              <a:t>Created by the amplify.</a:t>
            </a:r>
          </a:p>
          <a:p>
            <a:r>
              <a:rPr lang="en-US" dirty="0"/>
              <a:t>Now in the index.js file add the following code to configure</a:t>
            </a:r>
          </a:p>
          <a:p>
            <a:r>
              <a:rPr lang="en-US" dirty="0"/>
              <a:t>the newly generated file.</a:t>
            </a: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import</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Amplify</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from</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aws</a:t>
            </a:r>
            <a:r>
              <a:rPr lang="en-US" sz="1400" b="0" dirty="0">
                <a:solidFill>
                  <a:srgbClr val="CE9178"/>
                </a:solidFill>
                <a:effectLst/>
                <a:latin typeface="Consolas" panose="020B0609020204030204" pitchFamily="49" charset="0"/>
              </a:rPr>
              <a:t>-amplify'</a:t>
            </a:r>
            <a:r>
              <a:rPr lang="en-US" sz="1400" b="0" dirty="0">
                <a:solidFill>
                  <a:srgbClr val="D4D4D4"/>
                </a:solidFill>
                <a:effectLst/>
                <a:latin typeface="Consolas" panose="020B0609020204030204" pitchFamily="49" charset="0"/>
              </a:rPr>
              <a:t>;</a:t>
            </a:r>
          </a:p>
          <a:p>
            <a:pPr lvl="1"/>
            <a:r>
              <a:rPr lang="en-US" sz="1400" b="0" dirty="0">
                <a:solidFill>
                  <a:srgbClr val="C586C0"/>
                </a:solidFill>
                <a:effectLst/>
                <a:latin typeface="Consolas" panose="020B0609020204030204" pitchFamily="49" charset="0"/>
              </a:rPr>
              <a:t>import</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awsmobile</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from</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aws</a:t>
            </a:r>
            <a:r>
              <a:rPr lang="en-US" sz="1400" b="0" dirty="0">
                <a:solidFill>
                  <a:srgbClr val="CE9178"/>
                </a:solidFill>
                <a:effectLst/>
                <a:latin typeface="Consolas" panose="020B0609020204030204" pitchFamily="49" charset="0"/>
              </a:rPr>
              <a:t>-exports'</a:t>
            </a:r>
            <a:r>
              <a:rPr lang="en-US" sz="1400" b="0" dirty="0">
                <a:solidFill>
                  <a:srgbClr val="D4D4D4"/>
                </a:solidFill>
                <a:effectLst/>
                <a:latin typeface="Consolas" panose="020B0609020204030204" pitchFamily="49" charset="0"/>
              </a:rPr>
              <a:t>;</a:t>
            </a:r>
          </a:p>
          <a:p>
            <a:pPr lvl="1"/>
            <a:r>
              <a:rPr lang="en-US" sz="1400" b="0" dirty="0" err="1">
                <a:solidFill>
                  <a:srgbClr val="4FC1FF"/>
                </a:solidFill>
                <a:effectLst/>
                <a:latin typeface="Consolas" panose="020B0609020204030204" pitchFamily="49" charset="0"/>
              </a:rPr>
              <a:t>Amplify</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configure</a:t>
            </a:r>
            <a:r>
              <a:rPr lang="en-US" sz="1400" b="0" dirty="0">
                <a:solidFill>
                  <a:srgbClr val="D4D4D4"/>
                </a:solidFill>
                <a:effectLst/>
                <a:latin typeface="Consolas" panose="020B0609020204030204" pitchFamily="49" charset="0"/>
              </a:rPr>
              <a:t>(</a:t>
            </a:r>
            <a:r>
              <a:rPr lang="en-US" sz="1400" b="0" dirty="0" err="1">
                <a:solidFill>
                  <a:srgbClr val="4FC1FF"/>
                </a:solidFill>
                <a:effectLst/>
                <a:latin typeface="Consolas" panose="020B0609020204030204" pitchFamily="49" charset="0"/>
              </a:rPr>
              <a:t>awsmobile</a:t>
            </a:r>
            <a:r>
              <a:rPr lang="en-US" sz="1400" b="0" dirty="0">
                <a:solidFill>
                  <a:srgbClr val="D4D4D4"/>
                </a:solidFill>
                <a:effectLst/>
                <a:latin typeface="Consolas" panose="020B0609020204030204" pitchFamily="49" charset="0"/>
              </a:rPr>
              <a:t>);</a:t>
            </a:r>
          </a:p>
          <a:p>
            <a:endParaRPr lang="en-US" dirty="0"/>
          </a:p>
          <a:p>
            <a:r>
              <a:rPr lang="en-US" dirty="0"/>
              <a:t>   </a:t>
            </a:r>
            <a:r>
              <a:rPr lang="en-US" dirty="0">
                <a:sym typeface="Wingdings" panose="05000000000000000000" pitchFamily="2" charset="2"/>
              </a:rPr>
              <a:t> Now add Auth to the amplify – </a:t>
            </a:r>
            <a:r>
              <a:rPr lang="en-US" b="1" dirty="0">
                <a:sym typeface="Wingdings" panose="05000000000000000000" pitchFamily="2" charset="2"/>
              </a:rPr>
              <a:t>amplify add auth</a:t>
            </a:r>
          </a:p>
          <a:p>
            <a:r>
              <a:rPr lang="en-US" dirty="0">
                <a:sym typeface="Wingdings" panose="05000000000000000000" pitchFamily="2" charset="2"/>
              </a:rPr>
              <a:t>Choose the default authentication(Cognito User Pool)</a:t>
            </a:r>
          </a:p>
          <a:p>
            <a:r>
              <a:rPr lang="en-US" dirty="0">
                <a:sym typeface="Wingdings" panose="05000000000000000000" pitchFamily="2" charset="2"/>
              </a:rPr>
              <a:t>    Now add the Analytics(Pinpoint) – </a:t>
            </a:r>
            <a:r>
              <a:rPr lang="en-US" b="1" dirty="0">
                <a:sym typeface="Wingdings" panose="05000000000000000000" pitchFamily="2" charset="2"/>
              </a:rPr>
              <a:t>amplify add analytics</a:t>
            </a:r>
          </a:p>
          <a:p>
            <a:r>
              <a:rPr lang="en-US" b="1" dirty="0">
                <a:sym typeface="Wingdings" panose="05000000000000000000" pitchFamily="2" charset="2"/>
              </a:rPr>
              <a:t>   </a:t>
            </a:r>
            <a:r>
              <a:rPr lang="en-US" dirty="0">
                <a:sym typeface="Wingdings" panose="05000000000000000000" pitchFamily="2" charset="2"/>
              </a:rPr>
              <a:t> Lets publish to amplify </a:t>
            </a:r>
            <a:r>
              <a:rPr lang="en-US" b="1" dirty="0">
                <a:sym typeface="Wingdings" panose="05000000000000000000" pitchFamily="2" charset="2"/>
              </a:rPr>
              <a:t>– amplify push</a:t>
            </a:r>
          </a:p>
        </p:txBody>
      </p:sp>
      <p:pic>
        <p:nvPicPr>
          <p:cNvPr id="9" name="Picture 8">
            <a:extLst>
              <a:ext uri="{FF2B5EF4-FFF2-40B4-BE49-F238E27FC236}">
                <a16:creationId xmlns:a16="http://schemas.microsoft.com/office/drawing/2014/main" id="{290119AD-2302-428E-A518-BEEE0C4E0E5E}"/>
              </a:ext>
            </a:extLst>
          </p:cNvPr>
          <p:cNvPicPr>
            <a:picLocks noChangeAspect="1"/>
          </p:cNvPicPr>
          <p:nvPr/>
        </p:nvPicPr>
        <p:blipFill>
          <a:blip r:embed="rId3"/>
          <a:stretch>
            <a:fillRect/>
          </a:stretch>
        </p:blipFill>
        <p:spPr>
          <a:xfrm>
            <a:off x="6096000" y="1439745"/>
            <a:ext cx="5810890" cy="3978510"/>
          </a:xfrm>
          <a:prstGeom prst="rect">
            <a:avLst/>
          </a:prstGeom>
        </p:spPr>
      </p:pic>
    </p:spTree>
    <p:extLst>
      <p:ext uri="{BB962C8B-B14F-4D97-AF65-F5344CB8AC3E}">
        <p14:creationId xmlns:p14="http://schemas.microsoft.com/office/powerpoint/2010/main" val="2390026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A65B72-EFBC-4D9D-B037-EC3E10E00428}"/>
              </a:ext>
            </a:extLst>
          </p:cNvPr>
          <p:cNvSpPr txBox="1"/>
          <p:nvPr/>
        </p:nvSpPr>
        <p:spPr>
          <a:xfrm>
            <a:off x="609600" y="583096"/>
            <a:ext cx="7188604" cy="5355312"/>
          </a:xfrm>
          <a:prstGeom prst="rect">
            <a:avLst/>
          </a:prstGeom>
          <a:noFill/>
        </p:spPr>
        <p:txBody>
          <a:bodyPr wrap="square" rtlCol="0">
            <a:spAutoFit/>
          </a:bodyPr>
          <a:lstStyle/>
          <a:p>
            <a:r>
              <a:rPr lang="en-US" dirty="0"/>
              <a:t>Now when you run the react application in local you can see a sign in page. You see this screen because of</a:t>
            </a:r>
            <a:r>
              <a:rPr lang="en-US" dirty="0">
                <a:solidFill>
                  <a:srgbClr val="C00000"/>
                </a:solidFill>
              </a:rPr>
              <a:t>  </a:t>
            </a:r>
            <a:r>
              <a:rPr lang="en-US" b="0" dirty="0" err="1">
                <a:solidFill>
                  <a:srgbClr val="C00000"/>
                </a:solidFill>
                <a:effectLst/>
                <a:latin typeface="Consolas" panose="020B0609020204030204" pitchFamily="49" charset="0"/>
              </a:rPr>
              <a:t>withAuthenticator</a:t>
            </a:r>
            <a:r>
              <a:rPr lang="en-US" b="0" dirty="0">
                <a:solidFill>
                  <a:srgbClr val="C00000"/>
                </a:solidFill>
                <a:effectLst/>
                <a:latin typeface="Consolas" panose="020B0609020204030204" pitchFamily="49" charset="0"/>
              </a:rPr>
              <a:t>(App) </a:t>
            </a:r>
            <a:r>
              <a:rPr lang="en-US" b="0" dirty="0">
                <a:effectLst/>
              </a:rPr>
              <a:t>in which bounds the application</a:t>
            </a:r>
            <a:r>
              <a:rPr lang="en-US" b="0" dirty="0">
                <a:solidFill>
                  <a:srgbClr val="C00000"/>
                </a:solidFill>
                <a:effectLst/>
              </a:rPr>
              <a:t> </a:t>
            </a:r>
            <a:r>
              <a:rPr lang="en-US" b="0" dirty="0">
                <a:effectLst/>
              </a:rPr>
              <a:t>with Cognito Authentication</a:t>
            </a:r>
          </a:p>
          <a:p>
            <a:pPr marL="285750" indent="-285750">
              <a:buFont typeface="Wingdings" panose="05000000000000000000" pitchFamily="2" charset="2"/>
              <a:buChar char="à"/>
            </a:pPr>
            <a:r>
              <a:rPr lang="en-US" dirty="0">
                <a:sym typeface="Wingdings" panose="05000000000000000000" pitchFamily="2" charset="2"/>
              </a:rPr>
              <a:t>Create a User by clicking create account this will add the details to the AWS Cognito User Pool.</a:t>
            </a:r>
          </a:p>
          <a:p>
            <a:pPr marL="285750" indent="-285750">
              <a:buFont typeface="Wingdings" panose="05000000000000000000" pitchFamily="2" charset="2"/>
              <a:buChar char="à"/>
            </a:pPr>
            <a:r>
              <a:rPr lang="en-US" b="0" dirty="0">
                <a:effectLst/>
                <a:sym typeface="Wingdings" panose="05000000000000000000" pitchFamily="2" charset="2"/>
              </a:rPr>
              <a:t>Now navigate </a:t>
            </a:r>
            <a:r>
              <a:rPr lang="en-US" dirty="0">
                <a:sym typeface="Wingdings" panose="05000000000000000000" pitchFamily="2" charset="2"/>
              </a:rPr>
              <a:t>to Pinpoint Console and Under the </a:t>
            </a:r>
          </a:p>
          <a:p>
            <a:r>
              <a:rPr lang="en-US" dirty="0">
                <a:sym typeface="Wingdings" panose="05000000000000000000" pitchFamily="2" charset="2"/>
              </a:rPr>
              <a:t>Settings  Email Enable Email Channel for the Project with a verified email address.</a:t>
            </a:r>
          </a:p>
          <a:p>
            <a:pPr marL="285750" indent="-285750">
              <a:buFont typeface="Wingdings" panose="05000000000000000000" pitchFamily="2" charset="2"/>
              <a:buChar char="à"/>
            </a:pPr>
            <a:r>
              <a:rPr lang="en-US" b="0" dirty="0">
                <a:effectLst/>
                <a:sym typeface="Wingdings" panose="05000000000000000000" pitchFamily="2" charset="2"/>
              </a:rPr>
              <a:t>Create a Seg</a:t>
            </a:r>
            <a:r>
              <a:rPr lang="en-US" dirty="0">
                <a:sym typeface="Wingdings" panose="05000000000000000000" pitchFamily="2" charset="2"/>
              </a:rPr>
              <a:t>ment in the Pinpoint Service. Segment is used to group the users, let’s say if we want to group the user based on whether they have purchased the order or they have just added the items to cart. We don’t want to send a reminder email to the users who have already purchase right, the segment helps in segregating the group.</a:t>
            </a:r>
          </a:p>
          <a:p>
            <a:pPr marL="285750" indent="-285750">
              <a:buFont typeface="Wingdings" panose="05000000000000000000" pitchFamily="2" charset="2"/>
              <a:buChar char="à"/>
            </a:pPr>
            <a:r>
              <a:rPr lang="en-US" dirty="0">
                <a:sym typeface="Wingdings" panose="05000000000000000000" pitchFamily="2" charset="2"/>
              </a:rPr>
              <a:t>Now lets create a journey. Start the journey with the type of event “</a:t>
            </a:r>
            <a:r>
              <a:rPr lang="en-US" sz="1600" b="1" i="1" dirty="0" err="1">
                <a:solidFill>
                  <a:srgbClr val="C00000"/>
                </a:solidFill>
                <a:sym typeface="Wingdings" panose="05000000000000000000" pitchFamily="2" charset="2"/>
              </a:rPr>
              <a:t>AddToCart</a:t>
            </a:r>
            <a:r>
              <a:rPr lang="en-US" dirty="0">
                <a:sym typeface="Wingdings" panose="05000000000000000000" pitchFamily="2" charset="2"/>
              </a:rPr>
              <a:t>” this specify if the event has the </a:t>
            </a:r>
            <a:r>
              <a:rPr lang="en-US" dirty="0" err="1">
                <a:sym typeface="Wingdings" panose="05000000000000000000" pitchFamily="2" charset="2"/>
              </a:rPr>
              <a:t>AddToCart</a:t>
            </a:r>
            <a:r>
              <a:rPr lang="en-US" dirty="0">
                <a:sym typeface="Wingdings" panose="05000000000000000000" pitchFamily="2" charset="2"/>
              </a:rPr>
              <a:t> </a:t>
            </a:r>
            <a:r>
              <a:rPr lang="en-US" dirty="0" err="1">
                <a:sym typeface="Wingdings" panose="05000000000000000000" pitchFamily="2" charset="2"/>
              </a:rPr>
              <a:t>eventType</a:t>
            </a:r>
            <a:r>
              <a:rPr lang="en-US" dirty="0">
                <a:sym typeface="Wingdings" panose="05000000000000000000" pitchFamily="2" charset="2"/>
              </a:rPr>
              <a:t> then execute the journey</a:t>
            </a:r>
          </a:p>
          <a:p>
            <a:pPr marL="285750" indent="-285750">
              <a:buFont typeface="Wingdings" panose="05000000000000000000" pitchFamily="2" charset="2"/>
              <a:buChar char="à"/>
            </a:pPr>
            <a:r>
              <a:rPr lang="en-US" dirty="0">
                <a:sym typeface="Wingdings" panose="05000000000000000000" pitchFamily="2" charset="2"/>
              </a:rPr>
              <a:t>Now Add Activity with yes/no </a:t>
            </a:r>
          </a:p>
          <a:p>
            <a:r>
              <a:rPr lang="en-US" dirty="0">
                <a:sym typeface="Wingdings" panose="05000000000000000000" pitchFamily="2" charset="2"/>
              </a:rPr>
              <a:t>Split </a:t>
            </a:r>
          </a:p>
          <a:p>
            <a:endParaRPr lang="en-US" b="0" dirty="0">
              <a:effectLst/>
            </a:endParaRPr>
          </a:p>
        </p:txBody>
      </p:sp>
      <p:pic>
        <p:nvPicPr>
          <p:cNvPr id="6" name="Picture 5">
            <a:extLst>
              <a:ext uri="{FF2B5EF4-FFF2-40B4-BE49-F238E27FC236}">
                <a16:creationId xmlns:a16="http://schemas.microsoft.com/office/drawing/2014/main" id="{D17FFC10-95D1-4F5F-A20F-3EC5E2A42339}"/>
              </a:ext>
            </a:extLst>
          </p:cNvPr>
          <p:cNvPicPr>
            <a:picLocks noChangeAspect="1"/>
          </p:cNvPicPr>
          <p:nvPr/>
        </p:nvPicPr>
        <p:blipFill>
          <a:blip r:embed="rId2"/>
          <a:stretch>
            <a:fillRect/>
          </a:stretch>
        </p:blipFill>
        <p:spPr>
          <a:xfrm>
            <a:off x="7943978" y="3228468"/>
            <a:ext cx="4096322" cy="3629532"/>
          </a:xfrm>
          <a:prstGeom prst="rect">
            <a:avLst/>
          </a:prstGeom>
        </p:spPr>
      </p:pic>
      <p:pic>
        <p:nvPicPr>
          <p:cNvPr id="10" name="Picture 9">
            <a:extLst>
              <a:ext uri="{FF2B5EF4-FFF2-40B4-BE49-F238E27FC236}">
                <a16:creationId xmlns:a16="http://schemas.microsoft.com/office/drawing/2014/main" id="{0093F939-A033-4E4A-932D-57DF1483D037}"/>
              </a:ext>
            </a:extLst>
          </p:cNvPr>
          <p:cNvPicPr>
            <a:picLocks noChangeAspect="1"/>
          </p:cNvPicPr>
          <p:nvPr/>
        </p:nvPicPr>
        <p:blipFill>
          <a:blip r:embed="rId3"/>
          <a:stretch>
            <a:fillRect/>
          </a:stretch>
        </p:blipFill>
        <p:spPr>
          <a:xfrm>
            <a:off x="8413144" y="142421"/>
            <a:ext cx="3566528" cy="3493973"/>
          </a:xfrm>
          <a:prstGeom prst="rect">
            <a:avLst/>
          </a:prstGeom>
        </p:spPr>
      </p:pic>
      <p:pic>
        <p:nvPicPr>
          <p:cNvPr id="12" name="Picture 11">
            <a:extLst>
              <a:ext uri="{FF2B5EF4-FFF2-40B4-BE49-F238E27FC236}">
                <a16:creationId xmlns:a16="http://schemas.microsoft.com/office/drawing/2014/main" id="{AA69E321-7FFB-4655-9149-E8068F17278A}"/>
              </a:ext>
            </a:extLst>
          </p:cNvPr>
          <p:cNvPicPr>
            <a:picLocks noChangeAspect="1"/>
          </p:cNvPicPr>
          <p:nvPr/>
        </p:nvPicPr>
        <p:blipFill>
          <a:blip r:embed="rId4"/>
          <a:stretch>
            <a:fillRect/>
          </a:stretch>
        </p:blipFill>
        <p:spPr>
          <a:xfrm>
            <a:off x="4190650" y="4862128"/>
            <a:ext cx="3724088" cy="1856724"/>
          </a:xfrm>
          <a:prstGeom prst="rect">
            <a:avLst/>
          </a:prstGeom>
        </p:spPr>
      </p:pic>
    </p:spTree>
    <p:extLst>
      <p:ext uri="{BB962C8B-B14F-4D97-AF65-F5344CB8AC3E}">
        <p14:creationId xmlns:p14="http://schemas.microsoft.com/office/powerpoint/2010/main" val="131312297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{96F2E036-1F90-4C23-A7C8-FBC5B8DF40C0}tf78438558_win32</Template>
  <TotalTime>451</TotalTime>
  <Words>1243</Words>
  <Application>Microsoft Office PowerPoint</Application>
  <PresentationFormat>Widescreen</PresentationFormat>
  <Paragraphs>93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Black</vt:lpstr>
      <vt:lpstr>Bahnschrift</vt:lpstr>
      <vt:lpstr>Bahnschrift SemiBold</vt:lpstr>
      <vt:lpstr>Consolas</vt:lpstr>
      <vt:lpstr>Sabon Next LT</vt:lpstr>
      <vt:lpstr>Wingdings</vt:lpstr>
      <vt:lpstr>Office Theme</vt:lpstr>
      <vt:lpstr>AWS PINPOINT WITH AWS AMPLIFY </vt:lpstr>
      <vt:lpstr>AGENDA</vt:lpstr>
      <vt:lpstr>What is aws amplify</vt:lpstr>
      <vt:lpstr>AWS PINPOINT</vt:lpstr>
      <vt:lpstr>USE CASE –My PIZZA STORE</vt:lpstr>
      <vt:lpstr>Scenario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PINPOINT WITH AWS AMPLIFY </dc:title>
  <dc:subject/>
  <dc:creator>Shalni Maria Loudia GL</dc:creator>
  <cp:lastModifiedBy>Shalni Maria Loudia GL</cp:lastModifiedBy>
  <cp:revision>31</cp:revision>
  <dcterms:created xsi:type="dcterms:W3CDTF">2023-02-28T10:42:11Z</dcterms:created>
  <dcterms:modified xsi:type="dcterms:W3CDTF">2023-02-28T18:14:01Z</dcterms:modified>
</cp:coreProperties>
</file>