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D3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fc2c181d6e771659" providerId="LiveId" clId="{3A0D19A5-807A-4DEE-96A3-B23D0CC4D04E}"/>
    <pc:docChg chg="modSld">
      <pc:chgData name=" " userId="fc2c181d6e771659" providerId="LiveId" clId="{3A0D19A5-807A-4DEE-96A3-B23D0CC4D04E}" dt="2021-03-12T23:11:30.437" v="0" actId="1076"/>
      <pc:docMkLst>
        <pc:docMk/>
      </pc:docMkLst>
      <pc:sldChg chg="modSp mod">
        <pc:chgData name=" " userId="fc2c181d6e771659" providerId="LiveId" clId="{3A0D19A5-807A-4DEE-96A3-B23D0CC4D04E}" dt="2021-03-12T23:11:30.437" v="0" actId="1076"/>
        <pc:sldMkLst>
          <pc:docMk/>
          <pc:sldMk cId="1942868063" sldId="261"/>
        </pc:sldMkLst>
        <pc:picChg chg="mod">
          <ac:chgData name=" " userId="fc2c181d6e771659" providerId="LiveId" clId="{3A0D19A5-807A-4DEE-96A3-B23D0CC4D04E}" dt="2021-03-12T23:11:30.437" v="0" actId="1076"/>
          <ac:picMkLst>
            <pc:docMk/>
            <pc:sldMk cId="1942868063" sldId="261"/>
            <ac:picMk id="36" creationId="{C846B8E9-19BB-496C-917A-E2743ACB6C1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915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14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7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5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696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41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3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77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40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3/12/2021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20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3949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6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696" r:id="rId5"/>
    <p:sldLayoutId id="2147483702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.publishing.service.gov.uk/government/uploads/system/uploads/attachment_data/file/918270/UK_Statistics_on_Waste_statistical_notice_March_2020_accessible_FINAL_updated_size_12.pdf" TargetMode="External"/><Relationship Id="rId2" Type="http://schemas.openxmlformats.org/officeDocument/2006/relationships/hyperlink" Target="https://sdgs.un.org/goals/goal1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unlit path through an almond orchard">
            <a:extLst>
              <a:ext uri="{FF2B5EF4-FFF2-40B4-BE49-F238E27FC236}">
                <a16:creationId xmlns:a16="http://schemas.microsoft.com/office/drawing/2014/main" id="{8475BFD6-E818-49B8-AC69-96FA5C25F2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b="15730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B4A12B6-EF0D-43E8-8C17-4FAD4D276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>
              <a:lumMod val="85000"/>
              <a:lumOff val="15000"/>
              <a:alpha val="93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E107525-0C02-447F-8A3F-553320A72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2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63E10D-D3D7-4CF3-868B-763C8CF8D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>
            <a:normAutofit/>
          </a:bodyPr>
          <a:lstStyle/>
          <a:p>
            <a:r>
              <a:rPr lang="en-GB" err="1"/>
              <a:t>HackLboro</a:t>
            </a:r>
            <a:r>
              <a:rPr lang="en-GB"/>
              <a:t> 2021</a:t>
            </a:r>
            <a:br>
              <a:rPr lang="en-GB"/>
            </a:br>
            <a:r>
              <a:rPr lang="en-GB"/>
              <a:t>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58477F-CCCF-48BA-9D00-342018D6A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Team 2: Chomba, Shalom, Matt, Callum and Jonathan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7A42E3-05D8-4A0B-9D4E-20EF581E5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EE9A54B-189D-4645-8254-FDC4210EC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11CE48F-D5E4-4520-AF1E-8F85CFBDA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1448851-39AD-4943-BF9C-C50704E08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946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C6339-38D8-4ABA-9E43-0A8EFDA7D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60085-E857-46CD-BB28-82968636B8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The Sustainable Development Goals are a collection of 17 interlinked global goals set in 2015 by the United Nations General Assembly.</a:t>
            </a:r>
          </a:p>
          <a:p>
            <a:r>
              <a:rPr lang="en-GB" dirty="0"/>
              <a:t>They are designed to be a “blueprint to achieve a better and more sustainable future for all”.</a:t>
            </a:r>
          </a:p>
          <a:p>
            <a:r>
              <a:rPr lang="en-GB" dirty="0"/>
              <a:t>Our team has focused on ‘Goal 12: Responsible Consumption and Production’.</a:t>
            </a:r>
          </a:p>
          <a:p>
            <a:pPr lvl="1"/>
            <a:r>
              <a:rPr lang="en-GB" b="1" dirty="0"/>
              <a:t>Target 12.5</a:t>
            </a:r>
            <a:r>
              <a:rPr lang="en-GB" dirty="0"/>
              <a:t> – “</a:t>
            </a:r>
            <a:r>
              <a:rPr lang="en-GB" b="0" i="0" dirty="0">
                <a:effectLst/>
              </a:rPr>
              <a:t>By 2030, substantially reduce waste generation through prevention, reduction, recycling and reuse.” (1)</a:t>
            </a:r>
          </a:p>
          <a:p>
            <a:pPr lvl="1"/>
            <a:r>
              <a:rPr lang="en-GB" b="1" dirty="0"/>
              <a:t>Target 12.8</a:t>
            </a:r>
            <a:r>
              <a:rPr lang="en-GB" dirty="0"/>
              <a:t> – “</a:t>
            </a:r>
            <a:r>
              <a:rPr lang="en-GB" b="0" i="0" dirty="0">
                <a:effectLst/>
              </a:rPr>
              <a:t>By 2030, ensure that people everywhere have the relevant information and awareness for sustainable development and lifestyles in harmony with nature.” (1)</a:t>
            </a:r>
            <a:endParaRPr lang="en-GB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CCAB340-3086-4438-B1D0-AAA86B7289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19119" y="2103438"/>
            <a:ext cx="3748087" cy="3748087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00033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225D9-FE2E-422F-AFFE-323CDB00F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Overview of Recycling in the UK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AA4F4-187F-496B-A35A-551DFB1DDD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The UK recycling rate for Waste from Households (WfH) was 45.0% in 2018. (2)</a:t>
            </a:r>
          </a:p>
          <a:p>
            <a:r>
              <a:rPr lang="en-GB" dirty="0"/>
              <a:t>The UK generated 221.0 million tonnes of total waste in 2016, with England responsible for 85% of the UK total. (2)</a:t>
            </a:r>
          </a:p>
          <a:p>
            <a:r>
              <a:rPr lang="en-GB" dirty="0"/>
              <a:t>As seen in Figure 1, England’s recycling rate has plateaued in recent years. (2)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C3C2FBF-01C3-4B04-B29C-7F5AD17D1A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23440" y="2103438"/>
            <a:ext cx="3539445" cy="3748087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59112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E476A-8609-4591-BFC3-8189EA078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our idea?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22221-B419-43ED-A627-ED127FAF9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540000"/>
          </a:xfrm>
        </p:spPr>
        <p:txBody>
          <a:bodyPr/>
          <a:lstStyle/>
          <a:p>
            <a:r>
              <a:rPr lang="en-GB" dirty="0"/>
              <a:t>A system which advises users on how to be sustainable consumers, focusing on the principles of reduce, reuse, recycle.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964BE4E-B376-46C5-8B2D-291247763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74275"/>
              </p:ext>
            </p:extLst>
          </p:nvPr>
        </p:nvGraphicFramePr>
        <p:xfrm>
          <a:off x="1056000" y="2833229"/>
          <a:ext cx="10080000" cy="31140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360000">
                  <a:extLst>
                    <a:ext uri="{9D8B030D-6E8A-4147-A177-3AD203B41FA5}">
                      <a16:colId xmlns:a16="http://schemas.microsoft.com/office/drawing/2014/main" val="2539461917"/>
                    </a:ext>
                  </a:extLst>
                </a:gridCol>
                <a:gridCol w="3360000">
                  <a:extLst>
                    <a:ext uri="{9D8B030D-6E8A-4147-A177-3AD203B41FA5}">
                      <a16:colId xmlns:a16="http://schemas.microsoft.com/office/drawing/2014/main" val="2574432910"/>
                    </a:ext>
                  </a:extLst>
                </a:gridCol>
                <a:gridCol w="3360000">
                  <a:extLst>
                    <a:ext uri="{9D8B030D-6E8A-4147-A177-3AD203B41FA5}">
                      <a16:colId xmlns:a16="http://schemas.microsoft.com/office/drawing/2014/main" val="582680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Reduce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Reuse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Recycle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4465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Help users identify whether the products they are purchasing are sustainable.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Suggest activities which utilise waste products and materials, particularly aimed at children.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Advise users of the types of waste that can be recycled in their respective districts.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256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Introduce users to sustainable alternatives to popular products.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Locate nearby charities and inform the user of the products they accept.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Locate nearby recycling centres and inform the user of the types of waste they accept.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226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Provide links to useful resources which promote sustainable practices.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Offer a platform for users to trade unwanted items.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339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9243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0627-3910-4DF2-B92A-AAC2689F3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of Use (Part One)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D5AA977-ADF2-46FE-BE4A-FCA8E147BB55}"/>
              </a:ext>
            </a:extLst>
          </p:cNvPr>
          <p:cNvGrpSpPr/>
          <p:nvPr/>
        </p:nvGrpSpPr>
        <p:grpSpPr>
          <a:xfrm>
            <a:off x="1426096" y="2288403"/>
            <a:ext cx="9339809" cy="3599817"/>
            <a:chOff x="1426096" y="1629092"/>
            <a:chExt cx="9339809" cy="359981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D521757-9E05-4F3D-9220-D881867DDE0E}"/>
                </a:ext>
              </a:extLst>
            </p:cNvPr>
            <p:cNvGrpSpPr/>
            <p:nvPr/>
          </p:nvGrpSpPr>
          <p:grpSpPr>
            <a:xfrm>
              <a:off x="1426096" y="1629092"/>
              <a:ext cx="9339809" cy="3599817"/>
              <a:chOff x="1066800" y="2410056"/>
              <a:chExt cx="9339809" cy="3599817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4AB38368-B8BC-4C4B-A9A0-AB8C2DA4F853}"/>
                  </a:ext>
                </a:extLst>
              </p:cNvPr>
              <p:cNvGrpSpPr/>
              <p:nvPr/>
            </p:nvGrpSpPr>
            <p:grpSpPr>
              <a:xfrm>
                <a:off x="1066800" y="2410058"/>
                <a:ext cx="1799590" cy="3599815"/>
                <a:chOff x="0" y="0"/>
                <a:chExt cx="1800000" cy="3600000"/>
              </a:xfrm>
            </p:grpSpPr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B60AFA52-B670-4AAE-B55C-216AEF20EC54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800000" cy="360000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BF5985EC-60B9-4F31-B119-ABF4DA108C5C}"/>
                    </a:ext>
                  </a:extLst>
                </p:cNvPr>
                <p:cNvSpPr/>
                <p:nvPr/>
              </p:nvSpPr>
              <p:spPr>
                <a:xfrm>
                  <a:off x="171450" y="450850"/>
                  <a:ext cx="1440000" cy="2700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6CB608E8-C9D7-487C-B8D7-08148DC86FDB}"/>
                    </a:ext>
                  </a:extLst>
                </p:cNvPr>
                <p:cNvSpPr/>
                <p:nvPr/>
              </p:nvSpPr>
              <p:spPr>
                <a:xfrm>
                  <a:off x="762000" y="3238500"/>
                  <a:ext cx="269875" cy="26987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6C21C379-FA09-4379-AFC9-1BF752721DFF}"/>
                    </a:ext>
                  </a:extLst>
                </p:cNvPr>
                <p:cNvSpPr/>
                <p:nvPr/>
              </p:nvSpPr>
              <p:spPr>
                <a:xfrm>
                  <a:off x="717550" y="247650"/>
                  <a:ext cx="359410" cy="71755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C8109E00-E888-4A6E-80BB-32E41EEC3E74}"/>
                    </a:ext>
                  </a:extLst>
                </p:cNvPr>
                <p:cNvSpPr/>
                <p:nvPr/>
              </p:nvSpPr>
              <p:spPr>
                <a:xfrm>
                  <a:off x="857250" y="101600"/>
                  <a:ext cx="71755" cy="7175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D6844141-4ADA-47F7-AF34-0DE9929EEFBC}"/>
                  </a:ext>
                </a:extLst>
              </p:cNvPr>
              <p:cNvGrpSpPr/>
              <p:nvPr/>
            </p:nvGrpSpPr>
            <p:grpSpPr>
              <a:xfrm>
                <a:off x="3583777" y="2410058"/>
                <a:ext cx="1799590" cy="3599815"/>
                <a:chOff x="0" y="0"/>
                <a:chExt cx="1800000" cy="3600000"/>
              </a:xfrm>
            </p:grpSpPr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65EF15D9-53FA-43B8-940D-AC016DC11214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800000" cy="360000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05763238-B942-48FC-8138-79DCF64B9F1D}"/>
                    </a:ext>
                  </a:extLst>
                </p:cNvPr>
                <p:cNvSpPr/>
                <p:nvPr/>
              </p:nvSpPr>
              <p:spPr>
                <a:xfrm>
                  <a:off x="171450" y="450850"/>
                  <a:ext cx="1440000" cy="2700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BDD5DB44-ABEE-4DB1-B316-D2ABE10DE78A}"/>
                    </a:ext>
                  </a:extLst>
                </p:cNvPr>
                <p:cNvSpPr/>
                <p:nvPr/>
              </p:nvSpPr>
              <p:spPr>
                <a:xfrm>
                  <a:off x="762000" y="3238500"/>
                  <a:ext cx="269875" cy="26987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AE9BA165-3866-4DE4-B5CA-DD70EBE57D9D}"/>
                    </a:ext>
                  </a:extLst>
                </p:cNvPr>
                <p:cNvSpPr/>
                <p:nvPr/>
              </p:nvSpPr>
              <p:spPr>
                <a:xfrm>
                  <a:off x="717550" y="247650"/>
                  <a:ext cx="359410" cy="71755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C9057A73-3BAF-44D4-840C-DBECA273C1B9}"/>
                    </a:ext>
                  </a:extLst>
                </p:cNvPr>
                <p:cNvSpPr/>
                <p:nvPr/>
              </p:nvSpPr>
              <p:spPr>
                <a:xfrm>
                  <a:off x="857250" y="101600"/>
                  <a:ext cx="71755" cy="7175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ADB0272D-7478-4A1D-9A5B-C45BF70E570B}"/>
                  </a:ext>
                </a:extLst>
              </p:cNvPr>
              <p:cNvGrpSpPr/>
              <p:nvPr/>
            </p:nvGrpSpPr>
            <p:grpSpPr>
              <a:xfrm>
                <a:off x="6096000" y="2410057"/>
                <a:ext cx="1799590" cy="3599815"/>
                <a:chOff x="0" y="0"/>
                <a:chExt cx="1800000" cy="3600000"/>
              </a:xfrm>
            </p:grpSpPr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B58C28C1-8741-4D1C-993B-D62424CDEBB2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800000" cy="360000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EC328533-0E6B-4DC8-9458-D1592E3487FD}"/>
                    </a:ext>
                  </a:extLst>
                </p:cNvPr>
                <p:cNvSpPr/>
                <p:nvPr/>
              </p:nvSpPr>
              <p:spPr>
                <a:xfrm>
                  <a:off x="171450" y="450850"/>
                  <a:ext cx="1440000" cy="2700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CE2B85EA-2D45-469F-86D2-65D441753267}"/>
                    </a:ext>
                  </a:extLst>
                </p:cNvPr>
                <p:cNvSpPr/>
                <p:nvPr/>
              </p:nvSpPr>
              <p:spPr>
                <a:xfrm>
                  <a:off x="762000" y="3238500"/>
                  <a:ext cx="269875" cy="26987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  <p:sp>
              <p:nvSpPr>
                <p:cNvPr id="20" name="Rectangle: Rounded Corners 19">
                  <a:extLst>
                    <a:ext uri="{FF2B5EF4-FFF2-40B4-BE49-F238E27FC236}">
                      <a16:creationId xmlns:a16="http://schemas.microsoft.com/office/drawing/2014/main" id="{7DED0136-6C66-49EF-AD96-27084C690E5C}"/>
                    </a:ext>
                  </a:extLst>
                </p:cNvPr>
                <p:cNvSpPr/>
                <p:nvPr/>
              </p:nvSpPr>
              <p:spPr>
                <a:xfrm>
                  <a:off x="717550" y="247650"/>
                  <a:ext cx="359410" cy="71755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042712F6-F388-4529-8600-697801E55A52}"/>
                    </a:ext>
                  </a:extLst>
                </p:cNvPr>
                <p:cNvSpPr/>
                <p:nvPr/>
              </p:nvSpPr>
              <p:spPr>
                <a:xfrm>
                  <a:off x="857250" y="101600"/>
                  <a:ext cx="71755" cy="7175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5982973E-A36A-4815-B0AC-295B9EC8DC9A}"/>
                  </a:ext>
                </a:extLst>
              </p:cNvPr>
              <p:cNvGrpSpPr/>
              <p:nvPr/>
            </p:nvGrpSpPr>
            <p:grpSpPr>
              <a:xfrm>
                <a:off x="8607019" y="2410056"/>
                <a:ext cx="1799590" cy="3599815"/>
                <a:chOff x="0" y="0"/>
                <a:chExt cx="1800000" cy="3600000"/>
              </a:xfrm>
            </p:grpSpPr>
            <p:sp>
              <p:nvSpPr>
                <p:cNvPr id="23" name="Rectangle: Rounded Corners 22">
                  <a:extLst>
                    <a:ext uri="{FF2B5EF4-FFF2-40B4-BE49-F238E27FC236}">
                      <a16:creationId xmlns:a16="http://schemas.microsoft.com/office/drawing/2014/main" id="{F22F9117-9978-4E9E-80FD-66A108C6C0DB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800000" cy="360000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49EA7DB-B15A-4715-8F00-F53EC179C1E7}"/>
                    </a:ext>
                  </a:extLst>
                </p:cNvPr>
                <p:cNvSpPr/>
                <p:nvPr/>
              </p:nvSpPr>
              <p:spPr>
                <a:xfrm>
                  <a:off x="171450" y="450850"/>
                  <a:ext cx="1440000" cy="2700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428395B0-6E44-46D2-A36C-4FC7888A0AF1}"/>
                    </a:ext>
                  </a:extLst>
                </p:cNvPr>
                <p:cNvSpPr/>
                <p:nvPr/>
              </p:nvSpPr>
              <p:spPr>
                <a:xfrm>
                  <a:off x="762000" y="3238500"/>
                  <a:ext cx="269875" cy="26987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  <p:sp>
              <p:nvSpPr>
                <p:cNvPr id="26" name="Rectangle: Rounded Corners 25">
                  <a:extLst>
                    <a:ext uri="{FF2B5EF4-FFF2-40B4-BE49-F238E27FC236}">
                      <a16:creationId xmlns:a16="http://schemas.microsoft.com/office/drawing/2014/main" id="{E6C5589E-C952-49F5-BF83-6CF055F5DE18}"/>
                    </a:ext>
                  </a:extLst>
                </p:cNvPr>
                <p:cNvSpPr/>
                <p:nvPr/>
              </p:nvSpPr>
              <p:spPr>
                <a:xfrm>
                  <a:off x="717550" y="247650"/>
                  <a:ext cx="359410" cy="71755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62480D21-264D-4324-855D-1E0BDE183006}"/>
                    </a:ext>
                  </a:extLst>
                </p:cNvPr>
                <p:cNvSpPr/>
                <p:nvPr/>
              </p:nvSpPr>
              <p:spPr>
                <a:xfrm>
                  <a:off x="857250" y="101600"/>
                  <a:ext cx="71755" cy="7175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</p:grp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F0350C2-FA2A-47A3-8A69-65C6331F2F73}"/>
                </a:ext>
              </a:extLst>
            </p:cNvPr>
            <p:cNvCxnSpPr>
              <a:cxnSpLocks/>
            </p:cNvCxnSpPr>
            <p:nvPr/>
          </p:nvCxnSpPr>
          <p:spPr>
            <a:xfrm>
              <a:off x="3280852" y="3429000"/>
              <a:ext cx="6043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1E3CA80-89D3-4412-8CD6-FFBA64B330B6}"/>
                </a:ext>
              </a:extLst>
            </p:cNvPr>
            <p:cNvCxnSpPr>
              <a:cxnSpLocks/>
            </p:cNvCxnSpPr>
            <p:nvPr/>
          </p:nvCxnSpPr>
          <p:spPr>
            <a:xfrm>
              <a:off x="5801012" y="3429000"/>
              <a:ext cx="6043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763F116-45A9-4E7E-9081-48515DF3AA08}"/>
                </a:ext>
              </a:extLst>
            </p:cNvPr>
            <p:cNvCxnSpPr>
              <a:cxnSpLocks/>
            </p:cNvCxnSpPr>
            <p:nvPr/>
          </p:nvCxnSpPr>
          <p:spPr>
            <a:xfrm>
              <a:off x="8315284" y="3435214"/>
              <a:ext cx="6043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3F1140B-EF73-4BE2-A890-45786449D047}"/>
              </a:ext>
            </a:extLst>
          </p:cNvPr>
          <p:cNvSpPr/>
          <p:nvPr/>
        </p:nvSpPr>
        <p:spPr>
          <a:xfrm>
            <a:off x="4289871" y="3159000"/>
            <a:ext cx="1080000" cy="540000"/>
          </a:xfrm>
          <a:prstGeom prst="roundRect">
            <a:avLst/>
          </a:prstGeom>
          <a:solidFill>
            <a:srgbClr val="68D3B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Reduce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C846B8E9-19BB-496C-917A-E2743ACB6C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87" t="26524" r="18513" b="20504"/>
          <a:stretch/>
        </p:blipFill>
        <p:spPr>
          <a:xfrm>
            <a:off x="1703881" y="3726762"/>
            <a:ext cx="1280000" cy="720000"/>
          </a:xfrm>
          <a:prstGeom prst="flowChartAlternateProcess">
            <a:avLst/>
          </a:prstGeom>
          <a:ln>
            <a:solidFill>
              <a:schemeClr val="tx1"/>
            </a:solidFill>
          </a:ln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5717A73-220F-474B-9DBB-EBBD7C9129FA}"/>
              </a:ext>
            </a:extLst>
          </p:cNvPr>
          <p:cNvSpPr/>
          <p:nvPr/>
        </p:nvSpPr>
        <p:spPr>
          <a:xfrm>
            <a:off x="4289871" y="3818310"/>
            <a:ext cx="1080000" cy="540000"/>
          </a:xfrm>
          <a:prstGeom prst="roundRect">
            <a:avLst/>
          </a:prstGeom>
          <a:solidFill>
            <a:srgbClr val="68D3B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Reuse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70AAEC6-78EC-4BE2-A266-5CD9AAB26B0A}"/>
              </a:ext>
            </a:extLst>
          </p:cNvPr>
          <p:cNvSpPr/>
          <p:nvPr/>
        </p:nvSpPr>
        <p:spPr>
          <a:xfrm>
            <a:off x="4289871" y="4477620"/>
            <a:ext cx="1080000" cy="540000"/>
          </a:xfrm>
          <a:prstGeom prst="roundRect">
            <a:avLst/>
          </a:prstGeom>
          <a:solidFill>
            <a:srgbClr val="68D3B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Recycle</a:t>
            </a:r>
          </a:p>
        </p:txBody>
      </p:sp>
      <p:sp>
        <p:nvSpPr>
          <p:cNvPr id="39" name="Arrow: Up 38">
            <a:extLst>
              <a:ext uri="{FF2B5EF4-FFF2-40B4-BE49-F238E27FC236}">
                <a16:creationId xmlns:a16="http://schemas.microsoft.com/office/drawing/2014/main" id="{9C38B235-643D-4C9C-86FF-FDFF6832EA31}"/>
              </a:ext>
            </a:extLst>
          </p:cNvPr>
          <p:cNvSpPr/>
          <p:nvPr/>
        </p:nvSpPr>
        <p:spPr>
          <a:xfrm>
            <a:off x="4747512" y="4901335"/>
            <a:ext cx="180000" cy="36000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A7634A3-AD12-4786-B741-2F5B93F9A7FD}"/>
              </a:ext>
            </a:extLst>
          </p:cNvPr>
          <p:cNvSpPr/>
          <p:nvPr/>
        </p:nvSpPr>
        <p:spPr>
          <a:xfrm>
            <a:off x="6806543" y="3159000"/>
            <a:ext cx="1080000" cy="540000"/>
          </a:xfrm>
          <a:prstGeom prst="roundRect">
            <a:avLst/>
          </a:prstGeom>
          <a:solidFill>
            <a:srgbClr val="68D3B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Item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BF5A53D-1836-4665-A484-44996D471CED}"/>
              </a:ext>
            </a:extLst>
          </p:cNvPr>
          <p:cNvSpPr/>
          <p:nvPr/>
        </p:nvSpPr>
        <p:spPr>
          <a:xfrm>
            <a:off x="6806543" y="3828533"/>
            <a:ext cx="1080000" cy="540000"/>
          </a:xfrm>
          <a:prstGeom prst="roundRect">
            <a:avLst/>
          </a:prstGeom>
          <a:solidFill>
            <a:srgbClr val="68D3B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District</a:t>
            </a:r>
          </a:p>
        </p:txBody>
      </p:sp>
      <p:sp>
        <p:nvSpPr>
          <p:cNvPr id="42" name="Arrow: Up 41">
            <a:extLst>
              <a:ext uri="{FF2B5EF4-FFF2-40B4-BE49-F238E27FC236}">
                <a16:creationId xmlns:a16="http://schemas.microsoft.com/office/drawing/2014/main" id="{4354FDB8-033D-43A2-AA51-39A1E2E3CB8B}"/>
              </a:ext>
            </a:extLst>
          </p:cNvPr>
          <p:cNvSpPr/>
          <p:nvPr/>
        </p:nvSpPr>
        <p:spPr>
          <a:xfrm>
            <a:off x="7265091" y="3582814"/>
            <a:ext cx="180000" cy="36000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C78BAAD-F36C-4A25-A49F-88E94555DA38}"/>
              </a:ext>
            </a:extLst>
          </p:cNvPr>
          <p:cNvSpPr/>
          <p:nvPr/>
        </p:nvSpPr>
        <p:spPr>
          <a:xfrm>
            <a:off x="9317562" y="3159000"/>
            <a:ext cx="1080000" cy="540000"/>
          </a:xfrm>
          <a:prstGeom prst="roundRect">
            <a:avLst/>
          </a:prstGeom>
          <a:solidFill>
            <a:srgbClr val="68D3B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Please select an item.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76F8110-FDD7-483B-B4A6-B5F0B4FCC109}"/>
              </a:ext>
            </a:extLst>
          </p:cNvPr>
          <p:cNvSpPr/>
          <p:nvPr/>
        </p:nvSpPr>
        <p:spPr>
          <a:xfrm>
            <a:off x="9326110" y="3828533"/>
            <a:ext cx="1080000" cy="143280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Automotive</a:t>
            </a:r>
          </a:p>
          <a:p>
            <a:pPr algn="ctr"/>
            <a:r>
              <a:rPr lang="en-GB" sz="800" dirty="0"/>
              <a:t>Building Materials</a:t>
            </a:r>
          </a:p>
          <a:p>
            <a:pPr algn="ctr"/>
            <a:r>
              <a:rPr lang="en-GB" sz="800" dirty="0"/>
              <a:t>Cardboard</a:t>
            </a:r>
          </a:p>
          <a:p>
            <a:pPr algn="ctr"/>
            <a:r>
              <a:rPr lang="en-GB" sz="800" dirty="0"/>
              <a:t>Electricals</a:t>
            </a:r>
          </a:p>
          <a:p>
            <a:pPr algn="ctr"/>
            <a:r>
              <a:rPr lang="en-GB" sz="800" dirty="0"/>
              <a:t>Foil</a:t>
            </a:r>
          </a:p>
          <a:p>
            <a:pPr algn="ctr"/>
            <a:r>
              <a:rPr lang="en-GB" sz="800" dirty="0"/>
              <a:t>Food Waste</a:t>
            </a:r>
          </a:p>
          <a:p>
            <a:pPr algn="ctr"/>
            <a:r>
              <a:rPr lang="en-GB" sz="800" dirty="0"/>
              <a:t>Garden Waste</a:t>
            </a:r>
          </a:p>
          <a:p>
            <a:pPr algn="ctr"/>
            <a:r>
              <a:rPr lang="en-GB" sz="800" dirty="0"/>
              <a:t>Glass</a:t>
            </a:r>
          </a:p>
          <a:p>
            <a:pPr algn="ctr"/>
            <a:r>
              <a:rPr lang="en-GB" sz="800" dirty="0"/>
              <a:t>Liquids and Chemicals</a:t>
            </a:r>
          </a:p>
        </p:txBody>
      </p:sp>
      <p:sp>
        <p:nvSpPr>
          <p:cNvPr id="45" name="Arrow: Up 44">
            <a:extLst>
              <a:ext uri="{FF2B5EF4-FFF2-40B4-BE49-F238E27FC236}">
                <a16:creationId xmlns:a16="http://schemas.microsoft.com/office/drawing/2014/main" id="{CD7EC7DB-C881-4E0B-8BED-FA962F54A3CE}"/>
              </a:ext>
            </a:extLst>
          </p:cNvPr>
          <p:cNvSpPr/>
          <p:nvPr/>
        </p:nvSpPr>
        <p:spPr>
          <a:xfrm rot="5400000">
            <a:off x="9252670" y="4555848"/>
            <a:ext cx="180000" cy="36000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868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0627-3910-4DF2-B92A-AAC2689F3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of Use (Part Two)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D5AA977-ADF2-46FE-BE4A-FCA8E147BB55}"/>
              </a:ext>
            </a:extLst>
          </p:cNvPr>
          <p:cNvGrpSpPr/>
          <p:nvPr/>
        </p:nvGrpSpPr>
        <p:grpSpPr>
          <a:xfrm>
            <a:off x="1426096" y="2288403"/>
            <a:ext cx="9339809" cy="3599817"/>
            <a:chOff x="1426096" y="1629092"/>
            <a:chExt cx="9339809" cy="359981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D521757-9E05-4F3D-9220-D881867DDE0E}"/>
                </a:ext>
              </a:extLst>
            </p:cNvPr>
            <p:cNvGrpSpPr/>
            <p:nvPr/>
          </p:nvGrpSpPr>
          <p:grpSpPr>
            <a:xfrm>
              <a:off x="1426096" y="1629092"/>
              <a:ext cx="9339809" cy="3599817"/>
              <a:chOff x="1066800" y="2410056"/>
              <a:chExt cx="9339809" cy="3599817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4AB38368-B8BC-4C4B-A9A0-AB8C2DA4F853}"/>
                  </a:ext>
                </a:extLst>
              </p:cNvPr>
              <p:cNvGrpSpPr/>
              <p:nvPr/>
            </p:nvGrpSpPr>
            <p:grpSpPr>
              <a:xfrm>
                <a:off x="1066800" y="2410058"/>
                <a:ext cx="1799590" cy="3599815"/>
                <a:chOff x="0" y="0"/>
                <a:chExt cx="1800000" cy="3600000"/>
              </a:xfrm>
            </p:grpSpPr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B60AFA52-B670-4AAE-B55C-216AEF20EC54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800000" cy="360000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BF5985EC-60B9-4F31-B119-ABF4DA108C5C}"/>
                    </a:ext>
                  </a:extLst>
                </p:cNvPr>
                <p:cNvSpPr/>
                <p:nvPr/>
              </p:nvSpPr>
              <p:spPr>
                <a:xfrm>
                  <a:off x="171450" y="450850"/>
                  <a:ext cx="1440000" cy="2700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6CB608E8-C9D7-487C-B8D7-08148DC86FDB}"/>
                    </a:ext>
                  </a:extLst>
                </p:cNvPr>
                <p:cNvSpPr/>
                <p:nvPr/>
              </p:nvSpPr>
              <p:spPr>
                <a:xfrm>
                  <a:off x="762000" y="3238500"/>
                  <a:ext cx="269875" cy="26987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6C21C379-FA09-4379-AFC9-1BF752721DFF}"/>
                    </a:ext>
                  </a:extLst>
                </p:cNvPr>
                <p:cNvSpPr/>
                <p:nvPr/>
              </p:nvSpPr>
              <p:spPr>
                <a:xfrm>
                  <a:off x="717550" y="247650"/>
                  <a:ext cx="359410" cy="71755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C8109E00-E888-4A6E-80BB-32E41EEC3E74}"/>
                    </a:ext>
                  </a:extLst>
                </p:cNvPr>
                <p:cNvSpPr/>
                <p:nvPr/>
              </p:nvSpPr>
              <p:spPr>
                <a:xfrm>
                  <a:off x="857250" y="101600"/>
                  <a:ext cx="71755" cy="7175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D6844141-4ADA-47F7-AF34-0DE9929EEFBC}"/>
                  </a:ext>
                </a:extLst>
              </p:cNvPr>
              <p:cNvGrpSpPr/>
              <p:nvPr/>
            </p:nvGrpSpPr>
            <p:grpSpPr>
              <a:xfrm>
                <a:off x="3583777" y="2410058"/>
                <a:ext cx="1799590" cy="3599815"/>
                <a:chOff x="0" y="0"/>
                <a:chExt cx="1800000" cy="3600000"/>
              </a:xfrm>
            </p:grpSpPr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65EF15D9-53FA-43B8-940D-AC016DC11214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800000" cy="360000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05763238-B942-48FC-8138-79DCF64B9F1D}"/>
                    </a:ext>
                  </a:extLst>
                </p:cNvPr>
                <p:cNvSpPr/>
                <p:nvPr/>
              </p:nvSpPr>
              <p:spPr>
                <a:xfrm>
                  <a:off x="171450" y="450850"/>
                  <a:ext cx="1440000" cy="2700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BDD5DB44-ABEE-4DB1-B316-D2ABE10DE78A}"/>
                    </a:ext>
                  </a:extLst>
                </p:cNvPr>
                <p:cNvSpPr/>
                <p:nvPr/>
              </p:nvSpPr>
              <p:spPr>
                <a:xfrm>
                  <a:off x="762000" y="3238500"/>
                  <a:ext cx="269875" cy="26987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AE9BA165-3866-4DE4-B5CA-DD70EBE57D9D}"/>
                    </a:ext>
                  </a:extLst>
                </p:cNvPr>
                <p:cNvSpPr/>
                <p:nvPr/>
              </p:nvSpPr>
              <p:spPr>
                <a:xfrm>
                  <a:off x="717550" y="247650"/>
                  <a:ext cx="359410" cy="71755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C9057A73-3BAF-44D4-840C-DBECA273C1B9}"/>
                    </a:ext>
                  </a:extLst>
                </p:cNvPr>
                <p:cNvSpPr/>
                <p:nvPr/>
              </p:nvSpPr>
              <p:spPr>
                <a:xfrm>
                  <a:off x="857250" y="101600"/>
                  <a:ext cx="71755" cy="7175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ADB0272D-7478-4A1D-9A5B-C45BF70E570B}"/>
                  </a:ext>
                </a:extLst>
              </p:cNvPr>
              <p:cNvGrpSpPr/>
              <p:nvPr/>
            </p:nvGrpSpPr>
            <p:grpSpPr>
              <a:xfrm>
                <a:off x="6096000" y="2410057"/>
                <a:ext cx="1799590" cy="3599815"/>
                <a:chOff x="0" y="0"/>
                <a:chExt cx="1800000" cy="3600000"/>
              </a:xfrm>
            </p:grpSpPr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B58C28C1-8741-4D1C-993B-D62424CDEBB2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800000" cy="360000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EC328533-0E6B-4DC8-9458-D1592E3487FD}"/>
                    </a:ext>
                  </a:extLst>
                </p:cNvPr>
                <p:cNvSpPr/>
                <p:nvPr/>
              </p:nvSpPr>
              <p:spPr>
                <a:xfrm>
                  <a:off x="171450" y="450850"/>
                  <a:ext cx="1440000" cy="2700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CE2B85EA-2D45-469F-86D2-65D441753267}"/>
                    </a:ext>
                  </a:extLst>
                </p:cNvPr>
                <p:cNvSpPr/>
                <p:nvPr/>
              </p:nvSpPr>
              <p:spPr>
                <a:xfrm>
                  <a:off x="762000" y="3238500"/>
                  <a:ext cx="269875" cy="26987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  <p:sp>
              <p:nvSpPr>
                <p:cNvPr id="20" name="Rectangle: Rounded Corners 19">
                  <a:extLst>
                    <a:ext uri="{FF2B5EF4-FFF2-40B4-BE49-F238E27FC236}">
                      <a16:creationId xmlns:a16="http://schemas.microsoft.com/office/drawing/2014/main" id="{7DED0136-6C66-49EF-AD96-27084C690E5C}"/>
                    </a:ext>
                  </a:extLst>
                </p:cNvPr>
                <p:cNvSpPr/>
                <p:nvPr/>
              </p:nvSpPr>
              <p:spPr>
                <a:xfrm>
                  <a:off x="717550" y="247650"/>
                  <a:ext cx="359410" cy="71755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042712F6-F388-4529-8600-697801E55A52}"/>
                    </a:ext>
                  </a:extLst>
                </p:cNvPr>
                <p:cNvSpPr/>
                <p:nvPr/>
              </p:nvSpPr>
              <p:spPr>
                <a:xfrm>
                  <a:off x="857250" y="101600"/>
                  <a:ext cx="71755" cy="7175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5982973E-A36A-4815-B0AC-295B9EC8DC9A}"/>
                  </a:ext>
                </a:extLst>
              </p:cNvPr>
              <p:cNvGrpSpPr/>
              <p:nvPr/>
            </p:nvGrpSpPr>
            <p:grpSpPr>
              <a:xfrm>
                <a:off x="8607019" y="2410056"/>
                <a:ext cx="1799590" cy="3599815"/>
                <a:chOff x="0" y="0"/>
                <a:chExt cx="1800000" cy="3600000"/>
              </a:xfrm>
            </p:grpSpPr>
            <p:sp>
              <p:nvSpPr>
                <p:cNvPr id="23" name="Rectangle: Rounded Corners 22">
                  <a:extLst>
                    <a:ext uri="{FF2B5EF4-FFF2-40B4-BE49-F238E27FC236}">
                      <a16:creationId xmlns:a16="http://schemas.microsoft.com/office/drawing/2014/main" id="{F22F9117-9978-4E9E-80FD-66A108C6C0DB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800000" cy="360000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49EA7DB-B15A-4715-8F00-F53EC179C1E7}"/>
                    </a:ext>
                  </a:extLst>
                </p:cNvPr>
                <p:cNvSpPr/>
                <p:nvPr/>
              </p:nvSpPr>
              <p:spPr>
                <a:xfrm>
                  <a:off x="171450" y="450850"/>
                  <a:ext cx="1440000" cy="2700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428395B0-6E44-46D2-A36C-4FC7888A0AF1}"/>
                    </a:ext>
                  </a:extLst>
                </p:cNvPr>
                <p:cNvSpPr/>
                <p:nvPr/>
              </p:nvSpPr>
              <p:spPr>
                <a:xfrm>
                  <a:off x="762000" y="3238500"/>
                  <a:ext cx="269875" cy="26987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  <p:sp>
              <p:nvSpPr>
                <p:cNvPr id="26" name="Rectangle: Rounded Corners 25">
                  <a:extLst>
                    <a:ext uri="{FF2B5EF4-FFF2-40B4-BE49-F238E27FC236}">
                      <a16:creationId xmlns:a16="http://schemas.microsoft.com/office/drawing/2014/main" id="{E6C5589E-C952-49F5-BF83-6CF055F5DE18}"/>
                    </a:ext>
                  </a:extLst>
                </p:cNvPr>
                <p:cNvSpPr/>
                <p:nvPr/>
              </p:nvSpPr>
              <p:spPr>
                <a:xfrm>
                  <a:off x="717550" y="247650"/>
                  <a:ext cx="359410" cy="71755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62480D21-264D-4324-855D-1E0BDE183006}"/>
                    </a:ext>
                  </a:extLst>
                </p:cNvPr>
                <p:cNvSpPr/>
                <p:nvPr/>
              </p:nvSpPr>
              <p:spPr>
                <a:xfrm>
                  <a:off x="857250" y="101600"/>
                  <a:ext cx="71755" cy="7175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</p:grp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F0350C2-FA2A-47A3-8A69-65C6331F2F73}"/>
                </a:ext>
              </a:extLst>
            </p:cNvPr>
            <p:cNvCxnSpPr>
              <a:cxnSpLocks/>
            </p:cNvCxnSpPr>
            <p:nvPr/>
          </p:nvCxnSpPr>
          <p:spPr>
            <a:xfrm>
              <a:off x="3280852" y="3429000"/>
              <a:ext cx="6043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1E3CA80-89D3-4412-8CD6-FFBA64B330B6}"/>
                </a:ext>
              </a:extLst>
            </p:cNvPr>
            <p:cNvCxnSpPr>
              <a:cxnSpLocks/>
            </p:cNvCxnSpPr>
            <p:nvPr/>
          </p:nvCxnSpPr>
          <p:spPr>
            <a:xfrm>
              <a:off x="5801012" y="3429000"/>
              <a:ext cx="6043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763F116-45A9-4E7E-9081-48515DF3AA08}"/>
                </a:ext>
              </a:extLst>
            </p:cNvPr>
            <p:cNvCxnSpPr>
              <a:cxnSpLocks/>
            </p:cNvCxnSpPr>
            <p:nvPr/>
          </p:nvCxnSpPr>
          <p:spPr>
            <a:xfrm>
              <a:off x="8315284" y="3435214"/>
              <a:ext cx="6043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C78BAAD-F36C-4A25-A49F-88E94555DA38}"/>
              </a:ext>
            </a:extLst>
          </p:cNvPr>
          <p:cNvSpPr/>
          <p:nvPr/>
        </p:nvSpPr>
        <p:spPr>
          <a:xfrm>
            <a:off x="1762898" y="3159000"/>
            <a:ext cx="1080000" cy="540000"/>
          </a:xfrm>
          <a:prstGeom prst="roundRect">
            <a:avLst/>
          </a:prstGeom>
          <a:solidFill>
            <a:srgbClr val="68D3B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Please select an item.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76F8110-FDD7-483B-B4A6-B5F0B4FCC109}"/>
              </a:ext>
            </a:extLst>
          </p:cNvPr>
          <p:cNvSpPr/>
          <p:nvPr/>
        </p:nvSpPr>
        <p:spPr>
          <a:xfrm>
            <a:off x="1771446" y="3828533"/>
            <a:ext cx="1080000" cy="143280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Christmas Trees</a:t>
            </a:r>
          </a:p>
          <a:p>
            <a:pPr algn="ctr"/>
            <a:r>
              <a:rPr lang="en-GB" sz="800" dirty="0"/>
              <a:t>Flowers</a:t>
            </a:r>
          </a:p>
          <a:p>
            <a:pPr algn="ctr"/>
            <a:r>
              <a:rPr lang="en-GB" sz="800" dirty="0"/>
              <a:t>Grass Cuttings</a:t>
            </a:r>
          </a:p>
          <a:p>
            <a:pPr algn="ctr"/>
            <a:r>
              <a:rPr lang="en-GB" sz="800" dirty="0"/>
              <a:t>Leaves</a:t>
            </a:r>
          </a:p>
          <a:p>
            <a:pPr algn="ctr"/>
            <a:r>
              <a:rPr lang="en-GB" sz="800" dirty="0"/>
              <a:t>Plants</a:t>
            </a:r>
          </a:p>
          <a:p>
            <a:pPr algn="ctr"/>
            <a:r>
              <a:rPr lang="en-GB" sz="800" dirty="0"/>
              <a:t>Twigs</a:t>
            </a:r>
          </a:p>
        </p:txBody>
      </p:sp>
      <p:sp>
        <p:nvSpPr>
          <p:cNvPr id="46" name="Arrow: Up 45">
            <a:extLst>
              <a:ext uri="{FF2B5EF4-FFF2-40B4-BE49-F238E27FC236}">
                <a16:creationId xmlns:a16="http://schemas.microsoft.com/office/drawing/2014/main" id="{3CCBB238-AE28-47B3-9C0A-64379F8FC96B}"/>
              </a:ext>
            </a:extLst>
          </p:cNvPr>
          <p:cNvSpPr/>
          <p:nvPr/>
        </p:nvSpPr>
        <p:spPr>
          <a:xfrm rot="5400000">
            <a:off x="1712504" y="4308084"/>
            <a:ext cx="180000" cy="36000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16CE937-160C-47D4-B2D2-82044052D8C1}"/>
              </a:ext>
            </a:extLst>
          </p:cNvPr>
          <p:cNvSpPr/>
          <p:nvPr/>
        </p:nvSpPr>
        <p:spPr>
          <a:xfrm>
            <a:off x="4287020" y="3159000"/>
            <a:ext cx="1080000" cy="540000"/>
          </a:xfrm>
          <a:prstGeom prst="roundRect">
            <a:avLst/>
          </a:prstGeom>
          <a:solidFill>
            <a:srgbClr val="68D3B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Grass Cuttings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41DCB60-CCDA-4DBD-8DF7-5D838A8EDDA1}"/>
              </a:ext>
            </a:extLst>
          </p:cNvPr>
          <p:cNvSpPr/>
          <p:nvPr/>
        </p:nvSpPr>
        <p:spPr>
          <a:xfrm>
            <a:off x="4287020" y="3828533"/>
            <a:ext cx="1080000" cy="540000"/>
          </a:xfrm>
          <a:prstGeom prst="roundRect">
            <a:avLst/>
          </a:prstGeom>
          <a:solidFill>
            <a:srgbClr val="68D3B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District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7BC013A-580E-4FD5-9207-CB3311C9F297}"/>
              </a:ext>
            </a:extLst>
          </p:cNvPr>
          <p:cNvSpPr/>
          <p:nvPr/>
        </p:nvSpPr>
        <p:spPr>
          <a:xfrm>
            <a:off x="6789512" y="3162276"/>
            <a:ext cx="1080000" cy="540000"/>
          </a:xfrm>
          <a:prstGeom prst="roundRect">
            <a:avLst/>
          </a:prstGeom>
          <a:solidFill>
            <a:srgbClr val="68D3B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Please select a district.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EC2A1A8-D2EE-4403-9C64-AC5A2F80264B}"/>
              </a:ext>
            </a:extLst>
          </p:cNvPr>
          <p:cNvSpPr/>
          <p:nvPr/>
        </p:nvSpPr>
        <p:spPr>
          <a:xfrm>
            <a:off x="6798060" y="3831809"/>
            <a:ext cx="1080000" cy="143280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 err="1"/>
              <a:t>Adur</a:t>
            </a:r>
            <a:endParaRPr lang="en-GB" sz="800" dirty="0"/>
          </a:p>
          <a:p>
            <a:pPr algn="ctr"/>
            <a:r>
              <a:rPr lang="en-GB" sz="800" dirty="0" err="1"/>
              <a:t>Allerdale</a:t>
            </a:r>
            <a:endParaRPr lang="en-GB" sz="800" dirty="0"/>
          </a:p>
          <a:p>
            <a:pPr algn="ctr"/>
            <a:r>
              <a:rPr lang="en-GB" sz="800" dirty="0"/>
              <a:t>Arun</a:t>
            </a:r>
          </a:p>
          <a:p>
            <a:pPr algn="ctr"/>
            <a:r>
              <a:rPr lang="en-GB" sz="800" dirty="0"/>
              <a:t>Ashfield</a:t>
            </a:r>
          </a:p>
          <a:p>
            <a:pPr algn="ctr"/>
            <a:r>
              <a:rPr lang="en-GB" sz="800" dirty="0"/>
              <a:t>Ashford</a:t>
            </a:r>
          </a:p>
          <a:p>
            <a:pPr algn="ctr"/>
            <a:r>
              <a:rPr lang="en-GB" sz="800" dirty="0"/>
              <a:t>Aylesbury Vale</a:t>
            </a:r>
          </a:p>
          <a:p>
            <a:pPr algn="ctr"/>
            <a:r>
              <a:rPr lang="en-GB" sz="800" dirty="0"/>
              <a:t>Basildon</a:t>
            </a:r>
          </a:p>
          <a:p>
            <a:pPr algn="ctr"/>
            <a:r>
              <a:rPr lang="en-GB" sz="800" dirty="0"/>
              <a:t>Bassetlaw</a:t>
            </a:r>
          </a:p>
          <a:p>
            <a:pPr algn="ctr"/>
            <a:r>
              <a:rPr lang="en-GB" sz="800" dirty="0"/>
              <a:t>Bedford</a:t>
            </a:r>
          </a:p>
          <a:p>
            <a:pPr algn="ctr"/>
            <a:r>
              <a:rPr lang="en-GB" sz="800" dirty="0"/>
              <a:t>Birmingham City</a:t>
            </a:r>
          </a:p>
        </p:txBody>
      </p:sp>
      <p:sp>
        <p:nvSpPr>
          <p:cNvPr id="52" name="Arrow: Up 51">
            <a:extLst>
              <a:ext uri="{FF2B5EF4-FFF2-40B4-BE49-F238E27FC236}">
                <a16:creationId xmlns:a16="http://schemas.microsoft.com/office/drawing/2014/main" id="{FA73ED87-7AA5-4460-945D-8B616D6EECCA}"/>
              </a:ext>
            </a:extLst>
          </p:cNvPr>
          <p:cNvSpPr/>
          <p:nvPr/>
        </p:nvSpPr>
        <p:spPr>
          <a:xfrm rot="5400000">
            <a:off x="6827662" y="4683961"/>
            <a:ext cx="180000" cy="36000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8E6E33A7-DD9A-453E-BF64-1F6416F28F64}"/>
              </a:ext>
            </a:extLst>
          </p:cNvPr>
          <p:cNvSpPr/>
          <p:nvPr/>
        </p:nvSpPr>
        <p:spPr>
          <a:xfrm>
            <a:off x="9321497" y="3162274"/>
            <a:ext cx="1080000" cy="540000"/>
          </a:xfrm>
          <a:prstGeom prst="roundRect">
            <a:avLst/>
          </a:prstGeom>
          <a:solidFill>
            <a:srgbClr val="68D3B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Grass Cuttings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9BDC2E93-C5D7-41FD-A381-186F26236B4D}"/>
              </a:ext>
            </a:extLst>
          </p:cNvPr>
          <p:cNvSpPr/>
          <p:nvPr/>
        </p:nvSpPr>
        <p:spPr>
          <a:xfrm>
            <a:off x="9321497" y="3831807"/>
            <a:ext cx="1080000" cy="540000"/>
          </a:xfrm>
          <a:prstGeom prst="roundRect">
            <a:avLst/>
          </a:prstGeom>
          <a:solidFill>
            <a:srgbClr val="68D3B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Bassetlaw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1251521-08D8-404A-ACD4-1539BD033959}"/>
              </a:ext>
            </a:extLst>
          </p:cNvPr>
          <p:cNvSpPr/>
          <p:nvPr/>
        </p:nvSpPr>
        <p:spPr>
          <a:xfrm>
            <a:off x="4285539" y="4503961"/>
            <a:ext cx="1080000" cy="540000"/>
          </a:xfrm>
          <a:prstGeom prst="roundRect">
            <a:avLst/>
          </a:prstGeom>
          <a:solidFill>
            <a:srgbClr val="68D3B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Go!</a:t>
            </a:r>
          </a:p>
        </p:txBody>
      </p:sp>
      <p:sp>
        <p:nvSpPr>
          <p:cNvPr id="49" name="Arrow: Up 48">
            <a:extLst>
              <a:ext uri="{FF2B5EF4-FFF2-40B4-BE49-F238E27FC236}">
                <a16:creationId xmlns:a16="http://schemas.microsoft.com/office/drawing/2014/main" id="{DB8BF76B-1388-4A30-96BA-24631FF0B0C4}"/>
              </a:ext>
            </a:extLst>
          </p:cNvPr>
          <p:cNvSpPr/>
          <p:nvPr/>
        </p:nvSpPr>
        <p:spPr>
          <a:xfrm>
            <a:off x="4745568" y="4249974"/>
            <a:ext cx="180000" cy="36000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4BC310F-6331-4055-BDA4-953F67208A66}"/>
              </a:ext>
            </a:extLst>
          </p:cNvPr>
          <p:cNvSpPr/>
          <p:nvPr/>
        </p:nvSpPr>
        <p:spPr>
          <a:xfrm>
            <a:off x="9323929" y="4507235"/>
            <a:ext cx="1080000" cy="540000"/>
          </a:xfrm>
          <a:prstGeom prst="roundRect">
            <a:avLst/>
          </a:prstGeom>
          <a:solidFill>
            <a:srgbClr val="68D3B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Go!</a:t>
            </a:r>
          </a:p>
        </p:txBody>
      </p:sp>
      <p:sp>
        <p:nvSpPr>
          <p:cNvPr id="58" name="Arrow: Up 57">
            <a:extLst>
              <a:ext uri="{FF2B5EF4-FFF2-40B4-BE49-F238E27FC236}">
                <a16:creationId xmlns:a16="http://schemas.microsoft.com/office/drawing/2014/main" id="{6DBE83E7-B6B0-4130-A562-7EE6E8882B7F}"/>
              </a:ext>
            </a:extLst>
          </p:cNvPr>
          <p:cNvSpPr/>
          <p:nvPr/>
        </p:nvSpPr>
        <p:spPr>
          <a:xfrm>
            <a:off x="9773929" y="4915722"/>
            <a:ext cx="180000" cy="36000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012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0627-3910-4DF2-B92A-AAC2689F3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of Use (Part Three)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D5AA977-ADF2-46FE-BE4A-FCA8E147BB55}"/>
              </a:ext>
            </a:extLst>
          </p:cNvPr>
          <p:cNvGrpSpPr/>
          <p:nvPr/>
        </p:nvGrpSpPr>
        <p:grpSpPr>
          <a:xfrm>
            <a:off x="1426096" y="2288403"/>
            <a:ext cx="9339809" cy="3599817"/>
            <a:chOff x="1426096" y="1629092"/>
            <a:chExt cx="9339809" cy="359981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D521757-9E05-4F3D-9220-D881867DDE0E}"/>
                </a:ext>
              </a:extLst>
            </p:cNvPr>
            <p:cNvGrpSpPr/>
            <p:nvPr/>
          </p:nvGrpSpPr>
          <p:grpSpPr>
            <a:xfrm>
              <a:off x="1426096" y="1629092"/>
              <a:ext cx="9339809" cy="3599817"/>
              <a:chOff x="1066800" y="2410056"/>
              <a:chExt cx="9339809" cy="3599817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4AB38368-B8BC-4C4B-A9A0-AB8C2DA4F853}"/>
                  </a:ext>
                </a:extLst>
              </p:cNvPr>
              <p:cNvGrpSpPr/>
              <p:nvPr/>
            </p:nvGrpSpPr>
            <p:grpSpPr>
              <a:xfrm>
                <a:off x="1066800" y="2410058"/>
                <a:ext cx="1799590" cy="3599815"/>
                <a:chOff x="0" y="0"/>
                <a:chExt cx="1800000" cy="3600000"/>
              </a:xfrm>
            </p:grpSpPr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B60AFA52-B670-4AAE-B55C-216AEF20EC54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800000" cy="360000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BF5985EC-60B9-4F31-B119-ABF4DA108C5C}"/>
                    </a:ext>
                  </a:extLst>
                </p:cNvPr>
                <p:cNvSpPr/>
                <p:nvPr/>
              </p:nvSpPr>
              <p:spPr>
                <a:xfrm>
                  <a:off x="171450" y="450850"/>
                  <a:ext cx="1440000" cy="2700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6CB608E8-C9D7-487C-B8D7-08148DC86FDB}"/>
                    </a:ext>
                  </a:extLst>
                </p:cNvPr>
                <p:cNvSpPr/>
                <p:nvPr/>
              </p:nvSpPr>
              <p:spPr>
                <a:xfrm>
                  <a:off x="762000" y="3238500"/>
                  <a:ext cx="269875" cy="26987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6C21C379-FA09-4379-AFC9-1BF752721DFF}"/>
                    </a:ext>
                  </a:extLst>
                </p:cNvPr>
                <p:cNvSpPr/>
                <p:nvPr/>
              </p:nvSpPr>
              <p:spPr>
                <a:xfrm>
                  <a:off x="717550" y="247650"/>
                  <a:ext cx="359410" cy="71755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C8109E00-E888-4A6E-80BB-32E41EEC3E74}"/>
                    </a:ext>
                  </a:extLst>
                </p:cNvPr>
                <p:cNvSpPr/>
                <p:nvPr/>
              </p:nvSpPr>
              <p:spPr>
                <a:xfrm>
                  <a:off x="857250" y="101600"/>
                  <a:ext cx="71755" cy="7175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D6844141-4ADA-47F7-AF34-0DE9929EEFBC}"/>
                  </a:ext>
                </a:extLst>
              </p:cNvPr>
              <p:cNvGrpSpPr/>
              <p:nvPr/>
            </p:nvGrpSpPr>
            <p:grpSpPr>
              <a:xfrm>
                <a:off x="3583777" y="2410058"/>
                <a:ext cx="1799590" cy="3599815"/>
                <a:chOff x="0" y="0"/>
                <a:chExt cx="1800000" cy="3600000"/>
              </a:xfrm>
            </p:grpSpPr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65EF15D9-53FA-43B8-940D-AC016DC11214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800000" cy="360000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05763238-B942-48FC-8138-79DCF64B9F1D}"/>
                    </a:ext>
                  </a:extLst>
                </p:cNvPr>
                <p:cNvSpPr/>
                <p:nvPr/>
              </p:nvSpPr>
              <p:spPr>
                <a:xfrm>
                  <a:off x="171450" y="450850"/>
                  <a:ext cx="1440000" cy="2700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BDD5DB44-ABEE-4DB1-B316-D2ABE10DE78A}"/>
                    </a:ext>
                  </a:extLst>
                </p:cNvPr>
                <p:cNvSpPr/>
                <p:nvPr/>
              </p:nvSpPr>
              <p:spPr>
                <a:xfrm>
                  <a:off x="762000" y="3238500"/>
                  <a:ext cx="269875" cy="26987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AE9BA165-3866-4DE4-B5CA-DD70EBE57D9D}"/>
                    </a:ext>
                  </a:extLst>
                </p:cNvPr>
                <p:cNvSpPr/>
                <p:nvPr/>
              </p:nvSpPr>
              <p:spPr>
                <a:xfrm>
                  <a:off x="717550" y="247650"/>
                  <a:ext cx="359410" cy="71755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C9057A73-3BAF-44D4-840C-DBECA273C1B9}"/>
                    </a:ext>
                  </a:extLst>
                </p:cNvPr>
                <p:cNvSpPr/>
                <p:nvPr/>
              </p:nvSpPr>
              <p:spPr>
                <a:xfrm>
                  <a:off x="857250" y="101600"/>
                  <a:ext cx="71755" cy="7175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ADB0272D-7478-4A1D-9A5B-C45BF70E570B}"/>
                  </a:ext>
                </a:extLst>
              </p:cNvPr>
              <p:cNvGrpSpPr/>
              <p:nvPr/>
            </p:nvGrpSpPr>
            <p:grpSpPr>
              <a:xfrm>
                <a:off x="6096000" y="2410057"/>
                <a:ext cx="1799590" cy="3599815"/>
                <a:chOff x="0" y="0"/>
                <a:chExt cx="1800000" cy="3600000"/>
              </a:xfrm>
            </p:grpSpPr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B58C28C1-8741-4D1C-993B-D62424CDEBB2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800000" cy="360000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EC328533-0E6B-4DC8-9458-D1592E3487FD}"/>
                    </a:ext>
                  </a:extLst>
                </p:cNvPr>
                <p:cNvSpPr/>
                <p:nvPr/>
              </p:nvSpPr>
              <p:spPr>
                <a:xfrm>
                  <a:off x="171450" y="450850"/>
                  <a:ext cx="1440000" cy="2700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CE2B85EA-2D45-469F-86D2-65D441753267}"/>
                    </a:ext>
                  </a:extLst>
                </p:cNvPr>
                <p:cNvSpPr/>
                <p:nvPr/>
              </p:nvSpPr>
              <p:spPr>
                <a:xfrm>
                  <a:off x="762000" y="3238500"/>
                  <a:ext cx="269875" cy="26987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  <p:sp>
              <p:nvSpPr>
                <p:cNvPr id="20" name="Rectangle: Rounded Corners 19">
                  <a:extLst>
                    <a:ext uri="{FF2B5EF4-FFF2-40B4-BE49-F238E27FC236}">
                      <a16:creationId xmlns:a16="http://schemas.microsoft.com/office/drawing/2014/main" id="{7DED0136-6C66-49EF-AD96-27084C690E5C}"/>
                    </a:ext>
                  </a:extLst>
                </p:cNvPr>
                <p:cNvSpPr/>
                <p:nvPr/>
              </p:nvSpPr>
              <p:spPr>
                <a:xfrm>
                  <a:off x="717550" y="247650"/>
                  <a:ext cx="359410" cy="71755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042712F6-F388-4529-8600-697801E55A52}"/>
                    </a:ext>
                  </a:extLst>
                </p:cNvPr>
                <p:cNvSpPr/>
                <p:nvPr/>
              </p:nvSpPr>
              <p:spPr>
                <a:xfrm>
                  <a:off x="857250" y="101600"/>
                  <a:ext cx="71755" cy="7175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5982973E-A36A-4815-B0AC-295B9EC8DC9A}"/>
                  </a:ext>
                </a:extLst>
              </p:cNvPr>
              <p:cNvGrpSpPr/>
              <p:nvPr/>
            </p:nvGrpSpPr>
            <p:grpSpPr>
              <a:xfrm>
                <a:off x="8607019" y="2410056"/>
                <a:ext cx="1799590" cy="3599815"/>
                <a:chOff x="0" y="0"/>
                <a:chExt cx="1800000" cy="3600000"/>
              </a:xfrm>
            </p:grpSpPr>
            <p:sp>
              <p:nvSpPr>
                <p:cNvPr id="23" name="Rectangle: Rounded Corners 22">
                  <a:extLst>
                    <a:ext uri="{FF2B5EF4-FFF2-40B4-BE49-F238E27FC236}">
                      <a16:creationId xmlns:a16="http://schemas.microsoft.com/office/drawing/2014/main" id="{F22F9117-9978-4E9E-80FD-66A108C6C0DB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800000" cy="360000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49EA7DB-B15A-4715-8F00-F53EC179C1E7}"/>
                    </a:ext>
                  </a:extLst>
                </p:cNvPr>
                <p:cNvSpPr/>
                <p:nvPr/>
              </p:nvSpPr>
              <p:spPr>
                <a:xfrm>
                  <a:off x="171450" y="450850"/>
                  <a:ext cx="1440000" cy="2700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428395B0-6E44-46D2-A36C-4FC7888A0AF1}"/>
                    </a:ext>
                  </a:extLst>
                </p:cNvPr>
                <p:cNvSpPr/>
                <p:nvPr/>
              </p:nvSpPr>
              <p:spPr>
                <a:xfrm>
                  <a:off x="762000" y="3238500"/>
                  <a:ext cx="269875" cy="26987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  <p:sp>
              <p:nvSpPr>
                <p:cNvPr id="26" name="Rectangle: Rounded Corners 25">
                  <a:extLst>
                    <a:ext uri="{FF2B5EF4-FFF2-40B4-BE49-F238E27FC236}">
                      <a16:creationId xmlns:a16="http://schemas.microsoft.com/office/drawing/2014/main" id="{E6C5589E-C952-49F5-BF83-6CF055F5DE18}"/>
                    </a:ext>
                  </a:extLst>
                </p:cNvPr>
                <p:cNvSpPr/>
                <p:nvPr/>
              </p:nvSpPr>
              <p:spPr>
                <a:xfrm>
                  <a:off x="717550" y="247650"/>
                  <a:ext cx="359410" cy="71755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62480D21-264D-4324-855D-1E0BDE183006}"/>
                    </a:ext>
                  </a:extLst>
                </p:cNvPr>
                <p:cNvSpPr/>
                <p:nvPr/>
              </p:nvSpPr>
              <p:spPr>
                <a:xfrm>
                  <a:off x="857250" y="101600"/>
                  <a:ext cx="71755" cy="7175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</p:grp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F0350C2-FA2A-47A3-8A69-65C6331F2F73}"/>
                </a:ext>
              </a:extLst>
            </p:cNvPr>
            <p:cNvCxnSpPr>
              <a:cxnSpLocks/>
            </p:cNvCxnSpPr>
            <p:nvPr/>
          </p:nvCxnSpPr>
          <p:spPr>
            <a:xfrm>
              <a:off x="3280852" y="3429000"/>
              <a:ext cx="6043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1E3CA80-89D3-4412-8CD6-FFBA64B330B6}"/>
                </a:ext>
              </a:extLst>
            </p:cNvPr>
            <p:cNvCxnSpPr>
              <a:cxnSpLocks/>
            </p:cNvCxnSpPr>
            <p:nvPr/>
          </p:nvCxnSpPr>
          <p:spPr>
            <a:xfrm>
              <a:off x="5801012" y="3429000"/>
              <a:ext cx="6043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763F116-45A9-4E7E-9081-48515DF3AA08}"/>
                </a:ext>
              </a:extLst>
            </p:cNvPr>
            <p:cNvCxnSpPr>
              <a:cxnSpLocks/>
            </p:cNvCxnSpPr>
            <p:nvPr/>
          </p:nvCxnSpPr>
          <p:spPr>
            <a:xfrm>
              <a:off x="8315284" y="3435214"/>
              <a:ext cx="6043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C78BAAD-F36C-4A25-A49F-88E94555DA38}"/>
              </a:ext>
            </a:extLst>
          </p:cNvPr>
          <p:cNvSpPr/>
          <p:nvPr/>
        </p:nvSpPr>
        <p:spPr>
          <a:xfrm>
            <a:off x="1762898" y="3158999"/>
            <a:ext cx="1080000" cy="1209533"/>
          </a:xfrm>
          <a:prstGeom prst="roundRect">
            <a:avLst/>
          </a:prstGeom>
          <a:solidFill>
            <a:srgbClr val="68D3B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Unfortunately, this item cannot be placed in your recycling bin. Please enter your postcode to be directed to the nearest suitable recycling centre.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D7115717-5283-4820-B6E6-E417AE441A57}"/>
              </a:ext>
            </a:extLst>
          </p:cNvPr>
          <p:cNvSpPr/>
          <p:nvPr/>
        </p:nvSpPr>
        <p:spPr>
          <a:xfrm>
            <a:off x="1790193" y="4494251"/>
            <a:ext cx="1080000" cy="540000"/>
          </a:xfrm>
          <a:prstGeom prst="roundRect">
            <a:avLst/>
          </a:prstGeom>
          <a:solidFill>
            <a:srgbClr val="68D3B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Postcode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2A70959F-14A1-4B87-8901-DE5D1AF0A7A0}"/>
              </a:ext>
            </a:extLst>
          </p:cNvPr>
          <p:cNvSpPr/>
          <p:nvPr/>
        </p:nvSpPr>
        <p:spPr>
          <a:xfrm>
            <a:off x="9317562" y="4699129"/>
            <a:ext cx="1080000" cy="73906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rgbClr val="00B050"/>
                </a:solidFill>
              </a:rPr>
              <a:t>Automotive</a:t>
            </a:r>
          </a:p>
          <a:p>
            <a:pPr algn="ctr"/>
            <a:r>
              <a:rPr lang="en-GB" sz="800" dirty="0">
                <a:solidFill>
                  <a:srgbClr val="FF0000"/>
                </a:solidFill>
              </a:rPr>
              <a:t>Building Materials</a:t>
            </a:r>
          </a:p>
          <a:p>
            <a:pPr algn="ctr"/>
            <a:r>
              <a:rPr lang="en-GB" sz="800" dirty="0">
                <a:solidFill>
                  <a:srgbClr val="00B050"/>
                </a:solidFill>
              </a:rPr>
              <a:t>Cardboard</a:t>
            </a:r>
          </a:p>
          <a:p>
            <a:pPr algn="ctr"/>
            <a:r>
              <a:rPr lang="en-GB" sz="800" dirty="0">
                <a:solidFill>
                  <a:srgbClr val="00B050"/>
                </a:solidFill>
              </a:rPr>
              <a:t>Electricals</a:t>
            </a:r>
          </a:p>
          <a:p>
            <a:pPr algn="ctr"/>
            <a:r>
              <a:rPr lang="en-GB" sz="800" dirty="0">
                <a:solidFill>
                  <a:srgbClr val="FF0000"/>
                </a:solidFill>
              </a:rPr>
              <a:t>Foil</a:t>
            </a:r>
          </a:p>
        </p:txBody>
      </p:sp>
      <p:sp>
        <p:nvSpPr>
          <p:cNvPr id="59" name="Arrow: Up 58">
            <a:extLst>
              <a:ext uri="{FF2B5EF4-FFF2-40B4-BE49-F238E27FC236}">
                <a16:creationId xmlns:a16="http://schemas.microsoft.com/office/drawing/2014/main" id="{6A813482-8982-42E8-A5F6-10B67F5473CF}"/>
              </a:ext>
            </a:extLst>
          </p:cNvPr>
          <p:cNvSpPr/>
          <p:nvPr/>
        </p:nvSpPr>
        <p:spPr>
          <a:xfrm>
            <a:off x="2227343" y="4915722"/>
            <a:ext cx="180000" cy="36000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0F3AAFB0-CCA9-4BC5-B336-0069E92BBF46}"/>
              </a:ext>
            </a:extLst>
          </p:cNvPr>
          <p:cNvSpPr/>
          <p:nvPr/>
        </p:nvSpPr>
        <p:spPr>
          <a:xfrm>
            <a:off x="6806543" y="3159000"/>
            <a:ext cx="1080000" cy="540000"/>
          </a:xfrm>
          <a:prstGeom prst="roundRect">
            <a:avLst/>
          </a:prstGeom>
          <a:solidFill>
            <a:srgbClr val="68D3B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LE11 1AB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DB280C5-ADB2-48EA-83F7-B38330E362A9}"/>
              </a:ext>
            </a:extLst>
          </p:cNvPr>
          <p:cNvSpPr/>
          <p:nvPr/>
        </p:nvSpPr>
        <p:spPr>
          <a:xfrm>
            <a:off x="6809832" y="3831809"/>
            <a:ext cx="1080000" cy="143280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Loughborough Recycling and Household Waste Site (2.1 miles)</a:t>
            </a:r>
          </a:p>
          <a:p>
            <a:pPr algn="ctr"/>
            <a:r>
              <a:rPr lang="en-GB" sz="800" dirty="0"/>
              <a:t>Charnwood Borough Council Recycling (3.6 miles)</a:t>
            </a:r>
          </a:p>
          <a:p>
            <a:pPr algn="ctr"/>
            <a:endParaRPr lang="en-GB" sz="800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FE508D2E-1219-4369-A24B-B241BB35BCA5}"/>
              </a:ext>
            </a:extLst>
          </p:cNvPr>
          <p:cNvSpPr/>
          <p:nvPr/>
        </p:nvSpPr>
        <p:spPr>
          <a:xfrm>
            <a:off x="4301383" y="3162273"/>
            <a:ext cx="1080000" cy="1209533"/>
          </a:xfrm>
          <a:prstGeom prst="roundRect">
            <a:avLst/>
          </a:prstGeom>
          <a:solidFill>
            <a:srgbClr val="68D3B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Unfortunately, this item cannot be placed in your recycling bin. Please enter your postcode to be directed to the nearest suitable recycling centre.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0FEC6E37-16D9-4D75-A80B-2436402A9E1E}"/>
              </a:ext>
            </a:extLst>
          </p:cNvPr>
          <p:cNvSpPr/>
          <p:nvPr/>
        </p:nvSpPr>
        <p:spPr>
          <a:xfrm>
            <a:off x="4328678" y="4497525"/>
            <a:ext cx="1080000" cy="540000"/>
          </a:xfrm>
          <a:prstGeom prst="roundRect">
            <a:avLst/>
          </a:prstGeom>
          <a:solidFill>
            <a:srgbClr val="68D3B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LE11 1AB</a:t>
            </a:r>
          </a:p>
        </p:txBody>
      </p:sp>
      <p:sp>
        <p:nvSpPr>
          <p:cNvPr id="64" name="Arrow: Up 63">
            <a:extLst>
              <a:ext uri="{FF2B5EF4-FFF2-40B4-BE49-F238E27FC236}">
                <a16:creationId xmlns:a16="http://schemas.microsoft.com/office/drawing/2014/main" id="{C2ECB721-3D1E-4CF1-99E3-5E831ED33892}"/>
              </a:ext>
            </a:extLst>
          </p:cNvPr>
          <p:cNvSpPr/>
          <p:nvPr/>
        </p:nvSpPr>
        <p:spPr>
          <a:xfrm rot="5400000">
            <a:off x="6762753" y="4368210"/>
            <a:ext cx="180000" cy="36000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185BB3C9-4AB1-438F-BEC3-5DEB1D0C294D}"/>
              </a:ext>
            </a:extLst>
          </p:cNvPr>
          <p:cNvSpPr/>
          <p:nvPr/>
        </p:nvSpPr>
        <p:spPr>
          <a:xfrm>
            <a:off x="9317562" y="3159204"/>
            <a:ext cx="1080000" cy="540000"/>
          </a:xfrm>
          <a:prstGeom prst="roundRect">
            <a:avLst/>
          </a:prstGeom>
          <a:solidFill>
            <a:srgbClr val="68D3B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Charnwood Borough Council Recycling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B61D8C0-2938-480D-8F04-D636DC3B5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7562" y="3830643"/>
            <a:ext cx="1080000" cy="739068"/>
          </a:xfrm>
          <a:prstGeom prst="flowChartAlternateProcess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4738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1E9B8-FBB2-4A9A-B62D-B15BBACFF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F6B54-3316-4EDC-A336-EDCA593D1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GB" dirty="0">
                <a:hlinkClick r:id="rId2"/>
              </a:rPr>
              <a:t>https://sdgs.un.org/goals/goal12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>
                <a:hlinkClick r:id="rId3"/>
              </a:rPr>
              <a:t>https://assets.publishing.service.gov.uk/government/uploads/system/uploads/attachment_data/file/918270/UK_Statistics_on_Waste_statistical_notice_March_2020_accessible_FINAL_updated_size_12.pdf</a:t>
            </a:r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92499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Speak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elawik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</TotalTime>
  <Words>565</Words>
  <Application>Microsoft Office PowerPoint</Application>
  <PresentationFormat>Widescreen</PresentationFormat>
  <Paragraphs>83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Garamond</vt:lpstr>
      <vt:lpstr>Selawik Light</vt:lpstr>
      <vt:lpstr>Speak Pro</vt:lpstr>
      <vt:lpstr>SavonVTI</vt:lpstr>
      <vt:lpstr>HackLboro 2021 Presentation</vt:lpstr>
      <vt:lpstr>Problem Statement</vt:lpstr>
      <vt:lpstr>An Overview of Recycling in the UK</vt:lpstr>
      <vt:lpstr>What is our idea?</vt:lpstr>
      <vt:lpstr>Example of Use (Part One)</vt:lpstr>
      <vt:lpstr>Example of Use (Part Two)</vt:lpstr>
      <vt:lpstr>Example of Use (Part Three)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Hackett</dc:creator>
  <cp:lastModifiedBy> </cp:lastModifiedBy>
  <cp:revision>20</cp:revision>
  <dcterms:created xsi:type="dcterms:W3CDTF">2021-03-12T16:42:56Z</dcterms:created>
  <dcterms:modified xsi:type="dcterms:W3CDTF">2021-03-12T23:11:55Z</dcterms:modified>
</cp:coreProperties>
</file>