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78B19C9-F13B-422E-A7B1-098F270DED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890C17D-B93F-4D8C-9C92-EE50BD12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https://nvie.com/posts/a-successful-git-branching-model/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C17D-B93F-4D8C-9C92-EE50BD12FE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https://www.markdownguide.org/cheat-sheet/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C17D-B93F-4D8C-9C92-EE50BD12FE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099FFA-D84A-4819-A2B5-6AD73F14D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126E703-7AAE-4306-ABF7-A68FC1C43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006032-A043-4E94-9A0C-19DD8815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8F9189-9BD0-4336-ACB4-D12F1B4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7661CE-5224-4B5A-9470-1F886563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90C6BD-10F2-421B-B5F7-A8285517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C53C10C-F48C-4853-84D1-531544906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524809-BD20-4EDE-B7C4-DF72D0B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FE068F-D2C2-4E3D-BCA6-1170358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35B8E2-4C37-4940-9ECA-1BF87424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36D20E9-FD88-424C-A49C-141C8191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A930BF8-1AF7-4E38-8D86-93ED0848B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DC8E80-447E-4BDF-8B55-9C970158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147BEE-3F17-4A93-824D-5F0E466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7F3B06-A0A0-420F-9640-7F7E542D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9CA4BE-4728-4680-B99D-DFF431AD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BEADE1-E75E-412A-B55E-F2258910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B4E412-FA84-44F4-B15A-74B7C28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2A002B-693E-4BF3-B54F-D1095958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3E8C14-8CC9-401B-AE45-EC282125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E21B98-F56F-4D06-8C64-B4C779FA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0269656-5010-4FE5-AF79-D10ABEB2A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6FF6C7-8670-40B4-8FA2-7AC3E1AE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40A17A-C8C5-4DE6-A4D5-A59655AB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B69FB6-9B2C-4E87-A127-438141EB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26D0F1-9FAF-488D-9A63-ED476EB6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4893F8-04E3-47AC-AB1D-42353EB1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8AB4D7-6325-4E0F-80D4-683C796E0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63C3184-D02F-496E-BFD3-693354C4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34078F-A5AF-4A8C-AEA7-54322727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F929C5-C46F-4415-A2E9-BF66753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922691-1AD1-481E-97A7-56F405F5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BA92329-E334-449F-9B48-78E5EF83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67FBC0-6F92-426B-A061-8D41AD596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E093318-0591-441D-9663-11AA62304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3A9296-3C6B-48F7-BBD8-93D224DFC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276731-D797-4309-A7C6-71880823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0E4A3E6-F5F9-405F-A3C8-E1BF1E39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C85A5AD-2324-4D95-8989-F50FF8E6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D4A734-EEDB-4BB0-9F33-2CAA4811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345645C-6D37-4350-9B02-FFABD091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4182A2D-4A9D-4D12-B204-8A4F1201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FBD70A-78B0-4516-8E18-556F15C6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FACB36F-1F23-4FFF-8ADE-328E7F84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0CD9D4B-3E58-45FE-BAC6-0CA50B5B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83E97F-709C-48FB-8CB7-1F8A703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F05023-1EAF-4AE4-A04A-6EAB353F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8511D8-A437-463B-8DD7-AB42D712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CFE1C19-03EB-40EE-B55C-7A076ACE8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F644D5-A2EB-439A-A6E7-3440E8E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C90819-F126-41FA-B341-0AC8887B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984F26-FB59-4369-9227-6973D97D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908D79-E00F-47A6-AF8D-D1D719E5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5684E39-3513-488A-A88B-94424817D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1AEDF2-16FC-4088-B96F-AE35ACAA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F3B4F5E-A9E2-4A55-A2F7-0DCE2F02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58BA03-9CE7-443D-8EE8-6B70AA28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3B512F-3771-4E04-85CB-03D4FC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A95E80B-9FB6-4EB3-87FE-5515203D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01B1B6-AD2D-497B-9827-CFF7E61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D3D72F-9913-4D41-B85D-2E72C19A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2D6C-9297-495F-8674-022C8DCF876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FCC59C-1D5A-41C0-A6AE-759E65B5E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DEE431-51CF-429E-BEE1-43B2ED0BF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0056-CC71-43A0-A8EB-3806C35B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lomhillelroth/Levanon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cdn-images-1.medium.com/max/2000/1*Y6LFCHug7gQ_Y7INjPdIFQ.jpeg">
            <a:extLst>
              <a:ext uri="{FF2B5EF4-FFF2-40B4-BE49-F238E27FC236}">
                <a16:creationId xmlns:a16="http://schemas.microsoft.com/office/drawing/2014/main" id="{11366083-7289-4A73-B624-41749FFAC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0BCD650-D995-48FD-A425-FC2735AF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GIT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DBF998-476F-4B00-97BD-E7650F5BF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18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714CB3D-03E1-409B-8272-5A27ADCC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Terminology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E04932-FA77-444A-9ED4-847C8D53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rtl="0"/>
            <a:r>
              <a:rPr lang="en-US" sz="1300" b="1" dirty="0">
                <a:solidFill>
                  <a:srgbClr val="000000"/>
                </a:solidFill>
              </a:rPr>
              <a:t>master -</a:t>
            </a:r>
            <a:r>
              <a:rPr lang="en-US" sz="1300" dirty="0">
                <a:solidFill>
                  <a:srgbClr val="000000"/>
                </a:solidFill>
              </a:rPr>
              <a:t> the repository’s main branch. Depending on the work flow it is the one people work on or the one where the integration happens</a:t>
            </a:r>
          </a:p>
          <a:p>
            <a:pPr rtl="0"/>
            <a:r>
              <a:rPr lang="en-US" sz="1300" b="1" dirty="0">
                <a:solidFill>
                  <a:srgbClr val="000000"/>
                </a:solidFill>
              </a:rPr>
              <a:t>clone -</a:t>
            </a:r>
            <a:r>
              <a:rPr lang="en-US" sz="1300" dirty="0">
                <a:solidFill>
                  <a:srgbClr val="000000"/>
                </a:solidFill>
              </a:rPr>
              <a:t> copies an existing git repository, normally from some remote location to your local environment.</a:t>
            </a:r>
          </a:p>
          <a:p>
            <a:pPr rtl="0"/>
            <a:r>
              <a:rPr lang="en-US" sz="1300" b="1" dirty="0">
                <a:solidFill>
                  <a:srgbClr val="000000"/>
                </a:solidFill>
              </a:rPr>
              <a:t>commit -</a:t>
            </a:r>
            <a:r>
              <a:rPr lang="en-US" sz="1300" dirty="0">
                <a:solidFill>
                  <a:srgbClr val="000000"/>
                </a:solidFill>
              </a:rPr>
              <a:t> submitting files to the repository (the local one); in other VCS it is often referred to as “</a:t>
            </a:r>
            <a:r>
              <a:rPr lang="en-US" sz="1300" dirty="0" err="1">
                <a:solidFill>
                  <a:srgbClr val="000000"/>
                </a:solidFill>
              </a:rPr>
              <a:t>checkin</a:t>
            </a:r>
            <a:r>
              <a:rPr lang="en-US" sz="1300" dirty="0">
                <a:solidFill>
                  <a:srgbClr val="000000"/>
                </a:solidFill>
              </a:rPr>
              <a:t>”</a:t>
            </a:r>
          </a:p>
          <a:p>
            <a:pPr rtl="0"/>
            <a:r>
              <a:rPr lang="en-US" sz="1300" b="1" dirty="0">
                <a:solidFill>
                  <a:srgbClr val="000000"/>
                </a:solidFill>
              </a:rPr>
              <a:t>fetch or pull -</a:t>
            </a:r>
            <a:r>
              <a:rPr lang="en-US" sz="1300" dirty="0">
                <a:solidFill>
                  <a:srgbClr val="000000"/>
                </a:solidFill>
              </a:rPr>
              <a:t> is like “update” or “get latest” in other VCS. The difference between fetch and pull is that pull combines both, fetching the latest code from a remote repo as well as performs the merging.</a:t>
            </a:r>
          </a:p>
          <a:p>
            <a:pPr rtl="0"/>
            <a:r>
              <a:rPr lang="en-US" sz="1300" b="1" dirty="0">
                <a:solidFill>
                  <a:srgbClr val="000000"/>
                </a:solidFill>
              </a:rPr>
              <a:t>push -</a:t>
            </a:r>
            <a:r>
              <a:rPr lang="en-US" sz="1300" dirty="0">
                <a:solidFill>
                  <a:srgbClr val="000000"/>
                </a:solidFill>
              </a:rPr>
              <a:t> is used to submit the code to a remote repository</a:t>
            </a:r>
          </a:p>
          <a:p>
            <a:pPr rtl="0"/>
            <a:r>
              <a:rPr lang="en-US" sz="1300" b="1" dirty="0">
                <a:solidFill>
                  <a:srgbClr val="000000"/>
                </a:solidFill>
              </a:rPr>
              <a:t>remote -</a:t>
            </a:r>
            <a:r>
              <a:rPr lang="en-US" sz="1300" dirty="0">
                <a:solidFill>
                  <a:srgbClr val="000000"/>
                </a:solidFill>
              </a:rPr>
              <a:t> these are “remote” locations of your repository, normally on some central server.</a:t>
            </a:r>
          </a:p>
          <a:p>
            <a:pPr rtl="0"/>
            <a:r>
              <a:rPr lang="en-US" sz="1300" b="1" dirty="0">
                <a:solidFill>
                  <a:srgbClr val="000000"/>
                </a:solidFill>
              </a:rPr>
              <a:t>SHA -</a:t>
            </a:r>
            <a:r>
              <a:rPr lang="en-US" sz="1300" dirty="0">
                <a:solidFill>
                  <a:srgbClr val="000000"/>
                </a:solidFill>
              </a:rPr>
              <a:t> every commit or node in the Git tree is identified by a unique SHA key. You can use them in various commands in order to manipulate a specific node.</a:t>
            </a:r>
          </a:p>
          <a:p>
            <a:pPr rtl="0"/>
            <a:r>
              <a:rPr lang="en-US" sz="1300" b="1" dirty="0">
                <a:solidFill>
                  <a:srgbClr val="000000"/>
                </a:solidFill>
              </a:rPr>
              <a:t>head -</a:t>
            </a:r>
            <a:r>
              <a:rPr lang="en-US" sz="1300" dirty="0">
                <a:solidFill>
                  <a:srgbClr val="000000"/>
                </a:solidFill>
              </a:rPr>
              <a:t> is a reference to the node to which our working space of the repository currently points.</a:t>
            </a:r>
          </a:p>
          <a:p>
            <a:pPr rtl="0"/>
            <a:r>
              <a:rPr lang="en-US" sz="1300" b="1" dirty="0">
                <a:solidFill>
                  <a:srgbClr val="000000"/>
                </a:solidFill>
              </a:rPr>
              <a:t>branch -</a:t>
            </a:r>
            <a:r>
              <a:rPr lang="en-US" sz="1300" dirty="0">
                <a:solidFill>
                  <a:srgbClr val="000000"/>
                </a:solidFill>
              </a:rPr>
              <a:t> is just like in other VCS with the difference that a branch in Git is actually nothing more special than a particular label on a given node. It is not a physical copy of the files as in other popular VCS.</a:t>
            </a:r>
          </a:p>
        </p:txBody>
      </p:sp>
    </p:spTree>
    <p:extLst>
      <p:ext uri="{BB962C8B-B14F-4D97-AF65-F5344CB8AC3E}">
        <p14:creationId xmlns:p14="http://schemas.microsoft.com/office/powerpoint/2010/main" val="25167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4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Rectangle 8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7792C8B-3C82-4E37-A71E-03C388B3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400" dirty="0">
                <a:solidFill>
                  <a:srgbClr val="FFFFFF"/>
                </a:solidFill>
              </a:rPr>
              <a:t>General Workflow</a:t>
            </a:r>
          </a:p>
        </p:txBody>
      </p:sp>
      <p:pic>
        <p:nvPicPr>
          <p:cNvPr id="3076" name="Picture 4" descr="https://nvie.com/img/git-model@2x.png">
            <a:extLst>
              <a:ext uri="{FF2B5EF4-FFF2-40B4-BE49-F238E27FC236}">
                <a16:creationId xmlns:a16="http://schemas.microsoft.com/office/drawing/2014/main" id="{AEEFB5B6-E8BA-4C9D-830C-7FAE7ADB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04" y="307731"/>
            <a:ext cx="301658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nvie.com/img/centr-decentr@2x.png">
            <a:extLst>
              <a:ext uri="{FF2B5EF4-FFF2-40B4-BE49-F238E27FC236}">
                <a16:creationId xmlns:a16="http://schemas.microsoft.com/office/drawing/2014/main" id="{31EF474B-9E4D-4AEF-9287-BE5C9B219F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534" y="307731"/>
            <a:ext cx="539293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6" name="Straight Connector 8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6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https://pixelpioneers.co/imager/uploads/photos/271/git-local-remote_25c2603fcd80fc2aa4a784bfc41e1600.png">
            <a:extLst>
              <a:ext uri="{FF2B5EF4-FFF2-40B4-BE49-F238E27FC236}">
                <a16:creationId xmlns:a16="http://schemas.microsoft.com/office/drawing/2014/main" id="{69A1CCF8-BA63-4EC3-98DC-478BD72196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09" y="643467"/>
            <a:ext cx="679398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 descr="https://raw.githubusercontent.com/emmajane/gitforteams/master/resources/workflow-undoing-changes.png">
            <a:extLst>
              <a:ext uri="{FF2B5EF4-FFF2-40B4-BE49-F238E27FC236}">
                <a16:creationId xmlns:a16="http://schemas.microsoft.com/office/drawing/2014/main" id="{615DA9AB-4642-4888-A98B-C0C7A8A1F2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70628"/>
            <a:ext cx="8896350" cy="67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8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673EB-6793-4C82-9D91-CA2A260E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/>
              <a:t>New Git Repository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FBF40B-3B2C-4A42-971A-85B48B359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73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31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3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8E766-018F-43E7-BE2B-4BD3A9D5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>
                <a:solidFill>
                  <a:srgbClr val="FFFFFF"/>
                </a:solidFill>
              </a:rPr>
              <a:t>README.md (markdown language)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297AAE-B6FE-42AD-96B2-C63153570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007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883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D2460-93BC-482B-844F-9B85AA88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Branching-</a:t>
            </a:r>
            <a:br>
              <a:rPr lang="he-IL" dirty="0"/>
            </a:br>
            <a:r>
              <a:rPr lang="en-US" sz="2000" dirty="0"/>
              <a:t>Let’s everyone “copy” our files into the git</a:t>
            </a:r>
            <a:br>
              <a:rPr lang="en-US" sz="2000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DB86-D20C-4D27-887D-FA417B47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90330"/>
            <a:ext cx="6832092" cy="6751983"/>
          </a:xfrm>
        </p:spPr>
        <p:txBody>
          <a:bodyPr anchor="ctr">
            <a:normAutofit fontScale="92500" lnSpcReduction="10000"/>
          </a:bodyPr>
          <a:lstStyle/>
          <a:p>
            <a:pPr algn="l" rtl="0"/>
            <a:r>
              <a:rPr lang="en-US" sz="2200" dirty="0">
                <a:solidFill>
                  <a:schemeClr val="bg1"/>
                </a:solidFill>
              </a:rPr>
              <a:t>Clone the git to your folders</a:t>
            </a:r>
            <a:endParaRPr lang="he-IL" sz="2200" dirty="0">
              <a:solidFill>
                <a:schemeClr val="bg1"/>
              </a:solidFill>
            </a:endParaRPr>
          </a:p>
          <a:p>
            <a:pPr lvl="1" algn="l" rtl="0"/>
            <a:r>
              <a:rPr lang="en-US" sz="2200" dirty="0">
                <a:solidFill>
                  <a:schemeClr val="bg1"/>
                </a:solidFill>
              </a:rPr>
              <a:t>git clone 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https://github.com/shalomhillelroth/LevanonLab</a:t>
            </a:r>
            <a:endParaRPr lang="en-US" sz="2200" dirty="0">
              <a:solidFill>
                <a:schemeClr val="bg1"/>
              </a:solidFill>
            </a:endParaRPr>
          </a:p>
          <a:p>
            <a:pPr algn="l" rtl="0"/>
            <a:r>
              <a:rPr lang="en-US" sz="2200" dirty="0">
                <a:solidFill>
                  <a:schemeClr val="bg1"/>
                </a:solidFill>
              </a:rPr>
              <a:t>Make sure this is the current version </a:t>
            </a:r>
          </a:p>
          <a:p>
            <a:pPr lvl="1" algn="l" rtl="0"/>
            <a:r>
              <a:rPr lang="en-US" sz="2200" dirty="0">
                <a:solidFill>
                  <a:schemeClr val="bg1"/>
                </a:solidFill>
              </a:rPr>
              <a:t>git pull</a:t>
            </a:r>
          </a:p>
          <a:p>
            <a:pPr algn="l" rtl="0"/>
            <a:r>
              <a:rPr lang="en-US" sz="2200" dirty="0">
                <a:solidFill>
                  <a:schemeClr val="bg1"/>
                </a:solidFill>
              </a:rPr>
              <a:t>Create a new branch</a:t>
            </a:r>
          </a:p>
          <a:p>
            <a:pPr lvl="1" algn="l" rtl="0"/>
            <a:r>
              <a:rPr lang="en-US" sz="2200" dirty="0">
                <a:solidFill>
                  <a:schemeClr val="bg1"/>
                </a:solidFill>
              </a:rPr>
              <a:t>git checkout –b &lt;your name&gt;Code</a:t>
            </a:r>
          </a:p>
          <a:p>
            <a:pPr algn="l" rtl="0"/>
            <a:r>
              <a:rPr lang="en-US" sz="2200" dirty="0">
                <a:solidFill>
                  <a:schemeClr val="bg1"/>
                </a:solidFill>
              </a:rPr>
              <a:t>Now create a folder under </a:t>
            </a:r>
            <a:r>
              <a:rPr lang="en-US" sz="2200" dirty="0" err="1">
                <a:solidFill>
                  <a:schemeClr val="bg1"/>
                </a:solidFill>
              </a:rPr>
              <a:t>UsersCode</a:t>
            </a:r>
            <a:endParaRPr lang="en-US" sz="2200" dirty="0">
              <a:solidFill>
                <a:schemeClr val="bg1"/>
              </a:solidFill>
            </a:endParaRPr>
          </a:p>
          <a:p>
            <a:pPr lvl="1" algn="l" rtl="0"/>
            <a:r>
              <a:rPr lang="en-GB" sz="2200" dirty="0">
                <a:solidFill>
                  <a:schemeClr val="bg1"/>
                </a:solidFill>
              </a:rPr>
              <a:t> cd </a:t>
            </a:r>
            <a:r>
              <a:rPr lang="en-GB" sz="2200" dirty="0" err="1">
                <a:solidFill>
                  <a:schemeClr val="bg1"/>
                </a:solidFill>
              </a:rPr>
              <a:t>UserCode</a:t>
            </a:r>
            <a:endParaRPr lang="en-GB" sz="2200" dirty="0">
              <a:solidFill>
                <a:schemeClr val="bg1"/>
              </a:solidFill>
            </a:endParaRPr>
          </a:p>
          <a:p>
            <a:pPr lvl="1" algn="l" rtl="0"/>
            <a:r>
              <a:rPr lang="en-GB" sz="2200" dirty="0" err="1">
                <a:solidFill>
                  <a:schemeClr val="bg1"/>
                </a:solidFill>
              </a:rPr>
              <a:t>mkdir</a:t>
            </a:r>
            <a:r>
              <a:rPr lang="en-GB" sz="2200" dirty="0">
                <a:solidFill>
                  <a:schemeClr val="bg1"/>
                </a:solidFill>
              </a:rPr>
              <a:t> &lt;your name&gt;</a:t>
            </a:r>
          </a:p>
          <a:p>
            <a:pPr lvl="1" algn="l" rtl="0"/>
            <a:r>
              <a:rPr lang="en-GB" sz="2200" i="1" dirty="0">
                <a:solidFill>
                  <a:schemeClr val="bg1"/>
                </a:solidFill>
              </a:rPr>
              <a:t>Move your file(s) there</a:t>
            </a:r>
          </a:p>
          <a:p>
            <a:pPr lvl="1" algn="l" rtl="0"/>
            <a:r>
              <a:rPr lang="en-GB" sz="2200" dirty="0">
                <a:solidFill>
                  <a:schemeClr val="bg1"/>
                </a:solidFill>
              </a:rPr>
              <a:t>git add </a:t>
            </a:r>
            <a:r>
              <a:rPr lang="en-GB" sz="2200" dirty="0" err="1">
                <a:solidFill>
                  <a:schemeClr val="bg1"/>
                </a:solidFill>
              </a:rPr>
              <a:t>UserCode</a:t>
            </a:r>
            <a:r>
              <a:rPr lang="en-GB" sz="2200" dirty="0">
                <a:solidFill>
                  <a:schemeClr val="bg1"/>
                </a:solidFill>
              </a:rPr>
              <a:t>/&lt;your name&gt;/*</a:t>
            </a:r>
          </a:p>
          <a:p>
            <a:pPr lvl="1" algn="l" rtl="0"/>
            <a:r>
              <a:rPr lang="en-GB" sz="2200" dirty="0">
                <a:solidFill>
                  <a:schemeClr val="bg1"/>
                </a:solidFill>
              </a:rPr>
              <a:t>git commit</a:t>
            </a:r>
          </a:p>
          <a:p>
            <a:pPr lvl="2" algn="l" rtl="0"/>
            <a:r>
              <a:rPr lang="en-GB" dirty="0">
                <a:solidFill>
                  <a:schemeClr val="bg1"/>
                </a:solidFill>
              </a:rPr>
              <a:t>Press “insert” and write a commit message “&lt;your name&gt; first code commit 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GB" dirty="0">
                <a:solidFill>
                  <a:schemeClr val="bg1"/>
                </a:solidFill>
              </a:rPr>
              <a:t>”</a:t>
            </a:r>
          </a:p>
          <a:p>
            <a:pPr lvl="2" algn="l" rtl="0"/>
            <a:r>
              <a:rPr lang="en-GB" dirty="0">
                <a:solidFill>
                  <a:schemeClr val="bg1"/>
                </a:solidFill>
              </a:rPr>
              <a:t>Press “escape” and then :</a:t>
            </a:r>
            <a:r>
              <a:rPr lang="en-GB" dirty="0" err="1">
                <a:solidFill>
                  <a:schemeClr val="bg1"/>
                </a:solidFill>
              </a:rPr>
              <a:t>wq</a:t>
            </a:r>
            <a:r>
              <a:rPr lang="en-GB" dirty="0">
                <a:solidFill>
                  <a:schemeClr val="bg1"/>
                </a:solidFill>
              </a:rPr>
              <a:t> and enter.</a:t>
            </a:r>
          </a:p>
          <a:p>
            <a:pPr lvl="2" algn="l" rtl="0"/>
            <a:r>
              <a:rPr lang="en-GB" dirty="0">
                <a:solidFill>
                  <a:schemeClr val="bg1"/>
                </a:solidFill>
              </a:rPr>
              <a:t>Or – git commit –m “your message”</a:t>
            </a:r>
          </a:p>
          <a:p>
            <a:pPr lvl="1" algn="l" rtl="0"/>
            <a:r>
              <a:rPr lang="en-GB" sz="2200" dirty="0">
                <a:solidFill>
                  <a:schemeClr val="bg1"/>
                </a:solidFill>
              </a:rPr>
              <a:t>git push</a:t>
            </a:r>
          </a:p>
          <a:p>
            <a:pPr lvl="1" algn="l" rtl="0"/>
            <a:r>
              <a:rPr lang="en-US" sz="2200" dirty="0">
                <a:solidFill>
                  <a:schemeClr val="bg1"/>
                </a:solidFill>
              </a:rPr>
              <a:t>Merge to main:</a:t>
            </a:r>
          </a:p>
          <a:p>
            <a:pPr lvl="2" algn="l" rtl="0"/>
            <a:r>
              <a:rPr lang="en-US" sz="1800" dirty="0">
                <a:solidFill>
                  <a:schemeClr val="bg1"/>
                </a:solidFill>
              </a:rPr>
              <a:t>git checkout master</a:t>
            </a:r>
          </a:p>
          <a:p>
            <a:pPr lvl="2" algn="l" rtl="0"/>
            <a:r>
              <a:rPr lang="en-US" sz="1800" dirty="0">
                <a:solidFill>
                  <a:schemeClr val="bg1"/>
                </a:solidFill>
              </a:rPr>
              <a:t>git merge &lt;your name&gt;Code</a:t>
            </a:r>
          </a:p>
          <a:p>
            <a:pPr lvl="2" algn="l" rtl="0"/>
            <a:r>
              <a:rPr lang="en-US" sz="1800" dirty="0">
                <a:solidFill>
                  <a:schemeClr val="bg1"/>
                </a:solidFill>
              </a:rPr>
              <a:t>?</a:t>
            </a:r>
          </a:p>
          <a:p>
            <a:pPr lvl="1" algn="l" rtl="0"/>
            <a:endParaRPr lang="en-GB" sz="2200" dirty="0">
              <a:solidFill>
                <a:schemeClr val="bg1"/>
              </a:solidFill>
            </a:endParaRPr>
          </a:p>
          <a:p>
            <a:pPr lvl="1" algn="l" rtl="0"/>
            <a:endParaRPr lang="en-GB" sz="2200" dirty="0">
              <a:solidFill>
                <a:schemeClr val="bg1"/>
              </a:solidFill>
            </a:endParaRPr>
          </a:p>
          <a:p>
            <a:pPr lvl="1" algn="l" rtl="0"/>
            <a:endParaRPr lang="he-IL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ppy Thanksgiving Day Image &amp; Photo (Free Trial) | Bigstock">
            <a:extLst>
              <a:ext uri="{FF2B5EF4-FFF2-40B4-BE49-F238E27FC236}">
                <a16:creationId xmlns:a16="http://schemas.microsoft.com/office/drawing/2014/main" id="{4B95EEDE-4769-4B7C-903D-71166D86D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1" r="-1" b="21547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5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GIT</vt:lpstr>
      <vt:lpstr>Terminology</vt:lpstr>
      <vt:lpstr>General Workflow</vt:lpstr>
      <vt:lpstr>PowerPoint Presentation</vt:lpstr>
      <vt:lpstr>PowerPoint Presentation</vt:lpstr>
      <vt:lpstr>New Git Repository</vt:lpstr>
      <vt:lpstr>README.md (markdown language)</vt:lpstr>
      <vt:lpstr>Branching- Let’s everyone “copy” our files into the git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Shalom Hillel Roth</dc:creator>
  <cp:lastModifiedBy>Shalom Hillel Roth</cp:lastModifiedBy>
  <cp:revision>1</cp:revision>
  <dcterms:created xsi:type="dcterms:W3CDTF">2020-09-30T12:20:37Z</dcterms:created>
  <dcterms:modified xsi:type="dcterms:W3CDTF">2020-09-30T12:20:39Z</dcterms:modified>
</cp:coreProperties>
</file>