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9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7"/>
    <p:restoredTop sz="94614"/>
  </p:normalViewPr>
  <p:slideViewPr>
    <p:cSldViewPr snapToGrid="0">
      <p:cViewPr varScale="1">
        <p:scale>
          <a:sx n="101" d="100"/>
          <a:sy n="101" d="100"/>
        </p:scale>
        <p:origin x="3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A17B-A4BC-1771-DFC7-210806D797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1491C0-B427-C17A-E4B2-667526BD84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FEDF33-32AA-68DA-14FC-8BDD5AB20D3A}"/>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5" name="Footer Placeholder 4">
            <a:extLst>
              <a:ext uri="{FF2B5EF4-FFF2-40B4-BE49-F238E27FC236}">
                <a16:creationId xmlns:a16="http://schemas.microsoft.com/office/drawing/2014/main" id="{9D8F76E8-A4A1-383F-B5D3-5AAAE492A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DD1E8-7708-C1DD-2F63-E800AB8F76B1}"/>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3953351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AFD9-A873-6995-AAE3-C48BF28ED1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79F92F-C136-78F0-FE08-ACCDAC985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77AAE-104B-91B9-A90A-E64B1CAD5981}"/>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5" name="Footer Placeholder 4">
            <a:extLst>
              <a:ext uri="{FF2B5EF4-FFF2-40B4-BE49-F238E27FC236}">
                <a16:creationId xmlns:a16="http://schemas.microsoft.com/office/drawing/2014/main" id="{B526B50E-F569-CA07-75CC-969A1B1BE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769B6-C882-07DF-F433-50A8EE2AD7B0}"/>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356976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EA3FFC-4662-7300-BCBF-16D00A7CA6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309A46-E0C2-B2D2-1E1C-2BB6F55476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E0D254-0A68-AC96-F6AF-B1B3B9737C33}"/>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5" name="Footer Placeholder 4">
            <a:extLst>
              <a:ext uri="{FF2B5EF4-FFF2-40B4-BE49-F238E27FC236}">
                <a16:creationId xmlns:a16="http://schemas.microsoft.com/office/drawing/2014/main" id="{CC34180A-F27E-32EF-55E1-A04E5C3F8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613E8-124A-CBED-639A-EFBBF5054C82}"/>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264801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11B4-EC11-924C-2F3F-437624FA4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1D9CC7-6919-5536-2602-5FD8AAF27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FCCC5-A27D-9681-85E8-FD20CED92AB0}"/>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5" name="Footer Placeholder 4">
            <a:extLst>
              <a:ext uri="{FF2B5EF4-FFF2-40B4-BE49-F238E27FC236}">
                <a16:creationId xmlns:a16="http://schemas.microsoft.com/office/drawing/2014/main" id="{E2AE6484-5A0A-9942-89D4-58BAE417B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3BA09-D3A0-EDCD-BFDA-30EC26AD2BCC}"/>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2531143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8BE0-E579-9096-93C1-E1934CCD40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BF6E80-707B-EA22-284F-E4743DF599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354F03-D268-3E67-B5BE-A0D0E0D737FD}"/>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5" name="Footer Placeholder 4">
            <a:extLst>
              <a:ext uri="{FF2B5EF4-FFF2-40B4-BE49-F238E27FC236}">
                <a16:creationId xmlns:a16="http://schemas.microsoft.com/office/drawing/2014/main" id="{10BFBBD8-EECF-D992-4E9A-CC98738AF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ACCC1-04CD-FE6D-391E-47185A8F9475}"/>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4221627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80A4-2727-370F-7A4D-259F05C0D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EB1B9-40C5-44C6-6F5F-FB451D580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1613E-65AB-C8E7-797C-A118F92E2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9C6A0-56DE-CDF5-56EE-70899BC422C5}"/>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6" name="Footer Placeholder 5">
            <a:extLst>
              <a:ext uri="{FF2B5EF4-FFF2-40B4-BE49-F238E27FC236}">
                <a16:creationId xmlns:a16="http://schemas.microsoft.com/office/drawing/2014/main" id="{6971B1A5-52A8-5A5D-703B-C225A63F8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7D10B-0997-8A8C-8987-51B8C290E104}"/>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3016098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7F5F-168B-DECE-EE2F-BE9FB6CF1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B66771-5E5D-5D85-2988-03B122D2D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B170B9-2055-B62B-AE2B-7064ECB8B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8C0A94-297C-A1B0-C23F-881BA4B73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5BDDB-A485-EEA7-30F4-89057A666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9B5C3-8D2A-1B82-955D-C99F07C6B47A}"/>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8" name="Footer Placeholder 7">
            <a:extLst>
              <a:ext uri="{FF2B5EF4-FFF2-40B4-BE49-F238E27FC236}">
                <a16:creationId xmlns:a16="http://schemas.microsoft.com/office/drawing/2014/main" id="{56861954-E9B3-018F-2BB2-420AC9940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00138-2CD8-4811-17E8-9915D6E737CC}"/>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119183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B9601-3768-426E-897B-0CA6D8A40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B5C0E3-2BD2-400E-2288-66A76979450B}"/>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4" name="Footer Placeholder 3">
            <a:extLst>
              <a:ext uri="{FF2B5EF4-FFF2-40B4-BE49-F238E27FC236}">
                <a16:creationId xmlns:a16="http://schemas.microsoft.com/office/drawing/2014/main" id="{EB660128-B536-7E57-3D10-3094BFEE4E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B8224D-2A61-C5E5-BA3E-A45407B9F6AB}"/>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3555177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3259A-C490-37E6-D04E-16E14EE4610E}"/>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3" name="Footer Placeholder 2">
            <a:extLst>
              <a:ext uri="{FF2B5EF4-FFF2-40B4-BE49-F238E27FC236}">
                <a16:creationId xmlns:a16="http://schemas.microsoft.com/office/drawing/2014/main" id="{C5732743-D39F-159D-A442-32A1621595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A86CB0-BD8D-5F14-1F0F-74569FA6A7D6}"/>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276449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4A07-4D4B-DD9F-CD1E-F6F87080DB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8FBF44-467B-F4F6-E54A-BBBA382AF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58B6E6-223D-A70C-3372-5AA3FC7B0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EAFBE-0FC4-0410-6039-0451601EFDAB}"/>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6" name="Footer Placeholder 5">
            <a:extLst>
              <a:ext uri="{FF2B5EF4-FFF2-40B4-BE49-F238E27FC236}">
                <a16:creationId xmlns:a16="http://schemas.microsoft.com/office/drawing/2014/main" id="{8B857291-0E3B-612E-74AA-31DE1FA436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EA29E-0319-1047-6F81-FC94716A2142}"/>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267713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29D7-E972-8DBE-3AD0-F8BE8DA9D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5D9861-6F23-6519-E62A-C823AE6EB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23BD83-FA4D-89F0-47B3-A11739D01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A11553-56D1-24A6-34B2-5B9345F7A821}"/>
              </a:ext>
            </a:extLst>
          </p:cNvPr>
          <p:cNvSpPr>
            <a:spLocks noGrp="1"/>
          </p:cNvSpPr>
          <p:nvPr>
            <p:ph type="dt" sz="half" idx="10"/>
          </p:nvPr>
        </p:nvSpPr>
        <p:spPr/>
        <p:txBody>
          <a:bodyPr/>
          <a:lstStyle/>
          <a:p>
            <a:fld id="{D43042AB-4A44-F84F-9510-A2E83DC42DAE}" type="datetimeFigureOut">
              <a:rPr lang="en-US" smtClean="0"/>
              <a:t>9/13/25</a:t>
            </a:fld>
            <a:endParaRPr lang="en-US"/>
          </a:p>
        </p:txBody>
      </p:sp>
      <p:sp>
        <p:nvSpPr>
          <p:cNvPr id="6" name="Footer Placeholder 5">
            <a:extLst>
              <a:ext uri="{FF2B5EF4-FFF2-40B4-BE49-F238E27FC236}">
                <a16:creationId xmlns:a16="http://schemas.microsoft.com/office/drawing/2014/main" id="{248D5C31-0786-1CDA-500F-AB397F595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37BC1-3B3C-907C-CF70-F0890E6DD3F0}"/>
              </a:ext>
            </a:extLst>
          </p:cNvPr>
          <p:cNvSpPr>
            <a:spLocks noGrp="1"/>
          </p:cNvSpPr>
          <p:nvPr>
            <p:ph type="sldNum" sz="quarter" idx="12"/>
          </p:nvPr>
        </p:nvSpPr>
        <p:spPr/>
        <p:txBody>
          <a:bodyPr/>
          <a:lstStyle/>
          <a:p>
            <a:fld id="{9E51606F-61AD-F042-A702-25F811201638}" type="slidenum">
              <a:rPr lang="en-US" smtClean="0"/>
              <a:t>‹#›</a:t>
            </a:fld>
            <a:endParaRPr lang="en-US"/>
          </a:p>
        </p:txBody>
      </p:sp>
    </p:spTree>
    <p:extLst>
      <p:ext uri="{BB962C8B-B14F-4D97-AF65-F5344CB8AC3E}">
        <p14:creationId xmlns:p14="http://schemas.microsoft.com/office/powerpoint/2010/main" val="1920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58397-43F1-5D6D-0B09-AAA880CDFE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9468B4-1EC7-C9B1-7886-63A0E7E09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1CAB2-C40B-D2D2-6009-282A758B9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3042AB-4A44-F84F-9510-A2E83DC42DAE}" type="datetimeFigureOut">
              <a:rPr lang="en-US" smtClean="0"/>
              <a:t>9/13/25</a:t>
            </a:fld>
            <a:endParaRPr lang="en-US"/>
          </a:p>
        </p:txBody>
      </p:sp>
      <p:sp>
        <p:nvSpPr>
          <p:cNvPr id="5" name="Footer Placeholder 4">
            <a:extLst>
              <a:ext uri="{FF2B5EF4-FFF2-40B4-BE49-F238E27FC236}">
                <a16:creationId xmlns:a16="http://schemas.microsoft.com/office/drawing/2014/main" id="{87576A27-D9EB-9682-9A93-770FCAD4EA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37CE5BC-62EA-C0B0-DA90-01354355F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51606F-61AD-F042-A702-25F811201638}" type="slidenum">
              <a:rPr lang="en-US" smtClean="0"/>
              <a:t>‹#›</a:t>
            </a:fld>
            <a:endParaRPr lang="en-US"/>
          </a:p>
        </p:txBody>
      </p:sp>
    </p:spTree>
    <p:extLst>
      <p:ext uri="{BB962C8B-B14F-4D97-AF65-F5344CB8AC3E}">
        <p14:creationId xmlns:p14="http://schemas.microsoft.com/office/powerpoint/2010/main" val="2611177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49B6-B5F4-2DE0-F984-AF06386566AD}"/>
              </a:ext>
            </a:extLst>
          </p:cNvPr>
          <p:cNvSpPr>
            <a:spLocks noGrp="1"/>
          </p:cNvSpPr>
          <p:nvPr>
            <p:ph type="ctrTitle"/>
          </p:nvPr>
        </p:nvSpPr>
        <p:spPr/>
        <p:txBody>
          <a:bodyPr/>
          <a:lstStyle/>
          <a:p>
            <a:r>
              <a:rPr lang="en-US" dirty="0"/>
              <a:t>Lab 4</a:t>
            </a:r>
          </a:p>
        </p:txBody>
      </p:sp>
    </p:spTree>
    <p:extLst>
      <p:ext uri="{BB962C8B-B14F-4D97-AF65-F5344CB8AC3E}">
        <p14:creationId xmlns:p14="http://schemas.microsoft.com/office/powerpoint/2010/main" val="117628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0B73-A3EA-2F33-6688-3F51EF932A4D}"/>
              </a:ext>
            </a:extLst>
          </p:cNvPr>
          <p:cNvSpPr>
            <a:spLocks noGrp="1"/>
          </p:cNvSpPr>
          <p:nvPr>
            <p:ph type="title"/>
          </p:nvPr>
        </p:nvSpPr>
        <p:spPr/>
        <p:txBody>
          <a:bodyPr/>
          <a:lstStyle/>
          <a:p>
            <a:pPr algn="ctr"/>
            <a:r>
              <a:rPr lang="en-US" dirty="0"/>
              <a:t>Assignment</a:t>
            </a:r>
          </a:p>
        </p:txBody>
      </p:sp>
      <p:sp>
        <p:nvSpPr>
          <p:cNvPr id="4" name="TextBox 3">
            <a:extLst>
              <a:ext uri="{FF2B5EF4-FFF2-40B4-BE49-F238E27FC236}">
                <a16:creationId xmlns:a16="http://schemas.microsoft.com/office/drawing/2014/main" id="{D3095A66-FBFD-4D85-06E2-94BEBDD8222E}"/>
              </a:ext>
            </a:extLst>
          </p:cNvPr>
          <p:cNvSpPr txBox="1"/>
          <p:nvPr/>
        </p:nvSpPr>
        <p:spPr>
          <a:xfrm>
            <a:off x="619932" y="1540375"/>
            <a:ext cx="11034793" cy="2677656"/>
          </a:xfrm>
          <a:prstGeom prst="rect">
            <a:avLst/>
          </a:prstGeom>
          <a:noFill/>
        </p:spPr>
        <p:txBody>
          <a:bodyPr wrap="square" rtlCol="0">
            <a:spAutoFit/>
          </a:bodyPr>
          <a:lstStyle/>
          <a:p>
            <a:pPr algn="just"/>
            <a:r>
              <a:rPr lang="en-US" sz="2400" dirty="0"/>
              <a:t>Refer to the attached ‘</a:t>
            </a:r>
            <a:r>
              <a:rPr lang="en-US" sz="2400" dirty="0" err="1"/>
              <a:t>linked_list.py</a:t>
            </a:r>
            <a:r>
              <a:rPr lang="en-US" sz="2400" dirty="0"/>
              <a:t>’ script.</a:t>
            </a:r>
          </a:p>
          <a:p>
            <a:pPr algn="just"/>
            <a:endParaRPr lang="en-US" sz="2400" dirty="0"/>
          </a:p>
          <a:p>
            <a:pPr algn="just"/>
            <a:r>
              <a:rPr lang="en-US" sz="2400" dirty="0"/>
              <a:t>Add an additional method named ‘reverse()’ to the ‘LinkedList’ class that reverses the linked list. The reverse operation is illustrated below. Note that, after the reversal, the original head node becomes the tail node, and the original tail node becomes the head node. Add a few comments within your code.</a:t>
            </a:r>
          </a:p>
          <a:p>
            <a:pPr algn="just"/>
            <a:endParaRPr lang="en-US" sz="2400" dirty="0"/>
          </a:p>
        </p:txBody>
      </p:sp>
      <p:graphicFrame>
        <p:nvGraphicFramePr>
          <p:cNvPr id="5" name="Table 4">
            <a:extLst>
              <a:ext uri="{FF2B5EF4-FFF2-40B4-BE49-F238E27FC236}">
                <a16:creationId xmlns:a16="http://schemas.microsoft.com/office/drawing/2014/main" id="{0DE1AC2D-F7FB-6D5E-FE14-1EBA38CA5AE0}"/>
              </a:ext>
            </a:extLst>
          </p:cNvPr>
          <p:cNvGraphicFramePr>
            <a:graphicFrameLocks noGrp="1"/>
          </p:cNvGraphicFramePr>
          <p:nvPr>
            <p:extLst>
              <p:ext uri="{D42A27DB-BD31-4B8C-83A1-F6EECF244321}">
                <p14:modId xmlns:p14="http://schemas.microsoft.com/office/powerpoint/2010/main" val="5567041"/>
              </p:ext>
            </p:extLst>
          </p:nvPr>
        </p:nvGraphicFramePr>
        <p:xfrm>
          <a:off x="1904599" y="4072580"/>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407676">
                <a:tc>
                  <a:txBody>
                    <a:bodyPr/>
                    <a:lstStyle/>
                    <a:p>
                      <a:r>
                        <a:rPr lang="en-US" sz="2400" dirty="0"/>
                        <a:t>9</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6" name="Table 5">
            <a:extLst>
              <a:ext uri="{FF2B5EF4-FFF2-40B4-BE49-F238E27FC236}">
                <a16:creationId xmlns:a16="http://schemas.microsoft.com/office/drawing/2014/main" id="{20906A14-39A1-4D42-6DF3-20B255D5A905}"/>
              </a:ext>
            </a:extLst>
          </p:cNvPr>
          <p:cNvGraphicFramePr>
            <a:graphicFrameLocks noGrp="1"/>
          </p:cNvGraphicFramePr>
          <p:nvPr>
            <p:extLst>
              <p:ext uri="{D42A27DB-BD31-4B8C-83A1-F6EECF244321}">
                <p14:modId xmlns:p14="http://schemas.microsoft.com/office/powerpoint/2010/main" val="721684706"/>
              </p:ext>
            </p:extLst>
          </p:nvPr>
        </p:nvGraphicFramePr>
        <p:xfrm>
          <a:off x="4315467" y="4072580"/>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373524">
                <a:tc>
                  <a:txBody>
                    <a:bodyPr/>
                    <a:lstStyle/>
                    <a:p>
                      <a:r>
                        <a:rPr lang="en-US" sz="2400" dirty="0"/>
                        <a:t>16</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7" name="Table 6">
            <a:extLst>
              <a:ext uri="{FF2B5EF4-FFF2-40B4-BE49-F238E27FC236}">
                <a16:creationId xmlns:a16="http://schemas.microsoft.com/office/drawing/2014/main" id="{1596C804-E129-1FB8-D456-08EB95ED6926}"/>
              </a:ext>
            </a:extLst>
          </p:cNvPr>
          <p:cNvGraphicFramePr>
            <a:graphicFrameLocks noGrp="1"/>
          </p:cNvGraphicFramePr>
          <p:nvPr>
            <p:extLst>
              <p:ext uri="{D42A27DB-BD31-4B8C-83A1-F6EECF244321}">
                <p14:modId xmlns:p14="http://schemas.microsoft.com/office/powerpoint/2010/main" val="4223267424"/>
              </p:ext>
            </p:extLst>
          </p:nvPr>
        </p:nvGraphicFramePr>
        <p:xfrm>
          <a:off x="6726335" y="4072580"/>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407676">
                <a:tc>
                  <a:txBody>
                    <a:bodyPr/>
                    <a:lstStyle/>
                    <a:p>
                      <a:r>
                        <a:rPr lang="en-US" sz="2400" dirty="0"/>
                        <a:t>64</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8" name="Table 7">
            <a:extLst>
              <a:ext uri="{FF2B5EF4-FFF2-40B4-BE49-F238E27FC236}">
                <a16:creationId xmlns:a16="http://schemas.microsoft.com/office/drawing/2014/main" id="{A3705C69-6A99-6E02-EB69-A8BCECA1B158}"/>
              </a:ext>
            </a:extLst>
          </p:cNvPr>
          <p:cNvGraphicFramePr>
            <a:graphicFrameLocks noGrp="1"/>
          </p:cNvGraphicFramePr>
          <p:nvPr>
            <p:extLst>
              <p:ext uri="{D42A27DB-BD31-4B8C-83A1-F6EECF244321}">
                <p14:modId xmlns:p14="http://schemas.microsoft.com/office/powerpoint/2010/main" val="2241854375"/>
              </p:ext>
            </p:extLst>
          </p:nvPr>
        </p:nvGraphicFramePr>
        <p:xfrm>
          <a:off x="9137203" y="4072580"/>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373524">
                <a:tc>
                  <a:txBody>
                    <a:bodyPr/>
                    <a:lstStyle/>
                    <a:p>
                      <a:r>
                        <a:rPr lang="en-US" sz="2400" dirty="0"/>
                        <a:t>81</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cxnSp>
        <p:nvCxnSpPr>
          <p:cNvPr id="10" name="Straight Arrow Connector 9">
            <a:extLst>
              <a:ext uri="{FF2B5EF4-FFF2-40B4-BE49-F238E27FC236}">
                <a16:creationId xmlns:a16="http://schemas.microsoft.com/office/drawing/2014/main" id="{62B161B4-03AC-8F13-A64C-9CC58AB7A187}"/>
              </a:ext>
            </a:extLst>
          </p:cNvPr>
          <p:cNvCxnSpPr>
            <a:cxnSpLocks/>
            <a:stCxn id="5" idx="3"/>
            <a:endCxn id="6" idx="1"/>
          </p:cNvCxnSpPr>
          <p:nvPr/>
        </p:nvCxnSpPr>
        <p:spPr>
          <a:xfrm>
            <a:off x="3379887" y="4301180"/>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7459D56-88B4-4B25-8D87-07148D96C38A}"/>
              </a:ext>
            </a:extLst>
          </p:cNvPr>
          <p:cNvCxnSpPr>
            <a:cxnSpLocks/>
            <a:stCxn id="6" idx="3"/>
            <a:endCxn id="7" idx="1"/>
          </p:cNvCxnSpPr>
          <p:nvPr/>
        </p:nvCxnSpPr>
        <p:spPr>
          <a:xfrm>
            <a:off x="5790755" y="4301180"/>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0EF3522-4D6C-6190-CC8C-55ABAA3EF51F}"/>
              </a:ext>
            </a:extLst>
          </p:cNvPr>
          <p:cNvCxnSpPr>
            <a:cxnSpLocks/>
            <a:stCxn id="7" idx="3"/>
            <a:endCxn id="8" idx="1"/>
          </p:cNvCxnSpPr>
          <p:nvPr/>
        </p:nvCxnSpPr>
        <p:spPr>
          <a:xfrm>
            <a:off x="8201623" y="4301180"/>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D4B5551-C973-4F16-2FA5-3BBFC539C4A6}"/>
              </a:ext>
            </a:extLst>
          </p:cNvPr>
          <p:cNvSpPr txBox="1"/>
          <p:nvPr/>
        </p:nvSpPr>
        <p:spPr>
          <a:xfrm>
            <a:off x="2299040" y="4529780"/>
            <a:ext cx="740908" cy="400110"/>
          </a:xfrm>
          <a:prstGeom prst="rect">
            <a:avLst/>
          </a:prstGeom>
          <a:noFill/>
        </p:spPr>
        <p:txBody>
          <a:bodyPr wrap="none" rtlCol="0">
            <a:spAutoFit/>
          </a:bodyPr>
          <a:lstStyle/>
          <a:p>
            <a:r>
              <a:rPr lang="en-US" sz="2000" dirty="0"/>
              <a:t>head</a:t>
            </a:r>
          </a:p>
        </p:txBody>
      </p:sp>
      <p:sp>
        <p:nvSpPr>
          <p:cNvPr id="18" name="TextBox 17">
            <a:extLst>
              <a:ext uri="{FF2B5EF4-FFF2-40B4-BE49-F238E27FC236}">
                <a16:creationId xmlns:a16="http://schemas.microsoft.com/office/drawing/2014/main" id="{1636E484-3E18-1D80-723A-4DAA9FAFE27F}"/>
              </a:ext>
            </a:extLst>
          </p:cNvPr>
          <p:cNvSpPr txBox="1"/>
          <p:nvPr/>
        </p:nvSpPr>
        <p:spPr>
          <a:xfrm>
            <a:off x="9565755" y="4532431"/>
            <a:ext cx="531492" cy="400110"/>
          </a:xfrm>
          <a:prstGeom prst="rect">
            <a:avLst/>
          </a:prstGeom>
          <a:noFill/>
        </p:spPr>
        <p:txBody>
          <a:bodyPr wrap="none" rtlCol="0">
            <a:spAutoFit/>
          </a:bodyPr>
          <a:lstStyle/>
          <a:p>
            <a:r>
              <a:rPr lang="en-US" sz="2000" dirty="0"/>
              <a:t>tail</a:t>
            </a:r>
          </a:p>
        </p:txBody>
      </p:sp>
      <p:graphicFrame>
        <p:nvGraphicFramePr>
          <p:cNvPr id="20" name="Table 19">
            <a:extLst>
              <a:ext uri="{FF2B5EF4-FFF2-40B4-BE49-F238E27FC236}">
                <a16:creationId xmlns:a16="http://schemas.microsoft.com/office/drawing/2014/main" id="{62AC275D-3FF9-10DE-0736-3CCA2A9830F4}"/>
              </a:ext>
            </a:extLst>
          </p:cNvPr>
          <p:cNvGraphicFramePr>
            <a:graphicFrameLocks noGrp="1"/>
          </p:cNvGraphicFramePr>
          <p:nvPr>
            <p:extLst>
              <p:ext uri="{D42A27DB-BD31-4B8C-83A1-F6EECF244321}">
                <p14:modId xmlns:p14="http://schemas.microsoft.com/office/powerpoint/2010/main" val="3155881036"/>
              </p:ext>
            </p:extLst>
          </p:nvPr>
        </p:nvGraphicFramePr>
        <p:xfrm>
          <a:off x="1904599" y="5393281"/>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407676">
                <a:tc>
                  <a:txBody>
                    <a:bodyPr/>
                    <a:lstStyle/>
                    <a:p>
                      <a:r>
                        <a:rPr lang="en-US" sz="2400" dirty="0"/>
                        <a:t>9</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21" name="Table 20">
            <a:extLst>
              <a:ext uri="{FF2B5EF4-FFF2-40B4-BE49-F238E27FC236}">
                <a16:creationId xmlns:a16="http://schemas.microsoft.com/office/drawing/2014/main" id="{FBFE08C1-3AAC-2B37-C601-0623D0DB5D93}"/>
              </a:ext>
            </a:extLst>
          </p:cNvPr>
          <p:cNvGraphicFramePr>
            <a:graphicFrameLocks noGrp="1"/>
          </p:cNvGraphicFramePr>
          <p:nvPr>
            <p:extLst>
              <p:ext uri="{D42A27DB-BD31-4B8C-83A1-F6EECF244321}">
                <p14:modId xmlns:p14="http://schemas.microsoft.com/office/powerpoint/2010/main" val="1588559980"/>
              </p:ext>
            </p:extLst>
          </p:nvPr>
        </p:nvGraphicFramePr>
        <p:xfrm>
          <a:off x="4315467" y="5393281"/>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373524">
                <a:tc>
                  <a:txBody>
                    <a:bodyPr/>
                    <a:lstStyle/>
                    <a:p>
                      <a:r>
                        <a:rPr lang="en-US" sz="2400" dirty="0"/>
                        <a:t>16</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22" name="Table 21">
            <a:extLst>
              <a:ext uri="{FF2B5EF4-FFF2-40B4-BE49-F238E27FC236}">
                <a16:creationId xmlns:a16="http://schemas.microsoft.com/office/drawing/2014/main" id="{3CDE7EE8-26C4-842D-C16F-319955A1D904}"/>
              </a:ext>
            </a:extLst>
          </p:cNvPr>
          <p:cNvGraphicFramePr>
            <a:graphicFrameLocks noGrp="1"/>
          </p:cNvGraphicFramePr>
          <p:nvPr>
            <p:extLst>
              <p:ext uri="{D42A27DB-BD31-4B8C-83A1-F6EECF244321}">
                <p14:modId xmlns:p14="http://schemas.microsoft.com/office/powerpoint/2010/main" val="3025732827"/>
              </p:ext>
            </p:extLst>
          </p:nvPr>
        </p:nvGraphicFramePr>
        <p:xfrm>
          <a:off x="6726335" y="5393281"/>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407676">
                <a:tc>
                  <a:txBody>
                    <a:bodyPr/>
                    <a:lstStyle/>
                    <a:p>
                      <a:r>
                        <a:rPr lang="en-US" sz="2400" dirty="0"/>
                        <a:t>64</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graphicFrame>
        <p:nvGraphicFramePr>
          <p:cNvPr id="23" name="Table 22">
            <a:extLst>
              <a:ext uri="{FF2B5EF4-FFF2-40B4-BE49-F238E27FC236}">
                <a16:creationId xmlns:a16="http://schemas.microsoft.com/office/drawing/2014/main" id="{6BD4962B-09B2-A27D-8027-4D771E1008D7}"/>
              </a:ext>
            </a:extLst>
          </p:cNvPr>
          <p:cNvGraphicFramePr>
            <a:graphicFrameLocks noGrp="1"/>
          </p:cNvGraphicFramePr>
          <p:nvPr>
            <p:extLst>
              <p:ext uri="{D42A27DB-BD31-4B8C-83A1-F6EECF244321}">
                <p14:modId xmlns:p14="http://schemas.microsoft.com/office/powerpoint/2010/main" val="4148194947"/>
              </p:ext>
            </p:extLst>
          </p:nvPr>
        </p:nvGraphicFramePr>
        <p:xfrm>
          <a:off x="9137203" y="5393281"/>
          <a:ext cx="1475288" cy="457200"/>
        </p:xfrm>
        <a:graphic>
          <a:graphicData uri="http://schemas.openxmlformats.org/drawingml/2006/table">
            <a:tbl>
              <a:tblPr firstRow="1" bandRow="1">
                <a:tableStyleId>{5C22544A-7EE6-4342-B048-85BDC9FD1C3A}</a:tableStyleId>
              </a:tblPr>
              <a:tblGrid>
                <a:gridCol w="737644">
                  <a:extLst>
                    <a:ext uri="{9D8B030D-6E8A-4147-A177-3AD203B41FA5}">
                      <a16:colId xmlns:a16="http://schemas.microsoft.com/office/drawing/2014/main" val="2005556484"/>
                    </a:ext>
                  </a:extLst>
                </a:gridCol>
                <a:gridCol w="737644">
                  <a:extLst>
                    <a:ext uri="{9D8B030D-6E8A-4147-A177-3AD203B41FA5}">
                      <a16:colId xmlns:a16="http://schemas.microsoft.com/office/drawing/2014/main" val="270323838"/>
                    </a:ext>
                  </a:extLst>
                </a:gridCol>
              </a:tblGrid>
              <a:tr h="373524">
                <a:tc>
                  <a:txBody>
                    <a:bodyPr/>
                    <a:lstStyle/>
                    <a:p>
                      <a:r>
                        <a:rPr lang="en-US" sz="2400" dirty="0"/>
                        <a:t>81</a:t>
                      </a:r>
                    </a:p>
                  </a:txBody>
                  <a:tcPr/>
                </a:tc>
                <a:tc>
                  <a:txBody>
                    <a:bodyPr/>
                    <a:lstStyle/>
                    <a:p>
                      <a:endParaRPr lang="en-US" sz="2400" dirty="0"/>
                    </a:p>
                  </a:txBody>
                  <a:tcPr/>
                </a:tc>
                <a:extLst>
                  <a:ext uri="{0D108BD9-81ED-4DB2-BD59-A6C34878D82A}">
                    <a16:rowId xmlns:a16="http://schemas.microsoft.com/office/drawing/2014/main" val="2340655389"/>
                  </a:ext>
                </a:extLst>
              </a:tr>
            </a:tbl>
          </a:graphicData>
        </a:graphic>
      </p:graphicFrame>
      <p:cxnSp>
        <p:nvCxnSpPr>
          <p:cNvPr id="24" name="Straight Arrow Connector 23">
            <a:extLst>
              <a:ext uri="{FF2B5EF4-FFF2-40B4-BE49-F238E27FC236}">
                <a16:creationId xmlns:a16="http://schemas.microsoft.com/office/drawing/2014/main" id="{6C390BC1-64E6-0F6F-5555-D1EBD721AEE2}"/>
              </a:ext>
            </a:extLst>
          </p:cNvPr>
          <p:cNvCxnSpPr>
            <a:cxnSpLocks/>
            <a:stCxn id="21" idx="1"/>
            <a:endCxn id="20" idx="3"/>
          </p:cNvCxnSpPr>
          <p:nvPr/>
        </p:nvCxnSpPr>
        <p:spPr>
          <a:xfrm flipH="1">
            <a:off x="3379887" y="5621881"/>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EF8E9F3-3FFF-1B7B-7024-002904A88D46}"/>
              </a:ext>
            </a:extLst>
          </p:cNvPr>
          <p:cNvCxnSpPr>
            <a:cxnSpLocks/>
            <a:stCxn id="22" idx="1"/>
            <a:endCxn id="21" idx="3"/>
          </p:cNvCxnSpPr>
          <p:nvPr/>
        </p:nvCxnSpPr>
        <p:spPr>
          <a:xfrm flipH="1">
            <a:off x="5790755" y="5621881"/>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1DD2A43-5515-DC2F-FEDB-55CDDEC15D85}"/>
              </a:ext>
            </a:extLst>
          </p:cNvPr>
          <p:cNvCxnSpPr>
            <a:cxnSpLocks/>
            <a:stCxn id="23" idx="1"/>
            <a:endCxn id="22" idx="3"/>
          </p:cNvCxnSpPr>
          <p:nvPr/>
        </p:nvCxnSpPr>
        <p:spPr>
          <a:xfrm flipH="1">
            <a:off x="8201623" y="5621881"/>
            <a:ext cx="93558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5A3C86FD-68B4-1F67-F592-B7AA4C515C01}"/>
              </a:ext>
            </a:extLst>
          </p:cNvPr>
          <p:cNvSpPr txBox="1"/>
          <p:nvPr/>
        </p:nvSpPr>
        <p:spPr>
          <a:xfrm>
            <a:off x="2299040" y="5850481"/>
            <a:ext cx="531492" cy="400110"/>
          </a:xfrm>
          <a:prstGeom prst="rect">
            <a:avLst/>
          </a:prstGeom>
          <a:noFill/>
        </p:spPr>
        <p:txBody>
          <a:bodyPr wrap="none" rtlCol="0">
            <a:spAutoFit/>
          </a:bodyPr>
          <a:lstStyle/>
          <a:p>
            <a:r>
              <a:rPr lang="en-US" sz="2000" dirty="0"/>
              <a:t>tail</a:t>
            </a:r>
          </a:p>
        </p:txBody>
      </p:sp>
      <p:sp>
        <p:nvSpPr>
          <p:cNvPr id="28" name="TextBox 27">
            <a:extLst>
              <a:ext uri="{FF2B5EF4-FFF2-40B4-BE49-F238E27FC236}">
                <a16:creationId xmlns:a16="http://schemas.microsoft.com/office/drawing/2014/main" id="{5ABE2BAF-C30A-DF20-2EFA-8FBCFECF5BAA}"/>
              </a:ext>
            </a:extLst>
          </p:cNvPr>
          <p:cNvSpPr txBox="1"/>
          <p:nvPr/>
        </p:nvSpPr>
        <p:spPr>
          <a:xfrm>
            <a:off x="9565755" y="5853132"/>
            <a:ext cx="740908" cy="400110"/>
          </a:xfrm>
          <a:prstGeom prst="rect">
            <a:avLst/>
          </a:prstGeom>
          <a:noFill/>
        </p:spPr>
        <p:txBody>
          <a:bodyPr wrap="none" rtlCol="0">
            <a:spAutoFit/>
          </a:bodyPr>
          <a:lstStyle/>
          <a:p>
            <a:r>
              <a:rPr lang="en-US" sz="2000" dirty="0"/>
              <a:t>head</a:t>
            </a:r>
          </a:p>
        </p:txBody>
      </p:sp>
      <p:sp>
        <p:nvSpPr>
          <p:cNvPr id="38" name="Down Arrow 37">
            <a:extLst>
              <a:ext uri="{FF2B5EF4-FFF2-40B4-BE49-F238E27FC236}">
                <a16:creationId xmlns:a16="http://schemas.microsoft.com/office/drawing/2014/main" id="{43F90C1F-FFB8-7006-449E-F2B286C35A5F}"/>
              </a:ext>
            </a:extLst>
          </p:cNvPr>
          <p:cNvSpPr/>
          <p:nvPr/>
        </p:nvSpPr>
        <p:spPr>
          <a:xfrm>
            <a:off x="6245817" y="4726983"/>
            <a:ext cx="77491" cy="48044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477BC63-9B25-A85C-F087-A695B0FBD168}"/>
              </a:ext>
            </a:extLst>
          </p:cNvPr>
          <p:cNvSpPr txBox="1"/>
          <p:nvPr/>
        </p:nvSpPr>
        <p:spPr>
          <a:xfrm>
            <a:off x="6381406" y="4764572"/>
            <a:ext cx="1144096" cy="400110"/>
          </a:xfrm>
          <a:prstGeom prst="rect">
            <a:avLst/>
          </a:prstGeom>
          <a:noFill/>
        </p:spPr>
        <p:txBody>
          <a:bodyPr wrap="none" rtlCol="0">
            <a:spAutoFit/>
          </a:bodyPr>
          <a:lstStyle/>
          <a:p>
            <a:r>
              <a:rPr lang="en-US" sz="2000" dirty="0">
                <a:highlight>
                  <a:srgbClr val="FFFF00"/>
                </a:highlight>
              </a:rPr>
              <a:t>reverse()</a:t>
            </a:r>
          </a:p>
        </p:txBody>
      </p:sp>
    </p:spTree>
    <p:extLst>
      <p:ext uri="{BB962C8B-B14F-4D97-AF65-F5344CB8AC3E}">
        <p14:creationId xmlns:p14="http://schemas.microsoft.com/office/powerpoint/2010/main" val="169177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FD35-8A4D-3B4A-AC25-A89E0E5C9358}"/>
              </a:ext>
            </a:extLst>
          </p:cNvPr>
          <p:cNvSpPr>
            <a:spLocks noGrp="1"/>
          </p:cNvSpPr>
          <p:nvPr>
            <p:ph type="title"/>
          </p:nvPr>
        </p:nvSpPr>
        <p:spPr>
          <a:xfrm>
            <a:off x="3831920" y="447707"/>
            <a:ext cx="10515600" cy="1325563"/>
          </a:xfrm>
        </p:spPr>
        <p:txBody>
          <a:bodyPr>
            <a:normAutofit/>
          </a:bodyPr>
          <a:lstStyle/>
          <a:p>
            <a:r>
              <a:rPr lang="en-US" sz="3200" dirty="0"/>
              <a:t>Submission Instructions</a:t>
            </a:r>
          </a:p>
        </p:txBody>
      </p:sp>
      <p:sp>
        <p:nvSpPr>
          <p:cNvPr id="9" name="TextBox 8">
            <a:extLst>
              <a:ext uri="{FF2B5EF4-FFF2-40B4-BE49-F238E27FC236}">
                <a16:creationId xmlns:a16="http://schemas.microsoft.com/office/drawing/2014/main" id="{F2338A41-AB0C-6620-52B8-F9F3B7089747}"/>
              </a:ext>
            </a:extLst>
          </p:cNvPr>
          <p:cNvSpPr txBox="1"/>
          <p:nvPr/>
        </p:nvSpPr>
        <p:spPr>
          <a:xfrm>
            <a:off x="1051142" y="1898099"/>
            <a:ext cx="10284913" cy="3107004"/>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Submit the following in iCollege:</a:t>
            </a:r>
          </a:p>
          <a:p>
            <a:pPr marL="1028700" marR="0" lvl="1" indent="-571500" algn="l" defTabSz="914400" rtl="0" eaLnBrk="1" fontAlgn="auto" latinLnBrk="0" hangingPunct="1">
              <a:lnSpc>
                <a:spcPct val="90000"/>
              </a:lnSpc>
              <a:spcBef>
                <a:spcPts val="500"/>
              </a:spcBef>
              <a:spcAft>
                <a:spcPts val="0"/>
              </a:spcAft>
              <a:buClrTx/>
              <a:buSzTx/>
              <a:buFont typeface="+mj-lt"/>
              <a:buAutoNum type="romanLcPeriod"/>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Python script (FULL_NAME_Lab4.py)</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Due date/time for submission: Within 24 hours from your lab’s end time.</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en-US" sz="2200" dirty="0">
                <a:solidFill>
                  <a:prstClr val="black"/>
                </a:solidFill>
                <a:latin typeface="Calibri" panose="020F0502020204030204"/>
              </a:rPr>
              <a:t>Lab attendance is mandatory. Your </a:t>
            </a:r>
            <a:r>
              <a:rPr lang="en-US" sz="2200" dirty="0" err="1">
                <a:solidFill>
                  <a:prstClr val="black"/>
                </a:solidFill>
                <a:latin typeface="Calibri" panose="020F0502020204030204"/>
              </a:rPr>
              <a:t>iCollege</a:t>
            </a:r>
            <a:r>
              <a:rPr lang="en-US" sz="2200" dirty="0">
                <a:solidFill>
                  <a:prstClr val="black"/>
                </a:solidFill>
                <a:latin typeface="Calibri" panose="020F0502020204030204"/>
              </a:rPr>
              <a:t> submission will only be considered for grading if you attend the corresponding lab session in-person.</a:t>
            </a:r>
            <a:endPar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1000"/>
              </a:spcBef>
              <a:spcAft>
                <a:spcPts val="0"/>
              </a:spcAft>
              <a:buClrTx/>
              <a:buSzTx/>
              <a:tabLst/>
              <a:defRPr/>
            </a:pPr>
            <a:endParaRPr lang="en-US" sz="2200" dirty="0">
              <a:solidFill>
                <a:prstClr val="black"/>
              </a:solidFill>
              <a:highlight>
                <a:srgbClr val="FFFF00"/>
              </a:highlight>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200" dirty="0">
                <a:solidFill>
                  <a:prstClr val="black"/>
                </a:solidFill>
                <a:highlight>
                  <a:srgbClr val="FFFF00"/>
                </a:highlight>
                <a:latin typeface="Calibri" panose="020F0502020204030204"/>
              </a:rPr>
              <a:t>Be prepared to answer a couple of questions on your solution/partial solution during the lab session. </a:t>
            </a:r>
            <a:endParaRPr kumimoji="0" lang="en-US" sz="22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Tree>
    <p:extLst>
      <p:ext uri="{BB962C8B-B14F-4D97-AF65-F5344CB8AC3E}">
        <p14:creationId xmlns:p14="http://schemas.microsoft.com/office/powerpoint/2010/main" val="132767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942</TotalTime>
  <Words>168</Words>
  <Application>Microsoft Macintosh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Calibri</vt:lpstr>
      <vt:lpstr>Wingdings</vt:lpstr>
      <vt:lpstr>Office Theme</vt:lpstr>
      <vt:lpstr>Lab 4</vt:lpstr>
      <vt:lpstr>Assignment</vt:lpstr>
      <vt:lpstr>Submission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 Towhidul Islam</dc:creator>
  <cp:lastModifiedBy>S M Towhidul Islam</cp:lastModifiedBy>
  <cp:revision>79</cp:revision>
  <dcterms:created xsi:type="dcterms:W3CDTF">2024-09-15T21:36:41Z</dcterms:created>
  <dcterms:modified xsi:type="dcterms:W3CDTF">2025-09-13T20:51:21Z</dcterms:modified>
</cp:coreProperties>
</file>