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6" r:id="rId3"/>
    <p:sldId id="298" r:id="rId4"/>
    <p:sldId id="299" r:id="rId5"/>
    <p:sldId id="29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4614"/>
  </p:normalViewPr>
  <p:slideViewPr>
    <p:cSldViewPr snapToGrid="0">
      <p:cViewPr varScale="1">
        <p:scale>
          <a:sx n="101" d="100"/>
          <a:sy n="101" d="100"/>
        </p:scale>
        <p:origin x="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1A17B-A4BC-1771-DFC7-210806D79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491C0-B427-C17A-E4B2-667526BD8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DF33-32AA-68DA-14FC-8BDD5AB2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F76E8-A4A1-383F-B5D3-5AAAE492A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DD1E8-7708-C1DD-2F63-E800AB8F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5AFD9-A873-6995-AAE3-C48BF28ED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9F92F-C136-78F0-FE08-ACCDAC985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77AAE-104B-91B9-A90A-E64B1CAD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6B50E-F569-CA07-75CC-969A1B1BE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769B6-C882-07DF-F433-50A8EE2A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EA3FFC-4662-7300-BCBF-16D00A7CA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309A46-E0C2-B2D2-1E1C-2BB6F5547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0D254-0A68-AC96-F6AF-B1B3B973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4180A-F27E-32EF-55E1-A04E5C3F8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613E8-124A-CBED-639A-EFBBF505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15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11B4-EC11-924C-2F3F-437624FA4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9CC7-6919-5536-2602-5FD8AAF27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CCC5-A27D-9681-85E8-FD20CED92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E6484-5A0A-9942-89D4-58BAE417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3BA09-D3A0-EDCD-BFDA-30EC26AD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88BE0-E579-9096-93C1-E1934CCD4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F6E80-707B-EA22-284F-E4743DF599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54F03-D268-3E67-B5BE-A0D0E0D7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FBBD8-EECF-D992-4E9A-CC98738AF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ACCC1-04CD-FE6D-391E-47185A8F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27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80A4-2727-370F-7A4D-259F05C0D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EB1B9-40C5-44C6-6F5F-FB451D5802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1613E-65AB-C8E7-797C-A118F92E2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9C6A0-56DE-CDF5-56EE-70899BC42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71B1A5-52A8-5A5D-703B-C225A63F8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7D10B-0997-8A8C-8987-51B8C290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98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7F5F-168B-DECE-EE2F-BE9FB6CF1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B66771-5E5D-5D85-2988-03B122D2D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B170B9-2055-B62B-AE2B-7064ECB8B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0A94-297C-A1B0-C23F-881BA4B734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5BDDB-A485-EEA7-30F4-89057A66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9B5C3-8D2A-1B82-955D-C99F07C6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861954-E9B3-018F-2BB2-420AC9940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000138-2CD8-4811-17E8-9915D6E7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30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B9601-3768-426E-897B-0CA6D8A4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5C0E3-2BD2-400E-2288-66A769794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60128-B536-7E57-3D10-3094BFEE4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224D-2A61-C5E5-BA3E-A45407B9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7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3259A-C490-37E6-D04E-16E14EE46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732743-D39F-159D-A442-32A162159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86CB0-BD8D-5F14-1F0F-74569FA6A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4A07-4D4B-DD9F-CD1E-F6F87080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FBF44-467B-F4F6-E54A-BBBA382AF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8B6E6-223D-A70C-3372-5AA3FC7B0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AFBE-0FC4-0410-6039-0451601EF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57291-0E3B-612E-74AA-31DE1FA4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EA29E-0319-1047-6F81-FC94716A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36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29D7-E972-8DBE-3AD0-F8BE8DA9D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D9861-6F23-6519-E62A-C823AE6EB3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3BD83-FA4D-89F0-47B3-A11739D012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11553-56D1-24A6-34B2-5B9345F7A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D5C31-0786-1CDA-500F-AB397F59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37BC1-3B3C-907C-CF70-F0890E6D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258397-43F1-5D6D-0B09-AAA880CDF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468B4-1EC7-C9B1-7886-63A0E7E09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1CAB2-C40B-D2D2-6009-282A758B97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3042AB-4A44-F84F-9510-A2E83DC42DAE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76A27-D9EB-9682-9A93-770FCAD4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CE5BC-62EA-C0B0-DA90-01354355F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1606F-61AD-F042-A702-25F811201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17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49B6-B5F4-2DE0-F984-AF06386566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8</a:t>
            </a:r>
          </a:p>
        </p:txBody>
      </p:sp>
    </p:spTree>
    <p:extLst>
      <p:ext uri="{BB962C8B-B14F-4D97-AF65-F5344CB8AC3E}">
        <p14:creationId xmlns:p14="http://schemas.microsoft.com/office/powerpoint/2010/main" val="1176282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0A16-3982-E65A-1A77-B5C80804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9262" y="25361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Parse 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FDE16-DAC8-7AB6-712D-75564FBAFC32}"/>
              </a:ext>
            </a:extLst>
          </p:cNvPr>
          <p:cNvSpPr txBox="1"/>
          <p:nvPr/>
        </p:nvSpPr>
        <p:spPr>
          <a:xfrm>
            <a:off x="1218678" y="1427968"/>
            <a:ext cx="92135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We can represent a mathematical expression such as ((7+3)∗(5−2)) as a </a:t>
            </a:r>
          </a:p>
          <a:p>
            <a:r>
              <a:rPr lang="en-US" sz="2200" b="0" i="0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parse tree (binary tree). Below are two such trees:</a:t>
            </a: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8656F-7E2D-5278-6326-2A21CD36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232" y="2431189"/>
            <a:ext cx="4556083" cy="29988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DC56DE-F159-81F6-7F13-5DEF8CB92386}"/>
              </a:ext>
            </a:extLst>
          </p:cNvPr>
          <p:cNvSpPr txBox="1"/>
          <p:nvPr/>
        </p:nvSpPr>
        <p:spPr>
          <a:xfrm>
            <a:off x="7140063" y="5537590"/>
            <a:ext cx="7171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parse Tree for ((7+3)∗(5−2))</a:t>
            </a:r>
          </a:p>
          <a:p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B99E16-A3A2-0B40-93AF-5CE509BB6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5534" y="2820295"/>
            <a:ext cx="2587720" cy="2094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1C79BD-6855-529F-440D-18E8C451353E}"/>
              </a:ext>
            </a:extLst>
          </p:cNvPr>
          <p:cNvSpPr txBox="1"/>
          <p:nvPr/>
        </p:nvSpPr>
        <p:spPr>
          <a:xfrm>
            <a:off x="2525534" y="5075925"/>
            <a:ext cx="7171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parse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ree for (10*3)</a:t>
            </a:r>
          </a:p>
          <a:p>
            <a:b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71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125EC-CC43-3D91-8B80-C4F27297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7FB5-81B5-E9B2-5679-1AEE51A0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846" y="516664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FB4ED-C9D6-C120-06DD-0FEE9894335B}"/>
              </a:ext>
            </a:extLst>
          </p:cNvPr>
          <p:cNvSpPr txBox="1"/>
          <p:nvPr/>
        </p:nvSpPr>
        <p:spPr>
          <a:xfrm>
            <a:off x="1177445" y="1842227"/>
            <a:ext cx="1016155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400" dirty="0"/>
              <a:t>Given the root node of a parse tree representing a mathematical expression, write a Python function named evaluate(node) that computes and returns the result of that expression. Assume that the expression only contains the operators +, -, *, and /, and integer/floating-point numbers as operands.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Helvetica Neue" panose="02000503000000020004" pitchFamily="2" charset="0"/>
              </a:rPr>
              <a:t>You can start with the example code provided in the next slide. Implement the ’evaluate()’ method and submit the </a:t>
            </a:r>
            <a:r>
              <a:rPr lang="en-US" sz="2200" dirty="0">
                <a:solidFill>
                  <a:srgbClr val="000000"/>
                </a:solidFill>
                <a:highlight>
                  <a:srgbClr val="FFFF00"/>
                </a:highlight>
                <a:latin typeface="Helvetica Neue" panose="02000503000000020004" pitchFamily="2" charset="0"/>
              </a:rPr>
              <a:t>entire script</a:t>
            </a:r>
            <a:r>
              <a:rPr lang="en-US" sz="2200" dirty="0">
                <a:solidFill>
                  <a:srgbClr val="000000"/>
                </a:solidFill>
                <a:latin typeface="Helvetica Neue" panose="02000503000000020004" pitchFamily="2" charset="0"/>
              </a:rPr>
              <a:t> in </a:t>
            </a:r>
            <a:r>
              <a:rPr lang="en-US" sz="2200" dirty="0" err="1">
                <a:solidFill>
                  <a:srgbClr val="000000"/>
                </a:solidFill>
                <a:latin typeface="Helvetica Neue" panose="02000503000000020004" pitchFamily="2" charset="0"/>
              </a:rPr>
              <a:t>iCollege</a:t>
            </a:r>
            <a:r>
              <a:rPr lang="en-US" sz="2200" dirty="0">
                <a:solidFill>
                  <a:srgbClr val="000000"/>
                </a:solidFill>
                <a:latin typeface="Helvetica Neue" panose="02000503000000020004" pitchFamily="2" charset="0"/>
              </a:rPr>
              <a:t>.</a:t>
            </a:r>
          </a:p>
          <a:p>
            <a:pPr algn="just"/>
            <a:endParaRPr lang="en-US" sz="2200" dirty="0">
              <a:solidFill>
                <a:srgbClr val="000000"/>
              </a:solidFill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379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6107-C45C-CA45-FCBF-E1498B61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2495"/>
            <a:ext cx="10515600" cy="1325563"/>
          </a:xfrm>
        </p:spPr>
        <p:txBody>
          <a:bodyPr/>
          <a:lstStyle/>
          <a:p>
            <a:r>
              <a:rPr lang="en-US" dirty="0"/>
              <a:t>Example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B6ED1-8A1D-316F-174F-5530E4825FCD}"/>
              </a:ext>
            </a:extLst>
          </p:cNvPr>
          <p:cNvSpPr txBox="1"/>
          <p:nvPr/>
        </p:nvSpPr>
        <p:spPr>
          <a:xfrm>
            <a:off x="5211873" y="605150"/>
            <a:ext cx="6100174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900" dirty="0">
                <a:solidFill>
                  <a:srgbClr val="CF8E6D"/>
                </a:solidFill>
                <a:effectLst/>
              </a:rPr>
              <a:t>class </a:t>
            </a:r>
            <a:r>
              <a:rPr lang="en-US" sz="1900" dirty="0">
                <a:solidFill>
                  <a:srgbClr val="BCBEC4"/>
                </a:solidFill>
                <a:effectLst/>
              </a:rPr>
              <a:t>Node: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</a:rPr>
              <a:t>    </a:t>
            </a:r>
            <a:r>
              <a:rPr lang="en-US" sz="1900" dirty="0">
                <a:solidFill>
                  <a:srgbClr val="CF8E6D"/>
                </a:solidFill>
                <a:effectLst/>
              </a:rPr>
              <a:t>def </a:t>
            </a:r>
            <a:r>
              <a:rPr lang="en-US" sz="1900" dirty="0">
                <a:solidFill>
                  <a:srgbClr val="B200B2"/>
                </a:solidFill>
                <a:effectLst/>
              </a:rPr>
              <a:t>__</a:t>
            </a:r>
            <a:r>
              <a:rPr lang="en-US" sz="1900" dirty="0" err="1">
                <a:solidFill>
                  <a:srgbClr val="B200B2"/>
                </a:solidFill>
                <a:effectLst/>
              </a:rPr>
              <a:t>init</a:t>
            </a:r>
            <a:r>
              <a:rPr lang="en-US" sz="1900" dirty="0">
                <a:solidFill>
                  <a:srgbClr val="B200B2"/>
                </a:solidFill>
                <a:effectLst/>
              </a:rPr>
              <a:t>__</a:t>
            </a:r>
            <a:r>
              <a:rPr lang="en-US" sz="1900" dirty="0">
                <a:solidFill>
                  <a:srgbClr val="BCBEC4"/>
                </a:solidFill>
                <a:effectLst/>
              </a:rPr>
              <a:t>(</a:t>
            </a:r>
            <a:r>
              <a:rPr lang="en-US" sz="1900" dirty="0">
                <a:solidFill>
                  <a:srgbClr val="94558D"/>
                </a:solidFill>
                <a:effectLst/>
              </a:rPr>
              <a:t>self</a:t>
            </a:r>
            <a:r>
              <a:rPr lang="en-US" sz="1900" dirty="0">
                <a:solidFill>
                  <a:srgbClr val="BCBEC4"/>
                </a:solidFill>
                <a:effectLst/>
              </a:rPr>
              <a:t>, value, left=</a:t>
            </a:r>
            <a:r>
              <a:rPr lang="en-US" sz="1900" dirty="0">
                <a:solidFill>
                  <a:srgbClr val="CF8E6D"/>
                </a:solidFill>
                <a:effectLst/>
              </a:rPr>
              <a:t>None</a:t>
            </a:r>
            <a:r>
              <a:rPr lang="en-US" sz="1900" dirty="0">
                <a:solidFill>
                  <a:srgbClr val="BCBEC4"/>
                </a:solidFill>
                <a:effectLst/>
              </a:rPr>
              <a:t>, right=</a:t>
            </a:r>
            <a:r>
              <a:rPr lang="en-US" sz="1900" dirty="0">
                <a:solidFill>
                  <a:srgbClr val="CF8E6D"/>
                </a:solidFill>
                <a:effectLst/>
              </a:rPr>
              <a:t>None</a:t>
            </a:r>
            <a:r>
              <a:rPr lang="en-US" sz="1900" dirty="0">
                <a:solidFill>
                  <a:srgbClr val="BCBEC4"/>
                </a:solidFill>
                <a:effectLst/>
              </a:rPr>
              <a:t>):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9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1900" dirty="0" err="1">
                <a:solidFill>
                  <a:srgbClr val="BCBEC4"/>
                </a:solidFill>
                <a:effectLst/>
              </a:rPr>
              <a:t>.value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value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9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1900" dirty="0" err="1">
                <a:solidFill>
                  <a:srgbClr val="BCBEC4"/>
                </a:solidFill>
                <a:effectLst/>
              </a:rPr>
              <a:t>.left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left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</a:rPr>
              <a:t>        </a:t>
            </a:r>
            <a:r>
              <a:rPr lang="en-US" sz="1900" dirty="0" err="1">
                <a:solidFill>
                  <a:srgbClr val="94558D"/>
                </a:solidFill>
                <a:effectLst/>
              </a:rPr>
              <a:t>self</a:t>
            </a:r>
            <a:r>
              <a:rPr lang="en-US" sz="1900" dirty="0" err="1">
                <a:solidFill>
                  <a:srgbClr val="BCBEC4"/>
                </a:solidFill>
                <a:effectLst/>
              </a:rPr>
              <a:t>.right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right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7A7E85"/>
                </a:solidFill>
                <a:effectLst/>
              </a:rPr>
              <a:t># Construct the parse tree for ((7 + 3) * (5 - 2))</a:t>
            </a:r>
            <a:br>
              <a:rPr lang="en-US" sz="1900" dirty="0">
                <a:solidFill>
                  <a:srgbClr val="7A7E85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</a:rPr>
              <a:t>root = Node(</a:t>
            </a:r>
            <a:r>
              <a:rPr lang="en-US" sz="1900" dirty="0">
                <a:solidFill>
                  <a:srgbClr val="6AAB73"/>
                </a:solidFill>
                <a:effectLst/>
              </a:rPr>
              <a:t>'*'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root.left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6AAB73"/>
                </a:solidFill>
                <a:effectLst/>
              </a:rPr>
              <a:t>'+'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root.right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6AAB73"/>
                </a:solidFill>
                <a:effectLst/>
              </a:rPr>
              <a:t>'-'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root.left.left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2AACB8"/>
                </a:solidFill>
                <a:effectLst/>
              </a:rPr>
              <a:t>7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root.left.right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2AACB8"/>
                </a:solidFill>
                <a:effectLst/>
              </a:rPr>
              <a:t>3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root.right.left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2AACB8"/>
                </a:solidFill>
                <a:effectLst/>
              </a:rPr>
              <a:t>5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 err="1">
                <a:solidFill>
                  <a:srgbClr val="BCBEC4"/>
                </a:solidFill>
                <a:effectLst/>
              </a:rPr>
              <a:t>root.right.right</a:t>
            </a:r>
            <a:r>
              <a:rPr lang="en-US" sz="1900" dirty="0">
                <a:solidFill>
                  <a:srgbClr val="BCBEC4"/>
                </a:solidFill>
                <a:effectLst/>
              </a:rPr>
              <a:t> = Node(</a:t>
            </a:r>
            <a:r>
              <a:rPr lang="en-US" sz="1900" dirty="0">
                <a:solidFill>
                  <a:srgbClr val="2AACB8"/>
                </a:solidFill>
                <a:effectLst/>
              </a:rPr>
              <a:t>2</a:t>
            </a:r>
            <a:r>
              <a:rPr lang="en-US" sz="1900" dirty="0">
                <a:solidFill>
                  <a:srgbClr val="BCBEC4"/>
                </a:solidFill>
                <a:effectLst/>
              </a:rPr>
              <a:t>)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CF8E6D"/>
                </a:solidFill>
                <a:effectLst/>
              </a:rPr>
              <a:t>def </a:t>
            </a:r>
            <a:r>
              <a:rPr lang="en-US" sz="1900" dirty="0">
                <a:solidFill>
                  <a:srgbClr val="56A8F5"/>
                </a:solidFill>
                <a:effectLst/>
              </a:rPr>
              <a:t>evaluate</a:t>
            </a:r>
            <a:r>
              <a:rPr lang="en-US" sz="1900" dirty="0">
                <a:solidFill>
                  <a:srgbClr val="BCBEC4"/>
                </a:solidFill>
                <a:effectLst/>
              </a:rPr>
              <a:t>(</a:t>
            </a:r>
            <a:r>
              <a:rPr lang="en-US" sz="1900" dirty="0">
                <a:solidFill>
                  <a:srgbClr val="6F737A"/>
                </a:solidFill>
                <a:effectLst/>
              </a:rPr>
              <a:t>node</a:t>
            </a:r>
            <a:r>
              <a:rPr lang="en-US" sz="1900" dirty="0">
                <a:solidFill>
                  <a:srgbClr val="BCBEC4"/>
                </a:solidFill>
                <a:effectLst/>
              </a:rPr>
              <a:t>):</a:t>
            </a:r>
            <a:br>
              <a:rPr lang="en-US" sz="1900" dirty="0">
                <a:solidFill>
                  <a:srgbClr val="BCBEC4"/>
                </a:solidFill>
                <a:effectLst/>
              </a:rPr>
            </a:br>
            <a:r>
              <a:rPr lang="en-US" sz="1900" dirty="0">
                <a:solidFill>
                  <a:srgbClr val="BCBEC4"/>
                </a:solidFill>
                <a:effectLst/>
                <a:highlight>
                  <a:srgbClr val="FFFF00"/>
                </a:highlight>
              </a:rPr>
              <a:t>         </a:t>
            </a:r>
            <a:r>
              <a:rPr lang="en-US" sz="1900" dirty="0">
                <a:solidFill>
                  <a:srgbClr val="7A7E85"/>
                </a:solidFill>
                <a:effectLst/>
                <a:highlight>
                  <a:srgbClr val="FFFF00"/>
                </a:highlight>
              </a:rPr>
              <a:t>#</a:t>
            </a:r>
            <a:r>
              <a:rPr lang="en-US" sz="1900" i="1" dirty="0">
                <a:solidFill>
                  <a:srgbClr val="8BB33D"/>
                </a:solidFill>
                <a:effectLst/>
                <a:highlight>
                  <a:srgbClr val="FFFF00"/>
                </a:highlight>
              </a:rPr>
              <a:t>TODO: Implement this method</a:t>
            </a:r>
            <a:br>
              <a:rPr lang="en-US" sz="1900" i="1" dirty="0">
                <a:solidFill>
                  <a:srgbClr val="8BB33D"/>
                </a:solidFill>
                <a:effectLst/>
              </a:rPr>
            </a:br>
            <a:br>
              <a:rPr lang="en-US" sz="1900" i="1" dirty="0">
                <a:solidFill>
                  <a:srgbClr val="8BB33D"/>
                </a:solidFill>
                <a:effectLst/>
              </a:rPr>
            </a:br>
            <a:r>
              <a:rPr lang="en-US" sz="1900" dirty="0">
                <a:solidFill>
                  <a:srgbClr val="8888C6"/>
                </a:solidFill>
                <a:effectLst/>
              </a:rPr>
              <a:t>print</a:t>
            </a:r>
            <a:r>
              <a:rPr lang="en-US" sz="1900" dirty="0">
                <a:solidFill>
                  <a:srgbClr val="BCBEC4"/>
                </a:solidFill>
                <a:effectLst/>
              </a:rPr>
              <a:t>(evaluate(root)) </a:t>
            </a:r>
            <a:r>
              <a:rPr lang="en-US" sz="1900" dirty="0">
                <a:solidFill>
                  <a:srgbClr val="7A7E85"/>
                </a:solidFill>
                <a:effectLst/>
              </a:rPr>
              <a:t># Should print 30.0</a:t>
            </a:r>
            <a:endParaRPr lang="en-US" sz="1900" dirty="0">
              <a:solidFill>
                <a:srgbClr val="BCBEC4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3029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1920" y="44770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1051142" y="1898099"/>
            <a:ext cx="10284913" cy="3107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Python script (FULL_NAME_Lab8.py)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 for submission: Within 24 hours from your lab’s end time.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Lab attendance is mandatory. Your </a:t>
            </a:r>
            <a:r>
              <a:rPr lang="en-US" sz="2200" dirty="0" err="1">
                <a:solidFill>
                  <a:prstClr val="black"/>
                </a:solidFill>
                <a:latin typeface="Calibri" panose="020F0502020204030204"/>
              </a:rPr>
              <a:t>iCollege</a:t>
            </a:r>
            <a:r>
              <a:rPr lang="en-US" sz="2200" dirty="0">
                <a:solidFill>
                  <a:prstClr val="black"/>
                </a:solidFill>
                <a:latin typeface="Calibri" panose="020F0502020204030204"/>
              </a:rPr>
              <a:t> submission will only be considered for grading if you attend the corresponding lab session in-person.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22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Be prepared to answer a couple of questions on your solution/partial solution during the lab session. 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767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</TotalTime>
  <Words>367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Helvetica Neue</vt:lpstr>
      <vt:lpstr>Wingdings</vt:lpstr>
      <vt:lpstr>Office Theme</vt:lpstr>
      <vt:lpstr>Lab 8</vt:lpstr>
      <vt:lpstr>Parse Tree</vt:lpstr>
      <vt:lpstr>Assignment</vt:lpstr>
      <vt:lpstr>Example code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 M Towhidul Islam</dc:creator>
  <cp:lastModifiedBy>S M Towhidul Islam</cp:lastModifiedBy>
  <cp:revision>102</cp:revision>
  <dcterms:created xsi:type="dcterms:W3CDTF">2024-09-15T21:36:41Z</dcterms:created>
  <dcterms:modified xsi:type="dcterms:W3CDTF">2025-10-12T18:09:25Z</dcterms:modified>
</cp:coreProperties>
</file>