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93" r:id="rId2"/>
    <p:sldId id="309" r:id="rId3"/>
    <p:sldId id="317" r:id="rId4"/>
    <p:sldId id="310" r:id="rId5"/>
    <p:sldId id="318" r:id="rId6"/>
    <p:sldId id="313" r:id="rId7"/>
    <p:sldId id="314" r:id="rId8"/>
    <p:sldId id="315" r:id="rId9"/>
    <p:sldId id="316" r:id="rId10"/>
    <p:sldId id="305" r:id="rId11"/>
    <p:sldId id="306" r:id="rId12"/>
    <p:sldId id="307" r:id="rId13"/>
    <p:sldId id="30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y, Jeremy A" initials="JAG" lastIdx="1" clrIdx="0">
    <p:extLst>
      <p:ext uri="{19B8F6BF-5375-455C-9EA6-DF929625EA0E}">
        <p15:presenceInfo xmlns:p15="http://schemas.microsoft.com/office/powerpoint/2012/main" userId="Grey, Jeremy 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A69"/>
    <a:srgbClr val="2778AC"/>
    <a:srgbClr val="004990"/>
    <a:srgbClr val="1B458F"/>
    <a:srgbClr val="7BBAE1"/>
    <a:srgbClr val="479FD5"/>
    <a:srgbClr val="55A7D9"/>
    <a:srgbClr val="3A6630"/>
    <a:srgbClr val="15435F"/>
    <a:srgbClr val="79B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5551" autoAdjust="0"/>
  </p:normalViewPr>
  <p:slideViewPr>
    <p:cSldViewPr snapToGrid="0">
      <p:cViewPr varScale="1">
        <p:scale>
          <a:sx n="88" d="100"/>
          <a:sy n="88" d="100"/>
        </p:scale>
        <p:origin x="21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21F16-BB06-401D-B476-9C0C8CA9B54B}" type="datetimeFigureOut">
              <a:rPr lang="en-US" smtClean="0"/>
              <a:t>5/11/2016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C40E-437D-48D3-B0B3-C21405A78BB0}" type="slidenum">
              <a:rPr lang="en-US" smtClean="0"/>
              <a:t>‹#›</a:t>
            </a:fld>
            <a:endParaRPr lang="en-US"/>
          </a:p>
        </p:txBody>
      </p:sp>
    </p:spTree>
    <p:extLst>
      <p:ext uri="{BB962C8B-B14F-4D97-AF65-F5344CB8AC3E}">
        <p14:creationId xmlns:p14="http://schemas.microsoft.com/office/powerpoint/2010/main" val="4269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a:t>
            </a:r>
            <a:r>
              <a:rPr lang="en-US" baseline="0" dirty="0" smtClean="0"/>
              <a:t> of the population sizes of men who have sex with men in the United States is a product of the Emory Coalition for Applied Modeling for Prevention, or CAMP. CAMP is funded by a grant from the National Center for HIV/AIDS, Viral Hepatitis, STD, and TB Prevention: the NCHHSTP Epidemiologic and Economic Modeling Agreement, or NEEMA.</a:t>
            </a:r>
          </a:p>
          <a:p>
            <a:endParaRPr lang="en-US" baseline="0" dirty="0" smtClean="0"/>
          </a:p>
          <a:p>
            <a:r>
              <a:rPr lang="en-US" baseline="0" dirty="0" smtClean="0"/>
              <a:t>NEEMA is a 5-year cooperative agreement to collaborate with CDC scientists on modeling efforts related to HIV, tuberculosis, sexually transmitted diseases, viral hepatitis, and school and adolescent health.</a:t>
            </a:r>
          </a:p>
          <a:p>
            <a:endParaRPr lang="en-US" baseline="0" dirty="0" smtClean="0"/>
          </a:p>
          <a:p>
            <a:r>
              <a:rPr lang="en-US" baseline="0" dirty="0" smtClean="0"/>
              <a:t>The goal of NEEMA is to create models with practical significant to public health efforts at national, state, and local levels.</a:t>
            </a:r>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69541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11</a:t>
            </a:fld>
            <a:endParaRPr lang="en-US"/>
          </a:p>
        </p:txBody>
      </p:sp>
    </p:spTree>
    <p:extLst>
      <p:ext uri="{BB962C8B-B14F-4D97-AF65-F5344CB8AC3E}">
        <p14:creationId xmlns:p14="http://schemas.microsoft.com/office/powerpoint/2010/main" val="310406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estimates in these slides and the associated manuscript were created as part of the Emory Coalition for Applied Modeling for Prevention, or CAMP. CAMP was funded by NEEMA, and is coordinated by staff at Emory University.</a:t>
            </a:r>
          </a:p>
          <a:p>
            <a:endParaRPr lang="en-US" baseline="0" dirty="0" smtClean="0"/>
          </a:p>
          <a:p>
            <a:r>
              <a:rPr lang="en-US" baseline="0" dirty="0" smtClean="0"/>
              <a:t>CAMP is a partnership between CDC scientists and academic researchers at Emory University, The Johns Hopkins University, University of Washington, and NORC at the University of Chicago. In addition, models that are developed by the CDC and CAMP are sent to individuals at health departments and health-related institutions across the United States for feedback and advice on dissemination. </a:t>
            </a:r>
          </a:p>
          <a:p>
            <a:endParaRPr lang="en-US" baseline="0" dirty="0" smtClean="0"/>
          </a:p>
          <a:p>
            <a:r>
              <a:rPr lang="en-US" baseline="0" dirty="0" smtClean="0"/>
              <a:t>Through this collaboration, Emory CAMP ensures that the final modeling products are useful to public health practitioners.</a:t>
            </a:r>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3</a:t>
            </a:fld>
            <a:endParaRPr lang="en-US"/>
          </a:p>
        </p:txBody>
      </p:sp>
    </p:spTree>
    <p:extLst>
      <p:ext uri="{BB962C8B-B14F-4D97-AF65-F5344CB8AC3E}">
        <p14:creationId xmlns:p14="http://schemas.microsoft.com/office/powerpoint/2010/main" val="2995743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estimate the number of men</a:t>
            </a:r>
            <a:r>
              <a:rPr lang="en-US" baseline="0" dirty="0" smtClean="0"/>
              <a:t> who have sex with men, we use several publicly available datasets and recent publications.</a:t>
            </a:r>
          </a:p>
          <a:p>
            <a:endParaRPr lang="en-US" baseline="0" dirty="0" smtClean="0"/>
          </a:p>
          <a:p>
            <a:r>
              <a:rPr lang="en-US" baseline="0" dirty="0" smtClean="0"/>
              <a:t>First, we use county-level data regarding the number of adult males, the total number of households, and the number of households with a male householder and male domestic partner.</a:t>
            </a:r>
          </a:p>
          <a:p>
            <a:endParaRPr lang="en-US" baseline="0" dirty="0" smtClean="0"/>
          </a:p>
          <a:p>
            <a:r>
              <a:rPr lang="en-US" baseline="0" dirty="0" smtClean="0"/>
              <a:t>Next, we incorporate estimates from peer-reviewed manuscripts for the prevalence of men who have sex with men among adult men in the United States. Because the definition of MSM can vary according to time frame, we use the meta-analytic estimate by Purcell and colleagues from 2012 that 3.9% of adult men in the United States have had sex with another man in the past five years. We also use estimates from Oster and colleagues’ 2015 paper to estimate the percentage of adult men who have had sex with another man in the past year and reside in central counties of large metropolitan areas, fringe counties of large metropolitan areas, counties in medium or small metropolitan areas, and counties that are not in metropolitan areas.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full methodology was published in</a:t>
            </a:r>
            <a:r>
              <a:rPr lang="en-US" baseline="0" dirty="0" smtClean="0"/>
              <a:t> 2016 in the </a:t>
            </a:r>
            <a:r>
              <a:rPr lang="en-US" i="1" baseline="0" dirty="0" smtClean="0"/>
              <a:t>Journal of Medical Internet Research, Public Health and Surveillance</a:t>
            </a:r>
            <a:r>
              <a:rPr lang="en-US" i="0" baseline="0" dirty="0" smtClean="0"/>
              <a:t>.</a:t>
            </a:r>
            <a:endParaRPr lang="en-US" dirty="0" smtClean="0"/>
          </a:p>
        </p:txBody>
      </p:sp>
      <p:sp>
        <p:nvSpPr>
          <p:cNvPr id="4" name="Slide Number Placeholder 3"/>
          <p:cNvSpPr>
            <a:spLocks noGrp="1"/>
          </p:cNvSpPr>
          <p:nvPr>
            <p:ph type="sldNum" sz="quarter" idx="10"/>
          </p:nvPr>
        </p:nvSpPr>
        <p:spPr/>
        <p:txBody>
          <a:bodyPr/>
          <a:lstStyle/>
          <a:p>
            <a:fld id="{B879C40E-437D-48D3-B0B3-C21405A78BB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09014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county-level</a:t>
            </a:r>
            <a:r>
              <a:rPr lang="en-US" baseline="0" dirty="0" smtClean="0"/>
              <a:t> estimates, Emory CAMP created maps of the number of MSM and the percentages of MSM among adult men for each US state and county.</a:t>
            </a:r>
            <a:endParaRPr lang="en-US" dirty="0" smtClean="0"/>
          </a:p>
          <a:p>
            <a:endParaRPr lang="en-US" dirty="0" smtClean="0"/>
          </a:p>
          <a:p>
            <a:r>
              <a:rPr lang="en-US" dirty="0" smtClean="0"/>
              <a:t>There</a:t>
            </a:r>
            <a:r>
              <a:rPr lang="en-US" baseline="0" dirty="0" smtClean="0"/>
              <a:t> were an estimated 4,503,084 MSM in the United States in 2013, most (75%) of whom resided in large metropolitan areas. </a:t>
            </a:r>
            <a:endParaRPr lang="en-US" baseline="0" dirty="0" smtClean="0"/>
          </a:p>
          <a:p>
            <a:endParaRPr lang="en-US" baseline="0" dirty="0" smtClean="0"/>
          </a:p>
          <a:p>
            <a:r>
              <a:rPr lang="en-US" baseline="0" dirty="0" smtClean="0"/>
              <a:t>California had the largest state population of MSM at 792,750, which was 17.6% of all MSM in the United States.</a:t>
            </a:r>
            <a:endParaRPr lang="en-US" baseline="0" dirty="0" smtClean="0"/>
          </a:p>
          <a:p>
            <a:endParaRPr lang="en-US" baseline="0" dirty="0" smtClean="0"/>
          </a:p>
          <a:p>
            <a:r>
              <a:rPr lang="en-US" baseline="0" dirty="0" smtClean="0"/>
              <a:t>The largest percentage (17.6%) of US MSM lived in California, which had an estimated MSM population of 792,750.</a:t>
            </a:r>
          </a:p>
          <a:p>
            <a:endParaRPr lang="en-US" baseline="0" dirty="0" smtClean="0"/>
          </a:p>
          <a:p>
            <a:r>
              <a:rPr lang="en-US" baseline="0" dirty="0" smtClean="0"/>
              <a:t>Rhode Island had the highest percentage of MSM among its adult male population at 6.0%, although the percentage of MSM among adult men in Washington, DC, was much higher at 15.3%.</a:t>
            </a:r>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5</a:t>
            </a:fld>
            <a:endParaRPr lang="en-US"/>
          </a:p>
        </p:txBody>
      </p:sp>
    </p:spTree>
    <p:extLst>
      <p:ext uri="{BB962C8B-B14F-4D97-AF65-F5344CB8AC3E}">
        <p14:creationId xmlns:p14="http://schemas.microsoft.com/office/powerpoint/2010/main" val="240225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Estimated Number of Men Who Have Sex with Men by US State, 2013</a:t>
            </a:r>
          </a:p>
          <a:p>
            <a:endParaRPr lang="en-US" dirty="0" smtClean="0"/>
          </a:p>
          <a:p>
            <a:r>
              <a:rPr lang="en-US" dirty="0" smtClean="0"/>
              <a:t>This map shows the</a:t>
            </a:r>
            <a:r>
              <a:rPr lang="en-US" baseline="0" dirty="0" smtClean="0"/>
              <a:t> estimated number of men who have sex with men – defined has a man who had sex with a man in the past five years – in each state within the United States, as of 2013. </a:t>
            </a:r>
          </a:p>
          <a:p>
            <a:endParaRPr lang="en-US" baseline="0" dirty="0" smtClean="0"/>
          </a:p>
          <a:p>
            <a:r>
              <a:rPr lang="en-US" baseline="0" dirty="0" smtClean="0"/>
              <a:t>The color coding and intervals are based on the distribution for all states in the United States and were selected in order to show sufficient variation between areas.</a:t>
            </a:r>
            <a:endParaRPr lang="en-US" dirty="0" smtClean="0"/>
          </a:p>
          <a:p>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6</a:t>
            </a:fld>
            <a:endParaRPr lang="en-US"/>
          </a:p>
        </p:txBody>
      </p:sp>
    </p:spTree>
    <p:extLst>
      <p:ext uri="{BB962C8B-B14F-4D97-AF65-F5344CB8AC3E}">
        <p14:creationId xmlns:p14="http://schemas.microsoft.com/office/powerpoint/2010/main" val="137536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Estimated Percentage of Men Who Have Sex with Men Among</a:t>
            </a:r>
            <a:r>
              <a:rPr lang="en-US" baseline="0" dirty="0" smtClean="0"/>
              <a:t> </a:t>
            </a:r>
            <a:r>
              <a:rPr lang="en-US" dirty="0" smtClean="0"/>
              <a:t>Adult Men by US State, 2013</a:t>
            </a:r>
          </a:p>
          <a:p>
            <a:endParaRPr lang="en-US" dirty="0" smtClean="0"/>
          </a:p>
          <a:p>
            <a:r>
              <a:rPr lang="en-US" dirty="0" smtClean="0"/>
              <a:t>This map shows the</a:t>
            </a:r>
            <a:r>
              <a:rPr lang="en-US" baseline="0" dirty="0" smtClean="0"/>
              <a:t> estimated percentage of all adult men in each state in the United States who had sex with a man in the past five years, as of 2013. </a:t>
            </a:r>
          </a:p>
          <a:p>
            <a:endParaRPr lang="en-US" baseline="0" dirty="0" smtClean="0"/>
          </a:p>
          <a:p>
            <a:r>
              <a:rPr lang="en-US" baseline="0" dirty="0" smtClean="0"/>
              <a:t>The color coding and intervals are based on the distribution for all states in the United States and were selected in order to show sufficient variation between areas.</a:t>
            </a:r>
            <a:endParaRPr lang="en-US" dirty="0" smtClean="0"/>
          </a:p>
          <a:p>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7</a:t>
            </a:fld>
            <a:endParaRPr lang="en-US"/>
          </a:p>
        </p:txBody>
      </p:sp>
    </p:spTree>
    <p:extLst>
      <p:ext uri="{BB962C8B-B14F-4D97-AF65-F5344CB8AC3E}">
        <p14:creationId xmlns:p14="http://schemas.microsoft.com/office/powerpoint/2010/main" val="726627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Estimated Number of Men Who Have Sex with Men by US County, 2013</a:t>
            </a:r>
          </a:p>
          <a:p>
            <a:endParaRPr lang="en-US" dirty="0" smtClean="0"/>
          </a:p>
          <a:p>
            <a:r>
              <a:rPr lang="en-US" dirty="0" smtClean="0"/>
              <a:t>This map shows the</a:t>
            </a:r>
            <a:r>
              <a:rPr lang="en-US" baseline="0" dirty="0" smtClean="0"/>
              <a:t> estimated number of men who have sex with men – defined has a man who had sex with a man in the past five years – in each county within the United States, as of 2013. </a:t>
            </a:r>
          </a:p>
          <a:p>
            <a:endParaRPr lang="en-US" baseline="0" dirty="0" smtClean="0"/>
          </a:p>
          <a:p>
            <a:r>
              <a:rPr lang="en-US" baseline="0" dirty="0" smtClean="0"/>
              <a:t>The color coding and intervals are based on the distribution for all counties in the United States and were selected in order to show sufficient variation between areas.</a:t>
            </a:r>
            <a:endParaRPr lang="en-US" dirty="0" smtClean="0"/>
          </a:p>
          <a:p>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8</a:t>
            </a:fld>
            <a:endParaRPr lang="en-US"/>
          </a:p>
        </p:txBody>
      </p:sp>
    </p:spTree>
    <p:extLst>
      <p:ext uri="{BB962C8B-B14F-4D97-AF65-F5344CB8AC3E}">
        <p14:creationId xmlns:p14="http://schemas.microsoft.com/office/powerpoint/2010/main" val="19701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Estimated Percentage of Men</a:t>
            </a:r>
            <a:r>
              <a:rPr lang="en-US" baseline="0" dirty="0" smtClean="0"/>
              <a:t> Who Have Sex with Men Among</a:t>
            </a:r>
            <a:r>
              <a:rPr lang="en-US" dirty="0" smtClean="0"/>
              <a:t> Adult Men in the United States by US County, 2013</a:t>
            </a:r>
          </a:p>
          <a:p>
            <a:endParaRPr lang="en-US" dirty="0" smtClean="0"/>
          </a:p>
          <a:p>
            <a:r>
              <a:rPr lang="en-US" dirty="0" smtClean="0"/>
              <a:t>This map shows the</a:t>
            </a:r>
            <a:r>
              <a:rPr lang="en-US" baseline="0" dirty="0" smtClean="0"/>
              <a:t> estimated percentage of all adult men in each county United States who had sex with a man in the past five years, as of 2013. </a:t>
            </a:r>
          </a:p>
          <a:p>
            <a:endParaRPr lang="en-US" baseline="0" dirty="0" smtClean="0"/>
          </a:p>
          <a:p>
            <a:r>
              <a:rPr lang="en-US" baseline="0" dirty="0" smtClean="0"/>
              <a:t>The color coding and intervals are based on the distribution for all counties in the United States and were selected in order to show sufficient variation between areas.</a:t>
            </a:r>
            <a:endParaRPr lang="en-US" dirty="0" smtClean="0"/>
          </a:p>
          <a:p>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9</a:t>
            </a:fld>
            <a:endParaRPr lang="en-US"/>
          </a:p>
        </p:txBody>
      </p:sp>
    </p:spTree>
    <p:extLst>
      <p:ext uri="{BB962C8B-B14F-4D97-AF65-F5344CB8AC3E}">
        <p14:creationId xmlns:p14="http://schemas.microsoft.com/office/powerpoint/2010/main" val="2586132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963" marR="0" indent="0" algn="l" defTabSz="914400" rtl="0" eaLnBrk="1" fontAlgn="auto" latinLnBrk="0" hangingPunct="1">
              <a:lnSpc>
                <a:spcPct val="100000"/>
              </a:lnSpc>
              <a:spcBef>
                <a:spcPct val="0"/>
              </a:spcBef>
              <a:spcAft>
                <a:spcPts val="0"/>
              </a:spcAft>
              <a:buClrTx/>
              <a:buSzTx/>
              <a:buFontTx/>
              <a:buNone/>
              <a:tabLst/>
              <a:defRPr/>
            </a:pPr>
            <a:r>
              <a:rPr lang="en-US" sz="1200" dirty="0" smtClean="0"/>
              <a:t>The</a:t>
            </a:r>
            <a:r>
              <a:rPr lang="en-US" sz="1200" baseline="0" dirty="0" smtClean="0"/>
              <a:t> MSM population size estimates were derived from published estimates of same-sex behavior among adult men in the United States and recent estimates of adult male population sizes and same-sex households from the American Community Survey. These data were not collected directly as part of a census or a population-based survey.</a:t>
            </a:r>
            <a:endParaRPr lang="en-US" sz="1200" dirty="0" smtClean="0"/>
          </a:p>
          <a:p>
            <a:pPr marL="80963" eaLnBrk="1" hangingPunct="1">
              <a:spcBef>
                <a:spcPct val="0"/>
              </a:spcBef>
            </a:pPr>
            <a:endParaRPr lang="en-US" altLang="en-US" dirty="0" smtClean="0"/>
          </a:p>
          <a:p>
            <a:pPr marL="80963" eaLnBrk="1" hangingPunct="1">
              <a:spcBef>
                <a:spcPct val="0"/>
              </a:spcBef>
            </a:pPr>
            <a:r>
              <a:rPr lang="en-US" altLang="en-US" dirty="0" smtClean="0"/>
              <a:t>The American Community Survey collects</a:t>
            </a:r>
            <a:r>
              <a:rPr lang="en-US" altLang="en-US" baseline="0" dirty="0" smtClean="0"/>
              <a:t> data from a sample of the US population annually. Data are released as 1-, 3-, and 5-year summary files. Data regarding the number of adult males and the number of households with same-sex male couples in each county are available only as 5-year pooled summary data, which means that the data reflect five years of survey data and may not reflect recent changes in the number of adult males or of same-sex male households. </a:t>
            </a:r>
            <a:endParaRPr lang="en-US" altLang="en-US" dirty="0" smtClean="0"/>
          </a:p>
          <a:p>
            <a:pPr marL="80963" eaLnBrk="1" hangingPunct="1">
              <a:spcBef>
                <a:spcPct val="0"/>
              </a:spcBef>
              <a:buFontTx/>
              <a:buChar char="•"/>
            </a:pPr>
            <a:endParaRPr lang="en-US" altLang="en-US" dirty="0" smtClean="0"/>
          </a:p>
          <a:p>
            <a:pPr marL="80963" eaLnBrk="1" hangingPunct="1">
              <a:spcBef>
                <a:spcPct val="0"/>
              </a:spcBef>
            </a:pPr>
            <a:r>
              <a:rPr lang="en-US" dirty="0" smtClean="0"/>
              <a:t>MSM population sizes in areas with few</a:t>
            </a:r>
            <a:r>
              <a:rPr lang="en-US" baseline="0" dirty="0" smtClean="0"/>
              <a:t> individuals should be interpreted with caution. Fewer data are available from these areas, so slight variations in those data result in large variations in the estimated number of MSM. Although the method includes steps to impute MSM to areas with less data, less populous areas may still have unstable estimates.</a:t>
            </a:r>
            <a:endParaRPr lang="en-US" dirty="0"/>
          </a:p>
        </p:txBody>
      </p:sp>
      <p:sp>
        <p:nvSpPr>
          <p:cNvPr id="4" name="Slide Number Placeholder 3"/>
          <p:cNvSpPr>
            <a:spLocks noGrp="1"/>
          </p:cNvSpPr>
          <p:nvPr>
            <p:ph type="sldNum" sz="quarter" idx="10"/>
          </p:nvPr>
        </p:nvSpPr>
        <p:spPr/>
        <p:txBody>
          <a:bodyPr/>
          <a:lstStyle/>
          <a:p>
            <a:fld id="{B879C40E-437D-48D3-B0B3-C21405A78BB0}" type="slidenum">
              <a:rPr lang="en-US" smtClean="0"/>
              <a:t>10</a:t>
            </a:fld>
            <a:endParaRPr lang="en-US"/>
          </a:p>
        </p:txBody>
      </p:sp>
    </p:spTree>
    <p:extLst>
      <p:ext uri="{BB962C8B-B14F-4D97-AF65-F5344CB8AC3E}">
        <p14:creationId xmlns:p14="http://schemas.microsoft.com/office/powerpoint/2010/main" val="1384435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5200"/>
            <a:ext cx="7772400" cy="2387600"/>
          </a:xfrm>
        </p:spPr>
        <p:txBody>
          <a:bodyPr anchor="t"/>
          <a:lstStyle>
            <a:lvl1pPr algn="ctr">
              <a:defRPr sz="60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5847347"/>
            <a:ext cx="2611855" cy="681456"/>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4093155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41471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spTree>
    <p:extLst>
      <p:ext uri="{BB962C8B-B14F-4D97-AF65-F5344CB8AC3E}">
        <p14:creationId xmlns:p14="http://schemas.microsoft.com/office/powerpoint/2010/main" val="140286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237191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Map">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lgn="ct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1168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6790862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tx1"/>
                </a:solidFill>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cxnSp>
        <p:nvCxnSpPr>
          <p:cNvPr id="9" name="Straight Connector 8"/>
          <p:cNvCxnSpPr/>
          <p:nvPr userDrawn="1"/>
        </p:nvCxnSpPr>
        <p:spPr>
          <a:xfrm>
            <a:off x="623888" y="4562476"/>
            <a:ext cx="7886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3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371600"/>
            <a:ext cx="3886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371600"/>
            <a:ext cx="3886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44986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15940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369884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13375" y="43338"/>
            <a:ext cx="1669025" cy="1371600"/>
          </a:xfrm>
          <a:prstGeom prst="rect">
            <a:avLst/>
          </a:prstGeom>
          <a:ln>
            <a:noFill/>
          </a:ln>
          <a:effectLst>
            <a:outerShdw blurRad="190500" algn="tl" rotWithShape="0">
              <a:schemeClr val="bg1">
                <a:alpha val="70000"/>
              </a:schemeClr>
            </a:outerShdw>
          </a:effectLst>
        </p:spPr>
      </p:pic>
    </p:spTree>
    <p:extLst>
      <p:ext uri="{BB962C8B-B14F-4D97-AF65-F5344CB8AC3E}">
        <p14:creationId xmlns:p14="http://schemas.microsoft.com/office/powerpoint/2010/main" val="394099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spTree>
    <p:extLst>
      <p:ext uri="{BB962C8B-B14F-4D97-AF65-F5344CB8AC3E}">
        <p14:creationId xmlns:p14="http://schemas.microsoft.com/office/powerpoint/2010/main" val="387066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No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9367926-9859-455C-8188-3DF4ADABD470}" type="datetimeFigureOut">
              <a:rPr lang="en-US" smtClean="0"/>
              <a:t>5/11/2016</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18A97BD-60A0-4F80-9C6B-EF5E49F0DC0A}" type="slidenum">
              <a:rPr lang="en-US" smtClean="0"/>
              <a:t>‹#›</a:t>
            </a:fld>
            <a:endParaRPr lang="en-US"/>
          </a:p>
        </p:txBody>
      </p:sp>
    </p:spTree>
    <p:extLst>
      <p:ext uri="{BB962C8B-B14F-4D97-AF65-F5344CB8AC3E}">
        <p14:creationId xmlns:p14="http://schemas.microsoft.com/office/powerpoint/2010/main" val="138959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15" cstate="print">
            <a:duotone>
              <a:schemeClr val="accent1">
                <a:shade val="45000"/>
                <a:satMod val="135000"/>
              </a:schemeClr>
              <a:prstClr val="white"/>
            </a:duotone>
            <a:extLst>
              <a:ext uri="{28A0092B-C50C-407E-A947-70E740481C1C}">
                <a14:useLocalDpi xmlns:a14="http://schemas.microsoft.com/office/drawing/2010/main" val="0"/>
              </a:ext>
            </a:extLst>
          </a:blip>
          <a:srcRect l="20959" t="52353" r="23253" b="32663"/>
          <a:stretch/>
        </p:blipFill>
        <p:spPr>
          <a:xfrm>
            <a:off x="0" y="3224"/>
            <a:ext cx="9144000" cy="1185814"/>
          </a:xfrm>
          <a:prstGeom prst="rect">
            <a:avLst/>
          </a:prstGeom>
        </p:spPr>
      </p:pic>
      <p:sp>
        <p:nvSpPr>
          <p:cNvPr id="3" name="Text Placeholder 2"/>
          <p:cNvSpPr>
            <a:spLocks noGrp="1"/>
          </p:cNvSpPr>
          <p:nvPr>
            <p:ph type="body" idx="1"/>
          </p:nvPr>
        </p:nvSpPr>
        <p:spPr>
          <a:xfrm>
            <a:off x="457200" y="13716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1"/>
            <a:ext cx="9144000" cy="1234440"/>
          </a:xfrm>
          <a:prstGeom prst="rect">
            <a:avLst/>
          </a:prstGeom>
          <a:gradFill flip="none" rotWithShape="1">
            <a:gsLst>
              <a:gs pos="19000">
                <a:schemeClr val="accent1"/>
              </a:gs>
              <a:gs pos="78000">
                <a:schemeClr val="accent1">
                  <a:alpha val="62000"/>
                </a:schemeClr>
              </a:gs>
              <a:gs pos="100000">
                <a:schemeClr val="accent1"/>
              </a:gs>
            </a:gsLst>
            <a:lin ang="4200000" scaled="0"/>
            <a:tileRect/>
          </a:gradFill>
          <a:ln w="6350">
            <a:solidFill>
              <a:srgbClr val="00499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latin typeface="+mj-lt"/>
            </a:endParaRPr>
          </a:p>
        </p:txBody>
      </p:sp>
      <p:sp>
        <p:nvSpPr>
          <p:cNvPr id="8" name="Rectangle 7"/>
          <p:cNvSpPr/>
          <p:nvPr userDrawn="1"/>
        </p:nvSpPr>
        <p:spPr>
          <a:xfrm>
            <a:off x="0" y="6537960"/>
            <a:ext cx="9144000" cy="320040"/>
          </a:xfrm>
          <a:prstGeom prst="rect">
            <a:avLst/>
          </a:prstGeom>
          <a:solidFill>
            <a:srgbClr val="2778AC"/>
          </a:solidFill>
          <a:ln w="6350">
            <a:solidFill>
              <a:srgbClr val="0049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pc="300" dirty="0" smtClean="0">
                <a:effectLst>
                  <a:outerShdw blurRad="50800" dist="38100" algn="l" rotWithShape="0">
                    <a:prstClr val="black">
                      <a:alpha val="40000"/>
                    </a:prstClr>
                  </a:outerShdw>
                </a:effectLst>
              </a:rPr>
              <a:t>Emory</a:t>
            </a:r>
            <a:r>
              <a:rPr lang="en-US" sz="1400" spc="300" dirty="0" smtClean="0">
                <a:solidFill>
                  <a:srgbClr val="79BA69"/>
                </a:solidFill>
                <a:effectLst>
                  <a:outerShdw blurRad="50800" dist="38100" algn="l" rotWithShape="0">
                    <a:prstClr val="black">
                      <a:alpha val="40000"/>
                    </a:prstClr>
                  </a:outerShdw>
                </a:effectLst>
              </a:rPr>
              <a:t>CAMP</a:t>
            </a:r>
            <a:r>
              <a:rPr lang="en-US" sz="1400" spc="300" dirty="0" smtClean="0">
                <a:effectLst>
                  <a:outerShdw blurRad="50800" dist="38100" algn="l" rotWithShape="0">
                    <a:prstClr val="black">
                      <a:alpha val="40000"/>
                    </a:prstClr>
                  </a:outerShdw>
                </a:effectLst>
              </a:rPr>
              <a:t>.org</a:t>
            </a:r>
            <a:endParaRPr lang="en-US" sz="1400" spc="300" dirty="0">
              <a:effectLst>
                <a:outerShdw blurRad="50800" dist="38100" algn="l" rotWithShape="0">
                  <a:prstClr val="black">
                    <a:alpha val="40000"/>
                  </a:prstClr>
                </a:outerShdw>
              </a:effectLst>
            </a:endParaRPr>
          </a:p>
        </p:txBody>
      </p:sp>
      <p:sp>
        <p:nvSpPr>
          <p:cNvPr id="2" name="Title Placeholder 1"/>
          <p:cNvSpPr>
            <a:spLocks noGrp="1"/>
          </p:cNvSpPr>
          <p:nvPr>
            <p:ph type="title"/>
          </p:nvPr>
        </p:nvSpPr>
        <p:spPr>
          <a:xfrm>
            <a:off x="457200" y="228599"/>
            <a:ext cx="6858000" cy="100583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001824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3" r:id="rId9"/>
    <p:sldLayoutId id="2147483668" r:id="rId10"/>
    <p:sldLayoutId id="2147483669" r:id="rId11"/>
    <p:sldLayoutId id="2147483670" r:id="rId12"/>
    <p:sldLayoutId id="2147483674"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spc="-150">
          <a:solidFill>
            <a:schemeClr val="bg1"/>
          </a:solidFill>
          <a:effectLst>
            <a:outerShdw blurRad="38100" dist="38100" dir="2700000" algn="tl">
              <a:srgbClr val="000000">
                <a:alpha val="43137"/>
              </a:srgbClr>
            </a:outerShdw>
          </a:effectLst>
          <a:latin typeface="+mj-lt"/>
          <a:ea typeface="Arial Unicode MS" panose="020B0604020202020204" pitchFamily="34" charset="-128"/>
          <a:cs typeface="Arial Unicode MS" panose="020B0604020202020204" pitchFamily="34"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458F"/>
          </a:solidFill>
          <a:latin typeface="+mn-lt"/>
          <a:ea typeface="+mn-ea"/>
          <a:cs typeface="+mn-cs"/>
        </a:defRPr>
      </a:lvl1pPr>
      <a:lvl2pPr marL="457200" indent="-223838" algn="l" defTabSz="914400" rtl="0" eaLnBrk="1" latinLnBrk="0" hangingPunct="1">
        <a:lnSpc>
          <a:spcPct val="90000"/>
        </a:lnSpc>
        <a:spcBef>
          <a:spcPts val="500"/>
        </a:spcBef>
        <a:buFont typeface="Arial" panose="020B0604020202020204" pitchFamily="34" charset="0"/>
        <a:buChar char="•"/>
        <a:defRPr sz="2400" kern="1200">
          <a:solidFill>
            <a:srgbClr val="1B458F"/>
          </a:solidFill>
          <a:latin typeface="+mn-lt"/>
          <a:ea typeface="+mn-ea"/>
          <a:cs typeface="+mn-cs"/>
        </a:defRPr>
      </a:lvl2pPr>
      <a:lvl3pPr marL="690563" indent="-233363" algn="l" defTabSz="914400" rtl="0" eaLnBrk="1" latinLnBrk="0" hangingPunct="1">
        <a:lnSpc>
          <a:spcPct val="90000"/>
        </a:lnSpc>
        <a:spcBef>
          <a:spcPts val="500"/>
        </a:spcBef>
        <a:buFont typeface="Arial" panose="020B0604020202020204" pitchFamily="34" charset="0"/>
        <a:buChar char="•"/>
        <a:defRPr sz="2000" kern="1200">
          <a:solidFill>
            <a:srgbClr val="1B458F"/>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800" kern="1200">
          <a:solidFill>
            <a:srgbClr val="1B458F"/>
          </a:solidFill>
          <a:latin typeface="+mn-lt"/>
          <a:ea typeface="+mn-ea"/>
          <a:cs typeface="+mn-cs"/>
        </a:defRPr>
      </a:lvl4pPr>
      <a:lvl5pPr marL="1147763" indent="-233363" algn="l" defTabSz="914400" rtl="0" eaLnBrk="1" latinLnBrk="0" hangingPunct="1">
        <a:lnSpc>
          <a:spcPct val="90000"/>
        </a:lnSpc>
        <a:spcBef>
          <a:spcPts val="500"/>
        </a:spcBef>
        <a:buFont typeface="Arial" panose="020B0604020202020204" pitchFamily="34" charset="0"/>
        <a:buChar char="•"/>
        <a:defRPr sz="1800" kern="1200">
          <a:solidFill>
            <a:srgbClr val="1B458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cdc.gov/std/life-stages-populations/msm.htm" TargetMode="External"/><Relationship Id="rId3" Type="http://schemas.openxmlformats.org/officeDocument/2006/relationships/hyperlink" Target="https://www.census.gov/programs-surveys/acs/" TargetMode="External"/><Relationship Id="rId7" Type="http://schemas.openxmlformats.org/officeDocument/2006/relationships/hyperlink" Target="http://www.cdc.gov/hiv/group/ms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ncbi.nlm.nih.gov/pubmed/23049658" TargetMode="External"/><Relationship Id="rId5" Type="http://schemas.openxmlformats.org/officeDocument/2006/relationships/hyperlink" Target="http://www.ncbi.nlm.nih.gov/pubmed/26115985" TargetMode="External"/><Relationship Id="rId4" Type="http://schemas.openxmlformats.org/officeDocument/2006/relationships/hyperlink" Target="http://publichealth.jmir.org/2016/1/e1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13993"/>
            <a:ext cx="7772400" cy="2387600"/>
          </a:xfrm>
        </p:spPr>
        <p:txBody>
          <a:bodyPr>
            <a:normAutofit fontScale="90000"/>
          </a:bodyPr>
          <a:lstStyle/>
          <a:p>
            <a:r>
              <a:rPr lang="en-US" dirty="0" smtClean="0">
                <a:effectLst/>
              </a:rPr>
              <a:t>Estimating Populations of </a:t>
            </a:r>
            <a:br>
              <a:rPr lang="en-US" dirty="0" smtClean="0">
                <a:effectLst/>
              </a:rPr>
            </a:br>
            <a:r>
              <a:rPr lang="en-US" dirty="0" smtClean="0">
                <a:effectLst/>
              </a:rPr>
              <a:t>Men Who Have Sex with Men in the United States </a:t>
            </a:r>
            <a:r>
              <a:rPr lang="en-US" sz="4900" dirty="0" smtClean="0">
                <a:effectLst/>
              </a:rPr>
              <a:t/>
            </a:r>
            <a:br>
              <a:rPr lang="en-US" sz="4900" dirty="0" smtClean="0">
                <a:effectLst/>
              </a:rPr>
            </a:br>
            <a:r>
              <a:rPr lang="en-US" sz="2700" dirty="0" smtClean="0">
                <a:effectLst/>
              </a:rPr>
              <a:t> </a:t>
            </a:r>
            <a:endParaRPr lang="en-US" sz="4400" b="0" dirty="0"/>
          </a:p>
        </p:txBody>
      </p:sp>
      <p:sp>
        <p:nvSpPr>
          <p:cNvPr id="3" name="Subtitle 2"/>
          <p:cNvSpPr>
            <a:spLocks noGrp="1"/>
          </p:cNvSpPr>
          <p:nvPr>
            <p:ph type="subTitle" idx="1"/>
          </p:nvPr>
        </p:nvSpPr>
        <p:spPr>
          <a:xfrm>
            <a:off x="685799" y="5847347"/>
            <a:ext cx="7772401" cy="681456"/>
          </a:xfrm>
        </p:spPr>
        <p:txBody>
          <a:bodyPr>
            <a:normAutofit/>
          </a:bodyPr>
          <a:lstStyle/>
          <a:p>
            <a:pPr algn="ctr"/>
            <a:r>
              <a:rPr lang="en-US" sz="1800" dirty="0" smtClean="0"/>
              <a:t>Based on the 2009-2013 American Community Survey</a:t>
            </a:r>
            <a:endParaRPr lang="en-US" sz="1800" dirty="0"/>
          </a:p>
        </p:txBody>
      </p:sp>
    </p:spTree>
    <p:extLst>
      <p:ext uri="{BB962C8B-B14F-4D97-AF65-F5344CB8AC3E}">
        <p14:creationId xmlns:p14="http://schemas.microsoft.com/office/powerpoint/2010/main" val="49168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Caveats &amp; Limitations of Maps</a:t>
            </a:r>
            <a:endParaRPr lang="en-US" spc="0" dirty="0"/>
          </a:p>
        </p:txBody>
      </p:sp>
      <p:sp>
        <p:nvSpPr>
          <p:cNvPr id="3" name="Content Placeholder 2"/>
          <p:cNvSpPr>
            <a:spLocks noGrp="1"/>
          </p:cNvSpPr>
          <p:nvPr>
            <p:ph idx="1"/>
          </p:nvPr>
        </p:nvSpPr>
        <p:spPr/>
        <p:txBody>
          <a:bodyPr/>
          <a:lstStyle/>
          <a:p>
            <a:pPr>
              <a:spcAft>
                <a:spcPts val="2400"/>
              </a:spcAft>
            </a:pPr>
            <a:r>
              <a:rPr lang="en-US" sz="2000" dirty="0" smtClean="0"/>
              <a:t>The statistics and maps reflect indirect estimates based on same-sex households, male population sizes, and behavioral findings from peer-reviewed publications. Behavioral data were not collected directly.</a:t>
            </a:r>
          </a:p>
          <a:p>
            <a:pPr>
              <a:spcAft>
                <a:spcPts val="2400"/>
              </a:spcAft>
            </a:pPr>
            <a:r>
              <a:rPr lang="en-US" sz="2000" dirty="0" smtClean="0"/>
              <a:t>The data used to construct the estimates are from pooled, five-year American Community Survey (ACS) summary files. Therefore, they reflect data collected over a period of time.</a:t>
            </a:r>
          </a:p>
          <a:p>
            <a:pPr>
              <a:spcAft>
                <a:spcPts val="2400"/>
              </a:spcAft>
            </a:pPr>
            <a:r>
              <a:rPr lang="en-US" sz="2000" dirty="0" smtClean="0"/>
              <a:t>Map users should exercise caution when interpreting data from areas with few estimated MSM (e.g., &lt;100) and with sparse populations in general.</a:t>
            </a:r>
          </a:p>
          <a:p>
            <a:endParaRPr lang="en-US" sz="2400" dirty="0" smtClean="0"/>
          </a:p>
          <a:p>
            <a:endParaRPr lang="en-US" dirty="0"/>
          </a:p>
        </p:txBody>
      </p:sp>
    </p:spTree>
    <p:extLst>
      <p:ext uri="{BB962C8B-B14F-4D97-AF65-F5344CB8AC3E}">
        <p14:creationId xmlns:p14="http://schemas.microsoft.com/office/powerpoint/2010/main" val="310976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Additional Resources</a:t>
            </a:r>
            <a:endParaRPr lang="en-US" spc="0" dirty="0"/>
          </a:p>
        </p:txBody>
      </p:sp>
      <p:sp>
        <p:nvSpPr>
          <p:cNvPr id="3" name="Content Placeholder 2"/>
          <p:cNvSpPr>
            <a:spLocks noGrp="1"/>
          </p:cNvSpPr>
          <p:nvPr>
            <p:ph idx="1"/>
          </p:nvPr>
        </p:nvSpPr>
        <p:spPr/>
        <p:txBody>
          <a:bodyPr>
            <a:normAutofit fontScale="92500" lnSpcReduction="20000"/>
          </a:bodyPr>
          <a:lstStyle/>
          <a:p>
            <a:pPr marL="0" indent="0">
              <a:spcAft>
                <a:spcPts val="2400"/>
              </a:spcAft>
              <a:buNone/>
            </a:pPr>
            <a:r>
              <a:rPr lang="en-US" sz="2400" dirty="0" smtClean="0"/>
              <a:t>For information regarding the American Community Survey (ACS), including sampling and data considerations, visit the Census Bureau’s ACS site</a:t>
            </a:r>
            <a:r>
              <a:rPr lang="en-US" sz="2400" dirty="0"/>
              <a:t>: </a:t>
            </a:r>
            <a:r>
              <a:rPr lang="en-US" sz="2400" dirty="0">
                <a:hlinkClick r:id="rId3"/>
              </a:rPr>
              <a:t>https://www.census.gov/programs-surveys/acs</a:t>
            </a:r>
            <a:r>
              <a:rPr lang="en-US" sz="2400" dirty="0" smtClean="0">
                <a:hlinkClick r:id="rId3"/>
              </a:rPr>
              <a:t>/</a:t>
            </a:r>
            <a:endParaRPr lang="en-US" sz="2400" dirty="0" smtClean="0"/>
          </a:p>
          <a:p>
            <a:pPr marL="0" indent="0">
              <a:buNone/>
            </a:pPr>
            <a:r>
              <a:rPr lang="en-US" sz="2400" dirty="0" smtClean="0"/>
              <a:t>For information regarding the methodology or underlying assumptions, refer to the following articles:</a:t>
            </a:r>
          </a:p>
          <a:p>
            <a:pPr marL="227013" indent="-227013">
              <a:lnSpc>
                <a:spcPct val="100000"/>
              </a:lnSpc>
              <a:buFont typeface="+mj-lt"/>
              <a:buAutoNum type="arabicPeriod"/>
            </a:pPr>
            <a:r>
              <a:rPr lang="en-US" sz="1500" dirty="0">
                <a:hlinkClick r:id="rId4"/>
              </a:rPr>
              <a:t>Grey JA, Bernstein KT, Sullivan PS, Purcell DW, Chesson HW, Gift TL, Rosenberg ES. Estimating the population sizes of men who have sex with men in US states and counties using data from the American Community Survey. JMIR Public Health </a:t>
            </a:r>
            <a:r>
              <a:rPr lang="en-US" sz="1500" dirty="0" err="1">
                <a:hlinkClick r:id="rId4"/>
              </a:rPr>
              <a:t>Surveill</a:t>
            </a:r>
            <a:r>
              <a:rPr lang="en-US" sz="1500" dirty="0">
                <a:hlinkClick r:id="rId4"/>
              </a:rPr>
              <a:t> 2016;2(1):e14. DOI: </a:t>
            </a:r>
            <a:r>
              <a:rPr lang="en-US" sz="1500" dirty="0" smtClean="0">
                <a:hlinkClick r:id="rId4"/>
              </a:rPr>
              <a:t>10.2196/publichealth.5365</a:t>
            </a:r>
            <a:endParaRPr lang="en-US" sz="1500" dirty="0" smtClean="0"/>
          </a:p>
          <a:p>
            <a:pPr marL="227013" indent="-227013">
              <a:lnSpc>
                <a:spcPct val="100000"/>
              </a:lnSpc>
              <a:buFont typeface="+mj-lt"/>
              <a:buAutoNum type="arabicPeriod"/>
            </a:pPr>
            <a:r>
              <a:rPr lang="en-US" sz="1500" dirty="0">
                <a:hlinkClick r:id="rId5"/>
              </a:rPr>
              <a:t>Oster AM, Sternberg M, Lansky A, Broz D, Wejnert C, Paz-Bailey G. Population size estimates for men who have sex with men and persons who inject drugs. J Urban Health 2015;92(4):733-743</a:t>
            </a:r>
            <a:r>
              <a:rPr lang="en-US" sz="1500" dirty="0" smtClean="0">
                <a:hlinkClick r:id="rId5"/>
              </a:rPr>
              <a:t>. </a:t>
            </a:r>
            <a:r>
              <a:rPr lang="en-US" sz="1500" dirty="0">
                <a:hlinkClick r:id="rId5"/>
              </a:rPr>
              <a:t>DOI: 10.1007/s11524-015-9970-3</a:t>
            </a:r>
            <a:endParaRPr lang="en-US" sz="1500" dirty="0" smtClean="0"/>
          </a:p>
          <a:p>
            <a:pPr marL="227013" indent="-227013">
              <a:lnSpc>
                <a:spcPct val="100000"/>
              </a:lnSpc>
              <a:spcAft>
                <a:spcPts val="2400"/>
              </a:spcAft>
              <a:buFont typeface="+mj-lt"/>
              <a:buAutoNum type="arabicPeriod"/>
            </a:pPr>
            <a:r>
              <a:rPr lang="en-US" sz="1500" dirty="0">
                <a:hlinkClick r:id="rId6"/>
              </a:rPr>
              <a:t>Purcell DW, Johnson CH, Lansky A, Prejean J, Stein R, Denning P, </a:t>
            </a:r>
            <a:r>
              <a:rPr lang="en-US" sz="1500" dirty="0" err="1">
                <a:hlinkClick r:id="rId6"/>
              </a:rPr>
              <a:t>Gau</a:t>
            </a:r>
            <a:r>
              <a:rPr lang="en-US" sz="1500" dirty="0">
                <a:hlinkClick r:id="rId6"/>
              </a:rPr>
              <a:t> Z, Weinstock H, Su J, </a:t>
            </a:r>
            <a:r>
              <a:rPr lang="en-US" sz="1500" dirty="0" err="1">
                <a:hlinkClick r:id="rId6"/>
              </a:rPr>
              <a:t>Crepaz</a:t>
            </a:r>
            <a:r>
              <a:rPr lang="en-US" sz="1500" dirty="0">
                <a:hlinkClick r:id="rId6"/>
              </a:rPr>
              <a:t> N. Estimating the population size of men who have sex with men in the United States to obtain HIV and syphilis rates. Open AIDS 2012;6(</a:t>
            </a:r>
            <a:r>
              <a:rPr lang="en-US" sz="1500" dirty="0" err="1">
                <a:hlinkClick r:id="rId6"/>
              </a:rPr>
              <a:t>Suppl</a:t>
            </a:r>
            <a:r>
              <a:rPr lang="en-US" sz="1500" dirty="0">
                <a:hlinkClick r:id="rId6"/>
              </a:rPr>
              <a:t> 1):98-107</a:t>
            </a:r>
            <a:r>
              <a:rPr lang="en-US" sz="1500" dirty="0" smtClean="0">
                <a:hlinkClick r:id="rId6"/>
              </a:rPr>
              <a:t>. </a:t>
            </a:r>
            <a:r>
              <a:rPr lang="en-US" sz="1500" dirty="0">
                <a:hlinkClick r:id="rId6"/>
              </a:rPr>
              <a:t>DOI: </a:t>
            </a:r>
            <a:r>
              <a:rPr lang="en-US" sz="1500" dirty="0" smtClean="0">
                <a:hlinkClick r:id="rId6"/>
              </a:rPr>
              <a:t>10.2174/1874613601206010098</a:t>
            </a:r>
            <a:endParaRPr lang="en-US" sz="1500" dirty="0"/>
          </a:p>
          <a:p>
            <a:pPr marL="0" indent="0">
              <a:buNone/>
            </a:pPr>
            <a:r>
              <a:rPr lang="en-US" sz="2400" dirty="0" smtClean="0"/>
              <a:t>For MSM-specific information regarding HIV/AIDS or STDs, refer to the following CDC sites:</a:t>
            </a:r>
          </a:p>
          <a:p>
            <a:pPr marL="227013" indent="-227013">
              <a:lnSpc>
                <a:spcPct val="100000"/>
              </a:lnSpc>
              <a:spcBef>
                <a:spcPts val="0"/>
              </a:spcBef>
              <a:buFont typeface="+mj-lt"/>
              <a:buAutoNum type="arabicPeriod"/>
              <a:tabLst>
                <a:tab pos="977900" algn="l"/>
              </a:tabLst>
            </a:pPr>
            <a:r>
              <a:rPr lang="en-US" sz="1500" dirty="0"/>
              <a:t>HIV/AIDS: </a:t>
            </a:r>
            <a:r>
              <a:rPr lang="en-US" sz="1500" dirty="0" smtClean="0"/>
              <a:t>	</a:t>
            </a:r>
            <a:r>
              <a:rPr lang="en-US" sz="1500" dirty="0" smtClean="0">
                <a:hlinkClick r:id="rId7"/>
              </a:rPr>
              <a:t>http</a:t>
            </a:r>
            <a:r>
              <a:rPr lang="en-US" sz="1500" dirty="0">
                <a:hlinkClick r:id="rId7"/>
              </a:rPr>
              <a:t>://www.cdc.gov/hiv/group/msm</a:t>
            </a:r>
            <a:r>
              <a:rPr lang="en-US" sz="1500" dirty="0" smtClean="0">
                <a:hlinkClick r:id="rId7"/>
              </a:rPr>
              <a:t>/</a:t>
            </a:r>
            <a:endParaRPr lang="en-US" sz="1500" dirty="0" smtClean="0"/>
          </a:p>
          <a:p>
            <a:pPr marL="227013" indent="-227013">
              <a:lnSpc>
                <a:spcPct val="100000"/>
              </a:lnSpc>
              <a:spcBef>
                <a:spcPts val="0"/>
              </a:spcBef>
              <a:spcAft>
                <a:spcPts val="2400"/>
              </a:spcAft>
              <a:buFont typeface="+mj-lt"/>
              <a:buAutoNum type="arabicPeriod"/>
              <a:tabLst>
                <a:tab pos="977900" algn="l"/>
              </a:tabLst>
            </a:pPr>
            <a:r>
              <a:rPr lang="en-US" sz="1500" dirty="0" smtClean="0"/>
              <a:t>STD</a:t>
            </a:r>
            <a:r>
              <a:rPr lang="en-US" sz="1500" dirty="0"/>
              <a:t>: </a:t>
            </a:r>
            <a:r>
              <a:rPr lang="en-US" sz="1500" dirty="0" smtClean="0"/>
              <a:t>	</a:t>
            </a:r>
            <a:r>
              <a:rPr lang="en-US" sz="1500" dirty="0" smtClean="0">
                <a:hlinkClick r:id="rId8"/>
              </a:rPr>
              <a:t>http</a:t>
            </a:r>
            <a:r>
              <a:rPr lang="en-US" sz="1500" dirty="0">
                <a:hlinkClick r:id="rId8"/>
              </a:rPr>
              <a:t>://</a:t>
            </a:r>
            <a:r>
              <a:rPr lang="en-US" sz="1500" dirty="0" smtClean="0">
                <a:hlinkClick r:id="rId8"/>
              </a:rPr>
              <a:t>www.cdc.gov/std/life-stages-populations/msm.htm</a:t>
            </a:r>
            <a:endParaRPr lang="en-US" sz="1500" dirty="0"/>
          </a:p>
        </p:txBody>
      </p:sp>
    </p:spTree>
    <p:extLst>
      <p:ext uri="{BB962C8B-B14F-4D97-AF65-F5344CB8AC3E}">
        <p14:creationId xmlns:p14="http://schemas.microsoft.com/office/powerpoint/2010/main" val="321974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Contact Emory CAMP</a:t>
            </a:r>
            <a:endParaRPr lang="en-US" spc="0" dirty="0"/>
          </a:p>
        </p:txBody>
      </p:sp>
      <p:sp>
        <p:nvSpPr>
          <p:cNvPr id="3" name="Content Placeholder 2"/>
          <p:cNvSpPr>
            <a:spLocks noGrp="1"/>
          </p:cNvSpPr>
          <p:nvPr>
            <p:ph idx="1"/>
          </p:nvPr>
        </p:nvSpPr>
        <p:spPr/>
        <p:txBody>
          <a:bodyPr>
            <a:normAutofit/>
          </a:bodyPr>
          <a:lstStyle/>
          <a:p>
            <a:pPr marL="0" indent="0">
              <a:buNone/>
            </a:pPr>
            <a:r>
              <a:rPr lang="en-US" sz="2400" dirty="0" smtClean="0"/>
              <a:t>Regional MSM slide sets, state MSM profiles, county-level denominator data, updates, and additional resources are available online at </a:t>
            </a:r>
            <a:r>
              <a:rPr lang="en-US" sz="2400" dirty="0" smtClean="0">
                <a:solidFill>
                  <a:schemeClr val="accent3"/>
                </a:solidFill>
                <a:effectLst>
                  <a:outerShdw blurRad="50800" dist="38100" dir="2700000" algn="tl" rotWithShape="0">
                    <a:prstClr val="black"/>
                  </a:outerShdw>
                </a:effectLst>
              </a:rPr>
              <a:t>EmoryCAMP.org</a:t>
            </a:r>
            <a:r>
              <a:rPr lang="en-US" sz="2400" dirty="0" smtClean="0"/>
              <a:t>.</a:t>
            </a:r>
          </a:p>
          <a:p>
            <a:pPr marL="0" indent="0">
              <a:buNone/>
            </a:pPr>
            <a:endParaRPr lang="en-US" sz="2400" dirty="0"/>
          </a:p>
          <a:p>
            <a:pPr marL="0" indent="0">
              <a:buNone/>
            </a:pPr>
            <a:r>
              <a:rPr lang="en-US" sz="2400" dirty="0" smtClean="0"/>
              <a:t>For more information about Emory CAMP, including information about custom maps and images, please email </a:t>
            </a:r>
            <a:r>
              <a:rPr lang="en-US" sz="2400" dirty="0" smtClean="0">
                <a:solidFill>
                  <a:schemeClr val="accent3"/>
                </a:solidFill>
                <a:effectLst>
                  <a:outerShdw blurRad="38100" dist="38100" dir="2700000" algn="tl">
                    <a:srgbClr val="000000"/>
                  </a:outerShdw>
                </a:effectLst>
              </a:rPr>
              <a:t>EmoryCAMP@emory.edu</a:t>
            </a:r>
            <a:r>
              <a:rPr lang="en-US" sz="2400" dirty="0" smtClean="0"/>
              <a:t>.</a:t>
            </a:r>
            <a:endParaRPr lang="en-US" sz="2400" dirty="0"/>
          </a:p>
        </p:txBody>
      </p:sp>
    </p:spTree>
    <p:extLst>
      <p:ext uri="{BB962C8B-B14F-4D97-AF65-F5344CB8AC3E}">
        <p14:creationId xmlns:p14="http://schemas.microsoft.com/office/powerpoint/2010/main" val="265494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t>Index</a:t>
            </a:r>
            <a:endParaRPr lang="en-US" spc="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7088321"/>
              </p:ext>
            </p:extLst>
          </p:nvPr>
        </p:nvGraphicFramePr>
        <p:xfrm>
          <a:off x="457200" y="1371600"/>
          <a:ext cx="8229600" cy="3200400"/>
        </p:xfrm>
        <a:graphic>
          <a:graphicData uri="http://schemas.openxmlformats.org/drawingml/2006/table">
            <a:tbl>
              <a:tblPr>
                <a:tableStyleId>{2D5ABB26-0587-4C30-8999-92F81FD0307C}</a:tableStyleId>
              </a:tblPr>
              <a:tblGrid>
                <a:gridCol w="7254510"/>
                <a:gridCol w="975090"/>
              </a:tblGrid>
              <a:tr h="226814">
                <a:tc>
                  <a:txBody>
                    <a:bodyPr/>
                    <a:lstStyle/>
                    <a:p>
                      <a:pPr marL="285750" indent="-285750">
                        <a:buFont typeface="Arial" panose="020B0604020202020204" pitchFamily="34" charset="0"/>
                        <a:buChar char="•"/>
                      </a:pPr>
                      <a:r>
                        <a:rPr lang="en-US" sz="1200" dirty="0" smtClean="0"/>
                        <a:t>About </a:t>
                      </a:r>
                      <a:r>
                        <a:rPr lang="en-US" sz="1200" baseline="0" dirty="0" smtClean="0"/>
                        <a:t>NEEMA</a:t>
                      </a:r>
                      <a:endParaRPr lang="en-US" sz="1200" dirty="0"/>
                    </a:p>
                  </a:txBody>
                  <a:tcPr/>
                </a:tc>
                <a:tc>
                  <a:txBody>
                    <a:bodyPr/>
                    <a:lstStyle/>
                    <a:p>
                      <a:r>
                        <a:rPr lang="en-US" sz="1200" dirty="0" smtClean="0"/>
                        <a:t>Slide 2</a:t>
                      </a:r>
                      <a:endParaRPr lang="en-US" sz="1200" dirty="0"/>
                    </a:p>
                  </a:txBody>
                  <a:tcPr/>
                </a:tc>
              </a:tr>
              <a:tr h="226814">
                <a:tc>
                  <a:txBody>
                    <a:bodyPr/>
                    <a:lstStyle/>
                    <a:p>
                      <a:pPr marL="285750" indent="-285750">
                        <a:buFont typeface="Arial" panose="020B0604020202020204" pitchFamily="34" charset="0"/>
                        <a:buChar char="•"/>
                      </a:pPr>
                      <a:r>
                        <a:rPr lang="en-US" sz="1200" dirty="0" smtClean="0"/>
                        <a:t>About Emory CAMP</a:t>
                      </a:r>
                      <a:endParaRPr lang="en-US" sz="1200" dirty="0"/>
                    </a:p>
                  </a:txBody>
                  <a:tcPr/>
                </a:tc>
                <a:tc>
                  <a:txBody>
                    <a:bodyPr/>
                    <a:lstStyle/>
                    <a:p>
                      <a:r>
                        <a:rPr lang="en-US" sz="1200" dirty="0" smtClean="0"/>
                        <a:t>Slide 3</a:t>
                      </a:r>
                      <a:endParaRPr lang="en-US" sz="1200" dirty="0"/>
                    </a:p>
                  </a:txBody>
                  <a:tcPr/>
                </a:tc>
              </a:tr>
              <a:tr h="226814">
                <a:tc>
                  <a:txBody>
                    <a:bodyPr/>
                    <a:lstStyle/>
                    <a:p>
                      <a:pPr marL="285750" indent="-285750">
                        <a:buFont typeface="Arial" panose="020B0604020202020204" pitchFamily="34" charset="0"/>
                        <a:buChar char="•"/>
                      </a:pPr>
                      <a:r>
                        <a:rPr lang="en-US" sz="1200" baseline="0" dirty="0" smtClean="0"/>
                        <a:t>Methods Overview</a:t>
                      </a:r>
                      <a:endParaRPr lang="en-US" sz="1200" dirty="0"/>
                    </a:p>
                  </a:txBody>
                  <a:tcPr/>
                </a:tc>
                <a:tc>
                  <a:txBody>
                    <a:bodyPr/>
                    <a:lstStyle/>
                    <a:p>
                      <a:r>
                        <a:rPr lang="en-US" sz="1200" dirty="0" smtClean="0"/>
                        <a:t>Slide 4</a:t>
                      </a:r>
                      <a:endParaRPr lang="en-US" sz="1200" dirty="0"/>
                    </a:p>
                  </a:txBody>
                  <a:tcPr/>
                </a:tc>
              </a:tr>
              <a:tr h="226814">
                <a:tc>
                  <a:txBody>
                    <a:bodyPr/>
                    <a:lstStyle/>
                    <a:p>
                      <a:pPr marL="285750" indent="-285750">
                        <a:buFont typeface="Arial" panose="020B0604020202020204" pitchFamily="34" charset="0"/>
                        <a:buChar char="•"/>
                      </a:pPr>
                      <a:r>
                        <a:rPr lang="en-US" sz="1200" dirty="0" smtClean="0"/>
                        <a:t>United States Summary</a:t>
                      </a:r>
                      <a:endParaRPr lang="en-US" sz="1200" dirty="0"/>
                    </a:p>
                  </a:txBody>
                  <a:tcPr/>
                </a:tc>
                <a:tc>
                  <a:txBody>
                    <a:bodyPr/>
                    <a:lstStyle/>
                    <a:p>
                      <a:r>
                        <a:rPr lang="en-US" sz="1200" dirty="0" smtClean="0"/>
                        <a:t>Slide 5</a:t>
                      </a:r>
                      <a:endParaRPr lang="en-US" sz="1200" dirty="0"/>
                    </a:p>
                  </a:txBody>
                  <a:tcPr/>
                </a:tc>
              </a:tr>
              <a:tr h="226814">
                <a:tc>
                  <a:txBody>
                    <a:bodyPr/>
                    <a:lstStyle/>
                    <a:p>
                      <a:pPr marL="285750" indent="-285750">
                        <a:buFont typeface="Arial" panose="020B0604020202020204" pitchFamily="34" charset="0"/>
                        <a:buChar char="•"/>
                      </a:pPr>
                      <a:r>
                        <a:rPr lang="en-US" sz="1200" dirty="0" smtClean="0"/>
                        <a:t>Estimated</a:t>
                      </a:r>
                      <a:r>
                        <a:rPr lang="en-US" sz="1200" baseline="0" dirty="0" smtClean="0"/>
                        <a:t> Number of MSM in the United States, by US State, 2013</a:t>
                      </a:r>
                      <a:endParaRPr lang="en-US" sz="1200" dirty="0"/>
                    </a:p>
                  </a:txBody>
                  <a:tcPr/>
                </a:tc>
                <a:tc>
                  <a:txBody>
                    <a:bodyPr/>
                    <a:lstStyle/>
                    <a:p>
                      <a:r>
                        <a:rPr lang="en-US" sz="1200" dirty="0" smtClean="0"/>
                        <a:t>Slide 6</a:t>
                      </a:r>
                      <a:endParaRPr lang="en-US" sz="1200" dirty="0"/>
                    </a:p>
                  </a:txBody>
                  <a:tcPr/>
                </a:tc>
              </a:tr>
              <a:tr h="226814">
                <a:tc>
                  <a:txBody>
                    <a:bodyPr/>
                    <a:lstStyle/>
                    <a:p>
                      <a:pPr marL="285750" indent="-285750">
                        <a:buFont typeface="Arial" panose="020B0604020202020204" pitchFamily="34" charset="0"/>
                        <a:buChar char="•"/>
                      </a:pPr>
                      <a:r>
                        <a:rPr lang="en-US" sz="1200" dirty="0" smtClean="0"/>
                        <a:t>Estimated Percentage of MSM Among </a:t>
                      </a:r>
                      <a:r>
                        <a:rPr lang="en-US" sz="1200" baseline="0" dirty="0" smtClean="0"/>
                        <a:t>Adult Men by US State, 2013</a:t>
                      </a:r>
                      <a:endParaRPr lang="en-US" sz="1200" dirty="0"/>
                    </a:p>
                  </a:txBody>
                  <a:tcPr/>
                </a:tc>
                <a:tc>
                  <a:txBody>
                    <a:bodyPr/>
                    <a:lstStyle/>
                    <a:p>
                      <a:r>
                        <a:rPr lang="en-US" sz="1200" dirty="0" smtClean="0"/>
                        <a:t>Slide 7</a:t>
                      </a:r>
                      <a:endParaRPr lang="en-US" sz="1200" dirty="0"/>
                    </a:p>
                  </a:txBody>
                  <a:tcPr/>
                </a:tc>
              </a:tr>
              <a:tr h="226814">
                <a:tc>
                  <a:txBody>
                    <a:bodyPr/>
                    <a:lstStyle/>
                    <a:p>
                      <a:pPr marL="285750" indent="-285750">
                        <a:buFont typeface="Arial" panose="020B0604020202020204" pitchFamily="34" charset="0"/>
                        <a:buChar char="•"/>
                      </a:pPr>
                      <a:r>
                        <a:rPr lang="en-US" sz="1200" dirty="0" smtClean="0"/>
                        <a:t>Estimated</a:t>
                      </a:r>
                      <a:r>
                        <a:rPr lang="en-US" sz="1200" baseline="0" dirty="0" smtClean="0"/>
                        <a:t> Number of MSM in the United States by US County or County-Equivalent Area, 2013</a:t>
                      </a:r>
                      <a:endParaRPr lang="en-US" sz="1200" dirty="0"/>
                    </a:p>
                  </a:txBody>
                  <a:tcPr/>
                </a:tc>
                <a:tc>
                  <a:txBody>
                    <a:bodyPr/>
                    <a:lstStyle/>
                    <a:p>
                      <a:r>
                        <a:rPr lang="en-US" sz="1200" dirty="0" smtClean="0"/>
                        <a:t>Slide 8</a:t>
                      </a:r>
                      <a:endParaRPr lang="en-US" sz="1200" dirty="0"/>
                    </a:p>
                  </a:txBody>
                  <a:tcPr/>
                </a:tc>
              </a:tr>
              <a:tr h="378023">
                <a:tc>
                  <a:txBody>
                    <a:bodyPr/>
                    <a:lstStyle/>
                    <a:p>
                      <a:pPr marL="285750" indent="-285750">
                        <a:buFont typeface="Arial" panose="020B0604020202020204" pitchFamily="34" charset="0"/>
                        <a:buChar char="•"/>
                      </a:pPr>
                      <a:r>
                        <a:rPr lang="en-US" sz="1200" dirty="0" smtClean="0"/>
                        <a:t>Estimated Percentage of </a:t>
                      </a:r>
                      <a:r>
                        <a:rPr lang="en-US" sz="1200" baseline="0" dirty="0" smtClean="0"/>
                        <a:t>MSM Among Adult Men in the United States by US County or County-Equivalent Area, 2013</a:t>
                      </a:r>
                      <a:endParaRPr lang="en-US" sz="1200" dirty="0"/>
                    </a:p>
                  </a:txBody>
                  <a:tcPr/>
                </a:tc>
                <a:tc>
                  <a:txBody>
                    <a:bodyPr/>
                    <a:lstStyle/>
                    <a:p>
                      <a:r>
                        <a:rPr lang="en-US" sz="1200" dirty="0" smtClean="0"/>
                        <a:t>Slide 9</a:t>
                      </a:r>
                      <a:endParaRPr lang="en-US" sz="1200" dirty="0"/>
                    </a:p>
                  </a:txBody>
                  <a:tcPr/>
                </a:tc>
              </a:tr>
              <a:tr h="226814">
                <a:tc>
                  <a:txBody>
                    <a:bodyPr/>
                    <a:lstStyle/>
                    <a:p>
                      <a:pPr marL="285750" indent="-285750">
                        <a:buFont typeface="Arial" panose="020B0604020202020204" pitchFamily="34" charset="0"/>
                        <a:buChar char="•"/>
                      </a:pPr>
                      <a:r>
                        <a:rPr lang="en-US" sz="1200" dirty="0" smtClean="0"/>
                        <a:t>Caveats &amp; Limitations</a:t>
                      </a:r>
                      <a:r>
                        <a:rPr lang="en-US" sz="1200" baseline="0" dirty="0" smtClean="0"/>
                        <a:t> of Maps</a:t>
                      </a:r>
                      <a:endParaRPr lang="en-US" sz="1200" dirty="0"/>
                    </a:p>
                  </a:txBody>
                  <a:tcPr/>
                </a:tc>
                <a:tc>
                  <a:txBody>
                    <a:bodyPr/>
                    <a:lstStyle/>
                    <a:p>
                      <a:r>
                        <a:rPr lang="en-US" sz="1200" dirty="0" smtClean="0"/>
                        <a:t>Slide</a:t>
                      </a:r>
                      <a:r>
                        <a:rPr lang="en-US" sz="1200" baseline="0" dirty="0" smtClean="0"/>
                        <a:t> 10</a:t>
                      </a:r>
                      <a:endParaRPr lang="en-US" sz="1200" dirty="0"/>
                    </a:p>
                  </a:txBody>
                  <a:tcPr/>
                </a:tc>
              </a:tr>
              <a:tr h="226814">
                <a:tc>
                  <a:txBody>
                    <a:bodyPr/>
                    <a:lstStyle/>
                    <a:p>
                      <a:pPr marL="285750" indent="-285750">
                        <a:buFont typeface="Arial" panose="020B0604020202020204" pitchFamily="34" charset="0"/>
                        <a:buChar char="•"/>
                      </a:pPr>
                      <a:r>
                        <a:rPr lang="en-US" sz="1200" dirty="0" smtClean="0"/>
                        <a:t>Additional</a:t>
                      </a:r>
                      <a:r>
                        <a:rPr lang="en-US" sz="1200" baseline="0" dirty="0" smtClean="0"/>
                        <a:t> Resources</a:t>
                      </a:r>
                      <a:endParaRPr lang="en-US" sz="1200" dirty="0"/>
                    </a:p>
                  </a:txBody>
                  <a:tcPr/>
                </a:tc>
                <a:tc>
                  <a:txBody>
                    <a:bodyPr/>
                    <a:lstStyle/>
                    <a:p>
                      <a:r>
                        <a:rPr lang="en-US" sz="1200" dirty="0" smtClean="0"/>
                        <a:t>Slide 11</a:t>
                      </a:r>
                      <a:endParaRPr lang="en-US" sz="1200" dirty="0"/>
                    </a:p>
                  </a:txBody>
                  <a:tcPr/>
                </a:tc>
              </a:tr>
              <a:tr h="226814">
                <a:tc>
                  <a:txBody>
                    <a:bodyPr/>
                    <a:lstStyle/>
                    <a:p>
                      <a:pPr marL="285750" indent="-285750">
                        <a:buFont typeface="Arial" panose="020B0604020202020204" pitchFamily="34" charset="0"/>
                        <a:buChar char="•"/>
                      </a:pPr>
                      <a:r>
                        <a:rPr lang="en-US" sz="1200" dirty="0" smtClean="0"/>
                        <a:t>Contact</a:t>
                      </a:r>
                      <a:r>
                        <a:rPr lang="en-US" sz="1200" baseline="0" dirty="0" smtClean="0"/>
                        <a:t> Emory CAMP</a:t>
                      </a:r>
                      <a:endParaRPr lang="en-US" sz="1200" dirty="0"/>
                    </a:p>
                  </a:txBody>
                  <a:tcPr/>
                </a:tc>
                <a:tc>
                  <a:txBody>
                    <a:bodyPr/>
                    <a:lstStyle/>
                    <a:p>
                      <a:r>
                        <a:rPr lang="en-US" sz="1200" smtClean="0"/>
                        <a:t>Slide 12</a:t>
                      </a:r>
                      <a:endParaRPr lang="en-US" sz="1200" dirty="0"/>
                    </a:p>
                  </a:txBody>
                  <a:tcPr/>
                </a:tc>
              </a:tr>
            </a:tbl>
          </a:graphicData>
        </a:graphic>
      </p:graphicFrame>
    </p:spTree>
    <p:extLst>
      <p:ext uri="{BB962C8B-B14F-4D97-AF65-F5344CB8AC3E}">
        <p14:creationId xmlns:p14="http://schemas.microsoft.com/office/powerpoint/2010/main" val="197067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4726" y="3749708"/>
            <a:ext cx="1877352" cy="1371600"/>
          </a:xfrm>
          <a:prstGeom prst="rect">
            <a:avLst/>
          </a:prstGeom>
          <a:solidFill>
            <a:srgbClr val="00499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Autofit/>
          </a:bodyPr>
          <a:lstStyle/>
          <a:p>
            <a:r>
              <a:rPr lang="en-US" sz="3600" spc="-100" dirty="0" smtClean="0"/>
              <a:t>NCHHSTP Epidemiologic and Economic Modeling </a:t>
            </a:r>
            <a:r>
              <a:rPr lang="en-US" sz="3600" spc="-100" dirty="0"/>
              <a:t>Agreement (NEEMA) </a:t>
            </a:r>
          </a:p>
        </p:txBody>
      </p:sp>
      <p:sp>
        <p:nvSpPr>
          <p:cNvPr id="3" name="Content Placeholder 2"/>
          <p:cNvSpPr>
            <a:spLocks noGrp="1"/>
          </p:cNvSpPr>
          <p:nvPr>
            <p:ph idx="1"/>
          </p:nvPr>
        </p:nvSpPr>
        <p:spPr>
          <a:xfrm>
            <a:off x="457200" y="1371600"/>
            <a:ext cx="8229600" cy="3951982"/>
          </a:xfrm>
        </p:spPr>
        <p:txBody>
          <a:bodyPr>
            <a:normAutofit/>
          </a:bodyPr>
          <a:lstStyle/>
          <a:p>
            <a:pPr marL="0" indent="0">
              <a:buNone/>
            </a:pPr>
            <a:r>
              <a:rPr lang="en-US" sz="2000" dirty="0" smtClean="0">
                <a:solidFill>
                  <a:srgbClr val="79BA69"/>
                </a:solidFill>
                <a:effectLst>
                  <a:outerShdw blurRad="38100" dist="38100" dir="2700000" algn="tl">
                    <a:srgbClr val="000000"/>
                  </a:outerShdw>
                </a:effectLst>
              </a:rPr>
              <a:t>NEEMA</a:t>
            </a:r>
            <a:r>
              <a:rPr lang="en-US" sz="2000" dirty="0" smtClean="0"/>
              <a:t> is a 5-year cooperative agreement funded by CDC/NCHHSTP to further modeling efforts in five areas: </a:t>
            </a:r>
          </a:p>
          <a:p>
            <a:pPr marL="0" indent="0">
              <a:buNone/>
            </a:pPr>
            <a:endParaRPr lang="en-US" sz="2000" dirty="0" smtClean="0"/>
          </a:p>
          <a:p>
            <a:pPr marL="0" indent="0">
              <a:buNone/>
            </a:pPr>
            <a:r>
              <a:rPr lang="en-US" sz="1000" dirty="0" smtClean="0"/>
              <a:t/>
            </a:r>
            <a:br>
              <a:rPr lang="en-US" sz="1000" dirty="0" smtClean="0"/>
            </a:br>
            <a:endParaRPr lang="en-US" sz="1000" dirty="0" smtClean="0"/>
          </a:p>
          <a:p>
            <a:pPr marL="0" indent="0">
              <a:buNone/>
            </a:pPr>
            <a:r>
              <a:rPr lang="en-US" sz="2000" dirty="0" smtClean="0">
                <a:solidFill>
                  <a:srgbClr val="79BA69"/>
                </a:solidFill>
                <a:effectLst>
                  <a:outerShdw blurRad="38100" dist="38100" dir="2700000" algn="tl">
                    <a:srgbClr val="000000"/>
                  </a:outerShdw>
                </a:effectLst>
              </a:rPr>
              <a:t>NEEMA</a:t>
            </a:r>
            <a:r>
              <a:rPr lang="en-US" sz="2000" dirty="0" smtClean="0"/>
              <a:t>’s purpose is to create and adapt models to support public health decision-making and effectiveness at national, state and local levels.</a:t>
            </a:r>
          </a:p>
        </p:txBody>
      </p:sp>
      <p:sp>
        <p:nvSpPr>
          <p:cNvPr id="4" name="TextBox 3"/>
          <p:cNvSpPr txBox="1"/>
          <p:nvPr/>
        </p:nvSpPr>
        <p:spPr>
          <a:xfrm>
            <a:off x="457202" y="5460744"/>
            <a:ext cx="8229598" cy="978729"/>
          </a:xfrm>
          <a:prstGeom prst="rect">
            <a:avLst/>
          </a:prstGeom>
          <a:noFill/>
        </p:spPr>
        <p:txBody>
          <a:bodyPr wrap="square" rtlCol="0">
            <a:spAutoFit/>
          </a:bodyPr>
          <a:lstStyle/>
          <a:p>
            <a:pPr algn="just">
              <a:lnSpc>
                <a:spcPct val="90000"/>
              </a:lnSpc>
            </a:pPr>
            <a:r>
              <a:rPr lang="en-US" sz="1600" i="1" dirty="0">
                <a:solidFill>
                  <a:srgbClr val="1B458F"/>
                </a:solidFill>
              </a:rPr>
              <a:t>This work was supported by the CDC/NCHHSTP Epidemiologic and Economic Modeling Agreement (5U38PS004646).  The findings and conclusions are solely the responsibility of the authors and do not necessarily represent the official views of the Centers for Disease Control and Prevention or the Department of Health and Human Services.</a:t>
            </a:r>
          </a:p>
        </p:txBody>
      </p:sp>
      <p:graphicFrame>
        <p:nvGraphicFramePr>
          <p:cNvPr id="6" name="Table 5"/>
          <p:cNvGraphicFramePr>
            <a:graphicFrameLocks noGrp="1"/>
          </p:cNvGraphicFramePr>
          <p:nvPr>
            <p:extLst/>
          </p:nvPr>
        </p:nvGraphicFramePr>
        <p:xfrm>
          <a:off x="457200" y="1971945"/>
          <a:ext cx="8229598" cy="822960"/>
        </p:xfrm>
        <a:graphic>
          <a:graphicData uri="http://schemas.openxmlformats.org/drawingml/2006/table">
            <a:tbl>
              <a:tblPr bandRow="1">
                <a:tableStyleId>{5C22544A-7EE6-4342-B048-85BDC9FD1C3A}</a:tableStyleId>
              </a:tblPr>
              <a:tblGrid>
                <a:gridCol w="4114799"/>
                <a:gridCol w="4114799"/>
              </a:tblGrid>
              <a:tr h="370840">
                <a:tc>
                  <a:txBody>
                    <a:bodyPr/>
                    <a:lstStyle/>
                    <a:p>
                      <a:pPr marL="742950" lvl="1" indent="-285750">
                        <a:buFont typeface="Arial" panose="020B0604020202020204" pitchFamily="34" charset="0"/>
                        <a:buChar char="•"/>
                      </a:pPr>
                      <a:r>
                        <a:rPr lang="en-US" sz="1600" dirty="0" smtClean="0"/>
                        <a:t>HIV</a:t>
                      </a:r>
                    </a:p>
                    <a:p>
                      <a:pPr marL="742950" lvl="1" indent="-285750">
                        <a:buFont typeface="Arial" panose="020B0604020202020204" pitchFamily="34" charset="0"/>
                        <a:buChar char="•"/>
                      </a:pPr>
                      <a:r>
                        <a:rPr lang="en-US" sz="1600" dirty="0" smtClean="0"/>
                        <a:t>Tuberculosis</a:t>
                      </a:r>
                    </a:p>
                    <a:p>
                      <a:pPr marL="742950" lvl="1" indent="-285750">
                        <a:buFont typeface="Arial" panose="020B0604020202020204" pitchFamily="34" charset="0"/>
                        <a:buChar char="•"/>
                      </a:pPr>
                      <a:r>
                        <a:rPr lang="en-US" sz="1600" dirty="0" smtClean="0"/>
                        <a:t>Sexually Transmitted Diseases </a:t>
                      </a:r>
                      <a:endParaRPr lang="en-US" sz="1600" b="1" dirty="0"/>
                    </a:p>
                  </a:txBody>
                  <a:tcPr>
                    <a:noFill/>
                  </a:tcPr>
                </a:tc>
                <a:tc>
                  <a:txBody>
                    <a:bodyPr/>
                    <a:lstStyle/>
                    <a:p>
                      <a:pPr marL="742950" marR="0" lvl="3"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Viral Hepatitis</a:t>
                      </a:r>
                    </a:p>
                    <a:p>
                      <a:pPr marL="742950" marR="0" lvl="3"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School/Adolescent Health</a:t>
                      </a:r>
                    </a:p>
                    <a:p>
                      <a:endParaRPr lang="en-US" sz="1600" dirty="0"/>
                    </a:p>
                  </a:txBody>
                  <a:tcPr>
                    <a:no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698" y="3667370"/>
            <a:ext cx="1757944" cy="1536277"/>
          </a:xfrm>
          <a:prstGeom prst="rect">
            <a:avLst/>
          </a:prstGeom>
          <a:ln>
            <a:noFill/>
          </a:ln>
          <a:effectLst>
            <a:outerShdw blurRad="101600" dist="25400" dir="2700000" algn="tl" rotWithShape="0">
              <a:srgbClr val="333333">
                <a:alpha val="85000"/>
              </a:srgbClr>
            </a:outerShdw>
          </a:effec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5802" y="3749708"/>
            <a:ext cx="1371600" cy="1371600"/>
          </a:xfrm>
          <a:prstGeom prst="rect">
            <a:avLst/>
          </a:prstGeom>
          <a:ln>
            <a:noFill/>
          </a:ln>
          <a:effectLst>
            <a:outerShdw blurRad="165100" dist="25400" dir="2700000" algn="tl" rotWithShape="0">
              <a:srgbClr val="333333">
                <a:alpha val="68000"/>
              </a:srgb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3840" y="3825098"/>
            <a:ext cx="1739124" cy="1220821"/>
          </a:xfrm>
          <a:prstGeom prst="rect">
            <a:avLst/>
          </a:prstGeom>
        </p:spPr>
      </p:pic>
    </p:spTree>
    <p:extLst>
      <p:ext uri="{BB962C8B-B14F-4D97-AF65-F5344CB8AC3E}">
        <p14:creationId xmlns:p14="http://schemas.microsoft.com/office/powerpoint/2010/main" val="3522020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0" dirty="0"/>
              <a:t>Emory Coalition for Applied Modeling for Prevention (CAMP)</a:t>
            </a:r>
          </a:p>
        </p:txBody>
      </p:sp>
      <p:sp>
        <p:nvSpPr>
          <p:cNvPr id="5" name="Content Placeholder 4"/>
          <p:cNvSpPr>
            <a:spLocks noGrp="1"/>
          </p:cNvSpPr>
          <p:nvPr>
            <p:ph idx="1"/>
          </p:nvPr>
        </p:nvSpPr>
        <p:spPr/>
        <p:txBody>
          <a:bodyPr>
            <a:normAutofit/>
          </a:bodyPr>
          <a:lstStyle/>
          <a:p>
            <a:pPr marL="0" indent="0">
              <a:spcAft>
                <a:spcPts val="1200"/>
              </a:spcAft>
              <a:buNone/>
            </a:pPr>
            <a:r>
              <a:rPr lang="en-US" sz="2000" dirty="0" smtClean="0"/>
              <a:t>The Emory Coalition for Applied Modeling for Prevention (</a:t>
            </a:r>
            <a:r>
              <a:rPr lang="en-US" sz="2000" dirty="0" smtClean="0">
                <a:solidFill>
                  <a:schemeClr val="accent3"/>
                </a:solidFill>
                <a:effectLst>
                  <a:outerShdw blurRad="50800" dist="38100" dir="2700000" algn="tl" rotWithShape="0">
                    <a:prstClr val="black"/>
                  </a:outerShdw>
                </a:effectLst>
              </a:rPr>
              <a:t>CAMP</a:t>
            </a:r>
            <a:r>
              <a:rPr lang="en-US" sz="2000" dirty="0" smtClean="0"/>
              <a:t>) is the Emory University-coordinated workgroup funded by NEEMA.</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1313" y="2389049"/>
            <a:ext cx="6172200" cy="4937762"/>
          </a:xfrm>
          <a:prstGeom prst="rect">
            <a:avLst/>
          </a:prstGeom>
          <a:ln>
            <a:noFill/>
          </a:ln>
          <a:effectLst>
            <a:outerShdw blurRad="190500" algn="tl" rotWithShape="0">
              <a:srgbClr val="000000">
                <a:alpha val="70000"/>
              </a:srgbClr>
            </a:outerShdw>
          </a:effectLst>
        </p:spPr>
      </p:pic>
      <p:sp>
        <p:nvSpPr>
          <p:cNvPr id="7" name="Rectangle 6"/>
          <p:cNvSpPr/>
          <p:nvPr/>
        </p:nvSpPr>
        <p:spPr>
          <a:xfrm>
            <a:off x="457201" y="2198549"/>
            <a:ext cx="2619374" cy="3477875"/>
          </a:xfrm>
          <a:prstGeom prst="rect">
            <a:avLst/>
          </a:prstGeom>
        </p:spPr>
        <p:txBody>
          <a:bodyPr wrap="square">
            <a:spAutoFit/>
          </a:bodyPr>
          <a:lstStyle/>
          <a:p>
            <a:pPr>
              <a:spcAft>
                <a:spcPts val="1200"/>
              </a:spcAft>
            </a:pPr>
            <a:r>
              <a:rPr lang="en-US" sz="2000" dirty="0">
                <a:solidFill>
                  <a:schemeClr val="accent3"/>
                </a:solidFill>
                <a:effectLst>
                  <a:outerShdw blurRad="50800" dist="38100" dir="2700000" algn="tl" rotWithShape="0">
                    <a:prstClr val="black"/>
                  </a:outerShdw>
                </a:effectLst>
              </a:rPr>
              <a:t>CAMP</a:t>
            </a:r>
            <a:r>
              <a:rPr lang="en-US" sz="2000" dirty="0"/>
              <a:t> </a:t>
            </a:r>
            <a:r>
              <a:rPr lang="en-US" sz="2000" dirty="0" smtClean="0"/>
              <a:t>was developed as a collaboration between CDC </a:t>
            </a:r>
            <a:r>
              <a:rPr lang="en-US" sz="2000" dirty="0"/>
              <a:t>scientists, academic </a:t>
            </a:r>
            <a:r>
              <a:rPr lang="en-US" sz="2000" dirty="0" smtClean="0"/>
              <a:t>researchers, </a:t>
            </a:r>
            <a:r>
              <a:rPr lang="en-US" sz="2000" dirty="0"/>
              <a:t>and public health </a:t>
            </a:r>
            <a:r>
              <a:rPr lang="en-US" sz="2000" dirty="0" smtClean="0"/>
              <a:t>providers from institutions across the United States </a:t>
            </a:r>
            <a:r>
              <a:rPr lang="en-US" sz="2000" dirty="0"/>
              <a:t>to </a:t>
            </a:r>
            <a:r>
              <a:rPr lang="en-US" sz="2000" dirty="0" smtClean="0"/>
              <a:t>create, </a:t>
            </a:r>
            <a:r>
              <a:rPr lang="en-US" sz="2000" dirty="0"/>
              <a:t>refine, and disseminate models to improve public health practice.</a:t>
            </a:r>
          </a:p>
        </p:txBody>
      </p:sp>
      <p:sp>
        <p:nvSpPr>
          <p:cNvPr id="3" name="TextBox 2"/>
          <p:cNvSpPr txBox="1"/>
          <p:nvPr/>
        </p:nvSpPr>
        <p:spPr>
          <a:xfrm>
            <a:off x="3457576" y="2314100"/>
            <a:ext cx="5019674" cy="307777"/>
          </a:xfrm>
          <a:prstGeom prst="rect">
            <a:avLst/>
          </a:prstGeom>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1400" b="1" dirty="0" smtClean="0"/>
              <a:t>CAMP Government, Academic, &amp; Applied Public Health Partners</a:t>
            </a:r>
            <a:endParaRPr lang="en-US" sz="1400" b="1" dirty="0"/>
          </a:p>
        </p:txBody>
      </p:sp>
    </p:spTree>
    <p:extLst>
      <p:ext uri="{BB962C8B-B14F-4D97-AF65-F5344CB8AC3E}">
        <p14:creationId xmlns:p14="http://schemas.microsoft.com/office/powerpoint/2010/main" val="12555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666875"/>
            <a:ext cx="8229600" cy="628650"/>
          </a:xfrm>
          <a:prstGeom prst="rect">
            <a:avLst/>
          </a:prstGeom>
          <a:solidFill>
            <a:schemeClr val="bg2"/>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spc="0" dirty="0" smtClean="0"/>
              <a:t>Methods Overview</a:t>
            </a:r>
            <a:endParaRPr lang="en-US" spc="0" dirty="0"/>
          </a:p>
        </p:txBody>
      </p:sp>
      <p:sp>
        <p:nvSpPr>
          <p:cNvPr id="3" name="Content Placeholder 2"/>
          <p:cNvSpPr>
            <a:spLocks noGrp="1"/>
          </p:cNvSpPr>
          <p:nvPr>
            <p:ph idx="1"/>
          </p:nvPr>
        </p:nvSpPr>
        <p:spPr>
          <a:xfrm>
            <a:off x="461246" y="1330410"/>
            <a:ext cx="8229600" cy="4499666"/>
          </a:xfrm>
        </p:spPr>
        <p:txBody>
          <a:bodyPr>
            <a:normAutofit lnSpcReduction="10000"/>
          </a:bodyPr>
          <a:lstStyle/>
          <a:p>
            <a:r>
              <a:rPr lang="en-US" sz="2400" dirty="0" smtClean="0"/>
              <a:t>The detailed methodology was published in 2016:</a:t>
            </a:r>
          </a:p>
          <a:p>
            <a:pPr marL="233362" lvl="1" indent="0">
              <a:buNone/>
            </a:pPr>
            <a:r>
              <a:rPr lang="en-US" sz="200" dirty="0" smtClean="0"/>
              <a:t> </a:t>
            </a:r>
            <a:r>
              <a:rPr lang="en-US" sz="100" dirty="0" smtClean="0"/>
              <a:t> </a:t>
            </a:r>
            <a:r>
              <a:rPr lang="en-US" sz="1400" dirty="0" smtClean="0"/>
              <a:t/>
            </a:r>
            <a:br>
              <a:rPr lang="en-US" sz="1400" dirty="0" smtClean="0"/>
            </a:br>
            <a:r>
              <a:rPr lang="en-US" sz="1400" dirty="0" smtClean="0">
                <a:latin typeface="+mj-lt"/>
              </a:rPr>
              <a:t>Grey </a:t>
            </a:r>
            <a:r>
              <a:rPr lang="en-US" sz="1400" dirty="0">
                <a:latin typeface="+mj-lt"/>
              </a:rPr>
              <a:t>JA, Bernstein KT, Sullivan PS, Purcell DW, Chesson HW, Gift TL, Rosenberg ES. Estimating the population sizes of men who have sex with </a:t>
            </a:r>
            <a:r>
              <a:rPr lang="en-US" sz="1400" dirty="0" smtClean="0">
                <a:latin typeface="+mj-lt"/>
              </a:rPr>
              <a:t>men in </a:t>
            </a:r>
            <a:r>
              <a:rPr lang="en-US" sz="1400" dirty="0">
                <a:latin typeface="+mj-lt"/>
              </a:rPr>
              <a:t>US states and counties using data from the American Community Survey. JMIR Public Health </a:t>
            </a:r>
            <a:r>
              <a:rPr lang="en-US" sz="1400" dirty="0" err="1">
                <a:latin typeface="+mj-lt"/>
              </a:rPr>
              <a:t>Surveill</a:t>
            </a:r>
            <a:r>
              <a:rPr lang="en-US" sz="1400" dirty="0">
                <a:latin typeface="+mj-lt"/>
              </a:rPr>
              <a:t> 2016;2(1):e14. DOI: </a:t>
            </a:r>
            <a:r>
              <a:rPr lang="en-US" sz="1400" dirty="0" smtClean="0">
                <a:latin typeface="+mj-lt"/>
              </a:rPr>
              <a:t>10.2196/publichealth.5365</a:t>
            </a:r>
            <a:r>
              <a:rPr lang="en-US" sz="1400" dirty="0" smtClean="0"/>
              <a:t/>
            </a:r>
            <a:br>
              <a:rPr lang="en-US" sz="1400" dirty="0" smtClean="0"/>
            </a:br>
            <a:r>
              <a:rPr lang="en-US" sz="600" dirty="0" smtClean="0"/>
              <a:t> </a:t>
            </a:r>
            <a:endParaRPr lang="en-US" sz="1400" dirty="0" smtClean="0"/>
          </a:p>
          <a:p>
            <a:r>
              <a:rPr lang="en-US" sz="2400" dirty="0" smtClean="0"/>
              <a:t>The method uses data from 5-year ACS summary files:</a:t>
            </a:r>
          </a:p>
          <a:p>
            <a:pPr lvl="1"/>
            <a:r>
              <a:rPr lang="en-US" sz="1600" dirty="0" smtClean="0"/>
              <a:t>Number of adult males</a:t>
            </a:r>
          </a:p>
          <a:p>
            <a:pPr lvl="1"/>
            <a:r>
              <a:rPr lang="en-US" sz="1600" dirty="0" smtClean="0"/>
              <a:t>Number of households</a:t>
            </a:r>
          </a:p>
          <a:p>
            <a:pPr lvl="1"/>
            <a:r>
              <a:rPr lang="en-US" sz="1600" dirty="0" smtClean="0"/>
              <a:t>Number of male-male households (male householder and male partner)</a:t>
            </a:r>
          </a:p>
          <a:p>
            <a:pPr marL="228600" lvl="1" indent="-228600">
              <a:spcBef>
                <a:spcPts val="1000"/>
              </a:spcBef>
            </a:pPr>
            <a:r>
              <a:rPr lang="en-US" dirty="0" smtClean="0"/>
              <a:t>It also incorporates estimates from published </a:t>
            </a:r>
            <a:r>
              <a:rPr lang="en-US" dirty="0" err="1" smtClean="0"/>
              <a:t>analyses</a:t>
            </a:r>
            <a:r>
              <a:rPr lang="en-US" sz="2000" b="1" baseline="30000" dirty="0" err="1" smtClean="0">
                <a:solidFill>
                  <a:srgbClr val="2778AC"/>
                </a:solidFill>
              </a:rPr>
              <a:t>a,b</a:t>
            </a:r>
            <a:r>
              <a:rPr lang="en-US" dirty="0" smtClean="0"/>
              <a:t>:</a:t>
            </a:r>
          </a:p>
          <a:p>
            <a:pPr lvl="1"/>
            <a:r>
              <a:rPr lang="en-US" sz="1600" dirty="0" smtClean="0"/>
              <a:t>Percentage of US men who have had sex with another man in the past 5 years (</a:t>
            </a:r>
            <a:r>
              <a:rPr lang="en-US" sz="1600" b="1" dirty="0" smtClean="0">
                <a:solidFill>
                  <a:schemeClr val="tx1"/>
                </a:solidFill>
              </a:rPr>
              <a:t>3.9%</a:t>
            </a:r>
            <a:r>
              <a:rPr lang="en-US" sz="1600" dirty="0" smtClean="0"/>
              <a:t>)</a:t>
            </a:r>
            <a:r>
              <a:rPr lang="en-US" sz="1600" b="1" baseline="30000" dirty="0" smtClean="0">
                <a:solidFill>
                  <a:srgbClr val="2778AC"/>
                </a:solidFill>
              </a:rPr>
              <a:t>a</a:t>
            </a:r>
          </a:p>
          <a:p>
            <a:pPr lvl="1"/>
            <a:r>
              <a:rPr lang="en-US" sz="1600" dirty="0" smtClean="0"/>
              <a:t>Percentage of US men who have had sex with another man in the past year within four urban-rural categories</a:t>
            </a:r>
            <a:r>
              <a:rPr lang="en-US" sz="1600" b="1" baseline="30000" dirty="0" smtClean="0">
                <a:solidFill>
                  <a:srgbClr val="2778AC"/>
                </a:solidFill>
              </a:rPr>
              <a:t>b</a:t>
            </a:r>
          </a:p>
          <a:p>
            <a:pPr lvl="2"/>
            <a:r>
              <a:rPr lang="en-US" sz="1400" dirty="0" smtClean="0"/>
              <a:t>Central counties of large metropolitan areas  (</a:t>
            </a:r>
            <a:r>
              <a:rPr lang="en-US" sz="1400" b="1" dirty="0" smtClean="0">
                <a:solidFill>
                  <a:schemeClr val="tx1"/>
                </a:solidFill>
              </a:rPr>
              <a:t>4.4%</a:t>
            </a:r>
            <a:r>
              <a:rPr lang="en-US" sz="1400" dirty="0" smtClean="0"/>
              <a:t>)</a:t>
            </a:r>
          </a:p>
          <a:p>
            <a:pPr lvl="2"/>
            <a:r>
              <a:rPr lang="en-US" sz="1400" dirty="0" smtClean="0"/>
              <a:t>Fringe counties of large metropolitan areas (</a:t>
            </a:r>
            <a:r>
              <a:rPr lang="en-US" sz="1400" b="1" dirty="0" smtClean="0">
                <a:solidFill>
                  <a:schemeClr val="tx1"/>
                </a:solidFill>
              </a:rPr>
              <a:t>2.5%</a:t>
            </a:r>
            <a:r>
              <a:rPr lang="en-US" sz="1400" dirty="0" smtClean="0"/>
              <a:t>)</a:t>
            </a:r>
          </a:p>
          <a:p>
            <a:pPr lvl="2"/>
            <a:r>
              <a:rPr lang="en-US" sz="1400" dirty="0" smtClean="0"/>
              <a:t>Counties in medium or small metropolitan areas (</a:t>
            </a:r>
            <a:r>
              <a:rPr lang="en-US" sz="1400" b="1" dirty="0" smtClean="0">
                <a:solidFill>
                  <a:schemeClr val="tx1"/>
                </a:solidFill>
              </a:rPr>
              <a:t>1.4%</a:t>
            </a:r>
            <a:r>
              <a:rPr lang="en-US" sz="1400" dirty="0" smtClean="0"/>
              <a:t>)</a:t>
            </a:r>
          </a:p>
          <a:p>
            <a:pPr lvl="2"/>
            <a:r>
              <a:rPr lang="en-US" sz="1400" dirty="0" smtClean="0"/>
              <a:t>Counties that are not in metropolitan areas (</a:t>
            </a:r>
            <a:r>
              <a:rPr lang="en-US" sz="1400" b="1" dirty="0" smtClean="0">
                <a:solidFill>
                  <a:schemeClr val="tx1"/>
                </a:solidFill>
              </a:rPr>
              <a:t>1.1%</a:t>
            </a:r>
            <a:r>
              <a:rPr lang="en-US" sz="1400" dirty="0" smtClean="0"/>
              <a:t>)</a:t>
            </a:r>
          </a:p>
          <a:p>
            <a:endParaRPr lang="en-US" dirty="0" smtClean="0"/>
          </a:p>
          <a:p>
            <a:pPr marL="0" indent="0">
              <a:buNone/>
            </a:pPr>
            <a:endParaRPr lang="en-US" dirty="0" smtClean="0"/>
          </a:p>
          <a:p>
            <a:pPr lvl="1"/>
            <a:endParaRPr lang="en-US" dirty="0"/>
          </a:p>
        </p:txBody>
      </p:sp>
      <p:sp>
        <p:nvSpPr>
          <p:cNvPr id="4" name="TextBox 3"/>
          <p:cNvSpPr txBox="1"/>
          <p:nvPr/>
        </p:nvSpPr>
        <p:spPr>
          <a:xfrm>
            <a:off x="457200" y="5830076"/>
            <a:ext cx="8229600" cy="704088"/>
          </a:xfrm>
          <a:prstGeom prst="rect">
            <a:avLst/>
          </a:prstGeom>
          <a:solidFill>
            <a:schemeClr val="bg1">
              <a:lumMod val="95000"/>
            </a:schemeClr>
          </a:solidFill>
          <a:ln>
            <a:solidFill>
              <a:schemeClr val="tx1"/>
            </a:solidFill>
          </a:ln>
        </p:spPr>
        <p:txBody>
          <a:bodyPr wrap="square" rtlCol="0">
            <a:spAutoFit/>
          </a:bodyPr>
          <a:lstStyle/>
          <a:p>
            <a:pPr marL="115888" indent="-115888"/>
            <a:r>
              <a:rPr lang="en-US" sz="1000" b="1" baseline="30000" dirty="0" err="1">
                <a:solidFill>
                  <a:srgbClr val="2778AC"/>
                </a:solidFill>
              </a:rPr>
              <a:t>a</a:t>
            </a:r>
            <a:r>
              <a:rPr lang="en-US" sz="1000" dirty="0" err="1">
                <a:solidFill>
                  <a:srgbClr val="2778AC"/>
                </a:solidFill>
              </a:rPr>
              <a:t>Purcell</a:t>
            </a:r>
            <a:r>
              <a:rPr lang="en-US" sz="1000" dirty="0">
                <a:solidFill>
                  <a:srgbClr val="2778AC"/>
                </a:solidFill>
              </a:rPr>
              <a:t> DW, Johnson CH, Lansky A, Prejean J, Stein R, Denning P, </a:t>
            </a:r>
            <a:r>
              <a:rPr lang="en-US" sz="1000" dirty="0" err="1">
                <a:solidFill>
                  <a:srgbClr val="2778AC"/>
                </a:solidFill>
              </a:rPr>
              <a:t>Gau</a:t>
            </a:r>
            <a:r>
              <a:rPr lang="en-US" sz="1000" dirty="0">
                <a:solidFill>
                  <a:srgbClr val="2778AC"/>
                </a:solidFill>
              </a:rPr>
              <a:t> Z, Weinstock H, Su J, </a:t>
            </a:r>
            <a:r>
              <a:rPr lang="en-US" sz="1000" dirty="0" err="1">
                <a:solidFill>
                  <a:srgbClr val="2778AC"/>
                </a:solidFill>
              </a:rPr>
              <a:t>Crepaz</a:t>
            </a:r>
            <a:r>
              <a:rPr lang="en-US" sz="1000" dirty="0">
                <a:solidFill>
                  <a:srgbClr val="2778AC"/>
                </a:solidFill>
              </a:rPr>
              <a:t> N. Estimating the population size of men who have sex with men in the United States to obtain HIV and syphilis rates. </a:t>
            </a:r>
            <a:r>
              <a:rPr lang="en-US" sz="1000" i="1" dirty="0">
                <a:solidFill>
                  <a:srgbClr val="2778AC"/>
                </a:solidFill>
              </a:rPr>
              <a:t>Open AIDS </a:t>
            </a:r>
            <a:r>
              <a:rPr lang="en-US" sz="1000" dirty="0">
                <a:solidFill>
                  <a:srgbClr val="2778AC"/>
                </a:solidFill>
              </a:rPr>
              <a:t>2012;6(</a:t>
            </a:r>
            <a:r>
              <a:rPr lang="en-US" sz="1000" dirty="0" err="1">
                <a:solidFill>
                  <a:srgbClr val="2778AC"/>
                </a:solidFill>
              </a:rPr>
              <a:t>Suppl</a:t>
            </a:r>
            <a:r>
              <a:rPr lang="en-US" sz="1000" dirty="0">
                <a:solidFill>
                  <a:srgbClr val="2778AC"/>
                </a:solidFill>
              </a:rPr>
              <a:t> 1):98-107.</a:t>
            </a:r>
            <a:endParaRPr lang="en-US" sz="1000" b="1" baseline="30000" dirty="0">
              <a:solidFill>
                <a:srgbClr val="2778AC"/>
              </a:solidFill>
            </a:endParaRPr>
          </a:p>
          <a:p>
            <a:pPr marL="115888" indent="-115888"/>
            <a:r>
              <a:rPr lang="en-US" sz="1000" b="1" baseline="30000" dirty="0">
                <a:solidFill>
                  <a:srgbClr val="2778AC"/>
                </a:solidFill>
              </a:rPr>
              <a:t>b</a:t>
            </a:r>
            <a:r>
              <a:rPr lang="en-US" sz="1000" dirty="0">
                <a:solidFill>
                  <a:srgbClr val="2778AC"/>
                </a:solidFill>
              </a:rPr>
              <a:t>Oster AM, Sternberg M, Lansky A, Broz D, Wejnert C, Paz-Bailey G. Population size estimates for men who have sex with men and persons who inject drugs. </a:t>
            </a:r>
            <a:r>
              <a:rPr lang="en-US" sz="1000" i="1" dirty="0">
                <a:solidFill>
                  <a:srgbClr val="2778AC"/>
                </a:solidFill>
              </a:rPr>
              <a:t>J Urban Health </a:t>
            </a:r>
            <a:r>
              <a:rPr lang="en-US" sz="1000" dirty="0">
                <a:solidFill>
                  <a:srgbClr val="2778AC"/>
                </a:solidFill>
              </a:rPr>
              <a:t>2015;92(4):733-743.</a:t>
            </a:r>
          </a:p>
        </p:txBody>
      </p:sp>
    </p:spTree>
    <p:extLst>
      <p:ext uri="{BB962C8B-B14F-4D97-AF65-F5344CB8AC3E}">
        <p14:creationId xmlns:p14="http://schemas.microsoft.com/office/powerpoint/2010/main" val="2313882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United States</a:t>
            </a:r>
            <a:endParaRPr lang="en-US" dirty="0"/>
          </a:p>
        </p:txBody>
      </p:sp>
      <p:sp>
        <p:nvSpPr>
          <p:cNvPr id="3" name="Content Placeholder 2"/>
          <p:cNvSpPr>
            <a:spLocks noGrp="1"/>
          </p:cNvSpPr>
          <p:nvPr>
            <p:ph sz="half" idx="1"/>
          </p:nvPr>
        </p:nvSpPr>
        <p:spPr>
          <a:xfrm>
            <a:off x="457200" y="1480842"/>
            <a:ext cx="3886200" cy="4919958"/>
          </a:xfrm>
        </p:spPr>
        <p:txBody>
          <a:bodyPr>
            <a:normAutofit/>
          </a:bodyPr>
          <a:lstStyle/>
          <a:p>
            <a:pPr marL="0" indent="0">
              <a:buNone/>
            </a:pPr>
            <a:r>
              <a:rPr lang="en-US" sz="2000" dirty="0" smtClean="0"/>
              <a:t>Using the estimates, </a:t>
            </a:r>
            <a:r>
              <a:rPr lang="en-US" sz="2000" dirty="0" smtClean="0">
                <a:solidFill>
                  <a:schemeClr val="accent3"/>
                </a:solidFill>
                <a:effectLst>
                  <a:outerShdw blurRad="50800" dist="38100" dir="2700000" algn="tl" rotWithShape="0">
                    <a:prstClr val="black"/>
                  </a:outerShdw>
                </a:effectLst>
              </a:rPr>
              <a:t>Emory CAMP</a:t>
            </a:r>
            <a:r>
              <a:rPr lang="en-US" sz="2000" dirty="0" smtClean="0"/>
              <a:t> created maps showing:</a:t>
            </a:r>
          </a:p>
          <a:p>
            <a:r>
              <a:rPr lang="en-US" sz="1600" dirty="0" smtClean="0"/>
              <a:t>Number of MSM by US state</a:t>
            </a:r>
          </a:p>
          <a:p>
            <a:r>
              <a:rPr lang="en-US" sz="1600" dirty="0" smtClean="0"/>
              <a:t>Percentage of MSM among adult men by US state</a:t>
            </a:r>
          </a:p>
          <a:p>
            <a:r>
              <a:rPr lang="en-US" sz="1600" dirty="0" smtClean="0"/>
              <a:t>Number of MSM by US county</a:t>
            </a:r>
          </a:p>
          <a:p>
            <a:r>
              <a:rPr lang="en-US" sz="1600" dirty="0" smtClean="0"/>
              <a:t>Percentage of MSM among adult men by US county</a:t>
            </a:r>
          </a:p>
        </p:txBody>
      </p:sp>
      <p:sp>
        <p:nvSpPr>
          <p:cNvPr id="4" name="Content Placeholder 3"/>
          <p:cNvSpPr>
            <a:spLocks noGrp="1"/>
          </p:cNvSpPr>
          <p:nvPr>
            <p:ph sz="half" idx="2"/>
          </p:nvPr>
        </p:nvSpPr>
        <p:spPr>
          <a:xfrm>
            <a:off x="4800600" y="1480842"/>
            <a:ext cx="3886200" cy="3110208"/>
          </a:xfrm>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n-US" sz="1800" b="1" dirty="0" smtClean="0"/>
              <a:t>United States Highlights (2013)</a:t>
            </a:r>
          </a:p>
          <a:p>
            <a:r>
              <a:rPr lang="en-US" sz="1400" dirty="0" smtClean="0"/>
              <a:t>Estimated men who had sex with men (MSM) in the past 5 years: 4,503,084</a:t>
            </a:r>
          </a:p>
          <a:p>
            <a:r>
              <a:rPr lang="en-US" sz="1400" dirty="0" smtClean="0"/>
              <a:t>Largest state population of MSM: California, 792,750</a:t>
            </a:r>
            <a:r>
              <a:rPr lang="en-US" sz="1400" dirty="0"/>
              <a:t> (</a:t>
            </a:r>
            <a:r>
              <a:rPr lang="en-US" sz="1400" dirty="0" smtClean="0"/>
              <a:t>17.6% of all MSM in the United States)</a:t>
            </a:r>
          </a:p>
          <a:p>
            <a:r>
              <a:rPr lang="en-US" sz="1400" dirty="0" smtClean="0"/>
              <a:t>Highest percentage of MSM among adult men in a state: Rhode Island, 6.0%</a:t>
            </a:r>
          </a:p>
          <a:p>
            <a:r>
              <a:rPr lang="en-US" sz="1400" dirty="0" smtClean="0"/>
              <a:t>Percentage of MSM among adult men in the District of Columbia: 15.3%</a:t>
            </a:r>
          </a:p>
          <a:p>
            <a:r>
              <a:rPr lang="en-US" sz="1400" dirty="0" smtClean="0"/>
              <a:t>Percentage of US MSM residing in central or fringe counties of large metropolitan areas: &gt;75%</a:t>
            </a:r>
          </a:p>
        </p:txBody>
      </p:sp>
      <p:cxnSp>
        <p:nvCxnSpPr>
          <p:cNvPr id="6" name="Straight Connector 5"/>
          <p:cNvCxnSpPr/>
          <p:nvPr/>
        </p:nvCxnSpPr>
        <p:spPr>
          <a:xfrm>
            <a:off x="4898716" y="1821550"/>
            <a:ext cx="3689968" cy="0"/>
          </a:xfrm>
          <a:prstGeom prst="line">
            <a:avLst/>
          </a:prstGeom>
          <a:ln/>
        </p:spPr>
        <p:style>
          <a:lnRef idx="1">
            <a:schemeClr val="accent1"/>
          </a:lnRef>
          <a:fillRef idx="0">
            <a:schemeClr val="accent1"/>
          </a:fillRef>
          <a:effectRef idx="0">
            <a:schemeClr val="accent1"/>
          </a:effectRef>
          <a:fontRef idx="minor">
            <a:schemeClr val="tx1"/>
          </a:fontRef>
        </p:style>
      </p:cxnSp>
      <p:pic>
        <p:nvPicPr>
          <p:cNvPr id="7"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 y="3503954"/>
            <a:ext cx="3200400" cy="3200400"/>
          </a:xfrm>
          <a:prstGeom prst="rect">
            <a:avLst/>
          </a:prstGeom>
          <a:ln>
            <a:noFill/>
          </a:ln>
          <a:effectLst/>
        </p:spPr>
      </p:pic>
    </p:spTree>
    <p:extLst>
      <p:ext uri="{BB962C8B-B14F-4D97-AF65-F5344CB8AC3E}">
        <p14:creationId xmlns:p14="http://schemas.microsoft.com/office/powerpoint/2010/main" val="567777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normAutofit/>
          </a:bodyPr>
          <a:lstStyle/>
          <a:p>
            <a:r>
              <a:rPr lang="en-US" sz="3000" dirty="0" smtClean="0"/>
              <a:t>Estimated Number of Men Who Have Sex with Men</a:t>
            </a:r>
            <a:br>
              <a:rPr lang="en-US" sz="3000" dirty="0" smtClean="0"/>
            </a:br>
            <a:r>
              <a:rPr lang="en-US" sz="3000" dirty="0" smtClean="0"/>
              <a:t>by US State, 2013</a:t>
            </a:r>
            <a:endParaRPr lang="en-US" sz="30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593" y="1371600"/>
            <a:ext cx="6400813" cy="502921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6" y="1371600"/>
            <a:ext cx="1371600" cy="1127178"/>
          </a:xfrm>
          <a:prstGeom prst="rect">
            <a:avLst/>
          </a:prstGeom>
        </p:spPr>
      </p:pic>
    </p:spTree>
    <p:extLst>
      <p:ext uri="{BB962C8B-B14F-4D97-AF65-F5344CB8AC3E}">
        <p14:creationId xmlns:p14="http://schemas.microsoft.com/office/powerpoint/2010/main" val="1070273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noAutofit/>
          </a:bodyPr>
          <a:lstStyle/>
          <a:p>
            <a:r>
              <a:rPr lang="en-US" sz="3000" dirty="0" smtClean="0"/>
              <a:t>Estimated Percentage of Men Who Have Sex with Men Among Adult Men by US State, 2013</a:t>
            </a:r>
            <a:endParaRPr lang="en-US" sz="3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593" y="1371600"/>
            <a:ext cx="6400813" cy="502921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6" y="1371600"/>
            <a:ext cx="1371600" cy="1127178"/>
          </a:xfrm>
          <a:prstGeom prst="rect">
            <a:avLst/>
          </a:prstGeom>
        </p:spPr>
      </p:pic>
    </p:spTree>
    <p:extLst>
      <p:ext uri="{BB962C8B-B14F-4D97-AF65-F5344CB8AC3E}">
        <p14:creationId xmlns:p14="http://schemas.microsoft.com/office/powerpoint/2010/main" val="1803754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normAutofit/>
          </a:bodyPr>
          <a:lstStyle/>
          <a:p>
            <a:r>
              <a:rPr lang="en-US" sz="3000" dirty="0" smtClean="0"/>
              <a:t>Estimated Number of Men Who Have Sex with Men </a:t>
            </a:r>
            <a:br>
              <a:rPr lang="en-US" sz="3000" dirty="0" smtClean="0"/>
            </a:br>
            <a:r>
              <a:rPr lang="en-US" sz="3000" dirty="0" smtClean="0"/>
              <a:t>by US County, 2013</a:t>
            </a:r>
            <a:endParaRPr lang="en-US" sz="30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593" y="1371600"/>
            <a:ext cx="6400813" cy="502921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6" y="1371600"/>
            <a:ext cx="1371600" cy="1127178"/>
          </a:xfrm>
          <a:prstGeom prst="rect">
            <a:avLst/>
          </a:prstGeom>
        </p:spPr>
      </p:pic>
    </p:spTree>
    <p:extLst>
      <p:ext uri="{BB962C8B-B14F-4D97-AF65-F5344CB8AC3E}">
        <p14:creationId xmlns:p14="http://schemas.microsoft.com/office/powerpoint/2010/main" val="3523444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normAutofit/>
          </a:bodyPr>
          <a:lstStyle/>
          <a:p>
            <a:r>
              <a:rPr lang="en-US" sz="3000" dirty="0"/>
              <a:t>Estimated Percentage of Men Who Have Sex with Men Among Adult Men by </a:t>
            </a:r>
            <a:r>
              <a:rPr lang="en-US" sz="3000" dirty="0" smtClean="0"/>
              <a:t>US County, 2013</a:t>
            </a:r>
            <a:endParaRPr lang="en-US" sz="3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593" y="1371600"/>
            <a:ext cx="6400813" cy="502921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2406" y="1371600"/>
            <a:ext cx="1371600" cy="1127178"/>
          </a:xfrm>
          <a:prstGeom prst="rect">
            <a:avLst/>
          </a:prstGeom>
        </p:spPr>
      </p:pic>
    </p:spTree>
    <p:extLst>
      <p:ext uri="{BB962C8B-B14F-4D97-AF65-F5344CB8AC3E}">
        <p14:creationId xmlns:p14="http://schemas.microsoft.com/office/powerpoint/2010/main" val="252264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MP">
      <a:dk1>
        <a:srgbClr val="1B458F"/>
      </a:dk1>
      <a:lt1>
        <a:sysClr val="window" lastClr="FFFFFF"/>
      </a:lt1>
      <a:dk2>
        <a:srgbClr val="44546A"/>
      </a:dk2>
      <a:lt2>
        <a:srgbClr val="E7E6E6"/>
      </a:lt2>
      <a:accent1>
        <a:srgbClr val="2778AC"/>
      </a:accent1>
      <a:accent2>
        <a:srgbClr val="1B458F"/>
      </a:accent2>
      <a:accent3>
        <a:srgbClr val="79B969"/>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3647</TotalTime>
  <Words>2066</Words>
  <Application>Microsoft Office PowerPoint</Application>
  <PresentationFormat>On-screen Show (4:3)</PresentationFormat>
  <Paragraphs>151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Arial</vt:lpstr>
      <vt:lpstr>Calibri</vt:lpstr>
      <vt:lpstr>Calibri Light</vt:lpstr>
      <vt:lpstr>Office Theme</vt:lpstr>
      <vt:lpstr>Estimating Populations of  Men Who Have Sex with Men in the United States   </vt:lpstr>
      <vt:lpstr>NCHHSTP Epidemiologic and Economic Modeling Agreement (NEEMA) </vt:lpstr>
      <vt:lpstr>Emory Coalition for Applied Modeling for Prevention (CAMP)</vt:lpstr>
      <vt:lpstr>Methods Overview</vt:lpstr>
      <vt:lpstr>United States</vt:lpstr>
      <vt:lpstr>Estimated Number of Men Who Have Sex with Men by US State, 2013</vt:lpstr>
      <vt:lpstr>Estimated Percentage of Men Who Have Sex with Men Among Adult Men by US State, 2013</vt:lpstr>
      <vt:lpstr>Estimated Number of Men Who Have Sex with Men  by US County, 2013</vt:lpstr>
      <vt:lpstr>Estimated Percentage of Men Who Have Sex with Men Among Adult Men by US County, 2013</vt:lpstr>
      <vt:lpstr>Caveats &amp; Limitations of Maps</vt:lpstr>
      <vt:lpstr>Additional Resources</vt:lpstr>
      <vt:lpstr>Contact Emory CAMP</vt:lpstr>
      <vt:lpstr>Index</vt:lpstr>
    </vt:vector>
  </TitlesOfParts>
  <Company>Emory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Grey, Jeremy A</dc:creator>
  <cp:lastModifiedBy>Grey, Jeremy A</cp:lastModifiedBy>
  <cp:revision>141</cp:revision>
  <dcterms:created xsi:type="dcterms:W3CDTF">2016-03-01T17:23:09Z</dcterms:created>
  <dcterms:modified xsi:type="dcterms:W3CDTF">2016-05-11T18:45:34Z</dcterms:modified>
</cp:coreProperties>
</file>