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72E3"/>
    <a:srgbClr val="2D4E77"/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3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CE1E8D-E832-47E7-94C2-4378B40FF828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76EEB08-ECB4-4F06-A229-2D49AFF337F9}">
      <dgm:prSet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sz="1400" b="0" dirty="0">
              <a:latin typeface="Abadi" panose="020B0604020104020204" pitchFamily="34" charset="0"/>
            </a:rPr>
            <a:t>Student registers and creates profile</a:t>
          </a:r>
          <a:endParaRPr lang="en-IN" sz="1400" b="0" dirty="0">
            <a:latin typeface="Abadi" panose="020B0604020104020204" pitchFamily="34" charset="0"/>
          </a:endParaRPr>
        </a:p>
      </dgm:t>
    </dgm:pt>
    <dgm:pt modelId="{0AE8C226-DE98-4EB0-83B6-AB835E8FE9AD}" type="parTrans" cxnId="{4515334F-9CD0-48D2-BFA1-DBAB5916EBC9}">
      <dgm:prSet/>
      <dgm:spPr/>
      <dgm:t>
        <a:bodyPr/>
        <a:lstStyle/>
        <a:p>
          <a:endParaRPr lang="en-IN"/>
        </a:p>
      </dgm:t>
    </dgm:pt>
    <dgm:pt modelId="{AA9EA818-15B1-4E70-9162-9C3882B15F5C}" type="sibTrans" cxnId="{4515334F-9CD0-48D2-BFA1-DBAB5916EBC9}">
      <dgm:prSet/>
      <dgm:spPr/>
      <dgm:t>
        <a:bodyPr/>
        <a:lstStyle/>
        <a:p>
          <a:endParaRPr lang="en-IN"/>
        </a:p>
      </dgm:t>
    </dgm:pt>
    <dgm:pt modelId="{C4B2FEA4-8DDA-48AE-BEC1-FD44F2551F37}">
      <dgm:prSet custT="1"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10800000" scaled="1"/>
          <a:tileRect/>
        </a:gradFill>
      </dgm:spPr>
      <dgm:t>
        <a:bodyPr/>
        <a:lstStyle/>
        <a:p>
          <a:r>
            <a:rPr lang="en-US" sz="1400" b="0" dirty="0">
              <a:latin typeface="Abadi" panose="020B0604020104020204" pitchFamily="34" charset="0"/>
            </a:rPr>
            <a:t>Completes aptitude &amp; interest quizzes</a:t>
          </a:r>
          <a:endParaRPr lang="en-IN" sz="1400" b="0" dirty="0">
            <a:latin typeface="Abadi" panose="020B0604020104020204" pitchFamily="34" charset="0"/>
          </a:endParaRPr>
        </a:p>
      </dgm:t>
    </dgm:pt>
    <dgm:pt modelId="{ED43A5BB-9D87-471E-BD3F-A8A33755C15C}" type="parTrans" cxnId="{AC0AE0A4-36AA-4F8E-BA36-7075D01A416A}">
      <dgm:prSet/>
      <dgm:spPr/>
      <dgm:t>
        <a:bodyPr/>
        <a:lstStyle/>
        <a:p>
          <a:endParaRPr lang="en-IN"/>
        </a:p>
      </dgm:t>
    </dgm:pt>
    <dgm:pt modelId="{6F2EDE7E-B53D-432A-8A2D-B0BAEDFDF5C8}" type="sibTrans" cxnId="{AC0AE0A4-36AA-4F8E-BA36-7075D01A416A}">
      <dgm:prSet/>
      <dgm:spPr/>
      <dgm:t>
        <a:bodyPr/>
        <a:lstStyle/>
        <a:p>
          <a:endParaRPr lang="en-IN"/>
        </a:p>
      </dgm:t>
    </dgm:pt>
    <dgm:pt modelId="{A9116D8C-D7A1-439B-A7AB-E983CDA04A3F}">
      <dgm:prSet custT="1"/>
      <dgm:spPr>
        <a:gradFill flip="none" rotWithShape="0">
          <a:gsLst>
            <a:gs pos="0">
              <a:schemeClr val="tx2">
                <a:lumMod val="60000"/>
                <a:lumOff val="40000"/>
                <a:shade val="30000"/>
                <a:satMod val="115000"/>
              </a:schemeClr>
            </a:gs>
            <a:gs pos="50000">
              <a:schemeClr val="tx2">
                <a:lumMod val="60000"/>
                <a:lumOff val="40000"/>
                <a:shade val="67500"/>
                <a:satMod val="115000"/>
              </a:schemeClr>
            </a:gs>
            <a:gs pos="100000">
              <a:schemeClr val="tx2">
                <a:lumMod val="60000"/>
                <a:lumOff val="40000"/>
                <a:shade val="100000"/>
                <a:satMod val="115000"/>
              </a:schemeClr>
            </a:gs>
          </a:gsLst>
          <a:path path="circle">
            <a:fillToRect l="100000" t="100000"/>
          </a:path>
          <a:tileRect r="-100000" b="-100000"/>
        </a:gradFill>
      </dgm:spPr>
      <dgm:t>
        <a:bodyPr/>
        <a:lstStyle/>
        <a:p>
          <a:r>
            <a:rPr lang="en-US" sz="1400" b="0" dirty="0">
              <a:latin typeface="Abadi" panose="020B0604020104020204" pitchFamily="34" charset="0"/>
            </a:rPr>
            <a:t>AI engine analyzes results</a:t>
          </a:r>
          <a:endParaRPr lang="en-IN" sz="1400" b="0" dirty="0">
            <a:latin typeface="Abadi" panose="020B0604020104020204" pitchFamily="34" charset="0"/>
          </a:endParaRPr>
        </a:p>
      </dgm:t>
    </dgm:pt>
    <dgm:pt modelId="{C412F593-717B-4221-8513-65DD88EC08C4}" type="parTrans" cxnId="{863ED050-C101-4315-A57F-6667B8531F69}">
      <dgm:prSet/>
      <dgm:spPr/>
      <dgm:t>
        <a:bodyPr/>
        <a:lstStyle/>
        <a:p>
          <a:endParaRPr lang="en-IN"/>
        </a:p>
      </dgm:t>
    </dgm:pt>
    <dgm:pt modelId="{25DEAFA0-2F2A-4D5C-B754-B4EFBA6B8A3A}" type="sibTrans" cxnId="{863ED050-C101-4315-A57F-6667B8531F69}">
      <dgm:prSet/>
      <dgm:spPr/>
      <dgm:t>
        <a:bodyPr/>
        <a:lstStyle/>
        <a:p>
          <a:endParaRPr lang="en-IN"/>
        </a:p>
      </dgm:t>
    </dgm:pt>
    <dgm:pt modelId="{8B04D83E-D41C-416E-BCDA-BF47116BEB94}">
      <dgm:prSet custT="1"/>
      <dgm:spPr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0" scaled="1"/>
          <a:tileRect/>
        </a:gradFill>
      </dgm:spPr>
      <dgm:t>
        <a:bodyPr/>
        <a:lstStyle/>
        <a:p>
          <a:r>
            <a:rPr lang="en-US" sz="1400" b="0" dirty="0">
              <a:latin typeface="Abadi" panose="020B0604020104020204" pitchFamily="34" charset="0"/>
            </a:rPr>
            <a:t>Recommends suitable streams, courses &amp; careers</a:t>
          </a:r>
          <a:endParaRPr lang="en-IN" sz="1400" b="0" dirty="0">
            <a:latin typeface="Abadi" panose="020B0604020104020204" pitchFamily="34" charset="0"/>
          </a:endParaRPr>
        </a:p>
      </dgm:t>
    </dgm:pt>
    <dgm:pt modelId="{9D7ED7AF-BD12-4D0B-A2A0-A50CBDC7E595}" type="parTrans" cxnId="{E8499EB2-0ECD-4673-B340-F80E650F95C8}">
      <dgm:prSet/>
      <dgm:spPr/>
      <dgm:t>
        <a:bodyPr/>
        <a:lstStyle/>
        <a:p>
          <a:endParaRPr lang="en-IN"/>
        </a:p>
      </dgm:t>
    </dgm:pt>
    <dgm:pt modelId="{B030D944-838F-49BD-B809-C2BB5840CA7B}" type="sibTrans" cxnId="{E8499EB2-0ECD-4673-B340-F80E650F95C8}">
      <dgm:prSet/>
      <dgm:spPr/>
      <dgm:t>
        <a:bodyPr/>
        <a:lstStyle/>
        <a:p>
          <a:endParaRPr lang="en-IN"/>
        </a:p>
      </dgm:t>
    </dgm:pt>
    <dgm:pt modelId="{1EBF16BE-8527-4571-B692-7CD35952E58C}">
      <dgm:prSet custT="1"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0" scaled="1"/>
          <a:tileRect/>
        </a:gradFill>
      </dgm:spPr>
      <dgm:t>
        <a:bodyPr/>
        <a:lstStyle/>
        <a:p>
          <a:r>
            <a:rPr lang="en-US" sz="1400" b="0" dirty="0">
              <a:latin typeface="Abadi" panose="020B0604020104020204" pitchFamily="34" charset="0"/>
            </a:rPr>
            <a:t>Shows nearby Govt. colleges and eligibility</a:t>
          </a:r>
          <a:endParaRPr lang="en-IN" sz="1400" b="0" dirty="0">
            <a:latin typeface="Abadi" panose="020B0604020104020204" pitchFamily="34" charset="0"/>
          </a:endParaRPr>
        </a:p>
      </dgm:t>
    </dgm:pt>
    <dgm:pt modelId="{EF6BF977-61A9-4E34-8E50-DD28DB7A822A}" type="parTrans" cxnId="{1042E149-6216-4F25-B739-6B65F50888B4}">
      <dgm:prSet/>
      <dgm:spPr/>
      <dgm:t>
        <a:bodyPr/>
        <a:lstStyle/>
        <a:p>
          <a:endParaRPr lang="en-IN"/>
        </a:p>
      </dgm:t>
    </dgm:pt>
    <dgm:pt modelId="{E129591B-555B-4696-9C49-D07F456521A6}" type="sibTrans" cxnId="{1042E149-6216-4F25-B739-6B65F50888B4}">
      <dgm:prSet/>
      <dgm:spPr/>
      <dgm:t>
        <a:bodyPr/>
        <a:lstStyle/>
        <a:p>
          <a:endParaRPr lang="en-IN"/>
        </a:p>
      </dgm:t>
    </dgm:pt>
    <dgm:pt modelId="{D968DC12-7AE1-46CD-AA32-418DC5DDA8E6}">
      <dgm:prSet custT="1"/>
      <dgm:spPr>
        <a:gradFill flip="none" rotWithShape="0">
          <a:gsLst>
            <a:gs pos="0">
              <a:schemeClr val="tx2">
                <a:lumMod val="60000"/>
                <a:lumOff val="40000"/>
                <a:shade val="30000"/>
                <a:satMod val="115000"/>
              </a:schemeClr>
            </a:gs>
            <a:gs pos="50000">
              <a:schemeClr val="tx2">
                <a:lumMod val="60000"/>
                <a:lumOff val="40000"/>
                <a:shade val="67500"/>
                <a:satMod val="115000"/>
              </a:schemeClr>
            </a:gs>
            <a:gs pos="100000">
              <a:schemeClr val="tx2">
                <a:lumMod val="60000"/>
                <a:lumOff val="40000"/>
                <a:shade val="100000"/>
                <a:satMod val="115000"/>
              </a:schemeClr>
            </a:gs>
          </a:gsLst>
          <a:lin ang="0" scaled="1"/>
          <a:tileRect/>
        </a:gradFill>
      </dgm:spPr>
      <dgm:t>
        <a:bodyPr/>
        <a:lstStyle/>
        <a:p>
          <a:r>
            <a:rPr lang="en-US" sz="1400" b="0" dirty="0">
              <a:latin typeface="Abadi" panose="020B0604020104020204" pitchFamily="34" charset="0"/>
            </a:rPr>
            <a:t>Provides roadmaps &amp; study group suggestions</a:t>
          </a:r>
          <a:endParaRPr lang="en-IN" sz="1400" b="0" dirty="0">
            <a:latin typeface="Abadi" panose="020B0604020104020204" pitchFamily="34" charset="0"/>
          </a:endParaRPr>
        </a:p>
      </dgm:t>
    </dgm:pt>
    <dgm:pt modelId="{D1D6446E-E5F8-43D1-B9FF-A22A6401D56D}" type="parTrans" cxnId="{4FAF8C94-ACCF-4DB3-814D-F4DD606A86A9}">
      <dgm:prSet/>
      <dgm:spPr/>
      <dgm:t>
        <a:bodyPr/>
        <a:lstStyle/>
        <a:p>
          <a:endParaRPr lang="en-IN"/>
        </a:p>
      </dgm:t>
    </dgm:pt>
    <dgm:pt modelId="{7D865A5E-56F3-4465-999C-1BBD49EFD1CE}" type="sibTrans" cxnId="{4FAF8C94-ACCF-4DB3-814D-F4DD606A86A9}">
      <dgm:prSet/>
      <dgm:spPr/>
      <dgm:t>
        <a:bodyPr/>
        <a:lstStyle/>
        <a:p>
          <a:endParaRPr lang="en-IN"/>
        </a:p>
      </dgm:t>
    </dgm:pt>
    <dgm:pt modelId="{551683D1-AC19-49E0-9E0B-DDC974A7FA4D}">
      <dgm:prSet custT="1"/>
      <dgm:spPr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10800000" scaled="1"/>
          <a:tileRect/>
        </a:gradFill>
      </dgm:spPr>
      <dgm:t>
        <a:bodyPr/>
        <a:lstStyle/>
        <a:p>
          <a:r>
            <a:rPr lang="en-US" sz="1400" b="0" dirty="0">
              <a:latin typeface="Abadi" panose="020B0604020104020204" pitchFamily="34" charset="0"/>
            </a:rPr>
            <a:t>Sends alerts for admissions, scholarships, exams</a:t>
          </a:r>
          <a:endParaRPr lang="en-IN" sz="1400" b="0" dirty="0">
            <a:latin typeface="Abadi" panose="020B0604020104020204" pitchFamily="34" charset="0"/>
          </a:endParaRPr>
        </a:p>
      </dgm:t>
    </dgm:pt>
    <dgm:pt modelId="{81098572-640B-4B68-89E0-AAF6E9E08460}" type="parTrans" cxnId="{99C8705D-C21A-4B43-BBC9-49E4C4EE770D}">
      <dgm:prSet/>
      <dgm:spPr/>
      <dgm:t>
        <a:bodyPr/>
        <a:lstStyle/>
        <a:p>
          <a:endParaRPr lang="en-IN"/>
        </a:p>
      </dgm:t>
    </dgm:pt>
    <dgm:pt modelId="{80156E8F-C508-48A6-BC2A-65D64CB9035D}" type="sibTrans" cxnId="{99C8705D-C21A-4B43-BBC9-49E4C4EE770D}">
      <dgm:prSet/>
      <dgm:spPr/>
      <dgm:t>
        <a:bodyPr/>
        <a:lstStyle/>
        <a:p>
          <a:endParaRPr lang="en-IN"/>
        </a:p>
      </dgm:t>
    </dgm:pt>
    <dgm:pt modelId="{3F74C3FF-D801-4A32-B2F5-03FECCD5C0BB}">
      <dgm:prSet custT="1"/>
      <dgm:spPr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10800000" scaled="1"/>
          <a:tileRect/>
        </a:gradFill>
      </dgm:spPr>
      <dgm:t>
        <a:bodyPr/>
        <a:lstStyle/>
        <a:p>
          <a:r>
            <a:rPr lang="en-US" sz="1400" b="0" dirty="0">
              <a:latin typeface="Abadi" panose="020B0604020104020204" pitchFamily="34" charset="0"/>
            </a:rPr>
            <a:t>Tracks progress and updates personalized guidance</a:t>
          </a:r>
          <a:endParaRPr lang="en-IN" sz="1400" b="0" dirty="0">
            <a:latin typeface="Abadi" panose="020B0604020104020204" pitchFamily="34" charset="0"/>
          </a:endParaRPr>
        </a:p>
      </dgm:t>
    </dgm:pt>
    <dgm:pt modelId="{4282CC4C-33C8-4AF9-96CD-FDD0075340A0}" type="parTrans" cxnId="{5CE697FE-D01F-439A-BEF1-3259EC5BC399}">
      <dgm:prSet/>
      <dgm:spPr/>
      <dgm:t>
        <a:bodyPr/>
        <a:lstStyle/>
        <a:p>
          <a:endParaRPr lang="en-IN"/>
        </a:p>
      </dgm:t>
    </dgm:pt>
    <dgm:pt modelId="{5276BAE9-FA44-4E34-AA66-FF76CF26A629}" type="sibTrans" cxnId="{5CE697FE-D01F-439A-BEF1-3259EC5BC399}">
      <dgm:prSet/>
      <dgm:spPr/>
      <dgm:t>
        <a:bodyPr/>
        <a:lstStyle/>
        <a:p>
          <a:endParaRPr lang="en-IN"/>
        </a:p>
      </dgm:t>
    </dgm:pt>
    <dgm:pt modelId="{50D0F1EC-FA9D-490A-9EE9-413B29F1D7E8}">
      <dgm:prSet custT="1"/>
      <dgm:spPr>
        <a:gradFill flip="none" rotWithShape="0">
          <a:gsLst>
            <a:gs pos="0">
              <a:schemeClr val="tx2">
                <a:lumMod val="60000"/>
                <a:lumOff val="40000"/>
                <a:shade val="30000"/>
                <a:satMod val="115000"/>
              </a:schemeClr>
            </a:gs>
            <a:gs pos="50000">
              <a:schemeClr val="tx2">
                <a:lumMod val="60000"/>
                <a:lumOff val="40000"/>
                <a:shade val="67500"/>
                <a:satMod val="115000"/>
              </a:schemeClr>
            </a:gs>
            <a:gs pos="100000">
              <a:schemeClr val="tx2">
                <a:lumMod val="60000"/>
                <a:lumOff val="40000"/>
                <a:shade val="100000"/>
                <a:satMod val="115000"/>
              </a:schemeClr>
            </a:gs>
          </a:gsLst>
          <a:lin ang="10800000" scaled="1"/>
          <a:tileRect/>
        </a:gradFill>
      </dgm:spPr>
      <dgm:t>
        <a:bodyPr/>
        <a:lstStyle/>
        <a:p>
          <a:r>
            <a:rPr lang="en-US" sz="1400" b="0" dirty="0">
              <a:latin typeface="Abadi" panose="020B0604020104020204" pitchFamily="34" charset="0"/>
            </a:rPr>
            <a:t>Chat in groups and discuss topics /subjects</a:t>
          </a:r>
          <a:endParaRPr lang="en-IN" sz="1400" b="0" dirty="0">
            <a:latin typeface="Abadi" panose="020B0604020104020204" pitchFamily="34" charset="0"/>
          </a:endParaRPr>
        </a:p>
      </dgm:t>
    </dgm:pt>
    <dgm:pt modelId="{E0CDDF7F-DA14-41C2-9924-27E210DE3611}" type="parTrans" cxnId="{5A3F61C3-BEB5-40A4-9062-BDC9B1D608D2}">
      <dgm:prSet/>
      <dgm:spPr/>
      <dgm:t>
        <a:bodyPr/>
        <a:lstStyle/>
        <a:p>
          <a:endParaRPr lang="en-IN"/>
        </a:p>
      </dgm:t>
    </dgm:pt>
    <dgm:pt modelId="{B1B545AC-6C0F-4857-92D8-FE271D6A679C}" type="sibTrans" cxnId="{5A3F61C3-BEB5-40A4-9062-BDC9B1D608D2}">
      <dgm:prSet/>
      <dgm:spPr/>
      <dgm:t>
        <a:bodyPr/>
        <a:lstStyle/>
        <a:p>
          <a:endParaRPr lang="en-IN"/>
        </a:p>
      </dgm:t>
    </dgm:pt>
    <dgm:pt modelId="{E9BD6DAF-0DB7-40D3-B299-343387AC2D8F}" type="pres">
      <dgm:prSet presAssocID="{ACCE1E8D-E832-47E7-94C2-4378B40FF828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A96AF62B-CA08-4EAE-8AB7-8772923DF12E}" type="pres">
      <dgm:prSet presAssocID="{B76EEB08-ECB4-4F06-A229-2D49AFF337F9}" presName="horFlow" presStyleCnt="0"/>
      <dgm:spPr/>
    </dgm:pt>
    <dgm:pt modelId="{F9929E6E-CE7E-4899-8584-CCBFB287167D}" type="pres">
      <dgm:prSet presAssocID="{B76EEB08-ECB4-4F06-A229-2D49AFF337F9}" presName="bigChev" presStyleLbl="node1" presStyleIdx="0" presStyleCnt="9" custLinFactX="-100000" custLinFactNeighborX="-139811" custLinFactNeighborY="33681"/>
      <dgm:spPr/>
    </dgm:pt>
    <dgm:pt modelId="{B9630533-5023-4204-8A86-5F7731648730}" type="pres">
      <dgm:prSet presAssocID="{B76EEB08-ECB4-4F06-A229-2D49AFF337F9}" presName="vSp" presStyleCnt="0"/>
      <dgm:spPr/>
    </dgm:pt>
    <dgm:pt modelId="{7DB6938F-FBF8-4DD7-A373-701E649C3A52}" type="pres">
      <dgm:prSet presAssocID="{C4B2FEA4-8DDA-48AE-BEC1-FD44F2551F37}" presName="horFlow" presStyleCnt="0"/>
      <dgm:spPr/>
    </dgm:pt>
    <dgm:pt modelId="{7A4C4A52-EF52-4E18-B1AB-E6A687057CAE}" type="pres">
      <dgm:prSet presAssocID="{C4B2FEA4-8DDA-48AE-BEC1-FD44F2551F37}" presName="bigChev" presStyleLbl="node1" presStyleIdx="1" presStyleCnt="9" custLinFactX="-59468" custLinFactNeighborX="-100000" custLinFactNeighborY="-80992"/>
      <dgm:spPr/>
    </dgm:pt>
    <dgm:pt modelId="{2C8F977B-CB19-4FC7-A984-72897A8B0B27}" type="pres">
      <dgm:prSet presAssocID="{C4B2FEA4-8DDA-48AE-BEC1-FD44F2551F37}" presName="vSp" presStyleCnt="0"/>
      <dgm:spPr/>
    </dgm:pt>
    <dgm:pt modelId="{42793FE6-25C4-43F2-8081-B8C0B57455B4}" type="pres">
      <dgm:prSet presAssocID="{A9116D8C-D7A1-439B-A7AB-E983CDA04A3F}" presName="horFlow" presStyleCnt="0"/>
      <dgm:spPr/>
    </dgm:pt>
    <dgm:pt modelId="{2ED60ADD-EF03-420E-90D6-62723AA3D67F}" type="pres">
      <dgm:prSet presAssocID="{A9116D8C-D7A1-439B-A7AB-E983CDA04A3F}" presName="bigChev" presStyleLbl="node1" presStyleIdx="2" presStyleCnt="9" custLinFactY="-95246" custLinFactNeighborX="-78054" custLinFactNeighborY="-100000"/>
      <dgm:spPr/>
    </dgm:pt>
    <dgm:pt modelId="{CC67B7C1-6C31-4792-A78B-123097179BFE}" type="pres">
      <dgm:prSet presAssocID="{A9116D8C-D7A1-439B-A7AB-E983CDA04A3F}" presName="vSp" presStyleCnt="0"/>
      <dgm:spPr/>
    </dgm:pt>
    <dgm:pt modelId="{DFEBF418-03C7-450C-875D-35F5DB366E0F}" type="pres">
      <dgm:prSet presAssocID="{50D0F1EC-FA9D-490A-9EE9-413B29F1D7E8}" presName="horFlow" presStyleCnt="0"/>
      <dgm:spPr/>
    </dgm:pt>
    <dgm:pt modelId="{94073A8F-24B8-4A7B-B2DB-9AD14ED51495}" type="pres">
      <dgm:prSet presAssocID="{50D0F1EC-FA9D-490A-9EE9-413B29F1D7E8}" presName="bigChev" presStyleLbl="node1" presStyleIdx="3" presStyleCnt="9" custLinFactY="-5269" custLinFactNeighborX="-74208" custLinFactNeighborY="-100000"/>
      <dgm:spPr/>
    </dgm:pt>
    <dgm:pt modelId="{E5104747-C685-416B-9DFC-A00AA7209C46}" type="pres">
      <dgm:prSet presAssocID="{50D0F1EC-FA9D-490A-9EE9-413B29F1D7E8}" presName="vSp" presStyleCnt="0"/>
      <dgm:spPr/>
    </dgm:pt>
    <dgm:pt modelId="{F738514C-A950-4817-B4A8-91584A96F67C}" type="pres">
      <dgm:prSet presAssocID="{8B04D83E-D41C-416E-BCDA-BF47116BEB94}" presName="horFlow" presStyleCnt="0"/>
      <dgm:spPr/>
    </dgm:pt>
    <dgm:pt modelId="{F804F777-D831-4D7F-81C0-A8B46AA74818}" type="pres">
      <dgm:prSet presAssocID="{8B04D83E-D41C-416E-BCDA-BF47116BEB94}" presName="bigChev" presStyleLbl="node1" presStyleIdx="4" presStyleCnt="9" custFlipHor="1" custScaleX="108307" custLinFactY="-120872" custLinFactNeighborX="-92416" custLinFactNeighborY="-200000"/>
      <dgm:spPr>
        <a:prstGeom prst="chevron">
          <a:avLst/>
        </a:prstGeom>
      </dgm:spPr>
    </dgm:pt>
    <dgm:pt modelId="{467BFD3E-DCFD-4DEC-B85E-1ED507B2640C}" type="pres">
      <dgm:prSet presAssocID="{8B04D83E-D41C-416E-BCDA-BF47116BEB94}" presName="vSp" presStyleCnt="0"/>
      <dgm:spPr/>
    </dgm:pt>
    <dgm:pt modelId="{17D195F9-6120-48D2-AB39-307DDD5D6113}" type="pres">
      <dgm:prSet presAssocID="{1EBF16BE-8527-4571-B692-7CD35952E58C}" presName="horFlow" presStyleCnt="0"/>
      <dgm:spPr/>
    </dgm:pt>
    <dgm:pt modelId="{2AADBBBC-3B83-4453-AF7C-BFA87E66E474}" type="pres">
      <dgm:prSet presAssocID="{1EBF16BE-8527-4571-B692-7CD35952E58C}" presName="bigChev" presStyleLbl="node1" presStyleIdx="5" presStyleCnt="9" custFlipHor="1" custScaleX="95920" custLinFactX="-68798" custLinFactY="-200000" custLinFactNeighborX="-100000" custLinFactNeighborY="-235127"/>
      <dgm:spPr/>
    </dgm:pt>
    <dgm:pt modelId="{8D1C5F68-BAD4-43F8-87C9-24D6EDE0E0B8}" type="pres">
      <dgm:prSet presAssocID="{1EBF16BE-8527-4571-B692-7CD35952E58C}" presName="vSp" presStyleCnt="0"/>
      <dgm:spPr/>
    </dgm:pt>
    <dgm:pt modelId="{6AF803B4-CFED-48B3-9B42-D07415808C37}" type="pres">
      <dgm:prSet presAssocID="{D968DC12-7AE1-46CD-AA32-418DC5DDA8E6}" presName="horFlow" presStyleCnt="0"/>
      <dgm:spPr/>
    </dgm:pt>
    <dgm:pt modelId="{6A49E875-8CC5-4590-865E-058A166FCAB3}" type="pres">
      <dgm:prSet presAssocID="{D968DC12-7AE1-46CD-AA32-418DC5DDA8E6}" presName="bigChev" presStyleLbl="node1" presStyleIdx="6" presStyleCnt="9" custFlipHor="1" custScaleX="104551" custLinFactX="-100000" custLinFactY="-248705" custLinFactNeighborX="-153878" custLinFactNeighborY="-300000"/>
      <dgm:spPr/>
    </dgm:pt>
    <dgm:pt modelId="{9FE479F6-040B-44AC-9F18-8C0CC45AA339}" type="pres">
      <dgm:prSet presAssocID="{D968DC12-7AE1-46CD-AA32-418DC5DDA8E6}" presName="vSp" presStyleCnt="0"/>
      <dgm:spPr/>
    </dgm:pt>
    <dgm:pt modelId="{732B62AF-5619-4D77-A7A1-94EE10F34A26}" type="pres">
      <dgm:prSet presAssocID="{551683D1-AC19-49E0-9E0B-DDC974A7FA4D}" presName="horFlow" presStyleCnt="0"/>
      <dgm:spPr/>
    </dgm:pt>
    <dgm:pt modelId="{9B4E6F2E-8392-4429-90DD-E86CA218159D}" type="pres">
      <dgm:prSet presAssocID="{551683D1-AC19-49E0-9E0B-DDC974A7FA4D}" presName="bigChev" presStyleLbl="node1" presStyleIdx="7" presStyleCnt="9" custLinFactX="-100000" custLinFactY="-261467" custLinFactNeighborX="-136312" custLinFactNeighborY="-300000"/>
      <dgm:spPr/>
    </dgm:pt>
    <dgm:pt modelId="{BEB31850-BDB0-4AD9-935D-628429074F60}" type="pres">
      <dgm:prSet presAssocID="{551683D1-AC19-49E0-9E0B-DDC974A7FA4D}" presName="vSp" presStyleCnt="0"/>
      <dgm:spPr/>
    </dgm:pt>
    <dgm:pt modelId="{1BFB3AC4-EC30-44A7-B447-DAAEB42CBC63}" type="pres">
      <dgm:prSet presAssocID="{3F74C3FF-D801-4A32-B2F5-03FECCD5C0BB}" presName="horFlow" presStyleCnt="0"/>
      <dgm:spPr/>
    </dgm:pt>
    <dgm:pt modelId="{FA4FA5AC-6290-4301-BB5C-B42D1A93849A}" type="pres">
      <dgm:prSet presAssocID="{3F74C3FF-D801-4A32-B2F5-03FECCD5C0BB}" presName="bigChev" presStyleLbl="node1" presStyleIdx="8" presStyleCnt="9" custLinFactX="-55464" custLinFactY="-300000" custLinFactNeighborX="-100000" custLinFactNeighborY="-375467"/>
      <dgm:spPr/>
    </dgm:pt>
  </dgm:ptLst>
  <dgm:cxnLst>
    <dgm:cxn modelId="{61FECF18-A70A-47ED-AE06-85C42FFFA2BA}" type="presOf" srcId="{B76EEB08-ECB4-4F06-A229-2D49AFF337F9}" destId="{F9929E6E-CE7E-4899-8584-CCBFB287167D}" srcOrd="0" destOrd="0" presId="urn:microsoft.com/office/officeart/2005/8/layout/lProcess3"/>
    <dgm:cxn modelId="{84583C36-4765-469F-9CD5-D8358ED509CB}" type="presOf" srcId="{551683D1-AC19-49E0-9E0B-DDC974A7FA4D}" destId="{9B4E6F2E-8392-4429-90DD-E86CA218159D}" srcOrd="0" destOrd="0" presId="urn:microsoft.com/office/officeart/2005/8/layout/lProcess3"/>
    <dgm:cxn modelId="{1B511937-C68F-4736-BEAC-0A7A69535324}" type="presOf" srcId="{D968DC12-7AE1-46CD-AA32-418DC5DDA8E6}" destId="{6A49E875-8CC5-4590-865E-058A166FCAB3}" srcOrd="0" destOrd="0" presId="urn:microsoft.com/office/officeart/2005/8/layout/lProcess3"/>
    <dgm:cxn modelId="{99C8705D-C21A-4B43-BBC9-49E4C4EE770D}" srcId="{ACCE1E8D-E832-47E7-94C2-4378B40FF828}" destId="{551683D1-AC19-49E0-9E0B-DDC974A7FA4D}" srcOrd="7" destOrd="0" parTransId="{81098572-640B-4B68-89E0-AAF6E9E08460}" sibTransId="{80156E8F-C508-48A6-BC2A-65D64CB9035D}"/>
    <dgm:cxn modelId="{BA971147-9801-4FF1-9E78-D9A4832253D4}" type="presOf" srcId="{50D0F1EC-FA9D-490A-9EE9-413B29F1D7E8}" destId="{94073A8F-24B8-4A7B-B2DB-9AD14ED51495}" srcOrd="0" destOrd="0" presId="urn:microsoft.com/office/officeart/2005/8/layout/lProcess3"/>
    <dgm:cxn modelId="{1042E149-6216-4F25-B739-6B65F50888B4}" srcId="{ACCE1E8D-E832-47E7-94C2-4378B40FF828}" destId="{1EBF16BE-8527-4571-B692-7CD35952E58C}" srcOrd="5" destOrd="0" parTransId="{EF6BF977-61A9-4E34-8E50-DD28DB7A822A}" sibTransId="{E129591B-555B-4696-9C49-D07F456521A6}"/>
    <dgm:cxn modelId="{4515334F-9CD0-48D2-BFA1-DBAB5916EBC9}" srcId="{ACCE1E8D-E832-47E7-94C2-4378B40FF828}" destId="{B76EEB08-ECB4-4F06-A229-2D49AFF337F9}" srcOrd="0" destOrd="0" parTransId="{0AE8C226-DE98-4EB0-83B6-AB835E8FE9AD}" sibTransId="{AA9EA818-15B1-4E70-9162-9C3882B15F5C}"/>
    <dgm:cxn modelId="{863ED050-C101-4315-A57F-6667B8531F69}" srcId="{ACCE1E8D-E832-47E7-94C2-4378B40FF828}" destId="{A9116D8C-D7A1-439B-A7AB-E983CDA04A3F}" srcOrd="2" destOrd="0" parTransId="{C412F593-717B-4221-8513-65DD88EC08C4}" sibTransId="{25DEAFA0-2F2A-4D5C-B754-B4EFBA6B8A3A}"/>
    <dgm:cxn modelId="{D0B92E85-185C-474F-97CF-3FED1D2AED3D}" type="presOf" srcId="{C4B2FEA4-8DDA-48AE-BEC1-FD44F2551F37}" destId="{7A4C4A52-EF52-4E18-B1AB-E6A687057CAE}" srcOrd="0" destOrd="0" presId="urn:microsoft.com/office/officeart/2005/8/layout/lProcess3"/>
    <dgm:cxn modelId="{9EDCB891-FE0C-4C6C-A780-33430C499438}" type="presOf" srcId="{A9116D8C-D7A1-439B-A7AB-E983CDA04A3F}" destId="{2ED60ADD-EF03-420E-90D6-62723AA3D67F}" srcOrd="0" destOrd="0" presId="urn:microsoft.com/office/officeart/2005/8/layout/lProcess3"/>
    <dgm:cxn modelId="{4FAF8C94-ACCF-4DB3-814D-F4DD606A86A9}" srcId="{ACCE1E8D-E832-47E7-94C2-4378B40FF828}" destId="{D968DC12-7AE1-46CD-AA32-418DC5DDA8E6}" srcOrd="6" destOrd="0" parTransId="{D1D6446E-E5F8-43D1-B9FF-A22A6401D56D}" sibTransId="{7D865A5E-56F3-4465-999C-1BBD49EFD1CE}"/>
    <dgm:cxn modelId="{AC0AE0A4-36AA-4F8E-BA36-7075D01A416A}" srcId="{ACCE1E8D-E832-47E7-94C2-4378B40FF828}" destId="{C4B2FEA4-8DDA-48AE-BEC1-FD44F2551F37}" srcOrd="1" destOrd="0" parTransId="{ED43A5BB-9D87-471E-BD3F-A8A33755C15C}" sibTransId="{6F2EDE7E-B53D-432A-8A2D-B0BAEDFDF5C8}"/>
    <dgm:cxn modelId="{E8499EB2-0ECD-4673-B340-F80E650F95C8}" srcId="{ACCE1E8D-E832-47E7-94C2-4378B40FF828}" destId="{8B04D83E-D41C-416E-BCDA-BF47116BEB94}" srcOrd="4" destOrd="0" parTransId="{9D7ED7AF-BD12-4D0B-A2A0-A50CBDC7E595}" sibTransId="{B030D944-838F-49BD-B809-C2BB5840CA7B}"/>
    <dgm:cxn modelId="{0A3E79B6-EB63-4D3F-8B1D-9BC6A55DD7E4}" type="presOf" srcId="{ACCE1E8D-E832-47E7-94C2-4378B40FF828}" destId="{E9BD6DAF-0DB7-40D3-B299-343387AC2D8F}" srcOrd="0" destOrd="0" presId="urn:microsoft.com/office/officeart/2005/8/layout/lProcess3"/>
    <dgm:cxn modelId="{5A3F61C3-BEB5-40A4-9062-BDC9B1D608D2}" srcId="{ACCE1E8D-E832-47E7-94C2-4378B40FF828}" destId="{50D0F1EC-FA9D-490A-9EE9-413B29F1D7E8}" srcOrd="3" destOrd="0" parTransId="{E0CDDF7F-DA14-41C2-9924-27E210DE3611}" sibTransId="{B1B545AC-6C0F-4857-92D8-FE271D6A679C}"/>
    <dgm:cxn modelId="{7F5309CE-CF9C-4158-B330-85067C781A95}" type="presOf" srcId="{1EBF16BE-8527-4571-B692-7CD35952E58C}" destId="{2AADBBBC-3B83-4453-AF7C-BFA87E66E474}" srcOrd="0" destOrd="0" presId="urn:microsoft.com/office/officeart/2005/8/layout/lProcess3"/>
    <dgm:cxn modelId="{514C67D9-47AD-4285-BB62-6EA43A80B738}" type="presOf" srcId="{8B04D83E-D41C-416E-BCDA-BF47116BEB94}" destId="{F804F777-D831-4D7F-81C0-A8B46AA74818}" srcOrd="0" destOrd="0" presId="urn:microsoft.com/office/officeart/2005/8/layout/lProcess3"/>
    <dgm:cxn modelId="{C75790E5-EC4A-48CA-B747-6CFC16CD5A54}" type="presOf" srcId="{3F74C3FF-D801-4A32-B2F5-03FECCD5C0BB}" destId="{FA4FA5AC-6290-4301-BB5C-B42D1A93849A}" srcOrd="0" destOrd="0" presId="urn:microsoft.com/office/officeart/2005/8/layout/lProcess3"/>
    <dgm:cxn modelId="{5CE697FE-D01F-439A-BEF1-3259EC5BC399}" srcId="{ACCE1E8D-E832-47E7-94C2-4378B40FF828}" destId="{3F74C3FF-D801-4A32-B2F5-03FECCD5C0BB}" srcOrd="8" destOrd="0" parTransId="{4282CC4C-33C8-4AF9-96CD-FDD0075340A0}" sibTransId="{5276BAE9-FA44-4E34-AA66-FF76CF26A629}"/>
    <dgm:cxn modelId="{78A46427-B7BC-4A69-B9AC-BD5A831DED05}" type="presParOf" srcId="{E9BD6DAF-0DB7-40D3-B299-343387AC2D8F}" destId="{A96AF62B-CA08-4EAE-8AB7-8772923DF12E}" srcOrd="0" destOrd="0" presId="urn:microsoft.com/office/officeart/2005/8/layout/lProcess3"/>
    <dgm:cxn modelId="{5CE09F23-E8E9-49B2-A52A-F631894EF9FA}" type="presParOf" srcId="{A96AF62B-CA08-4EAE-8AB7-8772923DF12E}" destId="{F9929E6E-CE7E-4899-8584-CCBFB287167D}" srcOrd="0" destOrd="0" presId="urn:microsoft.com/office/officeart/2005/8/layout/lProcess3"/>
    <dgm:cxn modelId="{D60FC05D-C51F-4A07-8C68-439B296F04E3}" type="presParOf" srcId="{E9BD6DAF-0DB7-40D3-B299-343387AC2D8F}" destId="{B9630533-5023-4204-8A86-5F7731648730}" srcOrd="1" destOrd="0" presId="urn:microsoft.com/office/officeart/2005/8/layout/lProcess3"/>
    <dgm:cxn modelId="{48E3B3CF-2EE0-4348-90F9-256EF0C96C7E}" type="presParOf" srcId="{E9BD6DAF-0DB7-40D3-B299-343387AC2D8F}" destId="{7DB6938F-FBF8-4DD7-A373-701E649C3A52}" srcOrd="2" destOrd="0" presId="urn:microsoft.com/office/officeart/2005/8/layout/lProcess3"/>
    <dgm:cxn modelId="{E48B39D9-4145-45A1-91D8-4CD14E204746}" type="presParOf" srcId="{7DB6938F-FBF8-4DD7-A373-701E649C3A52}" destId="{7A4C4A52-EF52-4E18-B1AB-E6A687057CAE}" srcOrd="0" destOrd="0" presId="urn:microsoft.com/office/officeart/2005/8/layout/lProcess3"/>
    <dgm:cxn modelId="{3C73BC4B-3741-4733-95F5-28121B33DD93}" type="presParOf" srcId="{E9BD6DAF-0DB7-40D3-B299-343387AC2D8F}" destId="{2C8F977B-CB19-4FC7-A984-72897A8B0B27}" srcOrd="3" destOrd="0" presId="urn:microsoft.com/office/officeart/2005/8/layout/lProcess3"/>
    <dgm:cxn modelId="{CA6C862D-900C-4ABA-8411-2261B639EFF0}" type="presParOf" srcId="{E9BD6DAF-0DB7-40D3-B299-343387AC2D8F}" destId="{42793FE6-25C4-43F2-8081-B8C0B57455B4}" srcOrd="4" destOrd="0" presId="urn:microsoft.com/office/officeart/2005/8/layout/lProcess3"/>
    <dgm:cxn modelId="{FA695D88-C77A-4402-A46B-9592961BBE4C}" type="presParOf" srcId="{42793FE6-25C4-43F2-8081-B8C0B57455B4}" destId="{2ED60ADD-EF03-420E-90D6-62723AA3D67F}" srcOrd="0" destOrd="0" presId="urn:microsoft.com/office/officeart/2005/8/layout/lProcess3"/>
    <dgm:cxn modelId="{097C37D1-E9A3-4DB6-A85C-93F396A721C8}" type="presParOf" srcId="{E9BD6DAF-0DB7-40D3-B299-343387AC2D8F}" destId="{CC67B7C1-6C31-4792-A78B-123097179BFE}" srcOrd="5" destOrd="0" presId="urn:microsoft.com/office/officeart/2005/8/layout/lProcess3"/>
    <dgm:cxn modelId="{5603879B-780C-41F1-9855-7760A527A42E}" type="presParOf" srcId="{E9BD6DAF-0DB7-40D3-B299-343387AC2D8F}" destId="{DFEBF418-03C7-450C-875D-35F5DB366E0F}" srcOrd="6" destOrd="0" presId="urn:microsoft.com/office/officeart/2005/8/layout/lProcess3"/>
    <dgm:cxn modelId="{B05B003A-00A1-42BF-A4BF-6C39859D3E4B}" type="presParOf" srcId="{DFEBF418-03C7-450C-875D-35F5DB366E0F}" destId="{94073A8F-24B8-4A7B-B2DB-9AD14ED51495}" srcOrd="0" destOrd="0" presId="urn:microsoft.com/office/officeart/2005/8/layout/lProcess3"/>
    <dgm:cxn modelId="{A6DFC4BA-34E7-400F-A007-90074DE99062}" type="presParOf" srcId="{E9BD6DAF-0DB7-40D3-B299-343387AC2D8F}" destId="{E5104747-C685-416B-9DFC-A00AA7209C46}" srcOrd="7" destOrd="0" presId="urn:microsoft.com/office/officeart/2005/8/layout/lProcess3"/>
    <dgm:cxn modelId="{15ED4745-CC66-45D6-8116-2ED62B87E2A7}" type="presParOf" srcId="{E9BD6DAF-0DB7-40D3-B299-343387AC2D8F}" destId="{F738514C-A950-4817-B4A8-91584A96F67C}" srcOrd="8" destOrd="0" presId="urn:microsoft.com/office/officeart/2005/8/layout/lProcess3"/>
    <dgm:cxn modelId="{CC8AB880-2C7E-415C-8DEE-1E7B615937D5}" type="presParOf" srcId="{F738514C-A950-4817-B4A8-91584A96F67C}" destId="{F804F777-D831-4D7F-81C0-A8B46AA74818}" srcOrd="0" destOrd="0" presId="urn:microsoft.com/office/officeart/2005/8/layout/lProcess3"/>
    <dgm:cxn modelId="{F1D64A73-1596-4921-8775-EC091F07A67F}" type="presParOf" srcId="{E9BD6DAF-0DB7-40D3-B299-343387AC2D8F}" destId="{467BFD3E-DCFD-4DEC-B85E-1ED507B2640C}" srcOrd="9" destOrd="0" presId="urn:microsoft.com/office/officeart/2005/8/layout/lProcess3"/>
    <dgm:cxn modelId="{EB3C68D0-1965-41D7-92D0-3AE7936B9166}" type="presParOf" srcId="{E9BD6DAF-0DB7-40D3-B299-343387AC2D8F}" destId="{17D195F9-6120-48D2-AB39-307DDD5D6113}" srcOrd="10" destOrd="0" presId="urn:microsoft.com/office/officeart/2005/8/layout/lProcess3"/>
    <dgm:cxn modelId="{9E435257-9969-4D4A-AB1C-2A4D520AA4CB}" type="presParOf" srcId="{17D195F9-6120-48D2-AB39-307DDD5D6113}" destId="{2AADBBBC-3B83-4453-AF7C-BFA87E66E474}" srcOrd="0" destOrd="0" presId="urn:microsoft.com/office/officeart/2005/8/layout/lProcess3"/>
    <dgm:cxn modelId="{2597C6F0-4B5D-4F5E-8DB7-7C9DAC4DF568}" type="presParOf" srcId="{E9BD6DAF-0DB7-40D3-B299-343387AC2D8F}" destId="{8D1C5F68-BAD4-43F8-87C9-24D6EDE0E0B8}" srcOrd="11" destOrd="0" presId="urn:microsoft.com/office/officeart/2005/8/layout/lProcess3"/>
    <dgm:cxn modelId="{0EC502EB-E011-426D-8D49-9970CF542873}" type="presParOf" srcId="{E9BD6DAF-0DB7-40D3-B299-343387AC2D8F}" destId="{6AF803B4-CFED-48B3-9B42-D07415808C37}" srcOrd="12" destOrd="0" presId="urn:microsoft.com/office/officeart/2005/8/layout/lProcess3"/>
    <dgm:cxn modelId="{FB4263BB-1FDE-4EEC-8D28-014E597D7EFB}" type="presParOf" srcId="{6AF803B4-CFED-48B3-9B42-D07415808C37}" destId="{6A49E875-8CC5-4590-865E-058A166FCAB3}" srcOrd="0" destOrd="0" presId="urn:microsoft.com/office/officeart/2005/8/layout/lProcess3"/>
    <dgm:cxn modelId="{943CADF3-0BD3-4F1B-9A18-9701582EAFA0}" type="presParOf" srcId="{E9BD6DAF-0DB7-40D3-B299-343387AC2D8F}" destId="{9FE479F6-040B-44AC-9F18-8C0CC45AA339}" srcOrd="13" destOrd="0" presId="urn:microsoft.com/office/officeart/2005/8/layout/lProcess3"/>
    <dgm:cxn modelId="{555EDDC5-13A1-4B7D-9FA4-B99B0055F6A7}" type="presParOf" srcId="{E9BD6DAF-0DB7-40D3-B299-343387AC2D8F}" destId="{732B62AF-5619-4D77-A7A1-94EE10F34A26}" srcOrd="14" destOrd="0" presId="urn:microsoft.com/office/officeart/2005/8/layout/lProcess3"/>
    <dgm:cxn modelId="{50BC41A6-769B-4CF2-905A-A61CBEB46FFA}" type="presParOf" srcId="{732B62AF-5619-4D77-A7A1-94EE10F34A26}" destId="{9B4E6F2E-8392-4429-90DD-E86CA218159D}" srcOrd="0" destOrd="0" presId="urn:microsoft.com/office/officeart/2005/8/layout/lProcess3"/>
    <dgm:cxn modelId="{21F218BB-3CA2-48EF-B3A1-339FD7917D19}" type="presParOf" srcId="{E9BD6DAF-0DB7-40D3-B299-343387AC2D8F}" destId="{BEB31850-BDB0-4AD9-935D-628429074F60}" srcOrd="15" destOrd="0" presId="urn:microsoft.com/office/officeart/2005/8/layout/lProcess3"/>
    <dgm:cxn modelId="{96A97802-DA5C-44AC-B3FA-59D4E8F02803}" type="presParOf" srcId="{E9BD6DAF-0DB7-40D3-B299-343387AC2D8F}" destId="{1BFB3AC4-EC30-44A7-B447-DAAEB42CBC63}" srcOrd="16" destOrd="0" presId="urn:microsoft.com/office/officeart/2005/8/layout/lProcess3"/>
    <dgm:cxn modelId="{FE8A6564-F5E3-4706-9EB2-D9D0DD2AD0FC}" type="presParOf" srcId="{1BFB3AC4-EC30-44A7-B447-DAAEB42CBC63}" destId="{FA4FA5AC-6290-4301-BB5C-B42D1A93849A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929E6E-CE7E-4899-8584-CCBFB287167D}">
      <dsp:nvSpPr>
        <dsp:cNvPr id="0" name=""/>
        <dsp:cNvSpPr/>
      </dsp:nvSpPr>
      <dsp:spPr>
        <a:xfrm>
          <a:off x="588566" y="337241"/>
          <a:ext cx="2447472" cy="978988"/>
        </a:xfrm>
        <a:prstGeom prst="chevron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Abadi" panose="020B0604020104020204" pitchFamily="34" charset="0"/>
            </a:rPr>
            <a:t>Student registers and creates profile</a:t>
          </a:r>
          <a:endParaRPr lang="en-IN" sz="1400" b="0" kern="1200" dirty="0">
            <a:latin typeface="Abadi" panose="020B0604020104020204" pitchFamily="34" charset="0"/>
          </a:endParaRPr>
        </a:p>
      </dsp:txBody>
      <dsp:txXfrm>
        <a:off x="1078060" y="337241"/>
        <a:ext cx="1468484" cy="978988"/>
      </dsp:txXfrm>
    </dsp:sp>
    <dsp:sp modelId="{7A4C4A52-EF52-4E18-B1AB-E6A687057CAE}">
      <dsp:nvSpPr>
        <dsp:cNvPr id="0" name=""/>
        <dsp:cNvSpPr/>
      </dsp:nvSpPr>
      <dsp:spPr>
        <a:xfrm>
          <a:off x="2554939" y="330652"/>
          <a:ext cx="2447472" cy="978988"/>
        </a:xfrm>
        <a:prstGeom prst="chevron">
          <a:avLst/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108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Abadi" panose="020B0604020104020204" pitchFamily="34" charset="0"/>
            </a:rPr>
            <a:t>Completes aptitude &amp; interest quizzes</a:t>
          </a:r>
          <a:endParaRPr lang="en-IN" sz="1400" b="0" kern="1200" dirty="0">
            <a:latin typeface="Abadi" panose="020B0604020104020204" pitchFamily="34" charset="0"/>
          </a:endParaRPr>
        </a:p>
      </dsp:txBody>
      <dsp:txXfrm>
        <a:off x="3044433" y="330652"/>
        <a:ext cx="1468484" cy="978988"/>
      </dsp:txXfrm>
    </dsp:sp>
    <dsp:sp modelId="{2ED60ADD-EF03-420E-90D6-62723AA3D67F}">
      <dsp:nvSpPr>
        <dsp:cNvPr id="0" name=""/>
        <dsp:cNvSpPr/>
      </dsp:nvSpPr>
      <dsp:spPr>
        <a:xfrm>
          <a:off x="4547524" y="328166"/>
          <a:ext cx="2447472" cy="978988"/>
        </a:xfrm>
        <a:prstGeom prst="chevron">
          <a:avLst/>
        </a:prstGeom>
        <a:gradFill flip="none" rotWithShape="0">
          <a:gsLst>
            <a:gs pos="0">
              <a:schemeClr val="tx2">
                <a:lumMod val="60000"/>
                <a:lumOff val="40000"/>
                <a:shade val="30000"/>
                <a:satMod val="115000"/>
              </a:schemeClr>
            </a:gs>
            <a:gs pos="50000">
              <a:schemeClr val="tx2">
                <a:lumMod val="60000"/>
                <a:lumOff val="40000"/>
                <a:shade val="67500"/>
                <a:satMod val="115000"/>
              </a:schemeClr>
            </a:gs>
            <a:gs pos="100000">
              <a:schemeClr val="tx2">
                <a:lumMod val="60000"/>
                <a:lumOff val="40000"/>
                <a:shade val="100000"/>
                <a:satMod val="115000"/>
              </a:schemeClr>
            </a:gs>
          </a:gsLst>
          <a:path path="circle">
            <a:fillToRect l="100000" t="100000"/>
          </a:path>
          <a:tileRect r="-100000" b="-100000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Abadi" panose="020B0604020104020204" pitchFamily="34" charset="0"/>
            </a:rPr>
            <a:t>AI engine analyzes results</a:t>
          </a:r>
          <a:endParaRPr lang="en-IN" sz="1400" b="0" kern="1200" dirty="0">
            <a:latin typeface="Abadi" panose="020B0604020104020204" pitchFamily="34" charset="0"/>
          </a:endParaRPr>
        </a:p>
      </dsp:txBody>
      <dsp:txXfrm>
        <a:off x="5037018" y="328166"/>
        <a:ext cx="1468484" cy="978988"/>
      </dsp:txXfrm>
    </dsp:sp>
    <dsp:sp modelId="{94073A8F-24B8-4A7B-B2DB-9AD14ED51495}">
      <dsp:nvSpPr>
        <dsp:cNvPr id="0" name=""/>
        <dsp:cNvSpPr/>
      </dsp:nvSpPr>
      <dsp:spPr>
        <a:xfrm>
          <a:off x="4641654" y="2325078"/>
          <a:ext cx="2447472" cy="978988"/>
        </a:xfrm>
        <a:prstGeom prst="chevron">
          <a:avLst/>
        </a:prstGeom>
        <a:gradFill flip="none" rotWithShape="0">
          <a:gsLst>
            <a:gs pos="0">
              <a:schemeClr val="tx2">
                <a:lumMod val="60000"/>
                <a:lumOff val="40000"/>
                <a:shade val="30000"/>
                <a:satMod val="115000"/>
              </a:schemeClr>
            </a:gs>
            <a:gs pos="50000">
              <a:schemeClr val="tx2">
                <a:lumMod val="60000"/>
                <a:lumOff val="40000"/>
                <a:shade val="67500"/>
                <a:satMod val="115000"/>
              </a:schemeClr>
            </a:gs>
            <a:gs pos="100000">
              <a:schemeClr val="tx2">
                <a:lumMod val="60000"/>
                <a:lumOff val="40000"/>
                <a:shade val="100000"/>
                <a:satMod val="115000"/>
              </a:schemeClr>
            </a:gs>
          </a:gsLst>
          <a:lin ang="108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Abadi" panose="020B0604020104020204" pitchFamily="34" charset="0"/>
            </a:rPr>
            <a:t>Chat in groups and discuss topics /subjects</a:t>
          </a:r>
          <a:endParaRPr lang="en-IN" sz="1400" b="0" kern="1200" dirty="0">
            <a:latin typeface="Abadi" panose="020B0604020104020204" pitchFamily="34" charset="0"/>
          </a:endParaRPr>
        </a:p>
      </dsp:txBody>
      <dsp:txXfrm>
        <a:off x="5131148" y="2325078"/>
        <a:ext cx="1468484" cy="978988"/>
      </dsp:txXfrm>
    </dsp:sp>
    <dsp:sp modelId="{F804F777-D831-4D7F-81C0-A8B46AA74818}">
      <dsp:nvSpPr>
        <dsp:cNvPr id="0" name=""/>
        <dsp:cNvSpPr/>
      </dsp:nvSpPr>
      <dsp:spPr>
        <a:xfrm flipH="1">
          <a:off x="4196018" y="1330396"/>
          <a:ext cx="2650784" cy="978988"/>
        </a:xfrm>
        <a:prstGeom prst="chevron">
          <a:avLst/>
        </a:prstGeom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Abadi" panose="020B0604020104020204" pitchFamily="34" charset="0"/>
            </a:rPr>
            <a:t>Recommends suitable streams, courses &amp; careers</a:t>
          </a:r>
          <a:endParaRPr lang="en-IN" sz="1400" b="0" kern="1200" dirty="0">
            <a:latin typeface="Abadi" panose="020B0604020104020204" pitchFamily="34" charset="0"/>
          </a:endParaRPr>
        </a:p>
      </dsp:txBody>
      <dsp:txXfrm>
        <a:off x="4685512" y="1330396"/>
        <a:ext cx="1671796" cy="978988"/>
      </dsp:txXfrm>
    </dsp:sp>
    <dsp:sp modelId="{2AADBBBC-3B83-4453-AF7C-BFA87E66E474}">
      <dsp:nvSpPr>
        <dsp:cNvPr id="0" name=""/>
        <dsp:cNvSpPr/>
      </dsp:nvSpPr>
      <dsp:spPr>
        <a:xfrm flipH="1">
          <a:off x="2326589" y="1327900"/>
          <a:ext cx="2347615" cy="978988"/>
        </a:xfrm>
        <a:prstGeom prst="chevron">
          <a:avLst/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Abadi" panose="020B0604020104020204" pitchFamily="34" charset="0"/>
            </a:rPr>
            <a:t>Shows nearby Govt. colleges and eligibility</a:t>
          </a:r>
          <a:endParaRPr lang="en-IN" sz="1400" b="0" kern="1200" dirty="0">
            <a:latin typeface="Abadi" panose="020B0604020104020204" pitchFamily="34" charset="0"/>
          </a:endParaRPr>
        </a:p>
      </dsp:txBody>
      <dsp:txXfrm>
        <a:off x="2816083" y="1327900"/>
        <a:ext cx="1368627" cy="978988"/>
      </dsp:txXfrm>
    </dsp:sp>
    <dsp:sp modelId="{6A49E875-8CC5-4590-865E-058A166FCAB3}">
      <dsp:nvSpPr>
        <dsp:cNvPr id="0" name=""/>
        <dsp:cNvSpPr/>
      </dsp:nvSpPr>
      <dsp:spPr>
        <a:xfrm flipH="1">
          <a:off x="244280" y="1332031"/>
          <a:ext cx="2558856" cy="978988"/>
        </a:xfrm>
        <a:prstGeom prst="chevron">
          <a:avLst/>
        </a:prstGeom>
        <a:gradFill flip="none" rotWithShape="0">
          <a:gsLst>
            <a:gs pos="0">
              <a:schemeClr val="tx2">
                <a:lumMod val="60000"/>
                <a:lumOff val="40000"/>
                <a:shade val="30000"/>
                <a:satMod val="115000"/>
              </a:schemeClr>
            </a:gs>
            <a:gs pos="50000">
              <a:schemeClr val="tx2">
                <a:lumMod val="60000"/>
                <a:lumOff val="40000"/>
                <a:shade val="67500"/>
                <a:satMod val="115000"/>
              </a:schemeClr>
            </a:gs>
            <a:gs pos="100000">
              <a:schemeClr val="tx2">
                <a:lumMod val="60000"/>
                <a:lumOff val="40000"/>
                <a:shade val="100000"/>
                <a:satMod val="115000"/>
              </a:schemeClr>
            </a:gs>
          </a:gsLst>
          <a:lin ang="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Abadi" panose="020B0604020104020204" pitchFamily="34" charset="0"/>
            </a:rPr>
            <a:t>Provides roadmaps &amp; study group suggestions</a:t>
          </a:r>
          <a:endParaRPr lang="en-IN" sz="1400" b="0" kern="1200" dirty="0">
            <a:latin typeface="Abadi" panose="020B0604020104020204" pitchFamily="34" charset="0"/>
          </a:endParaRPr>
        </a:p>
      </dsp:txBody>
      <dsp:txXfrm>
        <a:off x="733774" y="1332031"/>
        <a:ext cx="1579868" cy="978988"/>
      </dsp:txXfrm>
    </dsp:sp>
    <dsp:sp modelId="{9B4E6F2E-8392-4429-90DD-E86CA218159D}">
      <dsp:nvSpPr>
        <dsp:cNvPr id="0" name=""/>
        <dsp:cNvSpPr/>
      </dsp:nvSpPr>
      <dsp:spPr>
        <a:xfrm>
          <a:off x="674203" y="2323140"/>
          <a:ext cx="2447472" cy="978988"/>
        </a:xfrm>
        <a:prstGeom prst="chevron">
          <a:avLst/>
        </a:prstGeom>
        <a:gradFill flip="none" rotWithShape="0">
          <a:gsLst>
            <a:gs pos="0">
              <a:schemeClr val="accent1">
                <a:lumMod val="50000"/>
                <a:shade val="30000"/>
                <a:satMod val="115000"/>
              </a:schemeClr>
            </a:gs>
            <a:gs pos="50000">
              <a:schemeClr val="accent1">
                <a:lumMod val="50000"/>
                <a:shade val="67500"/>
                <a:satMod val="115000"/>
              </a:schemeClr>
            </a:gs>
            <a:gs pos="100000">
              <a:schemeClr val="accent1">
                <a:lumMod val="50000"/>
                <a:shade val="100000"/>
                <a:satMod val="115000"/>
              </a:schemeClr>
            </a:gs>
          </a:gsLst>
          <a:lin ang="108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Abadi" panose="020B0604020104020204" pitchFamily="34" charset="0"/>
            </a:rPr>
            <a:t>Sends alerts for admissions, scholarships, exams</a:t>
          </a:r>
          <a:endParaRPr lang="en-IN" sz="1400" b="0" kern="1200" dirty="0">
            <a:latin typeface="Abadi" panose="020B0604020104020204" pitchFamily="34" charset="0"/>
          </a:endParaRPr>
        </a:p>
      </dsp:txBody>
      <dsp:txXfrm>
        <a:off x="1163697" y="2323140"/>
        <a:ext cx="1468484" cy="978988"/>
      </dsp:txXfrm>
    </dsp:sp>
    <dsp:sp modelId="{FA4FA5AC-6290-4301-BB5C-B42D1A93849A}">
      <dsp:nvSpPr>
        <dsp:cNvPr id="0" name=""/>
        <dsp:cNvSpPr/>
      </dsp:nvSpPr>
      <dsp:spPr>
        <a:xfrm>
          <a:off x="2652935" y="2323140"/>
          <a:ext cx="2447472" cy="978988"/>
        </a:xfrm>
        <a:prstGeom prst="chevron">
          <a:avLst/>
        </a:prstGeom>
        <a:gradFill flip="none" rotWithShape="0">
          <a:gsLst>
            <a:gs pos="0">
              <a:schemeClr val="accent1">
                <a:lumMod val="75000"/>
                <a:shade val="30000"/>
                <a:satMod val="115000"/>
              </a:schemeClr>
            </a:gs>
            <a:gs pos="50000">
              <a:schemeClr val="accent1">
                <a:lumMod val="75000"/>
                <a:shade val="67500"/>
                <a:satMod val="115000"/>
              </a:schemeClr>
            </a:gs>
            <a:gs pos="100000">
              <a:schemeClr val="accent1">
                <a:lumMod val="75000"/>
                <a:shade val="100000"/>
                <a:satMod val="115000"/>
              </a:schemeClr>
            </a:gs>
          </a:gsLst>
          <a:lin ang="10800000" scaled="1"/>
          <a:tileRect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latin typeface="Abadi" panose="020B0604020104020204" pitchFamily="34" charset="0"/>
            </a:rPr>
            <a:t>Tracks progress and updates personalized guidance</a:t>
          </a:r>
          <a:endParaRPr lang="en-IN" sz="1400" b="0" kern="1200" dirty="0">
            <a:latin typeface="Abadi" panose="020B0604020104020204" pitchFamily="34" charset="0"/>
          </a:endParaRPr>
        </a:p>
      </dsp:txBody>
      <dsp:txXfrm>
        <a:off x="3142429" y="2323140"/>
        <a:ext cx="1468484" cy="978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6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20.jpeg"/><Relationship Id="rId10" Type="http://schemas.openxmlformats.org/officeDocument/2006/relationships/image" Target="../media/image15.png"/><Relationship Id="rId4" Type="http://schemas.openxmlformats.org/officeDocument/2006/relationships/diagramData" Target="../diagrams/data1.xml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jkaa.directorcollegesjk.in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jkhighereducation.nic.in/college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rectorcollegesjk.in/" TargetMode="External"/><Relationship Id="rId5" Type="http://schemas.openxmlformats.org/officeDocument/2006/relationships/hyperlink" Target="https://www.jkbopee.gov.in/" TargetMode="External"/><Relationship Id="rId10" Type="http://schemas.openxmlformats.org/officeDocument/2006/relationships/hyperlink" Target="https://www.careers360.com/" TargetMode="External"/><Relationship Id="rId4" Type="http://schemas.openxmlformats.org/officeDocument/2006/relationships/hyperlink" Target="https://www.shiksha.com/careers" TargetMode="External"/><Relationship Id="rId9" Type="http://schemas.openxmlformats.org/officeDocument/2006/relationships/hyperlink" Target="https://collegeduni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8846977" y="3107008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89580" y="979666"/>
            <a:ext cx="8534400" cy="576324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VidyaGyan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19146"/>
            <a:ext cx="10363200" cy="941375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281529"/>
            <a:ext cx="11276748" cy="468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SIH25094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- </a:t>
            </a:r>
            <a:r>
              <a:rPr lang="en-US" sz="2400" dirty="0"/>
              <a:t>One-Stop Personalized Career and Education Advisor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Smart Education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 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P161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Blastorz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52277" y="49502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 err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VidyaGyan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82998" y="157316"/>
            <a:ext cx="1617014" cy="90226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BLASTORZ</a:t>
            </a:r>
            <a:endParaRPr lang="en-IN" dirty="0"/>
          </a:p>
        </p:txBody>
      </p:sp>
      <p:grpSp>
        <p:nvGrpSpPr>
          <p:cNvPr id="16" name="object 25">
            <a:extLst>
              <a:ext uri="{FF2B5EF4-FFF2-40B4-BE49-F238E27FC236}">
                <a16:creationId xmlns:a16="http://schemas.microsoft.com/office/drawing/2014/main" id="{1E721336-009A-799B-7EEB-F48CAD76208D}"/>
              </a:ext>
            </a:extLst>
          </p:cNvPr>
          <p:cNvGrpSpPr/>
          <p:nvPr/>
        </p:nvGrpSpPr>
        <p:grpSpPr>
          <a:xfrm>
            <a:off x="8713727" y="1261772"/>
            <a:ext cx="3456450" cy="4504965"/>
            <a:chOff x="8858250" y="1142936"/>
            <a:chExt cx="3272154" cy="5367655"/>
          </a:xfrm>
        </p:grpSpPr>
        <p:pic>
          <p:nvPicPr>
            <p:cNvPr id="17" name="object 26">
              <a:extLst>
                <a:ext uri="{FF2B5EF4-FFF2-40B4-BE49-F238E27FC236}">
                  <a16:creationId xmlns:a16="http://schemas.microsoft.com/office/drawing/2014/main" id="{0843E80B-B3D6-3F37-8E11-1D0AEF2308E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67775" y="1142936"/>
              <a:ext cx="3243326" cy="5367401"/>
            </a:xfrm>
            <a:prstGeom prst="rect">
              <a:avLst/>
            </a:prstGeom>
          </p:spPr>
        </p:pic>
        <p:pic>
          <p:nvPicPr>
            <p:cNvPr id="18" name="object 27">
              <a:extLst>
                <a:ext uri="{FF2B5EF4-FFF2-40B4-BE49-F238E27FC236}">
                  <a16:creationId xmlns:a16="http://schemas.microsoft.com/office/drawing/2014/main" id="{D2392ADA-EBA9-789C-0661-9EFE00EEACA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8250" y="1142936"/>
              <a:ext cx="3271901" cy="5157851"/>
            </a:xfrm>
            <a:prstGeom prst="rect">
              <a:avLst/>
            </a:prstGeom>
          </p:spPr>
        </p:pic>
        <p:pic>
          <p:nvPicPr>
            <p:cNvPr id="19" name="object 28">
              <a:extLst>
                <a:ext uri="{FF2B5EF4-FFF2-40B4-BE49-F238E27FC236}">
                  <a16:creationId xmlns:a16="http://schemas.microsoft.com/office/drawing/2014/main" id="{1EAAF250-7FB8-330E-E74C-F67249C1CEF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29751" y="1185862"/>
              <a:ext cx="3124200" cy="5248275"/>
            </a:xfrm>
            <a:prstGeom prst="rect">
              <a:avLst/>
            </a:prstGeom>
          </p:spPr>
        </p:pic>
        <p:sp>
          <p:nvSpPr>
            <p:cNvPr id="20" name="object 29">
              <a:extLst>
                <a:ext uri="{FF2B5EF4-FFF2-40B4-BE49-F238E27FC236}">
                  <a16:creationId xmlns:a16="http://schemas.microsoft.com/office/drawing/2014/main" id="{7EB8C0BE-C853-2A36-4B4B-ECBD2313DB60}"/>
                </a:ext>
              </a:extLst>
            </p:cNvPr>
            <p:cNvSpPr/>
            <p:nvPr/>
          </p:nvSpPr>
          <p:spPr>
            <a:xfrm>
              <a:off x="8929751" y="1185862"/>
              <a:ext cx="3124200" cy="5248275"/>
            </a:xfrm>
            <a:custGeom>
              <a:avLst/>
              <a:gdLst/>
              <a:ahLst/>
              <a:cxnLst/>
              <a:rect l="l" t="t" r="r" b="b"/>
              <a:pathLst>
                <a:path w="3124200" h="5248275">
                  <a:moveTo>
                    <a:pt x="0" y="5248275"/>
                  </a:moveTo>
                  <a:lnTo>
                    <a:pt x="3124200" y="5248275"/>
                  </a:lnTo>
                  <a:lnTo>
                    <a:pt x="3124200" y="0"/>
                  </a:lnTo>
                  <a:lnTo>
                    <a:pt x="0" y="0"/>
                  </a:lnTo>
                  <a:lnTo>
                    <a:pt x="0" y="5248275"/>
                  </a:lnTo>
                  <a:close/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9">
            <a:extLst>
              <a:ext uri="{FF2B5EF4-FFF2-40B4-BE49-F238E27FC236}">
                <a16:creationId xmlns:a16="http://schemas.microsoft.com/office/drawing/2014/main" id="{C1CC028F-CFA9-6D59-C684-CC1646739E32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789" y="1323836"/>
            <a:ext cx="8629650" cy="118110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22" name="object 41">
            <a:extLst>
              <a:ext uri="{FF2B5EF4-FFF2-40B4-BE49-F238E27FC236}">
                <a16:creationId xmlns:a16="http://schemas.microsoft.com/office/drawing/2014/main" id="{F39EEAE0-66DB-7163-C250-ABC2D56AF959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95797" y="2530186"/>
            <a:ext cx="2676153" cy="3181350"/>
          </a:xfrm>
          <a:prstGeom prst="rect">
            <a:avLst/>
          </a:prstGeom>
        </p:spPr>
      </p:pic>
      <p:grpSp>
        <p:nvGrpSpPr>
          <p:cNvPr id="23" name="object 45">
            <a:extLst>
              <a:ext uri="{FF2B5EF4-FFF2-40B4-BE49-F238E27FC236}">
                <a16:creationId xmlns:a16="http://schemas.microsoft.com/office/drawing/2014/main" id="{FA19133F-A4FD-E4AF-7C8A-F0D87164169F}"/>
              </a:ext>
            </a:extLst>
          </p:cNvPr>
          <p:cNvGrpSpPr/>
          <p:nvPr/>
        </p:nvGrpSpPr>
        <p:grpSpPr>
          <a:xfrm>
            <a:off x="42936" y="2485473"/>
            <a:ext cx="2593087" cy="3262629"/>
            <a:chOff x="219075" y="2419286"/>
            <a:chExt cx="2691130" cy="3262629"/>
          </a:xfrm>
        </p:grpSpPr>
        <p:pic>
          <p:nvPicPr>
            <p:cNvPr id="24" name="object 46">
              <a:extLst>
                <a:ext uri="{FF2B5EF4-FFF2-40B4-BE49-F238E27FC236}">
                  <a16:creationId xmlns:a16="http://schemas.microsoft.com/office/drawing/2014/main" id="{7A9989C6-0103-00E7-23B9-342BD26D10E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8600" y="2419286"/>
              <a:ext cx="2681351" cy="3262376"/>
            </a:xfrm>
            <a:prstGeom prst="rect">
              <a:avLst/>
            </a:prstGeom>
          </p:spPr>
        </p:pic>
        <p:pic>
          <p:nvPicPr>
            <p:cNvPr id="25" name="object 47">
              <a:extLst>
                <a:ext uri="{FF2B5EF4-FFF2-40B4-BE49-F238E27FC236}">
                  <a16:creationId xmlns:a16="http://schemas.microsoft.com/office/drawing/2014/main" id="{4B84770D-CDED-DAC0-5D46-A758484E064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9075" y="2419286"/>
              <a:ext cx="2605151" cy="3262376"/>
            </a:xfrm>
            <a:prstGeom prst="rect">
              <a:avLst/>
            </a:prstGeom>
          </p:spPr>
        </p:pic>
        <p:pic>
          <p:nvPicPr>
            <p:cNvPr id="26" name="object 48">
              <a:extLst>
                <a:ext uri="{FF2B5EF4-FFF2-40B4-BE49-F238E27FC236}">
                  <a16:creationId xmlns:a16="http://schemas.microsoft.com/office/drawing/2014/main" id="{52515D86-857D-04E2-53A9-E7853F8034B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0512" y="2462212"/>
              <a:ext cx="2562225" cy="3143250"/>
            </a:xfrm>
            <a:prstGeom prst="rect">
              <a:avLst/>
            </a:prstGeom>
          </p:spPr>
        </p:pic>
        <p:sp>
          <p:nvSpPr>
            <p:cNvPr id="27" name="object 49">
              <a:extLst>
                <a:ext uri="{FF2B5EF4-FFF2-40B4-BE49-F238E27FC236}">
                  <a16:creationId xmlns:a16="http://schemas.microsoft.com/office/drawing/2014/main" id="{870CD680-9283-1309-CB52-8E2592863EE4}"/>
                </a:ext>
              </a:extLst>
            </p:cNvPr>
            <p:cNvSpPr/>
            <p:nvPr/>
          </p:nvSpPr>
          <p:spPr>
            <a:xfrm>
              <a:off x="290512" y="2462212"/>
              <a:ext cx="2562225" cy="3143250"/>
            </a:xfrm>
            <a:custGeom>
              <a:avLst/>
              <a:gdLst/>
              <a:ahLst/>
              <a:cxnLst/>
              <a:rect l="l" t="t" r="r" b="b"/>
              <a:pathLst>
                <a:path w="2562225" h="3143250">
                  <a:moveTo>
                    <a:pt x="0" y="3143250"/>
                  </a:moveTo>
                  <a:lnTo>
                    <a:pt x="2562225" y="3143250"/>
                  </a:lnTo>
                  <a:lnTo>
                    <a:pt x="2562225" y="0"/>
                  </a:lnTo>
                  <a:lnTo>
                    <a:pt x="0" y="0"/>
                  </a:lnTo>
                  <a:lnTo>
                    <a:pt x="0" y="3143250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13">
            <a:extLst>
              <a:ext uri="{FF2B5EF4-FFF2-40B4-BE49-F238E27FC236}">
                <a16:creationId xmlns:a16="http://schemas.microsoft.com/office/drawing/2014/main" id="{9B3AE469-062F-EFCA-B237-B3DB0207A268}"/>
              </a:ext>
            </a:extLst>
          </p:cNvPr>
          <p:cNvGrpSpPr/>
          <p:nvPr/>
        </p:nvGrpSpPr>
        <p:grpSpPr>
          <a:xfrm>
            <a:off x="5182090" y="2468211"/>
            <a:ext cx="3655054" cy="3292774"/>
            <a:chOff x="5191125" y="2400236"/>
            <a:chExt cx="3814826" cy="3633851"/>
          </a:xfrm>
        </p:grpSpPr>
        <p:pic>
          <p:nvPicPr>
            <p:cNvPr id="29" name="object 14">
              <a:extLst>
                <a:ext uri="{FF2B5EF4-FFF2-40B4-BE49-F238E27FC236}">
                  <a16:creationId xmlns:a16="http://schemas.microsoft.com/office/drawing/2014/main" id="{3DB0BDFD-E72A-8428-946F-A4C797ADF847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38750" y="2419286"/>
              <a:ext cx="3738626" cy="3614801"/>
            </a:xfrm>
            <a:prstGeom prst="rect">
              <a:avLst/>
            </a:prstGeom>
          </p:spPr>
        </p:pic>
        <p:pic>
          <p:nvPicPr>
            <p:cNvPr id="30" name="object 15">
              <a:extLst>
                <a:ext uri="{FF2B5EF4-FFF2-40B4-BE49-F238E27FC236}">
                  <a16:creationId xmlns:a16="http://schemas.microsoft.com/office/drawing/2014/main" id="{61BFCA10-75AC-1BC2-19A2-5363B5F19986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91125" y="2400236"/>
              <a:ext cx="3814826" cy="3386201"/>
            </a:xfrm>
            <a:prstGeom prst="rect">
              <a:avLst/>
            </a:prstGeom>
          </p:spPr>
        </p:pic>
        <p:pic>
          <p:nvPicPr>
            <p:cNvPr id="31" name="object 16">
              <a:extLst>
                <a:ext uri="{FF2B5EF4-FFF2-40B4-BE49-F238E27FC236}">
                  <a16:creationId xmlns:a16="http://schemas.microsoft.com/office/drawing/2014/main" id="{62D84F9E-E1A4-102D-5196-39075E229A89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00726" y="2462212"/>
              <a:ext cx="3619500" cy="3495675"/>
            </a:xfrm>
            <a:prstGeom prst="rect">
              <a:avLst/>
            </a:prstGeom>
          </p:spPr>
        </p:pic>
        <p:sp>
          <p:nvSpPr>
            <p:cNvPr id="32" name="object 17">
              <a:extLst>
                <a:ext uri="{FF2B5EF4-FFF2-40B4-BE49-F238E27FC236}">
                  <a16:creationId xmlns:a16="http://schemas.microsoft.com/office/drawing/2014/main" id="{50DBCEDA-85F3-6B4A-56E0-C870916C66DD}"/>
                </a:ext>
              </a:extLst>
            </p:cNvPr>
            <p:cNvSpPr/>
            <p:nvPr/>
          </p:nvSpPr>
          <p:spPr>
            <a:xfrm>
              <a:off x="5300726" y="2462212"/>
              <a:ext cx="3619500" cy="3495675"/>
            </a:xfrm>
            <a:custGeom>
              <a:avLst/>
              <a:gdLst/>
              <a:ahLst/>
              <a:cxnLst/>
              <a:rect l="l" t="t" r="r" b="b"/>
              <a:pathLst>
                <a:path w="3619500" h="3495675">
                  <a:moveTo>
                    <a:pt x="0" y="3495675"/>
                  </a:moveTo>
                  <a:lnTo>
                    <a:pt x="3619500" y="3495675"/>
                  </a:lnTo>
                  <a:lnTo>
                    <a:pt x="3619500" y="0"/>
                  </a:lnTo>
                  <a:lnTo>
                    <a:pt x="0" y="0"/>
                  </a:lnTo>
                  <a:lnTo>
                    <a:pt x="0" y="3495675"/>
                  </a:lnTo>
                  <a:close/>
                </a:path>
              </a:pathLst>
            </a:custGeom>
            <a:ln w="9525">
              <a:solidFill>
                <a:srgbClr val="BD4A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12">
            <a:extLst>
              <a:ext uri="{FF2B5EF4-FFF2-40B4-BE49-F238E27FC236}">
                <a16:creationId xmlns:a16="http://schemas.microsoft.com/office/drawing/2014/main" id="{B3D905AE-AEE6-55F5-6671-52E7638EACC5}"/>
              </a:ext>
            </a:extLst>
          </p:cNvPr>
          <p:cNvSpPr txBox="1"/>
          <p:nvPr/>
        </p:nvSpPr>
        <p:spPr>
          <a:xfrm>
            <a:off x="197253" y="1397391"/>
            <a:ext cx="8527767" cy="109324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just"/>
            <a:r>
              <a:rPr lang="en-US" sz="1400" b="1" dirty="0"/>
              <a:t>Problem Statement:</a:t>
            </a:r>
          </a:p>
          <a:p>
            <a:pPr algn="just"/>
            <a:r>
              <a:rPr lang="en-US" sz="1400" dirty="0"/>
              <a:t>    The fall in enrollment in Govt. colleges is not due to infrastructure or teaching quality but mainly a lack of awareness. Students and parents often do not understand the value of graduation, the opportunities linked with different degree courses, or how to select a subject stream based on interests and future prospects. This confusion after Class 10/12 leads to poor academic decisions, dropouts, or migration to private institutions.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EF6897-D354-D915-DE96-2C2AB20DBF7C}"/>
              </a:ext>
            </a:extLst>
          </p:cNvPr>
          <p:cNvSpPr txBox="1"/>
          <p:nvPr/>
        </p:nvSpPr>
        <p:spPr>
          <a:xfrm>
            <a:off x="146920" y="3003536"/>
            <a:ext cx="24571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Lack of awareness about the graduation benefits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Confusion in choosing stream /courses after Class 10/12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Limited information on the nearby government colleges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Short-term job / skill courses appear more attractive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 Leads to dropouts and also migration to private colleges</a:t>
            </a:r>
          </a:p>
        </p:txBody>
      </p:sp>
      <p:sp>
        <p:nvSpPr>
          <p:cNvPr id="52" name="object 44">
            <a:extLst>
              <a:ext uri="{FF2B5EF4-FFF2-40B4-BE49-F238E27FC236}">
                <a16:creationId xmlns:a16="http://schemas.microsoft.com/office/drawing/2014/main" id="{091DA2C6-6BE6-FCBA-6BAE-387840230745}"/>
              </a:ext>
            </a:extLst>
          </p:cNvPr>
          <p:cNvSpPr txBox="1"/>
          <p:nvPr/>
        </p:nvSpPr>
        <p:spPr>
          <a:xfrm>
            <a:off x="2678399" y="3065935"/>
            <a:ext cx="2569737" cy="238526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120"/>
              </a:spcBef>
            </a:pPr>
            <a:r>
              <a:rPr lang="en-US" sz="1400" b="1" dirty="0"/>
              <a:t>          </a:t>
            </a:r>
            <a:r>
              <a:rPr lang="en-US" sz="1400" b="1" dirty="0" err="1"/>
              <a:t>VidyaGyan</a:t>
            </a:r>
            <a:r>
              <a:rPr lang="en-US" sz="1400" dirty="0"/>
              <a:t> is a one - stop personalized career and education advisor that will guide students through the aptitude - based assessments, course-to-career mapping, and government college discovery. It ensures informed the choices by tracking admissions, scholarships, and exams, while providing AI-driven personalized recommendations.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F0DCBB-C6EA-DFF9-A915-18FBC512393B}"/>
              </a:ext>
            </a:extLst>
          </p:cNvPr>
          <p:cNvSpPr txBox="1"/>
          <p:nvPr/>
        </p:nvSpPr>
        <p:spPr>
          <a:xfrm>
            <a:off x="2709774" y="2638070"/>
            <a:ext cx="245716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500" b="1" dirty="0" err="1"/>
              <a:t>VidyaGyan</a:t>
            </a:r>
            <a:endParaRPr lang="en-US" sz="15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A2E061-9A40-2C65-8412-3E62DDE76DB6}"/>
              </a:ext>
            </a:extLst>
          </p:cNvPr>
          <p:cNvSpPr txBox="1"/>
          <p:nvPr/>
        </p:nvSpPr>
        <p:spPr>
          <a:xfrm>
            <a:off x="5439759" y="3065935"/>
            <a:ext cx="319136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 AI-powered personalized course, college, and career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 Visual flowcharts for degree-to-career mapping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Timeline reminders for admissions, exams, and scholarships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 Location-based government college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 Scalable platform with potential government integration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FFFAAC1-C069-AF99-6592-7D5A1EB10858}"/>
              </a:ext>
            </a:extLst>
          </p:cNvPr>
          <p:cNvSpPr txBox="1"/>
          <p:nvPr/>
        </p:nvSpPr>
        <p:spPr>
          <a:xfrm>
            <a:off x="94108" y="2634580"/>
            <a:ext cx="245716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500" b="1" dirty="0"/>
              <a:t>Problem Scope</a:t>
            </a:r>
            <a:endParaRPr lang="en-US" sz="15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07B1B0-9256-1251-1945-42501A401AC2}"/>
              </a:ext>
            </a:extLst>
          </p:cNvPr>
          <p:cNvSpPr txBox="1"/>
          <p:nvPr/>
        </p:nvSpPr>
        <p:spPr>
          <a:xfrm>
            <a:off x="5249542" y="2651443"/>
            <a:ext cx="3467908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1" dirty="0"/>
              <a:t>Innovation and Uniqueness</a:t>
            </a:r>
          </a:p>
          <a:p>
            <a:pPr algn="ctr">
              <a:buNone/>
            </a:pPr>
            <a:endParaRPr lang="en-US" sz="15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3ED019-2CF2-3560-2ECE-7FDE61BF5D76}"/>
              </a:ext>
            </a:extLst>
          </p:cNvPr>
          <p:cNvSpPr txBox="1"/>
          <p:nvPr/>
        </p:nvSpPr>
        <p:spPr>
          <a:xfrm>
            <a:off x="8702269" y="1451981"/>
            <a:ext cx="3467908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1" dirty="0"/>
              <a:t>Our Features</a:t>
            </a:r>
          </a:p>
          <a:p>
            <a:pPr algn="ctr">
              <a:buNone/>
            </a:pPr>
            <a:endParaRPr lang="en-US" sz="15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6D1A37-39B0-6FE4-A3A8-AD567B72107C}"/>
              </a:ext>
            </a:extLst>
          </p:cNvPr>
          <p:cNvSpPr txBox="1"/>
          <p:nvPr/>
        </p:nvSpPr>
        <p:spPr>
          <a:xfrm>
            <a:off x="8834292" y="1841799"/>
            <a:ext cx="3271369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Aptitude &amp; interest-based course    </a:t>
            </a:r>
          </a:p>
          <a:p>
            <a:r>
              <a:rPr lang="en-US" sz="1500" dirty="0"/>
              <a:t>   suggestions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Course-to-career path mapping with visual charts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Nearby government colleges directory by area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Timeline tracker for admissions, scholarships, and exams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AI-personalized recommendations on courses, colleges, and careers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Access to open learning resources and skill materials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Scholarships and entrance exam alerts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/>
              <a:t> Roadmaps and study groups (highlighted as USPs)</a:t>
            </a:r>
          </a:p>
        </p:txBody>
      </p:sp>
      <p:pic>
        <p:nvPicPr>
          <p:cNvPr id="15364" name="Picture 2" descr="https://www.sih.gov.in/img1/SIH-Logo.png">
            <a:extLst>
              <a:ext uri="{FF2B5EF4-FFF2-40B4-BE49-F238E27FC236}">
                <a16:creationId xmlns:a16="http://schemas.microsoft.com/office/drawing/2014/main" id="{8677000B-D5FE-EE99-5E68-8C522ECD1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EB594087-9799-0E67-7F04-DFA25F3A662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82998" y="157316"/>
            <a:ext cx="1617014" cy="90226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BLASTORZ</a:t>
            </a:r>
            <a:endParaRPr lang="en-IN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F09814B-6F43-835D-B4F3-BEEBE611B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3900446"/>
              </p:ext>
            </p:extLst>
          </p:nvPr>
        </p:nvGraphicFramePr>
        <p:xfrm>
          <a:off x="4641569" y="2028322"/>
          <a:ext cx="15566533" cy="9922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074" name="Picture 2" descr="Top MERN Stack Interview Questions to Ace Your Next Job Interview">
            <a:extLst>
              <a:ext uri="{FF2B5EF4-FFF2-40B4-BE49-F238E27FC236}">
                <a16:creationId xmlns:a16="http://schemas.microsoft.com/office/drawing/2014/main" id="{CEA551AD-8BC4-C517-97F8-CF73E2D79D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09"/>
          <a:stretch>
            <a:fillRect/>
          </a:stretch>
        </p:blipFill>
        <p:spPr bwMode="auto">
          <a:xfrm>
            <a:off x="850143" y="2045663"/>
            <a:ext cx="3159970" cy="13631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ML - Wikipedia">
            <a:extLst>
              <a:ext uri="{FF2B5EF4-FFF2-40B4-BE49-F238E27FC236}">
                <a16:creationId xmlns:a16="http://schemas.microsoft.com/office/drawing/2014/main" id="{E7F8EFAA-30AB-C5BF-16FA-3FBCD4D4C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14" y="3549166"/>
            <a:ext cx="986520" cy="98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SS and its potential impact on SEO ...">
            <a:extLst>
              <a:ext uri="{FF2B5EF4-FFF2-40B4-BE49-F238E27FC236}">
                <a16:creationId xmlns:a16="http://schemas.microsoft.com/office/drawing/2014/main" id="{FEC4C490-0AD1-033B-F7AF-554B5EE63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952" y="3456725"/>
            <a:ext cx="919904" cy="114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JavaScript Logo, symbol, meaning, history, PNG, brand">
            <a:extLst>
              <a:ext uri="{FF2B5EF4-FFF2-40B4-BE49-F238E27FC236}">
                <a16:creationId xmlns:a16="http://schemas.microsoft.com/office/drawing/2014/main" id="{1745EA65-7FA0-E50C-D863-DA90F2CF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468" y="3511632"/>
            <a:ext cx="1887267" cy="106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RumbleTalk · GitHub">
            <a:extLst>
              <a:ext uri="{FF2B5EF4-FFF2-40B4-BE49-F238E27FC236}">
                <a16:creationId xmlns:a16="http://schemas.microsoft.com/office/drawing/2014/main" id="{6426E335-C4FE-6328-17C7-802B348FC5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3" b="11456"/>
          <a:stretch>
            <a:fillRect/>
          </a:stretch>
        </p:blipFill>
        <p:spPr bwMode="auto">
          <a:xfrm>
            <a:off x="3272101" y="4807137"/>
            <a:ext cx="1209452" cy="97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roadmap.sh · GitHub">
            <a:extLst>
              <a:ext uri="{FF2B5EF4-FFF2-40B4-BE49-F238E27FC236}">
                <a16:creationId xmlns:a16="http://schemas.microsoft.com/office/drawing/2014/main" id="{484AAE99-E6A8-6D73-0F64-FA28477CC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57785" y="4581426"/>
            <a:ext cx="115064" cy="11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Build an AI-powered recipe generator with Gemini on AI Studio">
            <a:extLst>
              <a:ext uri="{FF2B5EF4-FFF2-40B4-BE49-F238E27FC236}">
                <a16:creationId xmlns:a16="http://schemas.microsoft.com/office/drawing/2014/main" id="{DA55C1B4-4236-665B-8838-041F59088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77" y="4821029"/>
            <a:ext cx="1729161" cy="97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roadmap.sh · GitHub">
            <a:extLst>
              <a:ext uri="{FF2B5EF4-FFF2-40B4-BE49-F238E27FC236}">
                <a16:creationId xmlns:a16="http://schemas.microsoft.com/office/drawing/2014/main" id="{26F59413-8CF8-88DC-8FAE-612FFFA1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62" y="4858563"/>
            <a:ext cx="829408" cy="82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59E1547-82DF-D2CA-CD26-ACB68EBB83A9}"/>
              </a:ext>
            </a:extLst>
          </p:cNvPr>
          <p:cNvSpPr/>
          <p:nvPr/>
        </p:nvSpPr>
        <p:spPr>
          <a:xfrm>
            <a:off x="329577" y="4729164"/>
            <a:ext cx="4348382" cy="112859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18B81C-5AD6-9B9A-E453-D62C2CE5D172}"/>
              </a:ext>
            </a:extLst>
          </p:cNvPr>
          <p:cNvSpPr/>
          <p:nvPr/>
        </p:nvSpPr>
        <p:spPr>
          <a:xfrm>
            <a:off x="644522" y="3444621"/>
            <a:ext cx="3571213" cy="12487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1FD4A43-7B72-A371-8787-CAC44DF357F4}"/>
              </a:ext>
            </a:extLst>
          </p:cNvPr>
          <p:cNvSpPr txBox="1">
            <a:spLocks/>
          </p:cNvSpPr>
          <p:nvPr/>
        </p:nvSpPr>
        <p:spPr bwMode="auto">
          <a:xfrm>
            <a:off x="394440" y="1000238"/>
            <a:ext cx="400091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600" b="1" dirty="0"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Tech Stack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CC74DE0-53AD-022C-AFEA-854A10EB1095}"/>
              </a:ext>
            </a:extLst>
          </p:cNvPr>
          <p:cNvSpPr txBox="1">
            <a:spLocks/>
          </p:cNvSpPr>
          <p:nvPr/>
        </p:nvSpPr>
        <p:spPr bwMode="auto">
          <a:xfrm>
            <a:off x="5892518" y="1020875"/>
            <a:ext cx="485917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600" b="1" dirty="0"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Workflow Diagram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9385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21399" y="-99913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20976"/>
            <a:ext cx="2844800" cy="365125"/>
          </a:xfr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20976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-16818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693944A9-4D5A-DAFF-E0FE-4C0A1C03D9A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82998" y="221939"/>
            <a:ext cx="1617014" cy="90226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BLASTORZ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EFFE32-7867-AED4-6F86-E6A85B6A57AF}"/>
              </a:ext>
            </a:extLst>
          </p:cNvPr>
          <p:cNvSpPr/>
          <p:nvPr/>
        </p:nvSpPr>
        <p:spPr>
          <a:xfrm>
            <a:off x="835742" y="1364939"/>
            <a:ext cx="3433126" cy="10028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</a:rPr>
              <a:t>Awareness Feasibility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</a:rPr>
              <a:t>	Students &amp; parents lack clarity on graduation value. Huge demand for structured career guidance post Class 10/12. Platform can bridge awareness and decision-making gaps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29A1EA-117C-8899-54CE-589233FE154A}"/>
              </a:ext>
            </a:extLst>
          </p:cNvPr>
          <p:cNvSpPr/>
          <p:nvPr/>
        </p:nvSpPr>
        <p:spPr>
          <a:xfrm>
            <a:off x="585514" y="1969623"/>
            <a:ext cx="186813" cy="3170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D88AF4-57FE-F6B5-1FEB-FA207BE2CC4A}"/>
              </a:ext>
            </a:extLst>
          </p:cNvPr>
          <p:cNvSpPr/>
          <p:nvPr/>
        </p:nvSpPr>
        <p:spPr>
          <a:xfrm>
            <a:off x="429673" y="2208055"/>
            <a:ext cx="94386" cy="1597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9E8791-C769-13FA-ED2D-1965A8431A96}"/>
              </a:ext>
            </a:extLst>
          </p:cNvPr>
          <p:cNvSpPr/>
          <p:nvPr/>
        </p:nvSpPr>
        <p:spPr>
          <a:xfrm>
            <a:off x="322499" y="2360455"/>
            <a:ext cx="45719" cy="75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5E4797-0F01-92E7-9255-97C1A43BF169}"/>
              </a:ext>
            </a:extLst>
          </p:cNvPr>
          <p:cNvSpPr/>
          <p:nvPr/>
        </p:nvSpPr>
        <p:spPr>
          <a:xfrm>
            <a:off x="581682" y="3238200"/>
            <a:ext cx="186813" cy="3170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EC8A8F-89B1-B277-10A9-013E14A5443B}"/>
              </a:ext>
            </a:extLst>
          </p:cNvPr>
          <p:cNvSpPr/>
          <p:nvPr/>
        </p:nvSpPr>
        <p:spPr>
          <a:xfrm>
            <a:off x="425841" y="3476632"/>
            <a:ext cx="94386" cy="1597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35BD508-8E88-7BAB-1207-2271E222350B}"/>
              </a:ext>
            </a:extLst>
          </p:cNvPr>
          <p:cNvSpPr/>
          <p:nvPr/>
        </p:nvSpPr>
        <p:spPr>
          <a:xfrm>
            <a:off x="318667" y="3629032"/>
            <a:ext cx="45719" cy="75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EFD970-6DF3-4929-05D9-DA24EA57E7BE}"/>
              </a:ext>
            </a:extLst>
          </p:cNvPr>
          <p:cNvSpPr/>
          <p:nvPr/>
        </p:nvSpPr>
        <p:spPr>
          <a:xfrm>
            <a:off x="562654" y="4506777"/>
            <a:ext cx="186813" cy="3170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81FE49C-659B-EAB2-1BA8-6EEBE3F44309}"/>
              </a:ext>
            </a:extLst>
          </p:cNvPr>
          <p:cNvSpPr/>
          <p:nvPr/>
        </p:nvSpPr>
        <p:spPr>
          <a:xfrm>
            <a:off x="406813" y="4745209"/>
            <a:ext cx="94386" cy="1597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C093441-101E-4DC1-5D98-F1791699962A}"/>
              </a:ext>
            </a:extLst>
          </p:cNvPr>
          <p:cNvSpPr/>
          <p:nvPr/>
        </p:nvSpPr>
        <p:spPr>
          <a:xfrm>
            <a:off x="299639" y="4897609"/>
            <a:ext cx="45719" cy="75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BC8898-4BD6-8DD5-9231-000AB48627EE}"/>
              </a:ext>
            </a:extLst>
          </p:cNvPr>
          <p:cNvSpPr/>
          <p:nvPr/>
        </p:nvSpPr>
        <p:spPr>
          <a:xfrm>
            <a:off x="585514" y="5750403"/>
            <a:ext cx="186813" cy="31709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B247B96-F653-CFA8-9BDE-E2D9098A0C09}"/>
              </a:ext>
            </a:extLst>
          </p:cNvPr>
          <p:cNvSpPr/>
          <p:nvPr/>
        </p:nvSpPr>
        <p:spPr>
          <a:xfrm>
            <a:off x="429673" y="5988835"/>
            <a:ext cx="94386" cy="15977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90647C5-E557-76FC-915C-8921526FF6C7}"/>
              </a:ext>
            </a:extLst>
          </p:cNvPr>
          <p:cNvSpPr/>
          <p:nvPr/>
        </p:nvSpPr>
        <p:spPr>
          <a:xfrm>
            <a:off x="322499" y="6141235"/>
            <a:ext cx="45719" cy="755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6A9458F-78CC-A80E-FFDB-50B0CAFC8CB4}"/>
              </a:ext>
            </a:extLst>
          </p:cNvPr>
          <p:cNvSpPr/>
          <p:nvPr/>
        </p:nvSpPr>
        <p:spPr>
          <a:xfrm>
            <a:off x="835742" y="2532368"/>
            <a:ext cx="3453204" cy="11721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</a:rPr>
              <a:t>Technical Feasibility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</a:rPr>
              <a:t>        Mobile + web - based development possible with current tools. AI-based recommendations feasible with open datasets. Location-based college search easy to integrate with maps/APIs. Offline features can support low-internet areas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A9AA238-CA7E-4C01-9277-0330D0EAAFCB}"/>
              </a:ext>
            </a:extLst>
          </p:cNvPr>
          <p:cNvSpPr/>
          <p:nvPr/>
        </p:nvSpPr>
        <p:spPr>
          <a:xfrm>
            <a:off x="835742" y="3869082"/>
            <a:ext cx="3453204" cy="103941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</a:rPr>
              <a:t>Financial Feasibility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</a:rPr>
              <a:t>       Open-source tools &amp; free APIs reduce cost. Student cloud credits minimize infra expenses. Govt. &amp; CSR tie-ups make scaling affordable. Low maintenance cost after setup</a:t>
            </a:r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61210A4-41CA-AFB5-15B6-EAEB9D5E88F3}"/>
              </a:ext>
            </a:extLst>
          </p:cNvPr>
          <p:cNvSpPr/>
          <p:nvPr/>
        </p:nvSpPr>
        <p:spPr>
          <a:xfrm>
            <a:off x="858477" y="5068821"/>
            <a:ext cx="3453205" cy="11340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>
                <a:solidFill>
                  <a:schemeClr val="tx1"/>
                </a:solidFill>
              </a:rPr>
              <a:t>Operational Feasibility</a:t>
            </a:r>
          </a:p>
          <a:p>
            <a:r>
              <a:rPr lang="en-US" sz="1100" dirty="0">
                <a:solidFill>
                  <a:schemeClr val="tx1"/>
                </a:solidFill>
              </a:rPr>
              <a:t>   Multi-language support widens reach (English, Hindi, etc.). Simple UI ensures even rural students can use it. Study groups encourage peer learning &amp; engagement. Roadmaps make career options easy to understand. Can be piloted in small regions before scaling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7ECD7285-3A97-18D9-1E13-738739789C07}"/>
              </a:ext>
            </a:extLst>
          </p:cNvPr>
          <p:cNvSpPr/>
          <p:nvPr/>
        </p:nvSpPr>
        <p:spPr>
          <a:xfrm>
            <a:off x="4517136" y="1398123"/>
            <a:ext cx="2706088" cy="924232"/>
          </a:xfrm>
          <a:prstGeom prst="homePlate">
            <a:avLst/>
          </a:prstGeom>
          <a:gradFill flip="none" rotWithShape="1">
            <a:gsLst>
              <a:gs pos="0">
                <a:srgbClr val="6F72E3">
                  <a:shade val="30000"/>
                  <a:satMod val="115000"/>
                </a:srgbClr>
              </a:gs>
              <a:gs pos="50000">
                <a:srgbClr val="6F72E3">
                  <a:shade val="67500"/>
                  <a:satMod val="115000"/>
                </a:srgbClr>
              </a:gs>
              <a:gs pos="100000">
                <a:srgbClr val="6F72E3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awareness → </a:t>
            </a:r>
          </a:p>
          <a:p>
            <a:pPr algn="ctr"/>
            <a:r>
              <a:rPr lang="en-US" dirty="0"/>
              <a:t>fewer users initially</a:t>
            </a:r>
            <a:endParaRPr lang="en-IN" dirty="0"/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41DAF052-27F6-89F4-B45C-4E1F27B6DA70}"/>
              </a:ext>
            </a:extLst>
          </p:cNvPr>
          <p:cNvSpPr/>
          <p:nvPr/>
        </p:nvSpPr>
        <p:spPr>
          <a:xfrm>
            <a:off x="7015719" y="1405497"/>
            <a:ext cx="836481" cy="92423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32F9E18F-2863-472D-01F9-F64F6B8242F9}"/>
              </a:ext>
            </a:extLst>
          </p:cNvPr>
          <p:cNvSpPr/>
          <p:nvPr/>
        </p:nvSpPr>
        <p:spPr>
          <a:xfrm>
            <a:off x="7659329" y="1405497"/>
            <a:ext cx="4102997" cy="924232"/>
          </a:xfrm>
          <a:prstGeom prst="chevron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School campaigns, teacher/counselor partnerships, demo sessions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6" name="Arrow: Pentagon 35">
            <a:extLst>
              <a:ext uri="{FF2B5EF4-FFF2-40B4-BE49-F238E27FC236}">
                <a16:creationId xmlns:a16="http://schemas.microsoft.com/office/drawing/2014/main" id="{073F7FA9-43BE-55BD-5322-ACFD73B215FB}"/>
              </a:ext>
            </a:extLst>
          </p:cNvPr>
          <p:cNvSpPr/>
          <p:nvPr/>
        </p:nvSpPr>
        <p:spPr>
          <a:xfrm>
            <a:off x="4541047" y="2585757"/>
            <a:ext cx="2706088" cy="924232"/>
          </a:xfrm>
          <a:prstGeom prst="homePlate">
            <a:avLst/>
          </a:prstGeom>
          <a:gradFill flip="none" rotWithShape="1">
            <a:gsLst>
              <a:gs pos="0">
                <a:srgbClr val="6F72E3">
                  <a:shade val="30000"/>
                  <a:satMod val="115000"/>
                </a:srgbClr>
              </a:gs>
              <a:gs pos="50000">
                <a:srgbClr val="6F72E3">
                  <a:shade val="67500"/>
                  <a:satMod val="115000"/>
                </a:srgbClr>
              </a:gs>
              <a:gs pos="100000">
                <a:srgbClr val="6F72E3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Wrong/incomplete college/scholarship/</a:t>
            </a:r>
          </a:p>
          <a:p>
            <a:pPr algn="ctr"/>
            <a:r>
              <a:rPr lang="en-US" dirty="0"/>
              <a:t>exam data</a:t>
            </a:r>
            <a:endParaRPr lang="en-IN" dirty="0"/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F9F681CE-EBA3-B6FD-B477-0217E006D8AD}"/>
              </a:ext>
            </a:extLst>
          </p:cNvPr>
          <p:cNvSpPr/>
          <p:nvPr/>
        </p:nvSpPr>
        <p:spPr>
          <a:xfrm>
            <a:off x="7015719" y="2593131"/>
            <a:ext cx="836481" cy="92423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15F22C03-F0E6-1F2E-0153-BC5D127884E8}"/>
              </a:ext>
            </a:extLst>
          </p:cNvPr>
          <p:cNvSpPr/>
          <p:nvPr/>
        </p:nvSpPr>
        <p:spPr>
          <a:xfrm>
            <a:off x="7659329" y="2593131"/>
            <a:ext cx="4102997" cy="924232"/>
          </a:xfrm>
          <a:prstGeom prst="chevron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Verified govt. sources, regular updates, API integrations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9" name="Arrow: Pentagon 38">
            <a:extLst>
              <a:ext uri="{FF2B5EF4-FFF2-40B4-BE49-F238E27FC236}">
                <a16:creationId xmlns:a16="http://schemas.microsoft.com/office/drawing/2014/main" id="{1EB00650-96AA-15FC-EFC0-C9A9F8FFFDDB}"/>
              </a:ext>
            </a:extLst>
          </p:cNvPr>
          <p:cNvSpPr/>
          <p:nvPr/>
        </p:nvSpPr>
        <p:spPr>
          <a:xfrm>
            <a:off x="4541047" y="3861881"/>
            <a:ext cx="2706088" cy="924232"/>
          </a:xfrm>
          <a:prstGeom prst="homePlate">
            <a:avLst/>
          </a:prstGeom>
          <a:gradFill flip="none" rotWithShape="1">
            <a:gsLst>
              <a:gs pos="0">
                <a:srgbClr val="6F72E3">
                  <a:shade val="30000"/>
                  <a:satMod val="115000"/>
                </a:srgbClr>
              </a:gs>
              <a:gs pos="50000">
                <a:srgbClr val="6F72E3">
                  <a:shade val="67500"/>
                  <a:satMod val="115000"/>
                </a:srgbClr>
              </a:gs>
              <a:gs pos="100000">
                <a:srgbClr val="6F72E3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Lack of funds for large-scale rollout</a:t>
            </a:r>
            <a:endParaRPr lang="en-IN"/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0D083923-B8B0-7688-A1AD-F97511CF8F49}"/>
              </a:ext>
            </a:extLst>
          </p:cNvPr>
          <p:cNvSpPr/>
          <p:nvPr/>
        </p:nvSpPr>
        <p:spPr>
          <a:xfrm>
            <a:off x="7015719" y="3869255"/>
            <a:ext cx="836481" cy="92423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B078007C-AD0D-59C1-99BA-DA2EDE77F5C3}"/>
              </a:ext>
            </a:extLst>
          </p:cNvPr>
          <p:cNvSpPr/>
          <p:nvPr/>
        </p:nvSpPr>
        <p:spPr>
          <a:xfrm>
            <a:off x="7659329" y="3869255"/>
            <a:ext cx="4102997" cy="924232"/>
          </a:xfrm>
          <a:prstGeom prst="chevron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Phase-wise implementation, CSR funding and also government sponsorship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1FF18E61-4593-B0A8-48E4-2A43CFB7681F}"/>
              </a:ext>
            </a:extLst>
          </p:cNvPr>
          <p:cNvSpPr/>
          <p:nvPr/>
        </p:nvSpPr>
        <p:spPr>
          <a:xfrm>
            <a:off x="4559951" y="5119633"/>
            <a:ext cx="2706088" cy="924232"/>
          </a:xfrm>
          <a:prstGeom prst="homePlate">
            <a:avLst/>
          </a:prstGeom>
          <a:gradFill flip="none" rotWithShape="1">
            <a:gsLst>
              <a:gs pos="0">
                <a:srgbClr val="6F72E3">
                  <a:shade val="30000"/>
                  <a:satMod val="115000"/>
                </a:srgbClr>
              </a:gs>
              <a:gs pos="50000">
                <a:srgbClr val="6F72E3">
                  <a:shade val="67500"/>
                  <a:satMod val="115000"/>
                </a:srgbClr>
              </a:gs>
              <a:gs pos="100000">
                <a:srgbClr val="6F72E3">
                  <a:shade val="100000"/>
                  <a:satMod val="115000"/>
                </a:srgb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Digital literacy gaps among students &amp; parents</a:t>
            </a:r>
            <a:endParaRPr lang="en-IN" dirty="0"/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04B05602-EF32-8112-A265-0C7B34A92854}"/>
              </a:ext>
            </a:extLst>
          </p:cNvPr>
          <p:cNvSpPr/>
          <p:nvPr/>
        </p:nvSpPr>
        <p:spPr>
          <a:xfrm>
            <a:off x="7015719" y="5127007"/>
            <a:ext cx="836481" cy="924232"/>
          </a:xfrm>
          <a:prstGeom prst="chevron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02F6184D-2DAF-6F9B-90D3-7E07EB29A545}"/>
              </a:ext>
            </a:extLst>
          </p:cNvPr>
          <p:cNvSpPr/>
          <p:nvPr/>
        </p:nvSpPr>
        <p:spPr>
          <a:xfrm>
            <a:off x="7659329" y="5127007"/>
            <a:ext cx="4102995" cy="924232"/>
          </a:xfrm>
          <a:prstGeom prst="chevron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Step-by-step onboarding, awareness workshops, easy visuals/infographics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96278299-B4AD-BF1D-A1C2-D4F326FC6160}"/>
              </a:ext>
            </a:extLst>
          </p:cNvPr>
          <p:cNvSpPr txBox="1">
            <a:spLocks/>
          </p:cNvSpPr>
          <p:nvPr/>
        </p:nvSpPr>
        <p:spPr bwMode="auto">
          <a:xfrm>
            <a:off x="3843593" y="824871"/>
            <a:ext cx="2264206" cy="562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600" b="1" dirty="0"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Risks</a:t>
            </a:r>
          </a:p>
        </p:txBody>
      </p:sp>
      <p:sp>
        <p:nvSpPr>
          <p:cNvPr id="46" name="Title 1">
            <a:extLst>
              <a:ext uri="{FF2B5EF4-FFF2-40B4-BE49-F238E27FC236}">
                <a16:creationId xmlns:a16="http://schemas.microsoft.com/office/drawing/2014/main" id="{054B6270-28A8-C3DA-84E0-E9233EB300C3}"/>
              </a:ext>
            </a:extLst>
          </p:cNvPr>
          <p:cNvSpPr txBox="1">
            <a:spLocks/>
          </p:cNvSpPr>
          <p:nvPr/>
        </p:nvSpPr>
        <p:spPr bwMode="auto">
          <a:xfrm>
            <a:off x="7433959" y="832622"/>
            <a:ext cx="2264206" cy="562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600" b="1" dirty="0">
                <a:latin typeface="+mn-lt"/>
                <a:ea typeface="ADLaM Display" panose="02010000000000000000" pitchFamily="2" charset="0"/>
                <a:cs typeface="ADLaM Display" panose="02010000000000000000" pitchFamily="2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599" y="137959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0E82E4D1-2741-F2EA-B805-2562FC1F4FC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82998" y="157316"/>
            <a:ext cx="1617014" cy="90226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BLASTORZ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DBE38-B3BC-F451-4674-7957E5358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502338"/>
            <a:ext cx="121920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34289" y="-1714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E86927FB-4EE6-5329-B3A5-C62ED8AFB7F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82998" y="157316"/>
            <a:ext cx="1617014" cy="90226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BLASTORZ</a:t>
            </a:r>
            <a:endParaRPr lang="en-IN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2839F229-6599-393C-116D-A32AC252C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9374" y="1112158"/>
            <a:ext cx="7421569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Shiksha – Career Guidance &amp; Courses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https://www.shiksha.com/careers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JKBOPEE – J&amp;K Board of Professional Entrance Exams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https://www.jkbopee.gov.in/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Directorate of Colleges, J&amp;K (Higher Education Dept.)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https://directorcollegesjk.in/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J&amp;K Higher Education Dept. – Colleges List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https://www.jkhighereducation.nic.in/colleges.html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JKAA – J&amp;K Academic Affairs Portal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https://jkaa.directorcollegesjk.in/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CollegeDunia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College &amp; Course Comparison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lang="en-US" altLang="en-US" dirty="0">
                <a:latin typeface="Arial" panose="020B0604020202020204" pitchFamily="34" charset="0"/>
                <a:hlinkClick r:id="rId9"/>
              </a:rPr>
              <a:t>https://collegedunia.com/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1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Careers360 – Exams, Colleges &amp; Career Guidance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10"/>
              </a:rPr>
              <a:t>https://www.careers360.com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7730</TotalTime>
  <Words>781</Words>
  <Application>Microsoft Office PowerPoint</Application>
  <PresentationFormat>Widescreen</PresentationFormat>
  <Paragraphs>104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Abadi</vt:lpstr>
      <vt:lpstr>Arial</vt:lpstr>
      <vt:lpstr>Calibri</vt:lpstr>
      <vt:lpstr>Garamond</vt:lpstr>
      <vt:lpstr>Times New Roman</vt:lpstr>
      <vt:lpstr>TradeGothic</vt:lpstr>
      <vt:lpstr>Office Theme</vt:lpstr>
      <vt:lpstr>SMART INDIA HACKATHON 2025</vt:lpstr>
      <vt:lpstr>VidyaGyan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Tushyent Paramasivam</cp:lastModifiedBy>
  <cp:revision>150</cp:revision>
  <dcterms:created xsi:type="dcterms:W3CDTF">2013-12-12T18:46:50Z</dcterms:created>
  <dcterms:modified xsi:type="dcterms:W3CDTF">2025-09-24T08:47:36Z</dcterms:modified>
  <cp:category/>
</cp:coreProperties>
</file>