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Lato"/>
      <p:regular r:id="rId30"/>
      <p:bold r:id="rId31"/>
      <p:italic r:id="rId32"/>
      <p:boldItalic r:id="rId33"/>
    </p:embeddedFon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ArialBlack-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afcef435a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5afcef435a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afcef435a_2_1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5afcef435a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afcef435a_2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5afcef435a_2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afcef435a_2_1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5afcef435a_2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afcef435a_2_1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5afcef435a_2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afcef435a_2_1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5afcef435a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afcef435a_2_1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5afcef435a_2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afcef435a_2_1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5afcef435a_2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afcef435a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5afcef435a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afcef435a_2_1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5afcef435a_2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afcef435a_2_1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25afcef435a_2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afcef435a_2_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5afcef435a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afcef435a_2_2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5afcef435a_2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afcef435a_2_2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5afcef435a_2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afcef435a_2_3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25afcef435a_2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5afcef435a_2_3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5afcef435a_2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afcef435a_2_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5afcef435a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afcef435a_2_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5afcef435a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afcef435a_2_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5afcef435a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afcef435a_2_1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5afcef435a_2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afcef435a_2_1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5afcef435a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afcef435a_2_1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5afcef435a_2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afcef435a_2_1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5afcef435a_2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 name="Shape 71"/>
        <p:cNvGrpSpPr/>
        <p:nvPr/>
      </p:nvGrpSpPr>
      <p:grpSpPr>
        <a:xfrm>
          <a:off x="0" y="0"/>
          <a:ext cx="0" cy="0"/>
          <a:chOff x="0" y="0"/>
          <a:chExt cx="0" cy="0"/>
        </a:xfrm>
      </p:grpSpPr>
      <p:sp>
        <p:nvSpPr>
          <p:cNvPr id="72" name="Google Shape;72;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 name="Google Shape;74;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0" name="Google Shape;80;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3" name="Google Shape;93;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5" name="Google Shape;95;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20.png"/><Relationship Id="rId11" Type="http://schemas.openxmlformats.org/officeDocument/2006/relationships/image" Target="../media/image26.png"/><Relationship Id="rId10" Type="http://schemas.openxmlformats.org/officeDocument/2006/relationships/image" Target="../media/image22.png"/><Relationship Id="rId12" Type="http://schemas.openxmlformats.org/officeDocument/2006/relationships/image" Target="../media/image25.png"/><Relationship Id="rId9" Type="http://schemas.openxmlformats.org/officeDocument/2006/relationships/image" Target="../media/image29.png"/><Relationship Id="rId5" Type="http://schemas.openxmlformats.org/officeDocument/2006/relationships/image" Target="../media/image27.png"/><Relationship Id="rId6" Type="http://schemas.openxmlformats.org/officeDocument/2006/relationships/image" Target="../media/image23.png"/><Relationship Id="rId7" Type="http://schemas.openxmlformats.org/officeDocument/2006/relationships/image" Target="../media/image15.png"/><Relationship Id="rId8"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130" name="Google Shape;130;p25"/>
          <p:cNvSpPr txBox="1"/>
          <p:nvPr/>
        </p:nvSpPr>
        <p:spPr>
          <a:xfrm>
            <a:off x="558185" y="1489836"/>
            <a:ext cx="7924500" cy="28398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3000" u="none" cap="none" strike="noStrike">
                <a:solidFill>
                  <a:schemeClr val="accent2"/>
                </a:solidFill>
                <a:latin typeface="Arial Black"/>
                <a:ea typeface="Arial Black"/>
                <a:cs typeface="Arial Black"/>
                <a:sym typeface="Arial Black"/>
              </a:rPr>
              <a:t>G2M insight for Cab Investment firm</a:t>
            </a:r>
            <a:endParaRPr sz="1100"/>
          </a:p>
          <a:p>
            <a:pPr indent="0" lvl="0" marL="0" marR="0" rtl="0" algn="l">
              <a:spcBef>
                <a:spcPts val="0"/>
              </a:spcBef>
              <a:spcAft>
                <a:spcPts val="0"/>
              </a:spcAft>
              <a:buNone/>
            </a:pPr>
            <a:r>
              <a:t/>
            </a:r>
            <a:endParaRPr sz="3000">
              <a:solidFill>
                <a:schemeClr val="accent2"/>
              </a:solidFill>
              <a:latin typeface="Arial Black"/>
              <a:ea typeface="Arial Black"/>
              <a:cs typeface="Arial Black"/>
              <a:sym typeface="Arial Black"/>
            </a:endParaRPr>
          </a:p>
          <a:p>
            <a:pPr indent="0" lvl="0" marL="0" marR="0" rtl="0" algn="l">
              <a:spcBef>
                <a:spcPts val="0"/>
              </a:spcBef>
              <a:spcAft>
                <a:spcPts val="0"/>
              </a:spcAft>
              <a:buNone/>
            </a:pPr>
            <a:r>
              <a:rPr b="1" i="0" lang="en" sz="3000">
                <a:solidFill>
                  <a:schemeClr val="accent2"/>
                </a:solidFill>
                <a:latin typeface="Lato"/>
                <a:ea typeface="Lato"/>
                <a:cs typeface="Lato"/>
                <a:sym typeface="Lato"/>
              </a:rPr>
              <a:t>Company Name</a:t>
            </a:r>
            <a:r>
              <a:rPr b="0" i="0" lang="en" sz="3000">
                <a:solidFill>
                  <a:schemeClr val="accent2"/>
                </a:solidFill>
                <a:latin typeface="Lato"/>
                <a:ea typeface="Lato"/>
                <a:cs typeface="Lato"/>
                <a:sym typeface="Lato"/>
              </a:rPr>
              <a:t> : XYZ</a:t>
            </a:r>
            <a:br>
              <a:rPr lang="en" sz="3000">
                <a:solidFill>
                  <a:schemeClr val="accent2"/>
                </a:solidFill>
                <a:latin typeface="Calibri"/>
                <a:ea typeface="Calibri"/>
                <a:cs typeface="Calibri"/>
                <a:sym typeface="Calibri"/>
              </a:rPr>
            </a:br>
            <a:r>
              <a:rPr b="1" i="0" lang="en" sz="3000">
                <a:solidFill>
                  <a:schemeClr val="accent2"/>
                </a:solidFill>
                <a:latin typeface="Lato"/>
                <a:ea typeface="Lato"/>
                <a:cs typeface="Lato"/>
                <a:sym typeface="Lato"/>
              </a:rPr>
              <a:t>Location</a:t>
            </a:r>
            <a:r>
              <a:rPr b="0" i="0" lang="en" sz="3000">
                <a:solidFill>
                  <a:schemeClr val="accent2"/>
                </a:solidFill>
                <a:latin typeface="Lato"/>
                <a:ea typeface="Lato"/>
                <a:cs typeface="Lato"/>
                <a:sym typeface="Lato"/>
              </a:rPr>
              <a:t>: U</a:t>
            </a:r>
            <a:r>
              <a:rPr lang="en" sz="3000">
                <a:solidFill>
                  <a:schemeClr val="accent2"/>
                </a:solidFill>
                <a:latin typeface="Lato"/>
                <a:ea typeface="Lato"/>
                <a:cs typeface="Lato"/>
                <a:sym typeface="Lato"/>
              </a:rPr>
              <a:t>S</a:t>
            </a:r>
            <a:br>
              <a:rPr lang="en" sz="3000">
                <a:solidFill>
                  <a:schemeClr val="accent2"/>
                </a:solidFill>
                <a:latin typeface="Calibri"/>
                <a:ea typeface="Calibri"/>
                <a:cs typeface="Calibri"/>
                <a:sym typeface="Calibri"/>
              </a:rPr>
            </a:br>
            <a:r>
              <a:rPr b="1" i="0" lang="en" sz="3000">
                <a:solidFill>
                  <a:schemeClr val="accent2"/>
                </a:solidFill>
                <a:latin typeface="Lato"/>
                <a:ea typeface="Lato"/>
                <a:cs typeface="Lato"/>
                <a:sym typeface="Lato"/>
              </a:rPr>
              <a:t>Team</a:t>
            </a:r>
            <a:r>
              <a:rPr b="0" i="0" lang="en" sz="3000">
                <a:solidFill>
                  <a:schemeClr val="accent2"/>
                </a:solidFill>
                <a:latin typeface="Lato"/>
                <a:ea typeface="Lato"/>
                <a:cs typeface="Lato"/>
                <a:sym typeface="Lato"/>
              </a:rPr>
              <a:t>: Data and Analytics</a:t>
            </a:r>
            <a:br>
              <a:rPr lang="en" sz="3000">
                <a:solidFill>
                  <a:schemeClr val="accent2"/>
                </a:solidFill>
                <a:latin typeface="Calibri"/>
                <a:ea typeface="Calibri"/>
                <a:cs typeface="Calibri"/>
                <a:sym typeface="Calibri"/>
              </a:rPr>
            </a:br>
            <a:r>
              <a:rPr b="1" i="0" lang="en" sz="3000">
                <a:solidFill>
                  <a:schemeClr val="accent2"/>
                </a:solidFill>
                <a:latin typeface="Lato"/>
                <a:ea typeface="Lato"/>
                <a:cs typeface="Lato"/>
                <a:sym typeface="Lato"/>
              </a:rPr>
              <a:t>Date</a:t>
            </a:r>
            <a:r>
              <a:rPr b="0" i="0" lang="en" sz="3000">
                <a:solidFill>
                  <a:schemeClr val="accent2"/>
                </a:solidFill>
                <a:latin typeface="Lato"/>
                <a:ea typeface="Lato"/>
                <a:cs typeface="Lato"/>
                <a:sym typeface="Lato"/>
              </a:rPr>
              <a:t>: </a:t>
            </a:r>
            <a:r>
              <a:rPr lang="en" sz="3000">
                <a:solidFill>
                  <a:schemeClr val="accent2"/>
                </a:solidFill>
                <a:latin typeface="Lato"/>
                <a:ea typeface="Lato"/>
                <a:cs typeface="Lato"/>
                <a:sym typeface="Lato"/>
              </a:rPr>
              <a:t>21</a:t>
            </a:r>
            <a:r>
              <a:rPr b="0" i="0" lang="en" sz="3000">
                <a:solidFill>
                  <a:schemeClr val="accent2"/>
                </a:solidFill>
                <a:latin typeface="Lato"/>
                <a:ea typeface="Lato"/>
                <a:cs typeface="Lato"/>
                <a:sym typeface="Lato"/>
              </a:rPr>
              <a:t>-Ju</a:t>
            </a:r>
            <a:r>
              <a:rPr lang="en" sz="3000">
                <a:solidFill>
                  <a:schemeClr val="accent2"/>
                </a:solidFill>
                <a:latin typeface="Lato"/>
                <a:ea typeface="Lato"/>
                <a:cs typeface="Lato"/>
                <a:sym typeface="Lato"/>
              </a:rPr>
              <a:t>ly</a:t>
            </a:r>
            <a:r>
              <a:rPr b="0" i="0" lang="en" sz="3000">
                <a:solidFill>
                  <a:schemeClr val="accent2"/>
                </a:solidFill>
                <a:latin typeface="Lato"/>
                <a:ea typeface="Lato"/>
                <a:cs typeface="Lato"/>
                <a:sym typeface="Lato"/>
              </a:rPr>
              <a:t>-202</a:t>
            </a:r>
            <a:r>
              <a:rPr lang="en" sz="3000">
                <a:solidFill>
                  <a:schemeClr val="accent2"/>
                </a:solidFill>
                <a:latin typeface="Lato"/>
                <a:ea typeface="Lato"/>
                <a:cs typeface="Lato"/>
                <a:sym typeface="Lato"/>
              </a:rPr>
              <a:t>3</a:t>
            </a:r>
            <a:endParaRPr sz="3000">
              <a:solidFill>
                <a:schemeClr val="accent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700"/>
              <a:buFont typeface="Arial Black"/>
              <a:buNone/>
            </a:pPr>
            <a:r>
              <a:rPr b="1" lang="en" sz="2700">
                <a:solidFill>
                  <a:schemeClr val="accent2"/>
                </a:solidFill>
                <a:latin typeface="Arial Black"/>
                <a:ea typeface="Arial Black"/>
                <a:cs typeface="Arial Black"/>
                <a:sym typeface="Arial Black"/>
              </a:rPr>
              <a:t>Pink Cab: Price Charged per KM per City</a:t>
            </a:r>
            <a:endParaRPr/>
          </a:p>
        </p:txBody>
      </p:sp>
      <p:pic>
        <p:nvPicPr>
          <p:cNvPr id="189" name="Google Shape;189;p34"/>
          <p:cNvPicPr preferRelativeResize="0"/>
          <p:nvPr>
            <p:ph idx="1" type="body"/>
          </p:nvPr>
        </p:nvPicPr>
        <p:blipFill rotWithShape="1">
          <a:blip r:embed="rId3">
            <a:alphaModFix/>
          </a:blip>
          <a:srcRect b="0" l="0" r="0" t="0"/>
          <a:stretch/>
        </p:blipFill>
        <p:spPr>
          <a:xfrm>
            <a:off x="453684" y="1369219"/>
            <a:ext cx="5760720" cy="3589643"/>
          </a:xfrm>
          <a:prstGeom prst="rect">
            <a:avLst/>
          </a:prstGeom>
          <a:noFill/>
          <a:ln>
            <a:noFill/>
          </a:ln>
        </p:spPr>
      </p:pic>
      <p:sp>
        <p:nvSpPr>
          <p:cNvPr id="190" name="Google Shape;190;p34"/>
          <p:cNvSpPr txBox="1"/>
          <p:nvPr/>
        </p:nvSpPr>
        <p:spPr>
          <a:xfrm>
            <a:off x="6450917" y="1387682"/>
            <a:ext cx="2693084" cy="2331407"/>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chemeClr val="accent2"/>
              </a:buClr>
              <a:buSzPts val="2100"/>
              <a:buFont typeface="Noto Sans Symbols"/>
              <a:buChar char="❑"/>
            </a:pPr>
            <a:r>
              <a:rPr b="1" lang="en" sz="2100">
                <a:solidFill>
                  <a:schemeClr val="accent2"/>
                </a:solidFill>
                <a:latin typeface="Arial Black"/>
                <a:ea typeface="Arial Black"/>
                <a:cs typeface="Arial Black"/>
                <a:sym typeface="Arial Black"/>
              </a:rPr>
              <a:t>For Pink cab all the cities have the same increase in price charge with increase in distance</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444451" y="168337"/>
            <a:ext cx="8255098"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700"/>
              <a:buFont typeface="Arial Black"/>
              <a:buNone/>
            </a:pPr>
            <a:r>
              <a:rPr b="1" lang="en" sz="2700">
                <a:solidFill>
                  <a:schemeClr val="accent2"/>
                </a:solidFill>
                <a:latin typeface="Arial Black"/>
                <a:ea typeface="Arial Black"/>
                <a:cs typeface="Arial Black"/>
                <a:sym typeface="Arial Black"/>
              </a:rPr>
              <a:t>Yellow Cab: Price Charged per KM per City</a:t>
            </a:r>
            <a:endParaRPr sz="2700"/>
          </a:p>
        </p:txBody>
      </p:sp>
      <p:pic>
        <p:nvPicPr>
          <p:cNvPr id="196" name="Google Shape;196;p35"/>
          <p:cNvPicPr preferRelativeResize="0"/>
          <p:nvPr/>
        </p:nvPicPr>
        <p:blipFill rotWithShape="1">
          <a:blip r:embed="rId3">
            <a:alphaModFix/>
          </a:blip>
          <a:srcRect b="0" l="0" r="0" t="0"/>
          <a:stretch/>
        </p:blipFill>
        <p:spPr>
          <a:xfrm>
            <a:off x="444451" y="1077496"/>
            <a:ext cx="5759402" cy="3596495"/>
          </a:xfrm>
          <a:prstGeom prst="rect">
            <a:avLst/>
          </a:prstGeom>
          <a:noFill/>
          <a:ln>
            <a:noFill/>
          </a:ln>
        </p:spPr>
      </p:pic>
      <p:sp>
        <p:nvSpPr>
          <p:cNvPr id="197" name="Google Shape;197;p35"/>
          <p:cNvSpPr txBox="1"/>
          <p:nvPr/>
        </p:nvSpPr>
        <p:spPr>
          <a:xfrm>
            <a:off x="6527409" y="2052628"/>
            <a:ext cx="2616591" cy="2008242"/>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lang="en" sz="1800">
                <a:solidFill>
                  <a:schemeClr val="accent2"/>
                </a:solidFill>
                <a:latin typeface="Arial Black"/>
                <a:ea typeface="Arial Black"/>
                <a:cs typeface="Arial Black"/>
                <a:sym typeface="Arial Black"/>
              </a:rPr>
              <a:t>In New York City the Price charged for Yellow Cab is more in comparison to the other cities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Arial Black"/>
              <a:buNone/>
            </a:pPr>
            <a:r>
              <a:rPr lang="en">
                <a:solidFill>
                  <a:schemeClr val="accent2"/>
                </a:solidFill>
                <a:latin typeface="Arial Black"/>
                <a:ea typeface="Arial Black"/>
                <a:cs typeface="Arial Black"/>
                <a:sym typeface="Arial Black"/>
              </a:rPr>
              <a:t>Cab Users per City:</a:t>
            </a:r>
            <a:endParaRPr/>
          </a:p>
        </p:txBody>
      </p:sp>
      <p:pic>
        <p:nvPicPr>
          <p:cNvPr id="203" name="Google Shape;203;p36"/>
          <p:cNvPicPr preferRelativeResize="0"/>
          <p:nvPr/>
        </p:nvPicPr>
        <p:blipFill rotWithShape="1">
          <a:blip r:embed="rId3">
            <a:alphaModFix/>
          </a:blip>
          <a:srcRect b="0" l="0" r="0" t="0"/>
          <a:stretch/>
        </p:blipFill>
        <p:spPr>
          <a:xfrm>
            <a:off x="495887" y="1433513"/>
            <a:ext cx="5876778" cy="3436144"/>
          </a:xfrm>
          <a:prstGeom prst="rect">
            <a:avLst/>
          </a:prstGeom>
          <a:noFill/>
          <a:ln>
            <a:noFill/>
          </a:ln>
        </p:spPr>
      </p:pic>
      <p:sp>
        <p:nvSpPr>
          <p:cNvPr id="204" name="Google Shape;204;p36"/>
          <p:cNvSpPr txBox="1"/>
          <p:nvPr/>
        </p:nvSpPr>
        <p:spPr>
          <a:xfrm>
            <a:off x="6372665" y="2571750"/>
            <a:ext cx="2629777" cy="2008242"/>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lang="en" sz="1800">
                <a:solidFill>
                  <a:schemeClr val="accent2"/>
                </a:solidFill>
                <a:latin typeface="Arial Black"/>
                <a:ea typeface="Arial Black"/>
                <a:cs typeface="Arial Black"/>
                <a:sym typeface="Arial Black"/>
              </a:rPr>
              <a:t>New York City has the highest Cab users with 28% followed by Chicago with 16% and Los Angeles with 13%</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628650" y="273844"/>
            <a:ext cx="7886700" cy="691552"/>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accent2"/>
              </a:buClr>
              <a:buSzPct val="100000"/>
              <a:buFont typeface="Arial Black"/>
              <a:buNone/>
            </a:pPr>
            <a:r>
              <a:rPr lang="en">
                <a:solidFill>
                  <a:schemeClr val="accent2"/>
                </a:solidFill>
                <a:latin typeface="Arial Black"/>
                <a:ea typeface="Arial Black"/>
                <a:cs typeface="Arial Black"/>
                <a:sym typeface="Arial Black"/>
              </a:rPr>
              <a:t>Transaction per City for both Cabs:</a:t>
            </a:r>
            <a:endParaRPr/>
          </a:p>
        </p:txBody>
      </p:sp>
      <p:pic>
        <p:nvPicPr>
          <p:cNvPr id="210" name="Google Shape;210;p37"/>
          <p:cNvPicPr preferRelativeResize="0"/>
          <p:nvPr/>
        </p:nvPicPr>
        <p:blipFill rotWithShape="1">
          <a:blip r:embed="rId3">
            <a:alphaModFix/>
          </a:blip>
          <a:srcRect b="0" l="0" r="0" t="0"/>
          <a:stretch/>
        </p:blipFill>
        <p:spPr>
          <a:xfrm>
            <a:off x="553421" y="1145876"/>
            <a:ext cx="4173324" cy="2851748"/>
          </a:xfrm>
          <a:prstGeom prst="rect">
            <a:avLst/>
          </a:prstGeom>
          <a:noFill/>
          <a:ln>
            <a:noFill/>
          </a:ln>
        </p:spPr>
      </p:pic>
      <p:pic>
        <p:nvPicPr>
          <p:cNvPr id="211" name="Google Shape;211;p37"/>
          <p:cNvPicPr preferRelativeResize="0"/>
          <p:nvPr/>
        </p:nvPicPr>
        <p:blipFill rotWithShape="1">
          <a:blip r:embed="rId4">
            <a:alphaModFix/>
          </a:blip>
          <a:srcRect b="0" l="0" r="0" t="0"/>
          <a:stretch/>
        </p:blipFill>
        <p:spPr>
          <a:xfrm>
            <a:off x="4957104" y="1034781"/>
            <a:ext cx="4080894" cy="3090569"/>
          </a:xfrm>
          <a:prstGeom prst="rect">
            <a:avLst/>
          </a:prstGeom>
          <a:noFill/>
          <a:ln>
            <a:noFill/>
          </a:ln>
        </p:spPr>
      </p:pic>
      <p:sp>
        <p:nvSpPr>
          <p:cNvPr id="212" name="Google Shape;212;p37"/>
          <p:cNvSpPr txBox="1"/>
          <p:nvPr/>
        </p:nvSpPr>
        <p:spPr>
          <a:xfrm>
            <a:off x="770207" y="4259162"/>
            <a:ext cx="8373794" cy="761747"/>
          </a:xfrm>
          <a:prstGeom prst="rect">
            <a:avLst/>
          </a:prstGeom>
          <a:noFill/>
          <a:ln>
            <a:noFill/>
          </a:ln>
        </p:spPr>
        <p:txBody>
          <a:bodyPr anchorCtr="0" anchor="t" bIns="34275" lIns="68575" spcFirstLastPara="1" rIns="68575" wrap="square" tIns="34275">
            <a:spAutoFit/>
          </a:bodyPr>
          <a:lstStyle/>
          <a:p>
            <a:pPr indent="-209550" lvl="0" marL="215900" marR="0" rtl="0" algn="l">
              <a:spcBef>
                <a:spcPts val="0"/>
              </a:spcBef>
              <a:spcAft>
                <a:spcPts val="0"/>
              </a:spcAft>
              <a:buClr>
                <a:schemeClr val="accent2"/>
              </a:buClr>
              <a:buSzPts val="1500"/>
              <a:buFont typeface="Noto Sans Symbols"/>
              <a:buChar char="❑"/>
            </a:pPr>
            <a:r>
              <a:rPr lang="en" sz="1500">
                <a:solidFill>
                  <a:schemeClr val="accent2"/>
                </a:solidFill>
                <a:latin typeface="Arial Black"/>
                <a:ea typeface="Arial Black"/>
                <a:cs typeface="Arial Black"/>
                <a:sym typeface="Arial Black"/>
              </a:rPr>
              <a:t>Transaction for Yellow Cab is highest in New York City(31%) and New York City has the highest Cab Users of 28% as per the previous slide.</a:t>
            </a:r>
            <a:endParaRPr sz="1100"/>
          </a:p>
          <a:p>
            <a:pPr indent="-209550" lvl="0" marL="215900" marR="0" rtl="0" algn="l">
              <a:spcBef>
                <a:spcPts val="0"/>
              </a:spcBef>
              <a:spcAft>
                <a:spcPts val="0"/>
              </a:spcAft>
              <a:buClr>
                <a:schemeClr val="accent2"/>
              </a:buClr>
              <a:buSzPts val="1500"/>
              <a:buFont typeface="Noto Sans Symbols"/>
              <a:buChar char="❑"/>
            </a:pPr>
            <a:r>
              <a:rPr lang="en" sz="1500">
                <a:solidFill>
                  <a:schemeClr val="accent2"/>
                </a:solidFill>
                <a:latin typeface="Arial Black"/>
                <a:ea typeface="Arial Black"/>
                <a:cs typeface="Arial Black"/>
                <a:sym typeface="Arial Black"/>
              </a:rPr>
              <a:t>Transaction for Pink Cab is highest in Los Angeles City.</a:t>
            </a:r>
            <a:endParaRPr sz="1100"/>
          </a:p>
        </p:txBody>
      </p:sp>
      <p:sp>
        <p:nvSpPr>
          <p:cNvPr id="213" name="Google Shape;213;p37"/>
          <p:cNvSpPr/>
          <p:nvPr/>
        </p:nvSpPr>
        <p:spPr>
          <a:xfrm>
            <a:off x="3291840" y="3765507"/>
            <a:ext cx="474785" cy="117176"/>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4" name="Google Shape;214;p37"/>
          <p:cNvSpPr/>
          <p:nvPr/>
        </p:nvSpPr>
        <p:spPr>
          <a:xfrm>
            <a:off x="5159326" y="3616680"/>
            <a:ext cx="422030" cy="148827"/>
          </a:xfrm>
          <a:prstGeom prst="rightArrow">
            <a:avLst>
              <a:gd fmla="val 50000" name="adj1"/>
              <a:gd fmla="val 25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628650" y="273844"/>
            <a:ext cx="8310489" cy="604772"/>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accent2"/>
              </a:buClr>
              <a:buSzPct val="100000"/>
              <a:buFont typeface="Arial Black"/>
              <a:buNone/>
            </a:pPr>
            <a:r>
              <a:rPr lang="en">
                <a:solidFill>
                  <a:schemeClr val="accent2"/>
                </a:solidFill>
                <a:latin typeface="Arial Black"/>
                <a:ea typeface="Arial Black"/>
                <a:cs typeface="Arial Black"/>
                <a:sym typeface="Arial Black"/>
              </a:rPr>
              <a:t>Price Charged per Gender for both Cabs:</a:t>
            </a:r>
            <a:endParaRPr/>
          </a:p>
        </p:txBody>
      </p:sp>
      <p:sp>
        <p:nvSpPr>
          <p:cNvPr id="220" name="Google Shape;220;p38"/>
          <p:cNvSpPr txBox="1"/>
          <p:nvPr/>
        </p:nvSpPr>
        <p:spPr>
          <a:xfrm>
            <a:off x="1052439" y="4312246"/>
            <a:ext cx="7886700" cy="900247"/>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lang="en" sz="1800">
                <a:solidFill>
                  <a:schemeClr val="accent2"/>
                </a:solidFill>
                <a:latin typeface="Arial Black"/>
                <a:ea typeface="Arial Black"/>
                <a:cs typeface="Arial Black"/>
                <a:sym typeface="Arial Black"/>
              </a:rPr>
              <a:t>Yellow Cab charge less from Female Customers whereas Pink Cab charges same for both Male and Female Customers.</a:t>
            </a:r>
            <a:endParaRPr sz="1100"/>
          </a:p>
        </p:txBody>
      </p:sp>
      <p:pic>
        <p:nvPicPr>
          <p:cNvPr id="221" name="Google Shape;221;p38"/>
          <p:cNvPicPr preferRelativeResize="0"/>
          <p:nvPr/>
        </p:nvPicPr>
        <p:blipFill>
          <a:blip r:embed="rId3">
            <a:alphaModFix/>
          </a:blip>
          <a:stretch>
            <a:fillRect/>
          </a:stretch>
        </p:blipFill>
        <p:spPr>
          <a:xfrm>
            <a:off x="1052450" y="1006075"/>
            <a:ext cx="6046475" cy="330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Arial Black"/>
              <a:buNone/>
            </a:pPr>
            <a:r>
              <a:rPr lang="en">
                <a:solidFill>
                  <a:schemeClr val="accent2"/>
                </a:solidFill>
                <a:latin typeface="Arial Black"/>
                <a:ea typeface="Arial Black"/>
                <a:cs typeface="Arial Black"/>
                <a:sym typeface="Arial Black"/>
              </a:rPr>
              <a:t>Customer Share per Gender for both Cabs:</a:t>
            </a:r>
            <a:endParaRPr/>
          </a:p>
        </p:txBody>
      </p:sp>
      <p:pic>
        <p:nvPicPr>
          <p:cNvPr id="227" name="Google Shape;227;p39"/>
          <p:cNvPicPr preferRelativeResize="0"/>
          <p:nvPr/>
        </p:nvPicPr>
        <p:blipFill rotWithShape="1">
          <a:blip r:embed="rId3">
            <a:alphaModFix/>
          </a:blip>
          <a:srcRect b="0" l="0" r="0" t="0"/>
          <a:stretch/>
        </p:blipFill>
        <p:spPr>
          <a:xfrm>
            <a:off x="540617" y="1376363"/>
            <a:ext cx="4460447" cy="3493294"/>
          </a:xfrm>
          <a:prstGeom prst="rect">
            <a:avLst/>
          </a:prstGeom>
          <a:noFill/>
          <a:ln>
            <a:noFill/>
          </a:ln>
        </p:spPr>
      </p:pic>
      <p:sp>
        <p:nvSpPr>
          <p:cNvPr id="228" name="Google Shape;228;p39"/>
          <p:cNvSpPr txBox="1"/>
          <p:nvPr/>
        </p:nvSpPr>
        <p:spPr>
          <a:xfrm>
            <a:off x="6098345" y="2432246"/>
            <a:ext cx="2838157" cy="2654573"/>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chemeClr val="accent2"/>
              </a:buClr>
              <a:buSzPts val="2100"/>
              <a:buFont typeface="Noto Sans Symbols"/>
              <a:buChar char="❑"/>
            </a:pPr>
            <a:r>
              <a:rPr lang="en" sz="2100">
                <a:solidFill>
                  <a:schemeClr val="accent2"/>
                </a:solidFill>
                <a:latin typeface="Arial Black"/>
                <a:ea typeface="Arial Black"/>
                <a:cs typeface="Arial Black"/>
                <a:sym typeface="Arial Black"/>
              </a:rPr>
              <a:t>Female Customers in Yellow Cab(25.5%) is higher compared to Pink Cab (20.5%)</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000"/>
              <a:buFont typeface="Arial Black"/>
              <a:buNone/>
            </a:pPr>
            <a:r>
              <a:rPr lang="en" sz="3000">
                <a:solidFill>
                  <a:schemeClr val="accent2"/>
                </a:solidFill>
                <a:latin typeface="Arial Black"/>
                <a:ea typeface="Arial Black"/>
                <a:cs typeface="Arial Black"/>
                <a:sym typeface="Arial Black"/>
              </a:rPr>
              <a:t>Profit Margin per month for both Cabs:</a:t>
            </a:r>
            <a:endParaRPr/>
          </a:p>
        </p:txBody>
      </p:sp>
      <p:sp>
        <p:nvSpPr>
          <p:cNvPr id="234" name="Google Shape;234;p40"/>
          <p:cNvSpPr txBox="1"/>
          <p:nvPr/>
        </p:nvSpPr>
        <p:spPr>
          <a:xfrm>
            <a:off x="516988" y="3896915"/>
            <a:ext cx="8419514" cy="900247"/>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lang="en" sz="1800">
                <a:solidFill>
                  <a:schemeClr val="accent2"/>
                </a:solidFill>
                <a:latin typeface="Arial Black"/>
                <a:ea typeface="Arial Black"/>
                <a:cs typeface="Arial Black"/>
                <a:sym typeface="Arial Black"/>
              </a:rPr>
              <a:t>From the Graphs, it shows that the Yellow cab has a higher Profit Margin (Price Charged - Cost of Trip) compared to Pink cab.</a:t>
            </a:r>
            <a:endParaRPr sz="1100"/>
          </a:p>
        </p:txBody>
      </p:sp>
      <p:pic>
        <p:nvPicPr>
          <p:cNvPr id="235" name="Google Shape;235;p40"/>
          <p:cNvPicPr preferRelativeResize="0"/>
          <p:nvPr/>
        </p:nvPicPr>
        <p:blipFill>
          <a:blip r:embed="rId3">
            <a:alphaModFix/>
          </a:blip>
          <a:stretch>
            <a:fillRect/>
          </a:stretch>
        </p:blipFill>
        <p:spPr>
          <a:xfrm>
            <a:off x="881500" y="1145700"/>
            <a:ext cx="3422824" cy="2559000"/>
          </a:xfrm>
          <a:prstGeom prst="rect">
            <a:avLst/>
          </a:prstGeom>
          <a:noFill/>
          <a:ln>
            <a:noFill/>
          </a:ln>
        </p:spPr>
      </p:pic>
      <p:pic>
        <p:nvPicPr>
          <p:cNvPr id="236" name="Google Shape;236;p40"/>
          <p:cNvPicPr preferRelativeResize="0"/>
          <p:nvPr/>
        </p:nvPicPr>
        <p:blipFill>
          <a:blip r:embed="rId4">
            <a:alphaModFix/>
          </a:blip>
          <a:stretch>
            <a:fillRect/>
          </a:stretch>
        </p:blipFill>
        <p:spPr>
          <a:xfrm>
            <a:off x="4871800" y="1263150"/>
            <a:ext cx="3469151" cy="2295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Arial Black"/>
              <a:buNone/>
            </a:pPr>
            <a:r>
              <a:rPr lang="en">
                <a:solidFill>
                  <a:schemeClr val="accent2"/>
                </a:solidFill>
                <a:latin typeface="Arial Black"/>
                <a:ea typeface="Arial Black"/>
                <a:cs typeface="Arial Black"/>
                <a:sym typeface="Arial Black"/>
              </a:rPr>
              <a:t>Margins per Transactions:</a:t>
            </a:r>
            <a:endParaRPr/>
          </a:p>
        </p:txBody>
      </p:sp>
      <p:pic>
        <p:nvPicPr>
          <p:cNvPr id="242" name="Google Shape;242;p41"/>
          <p:cNvPicPr preferRelativeResize="0"/>
          <p:nvPr/>
        </p:nvPicPr>
        <p:blipFill rotWithShape="1">
          <a:blip r:embed="rId3">
            <a:alphaModFix/>
          </a:blip>
          <a:srcRect b="0" l="0" r="0" t="0"/>
          <a:stretch/>
        </p:blipFill>
        <p:spPr>
          <a:xfrm>
            <a:off x="1109754" y="1393031"/>
            <a:ext cx="3462246" cy="2357438"/>
          </a:xfrm>
          <a:prstGeom prst="rect">
            <a:avLst/>
          </a:prstGeom>
          <a:noFill/>
          <a:ln>
            <a:noFill/>
          </a:ln>
        </p:spPr>
      </p:pic>
      <p:pic>
        <p:nvPicPr>
          <p:cNvPr id="243" name="Google Shape;243;p41"/>
          <p:cNvPicPr preferRelativeResize="0"/>
          <p:nvPr/>
        </p:nvPicPr>
        <p:blipFill rotWithShape="1">
          <a:blip r:embed="rId4">
            <a:alphaModFix/>
          </a:blip>
          <a:srcRect b="0" l="0" r="0" t="0"/>
          <a:stretch/>
        </p:blipFill>
        <p:spPr>
          <a:xfrm>
            <a:off x="5212080" y="1393031"/>
            <a:ext cx="3769812" cy="2321719"/>
          </a:xfrm>
          <a:prstGeom prst="rect">
            <a:avLst/>
          </a:prstGeom>
          <a:noFill/>
          <a:ln>
            <a:noFill/>
          </a:ln>
        </p:spPr>
      </p:pic>
      <p:sp>
        <p:nvSpPr>
          <p:cNvPr id="244" name="Google Shape;244;p41"/>
          <p:cNvSpPr txBox="1"/>
          <p:nvPr/>
        </p:nvSpPr>
        <p:spPr>
          <a:xfrm>
            <a:off x="1060517" y="4107909"/>
            <a:ext cx="8034246" cy="761747"/>
          </a:xfrm>
          <a:prstGeom prst="rect">
            <a:avLst/>
          </a:prstGeom>
          <a:noFill/>
          <a:ln>
            <a:noFill/>
          </a:ln>
        </p:spPr>
        <p:txBody>
          <a:bodyPr anchorCtr="0" anchor="t" bIns="34275" lIns="68575" spcFirstLastPara="1" rIns="68575" wrap="square" tIns="34275">
            <a:spAutoFit/>
          </a:bodyPr>
          <a:lstStyle/>
          <a:p>
            <a:pPr indent="-247650" lvl="0" marL="254000" marR="0" rtl="0" algn="l">
              <a:spcBef>
                <a:spcPts val="0"/>
              </a:spcBef>
              <a:spcAft>
                <a:spcPts val="0"/>
              </a:spcAft>
              <a:buClr>
                <a:schemeClr val="accent2"/>
              </a:buClr>
              <a:buSzPts val="1500"/>
              <a:buFont typeface="Noto Sans Symbols"/>
              <a:buChar char="❑"/>
            </a:pPr>
            <a:r>
              <a:rPr lang="en" sz="1500">
                <a:solidFill>
                  <a:schemeClr val="accent2"/>
                </a:solidFill>
                <a:latin typeface="Arial Black"/>
                <a:ea typeface="Arial Black"/>
                <a:cs typeface="Arial Black"/>
                <a:sym typeface="Arial Black"/>
              </a:rPr>
              <a:t>Margins: Price Charged – Cost of Trip</a:t>
            </a:r>
            <a:endParaRPr sz="1100"/>
          </a:p>
          <a:p>
            <a:pPr indent="-247650" lvl="0" marL="254000" marR="0" rtl="0" algn="l">
              <a:spcBef>
                <a:spcPts val="0"/>
              </a:spcBef>
              <a:spcAft>
                <a:spcPts val="0"/>
              </a:spcAft>
              <a:buClr>
                <a:schemeClr val="accent2"/>
              </a:buClr>
              <a:buSzPts val="1500"/>
              <a:buFont typeface="Noto Sans Symbols"/>
              <a:buChar char="❑"/>
            </a:pPr>
            <a:r>
              <a:rPr lang="en" sz="1500">
                <a:solidFill>
                  <a:schemeClr val="accent2"/>
                </a:solidFill>
                <a:latin typeface="Arial Black"/>
                <a:ea typeface="Arial Black"/>
                <a:cs typeface="Arial Black"/>
                <a:sym typeface="Arial Black"/>
              </a:rPr>
              <a:t>Pink Cabs increase margins with increase in number of Transactions.</a:t>
            </a:r>
            <a:endParaRPr sz="1100"/>
          </a:p>
          <a:p>
            <a:pPr indent="-247650" lvl="0" marL="254000" marR="0" rtl="0" algn="l">
              <a:spcBef>
                <a:spcPts val="0"/>
              </a:spcBef>
              <a:spcAft>
                <a:spcPts val="0"/>
              </a:spcAft>
              <a:buClr>
                <a:schemeClr val="accent2"/>
              </a:buClr>
              <a:buSzPts val="1500"/>
              <a:buFont typeface="Noto Sans Symbols"/>
              <a:buChar char="❑"/>
            </a:pPr>
            <a:r>
              <a:rPr lang="en" sz="1500">
                <a:solidFill>
                  <a:schemeClr val="accent2"/>
                </a:solidFill>
                <a:latin typeface="Arial Black"/>
                <a:ea typeface="Arial Black"/>
                <a:cs typeface="Arial Black"/>
                <a:sym typeface="Arial Black"/>
              </a:rPr>
              <a:t>Yellow Cab decrease Margins with the increase in Transaction.</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nvSpPr>
        <p:spPr>
          <a:xfrm>
            <a:off x="2424039" y="1776465"/>
            <a:ext cx="4573758"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accent2"/>
                </a:solidFill>
                <a:latin typeface="Arial Black"/>
                <a:ea typeface="Arial Black"/>
                <a:cs typeface="Arial Black"/>
                <a:sym typeface="Arial Black"/>
              </a:rPr>
              <a:t>EDA SUMMARY</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3"/>
          <p:cNvPicPr preferRelativeResize="0"/>
          <p:nvPr/>
        </p:nvPicPr>
        <p:blipFill rotWithShape="1">
          <a:blip r:embed="rId3">
            <a:alphaModFix/>
          </a:blip>
          <a:srcRect b="15000" l="2579" r="2579" t="15000"/>
          <a:stretch/>
        </p:blipFill>
        <p:spPr>
          <a:xfrm>
            <a:off x="1367400" y="460400"/>
            <a:ext cx="2369425" cy="566750"/>
          </a:xfrm>
          <a:prstGeom prst="rect">
            <a:avLst/>
          </a:prstGeom>
          <a:noFill/>
          <a:ln>
            <a:noFill/>
          </a:ln>
        </p:spPr>
      </p:pic>
      <p:pic>
        <p:nvPicPr>
          <p:cNvPr id="255" name="Google Shape;255;p43"/>
          <p:cNvPicPr preferRelativeResize="0"/>
          <p:nvPr/>
        </p:nvPicPr>
        <p:blipFill rotWithShape="1">
          <a:blip r:embed="rId4">
            <a:alphaModFix/>
          </a:blip>
          <a:srcRect b="0" l="0" r="0" t="0"/>
          <a:stretch/>
        </p:blipFill>
        <p:spPr>
          <a:xfrm>
            <a:off x="5380450" y="354925"/>
            <a:ext cx="3110375" cy="859725"/>
          </a:xfrm>
          <a:prstGeom prst="rect">
            <a:avLst/>
          </a:prstGeom>
          <a:noFill/>
          <a:ln>
            <a:noFill/>
          </a:ln>
        </p:spPr>
      </p:pic>
      <p:sp>
        <p:nvSpPr>
          <p:cNvPr id="256" name="Google Shape;256;p43"/>
          <p:cNvSpPr txBox="1"/>
          <p:nvPr/>
        </p:nvSpPr>
        <p:spPr>
          <a:xfrm>
            <a:off x="4918889" y="1333333"/>
            <a:ext cx="4225200" cy="238500"/>
          </a:xfrm>
          <a:prstGeom prst="rect">
            <a:avLst/>
          </a:prstGeom>
          <a:noFill/>
          <a:ln>
            <a:noFill/>
          </a:ln>
        </p:spPr>
        <p:txBody>
          <a:bodyPr anchorCtr="0" anchor="t" bIns="34275" lIns="68575" spcFirstLastPara="1" rIns="68575" wrap="square" tIns="34275">
            <a:spAutoFit/>
          </a:bodyPr>
          <a:lstStyle/>
          <a:p>
            <a:pPr indent="0" lvl="0" marL="457200" marR="0" rtl="0" algn="l">
              <a:spcBef>
                <a:spcPts val="0"/>
              </a:spcBef>
              <a:spcAft>
                <a:spcPts val="0"/>
              </a:spcAft>
              <a:buNone/>
            </a:pPr>
            <a:r>
              <a:t/>
            </a:r>
            <a:endParaRPr sz="1100"/>
          </a:p>
        </p:txBody>
      </p:sp>
      <p:sp>
        <p:nvSpPr>
          <p:cNvPr id="257" name="Google Shape;257;p43"/>
          <p:cNvSpPr txBox="1"/>
          <p:nvPr/>
        </p:nvSpPr>
        <p:spPr>
          <a:xfrm>
            <a:off x="4906343" y="1845074"/>
            <a:ext cx="39219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
        <p:nvSpPr>
          <p:cNvPr id="258" name="Google Shape;258;p43"/>
          <p:cNvSpPr txBox="1"/>
          <p:nvPr/>
        </p:nvSpPr>
        <p:spPr>
          <a:xfrm>
            <a:off x="303325" y="1333323"/>
            <a:ext cx="4573800" cy="5001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In December which is the holiday season, no. of travels was around 11000.</a:t>
            </a:r>
            <a:endParaRPr sz="1100"/>
          </a:p>
        </p:txBody>
      </p:sp>
      <p:sp>
        <p:nvSpPr>
          <p:cNvPr id="259" name="Google Shape;259;p43"/>
          <p:cNvSpPr txBox="1"/>
          <p:nvPr/>
        </p:nvSpPr>
        <p:spPr>
          <a:xfrm>
            <a:off x="4877814" y="1341000"/>
            <a:ext cx="4307400" cy="7158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In December which is the holiday season, no. of travels was around 35000.</a:t>
            </a:r>
            <a:endParaRPr sz="1100"/>
          </a:p>
        </p:txBody>
      </p:sp>
      <p:sp>
        <p:nvSpPr>
          <p:cNvPr id="260" name="Google Shape;260;p43"/>
          <p:cNvSpPr txBox="1"/>
          <p:nvPr/>
        </p:nvSpPr>
        <p:spPr>
          <a:xfrm>
            <a:off x="319150" y="2056789"/>
            <a:ext cx="2809200" cy="9312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Transaction per year: </a:t>
            </a:r>
            <a:endParaRPr sz="1100"/>
          </a:p>
          <a:p>
            <a:pPr indent="0" lvl="0" marL="0" marR="0" rtl="0" algn="l">
              <a:spcBef>
                <a:spcPts val="0"/>
              </a:spcBef>
              <a:spcAft>
                <a:spcPts val="0"/>
              </a:spcAft>
              <a:buNone/>
            </a:pPr>
            <a:r>
              <a:rPr lang="en" sz="1400">
                <a:solidFill>
                  <a:schemeClr val="dk1"/>
                </a:solidFill>
                <a:latin typeface="Arial Black"/>
                <a:ea typeface="Arial Black"/>
                <a:cs typeface="Arial Black"/>
                <a:sym typeface="Arial Black"/>
              </a:rPr>
              <a:t>         2016: 20000 – 40000</a:t>
            </a:r>
            <a:endParaRPr sz="1100"/>
          </a:p>
          <a:p>
            <a:pPr indent="0" lvl="0" marL="0" marR="0" rtl="0" algn="l">
              <a:spcBef>
                <a:spcPts val="0"/>
              </a:spcBef>
              <a:spcAft>
                <a:spcPts val="0"/>
              </a:spcAft>
              <a:buNone/>
            </a:pPr>
            <a:r>
              <a:rPr lang="en" sz="1400">
                <a:solidFill>
                  <a:schemeClr val="dk1"/>
                </a:solidFill>
                <a:latin typeface="Arial Black"/>
                <a:ea typeface="Arial Black"/>
                <a:cs typeface="Arial Black"/>
                <a:sym typeface="Arial Black"/>
              </a:rPr>
              <a:t>         2017: 20000 – 40000</a:t>
            </a:r>
            <a:endParaRPr sz="1100"/>
          </a:p>
          <a:p>
            <a:pPr indent="0" lvl="0" marL="0" marR="0" rtl="0" algn="l">
              <a:spcBef>
                <a:spcPts val="0"/>
              </a:spcBef>
              <a:spcAft>
                <a:spcPts val="0"/>
              </a:spcAft>
              <a:buNone/>
            </a:pPr>
            <a:r>
              <a:rPr lang="en" sz="1400">
                <a:solidFill>
                  <a:schemeClr val="dk1"/>
                </a:solidFill>
                <a:latin typeface="Arial Black"/>
                <a:ea typeface="Arial Black"/>
                <a:cs typeface="Arial Black"/>
                <a:sym typeface="Arial Black"/>
              </a:rPr>
              <a:t>         2018: 20000 – 40000</a:t>
            </a:r>
            <a:endParaRPr sz="1100"/>
          </a:p>
        </p:txBody>
      </p:sp>
      <p:sp>
        <p:nvSpPr>
          <p:cNvPr id="261" name="Google Shape;261;p43"/>
          <p:cNvSpPr txBox="1"/>
          <p:nvPr/>
        </p:nvSpPr>
        <p:spPr>
          <a:xfrm>
            <a:off x="4918889" y="2121627"/>
            <a:ext cx="2922900" cy="9312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Transaction per year: </a:t>
            </a:r>
            <a:endParaRPr sz="1100"/>
          </a:p>
          <a:p>
            <a:pPr indent="0" lvl="0" marL="0" marR="0" rtl="0" algn="l">
              <a:spcBef>
                <a:spcPts val="0"/>
              </a:spcBef>
              <a:spcAft>
                <a:spcPts val="0"/>
              </a:spcAft>
              <a:buNone/>
            </a:pPr>
            <a:r>
              <a:rPr lang="en" sz="1400">
                <a:solidFill>
                  <a:schemeClr val="dk1"/>
                </a:solidFill>
                <a:latin typeface="Arial Black"/>
                <a:ea typeface="Arial Black"/>
                <a:cs typeface="Arial Black"/>
                <a:sym typeface="Arial Black"/>
              </a:rPr>
              <a:t>         2016: 80000 – 100000</a:t>
            </a:r>
            <a:endParaRPr sz="1100"/>
          </a:p>
          <a:p>
            <a:pPr indent="0" lvl="0" marL="0" marR="0" rtl="0" algn="l">
              <a:spcBef>
                <a:spcPts val="0"/>
              </a:spcBef>
              <a:spcAft>
                <a:spcPts val="0"/>
              </a:spcAft>
              <a:buNone/>
            </a:pPr>
            <a:r>
              <a:rPr lang="en" sz="1400">
                <a:solidFill>
                  <a:schemeClr val="dk1"/>
                </a:solidFill>
                <a:latin typeface="Arial Black"/>
                <a:ea typeface="Arial Black"/>
                <a:cs typeface="Arial Black"/>
                <a:sym typeface="Arial Black"/>
              </a:rPr>
              <a:t>         2017: 80000 – 100000</a:t>
            </a:r>
            <a:endParaRPr sz="1100"/>
          </a:p>
          <a:p>
            <a:pPr indent="0" lvl="0" marL="0" marR="0" rtl="0" algn="l">
              <a:spcBef>
                <a:spcPts val="0"/>
              </a:spcBef>
              <a:spcAft>
                <a:spcPts val="0"/>
              </a:spcAft>
              <a:buNone/>
            </a:pPr>
            <a:r>
              <a:rPr lang="en" sz="1400">
                <a:solidFill>
                  <a:schemeClr val="dk1"/>
                </a:solidFill>
                <a:latin typeface="Arial Black"/>
                <a:ea typeface="Arial Black"/>
                <a:cs typeface="Arial Black"/>
                <a:sym typeface="Arial Black"/>
              </a:rPr>
              <a:t>         2018: 80000 – 100000</a:t>
            </a:r>
            <a:endParaRPr sz="1100"/>
          </a:p>
        </p:txBody>
      </p:sp>
      <p:sp>
        <p:nvSpPr>
          <p:cNvPr id="262" name="Google Shape;262;p43"/>
          <p:cNvSpPr txBox="1"/>
          <p:nvPr/>
        </p:nvSpPr>
        <p:spPr>
          <a:xfrm>
            <a:off x="319150" y="3211377"/>
            <a:ext cx="4191300" cy="15777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All the cities have the same increase in price charge with increase in distance.</a:t>
            </a:r>
            <a:endParaRPr sz="1400">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a:solidFill>
                <a:schemeClr val="dk1"/>
              </a:solidFill>
              <a:latin typeface="Arial Black"/>
              <a:ea typeface="Arial Black"/>
              <a:cs typeface="Arial Black"/>
              <a:sym typeface="Arial Black"/>
            </a:endParaRPr>
          </a:p>
          <a:p>
            <a:pPr indent="-215900" lvl="0" marL="215900" rtl="0" algn="l">
              <a:spcBef>
                <a:spcPts val="0"/>
              </a:spcBef>
              <a:spcAft>
                <a:spcPts val="0"/>
              </a:spcAft>
              <a:buClr>
                <a:schemeClr val="dk1"/>
              </a:buClr>
              <a:buSzPts val="1400"/>
              <a:buFont typeface="Noto Sans Symbols"/>
              <a:buChar char="❑"/>
            </a:pPr>
            <a:r>
              <a:rPr lang="en">
                <a:solidFill>
                  <a:schemeClr val="dk1"/>
                </a:solidFill>
                <a:latin typeface="Arial Black"/>
                <a:ea typeface="Arial Black"/>
                <a:cs typeface="Arial Black"/>
                <a:sym typeface="Arial Black"/>
              </a:rPr>
              <a:t>Pink Cab charges same for both Male and Female Customers.</a:t>
            </a:r>
            <a:endParaRPr sz="1100">
              <a:solidFill>
                <a:schemeClr val="dk1"/>
              </a:solidFill>
            </a:endParaRPr>
          </a:p>
          <a:p>
            <a:pPr indent="0" lvl="0" marL="0" marR="0" rtl="0" algn="l">
              <a:spcBef>
                <a:spcPts val="0"/>
              </a:spcBef>
              <a:spcAft>
                <a:spcPts val="0"/>
              </a:spcAft>
              <a:buNone/>
            </a:pPr>
            <a:r>
              <a:t/>
            </a:r>
            <a:endParaRPr>
              <a:solidFill>
                <a:schemeClr val="dk1"/>
              </a:solidFill>
              <a:latin typeface="Arial Black"/>
              <a:ea typeface="Arial Black"/>
              <a:cs typeface="Arial Black"/>
              <a:sym typeface="Arial Black"/>
            </a:endParaRPr>
          </a:p>
        </p:txBody>
      </p:sp>
      <p:sp>
        <p:nvSpPr>
          <p:cNvPr id="263" name="Google Shape;263;p43"/>
          <p:cNvSpPr txBox="1"/>
          <p:nvPr/>
        </p:nvSpPr>
        <p:spPr>
          <a:xfrm>
            <a:off x="4931668" y="3223015"/>
            <a:ext cx="3871200" cy="2224200"/>
          </a:xfrm>
          <a:prstGeom prst="rect">
            <a:avLst/>
          </a:prstGeom>
          <a:noFill/>
          <a:ln>
            <a:noFill/>
          </a:ln>
        </p:spPr>
        <p:txBody>
          <a:bodyPr anchorCtr="0" anchor="t" bIns="34275" lIns="68575" spcFirstLastPara="1" rIns="68575" wrap="square" tIns="34275">
            <a:spAutoFit/>
          </a:bodyPr>
          <a:lstStyle/>
          <a:p>
            <a:pPr indent="-222250" lvl="0" marL="171450" marR="0" rtl="0" algn="l">
              <a:spcBef>
                <a:spcPts val="0"/>
              </a:spcBef>
              <a:spcAft>
                <a:spcPts val="0"/>
              </a:spcAft>
              <a:buClr>
                <a:schemeClr val="dk1"/>
              </a:buClr>
              <a:buSzPts val="1400"/>
              <a:buFont typeface="Noto Sans Symbols"/>
              <a:buChar char="❑"/>
            </a:pPr>
            <a:r>
              <a:rPr lang="en" sz="1400">
                <a:solidFill>
                  <a:schemeClr val="dk1"/>
                </a:solidFill>
                <a:latin typeface="Arial Black"/>
                <a:ea typeface="Arial Black"/>
                <a:cs typeface="Arial Black"/>
                <a:sym typeface="Arial Black"/>
              </a:rPr>
              <a:t>In New York City the Price charged for Yellow Cab is more in comparison to the other cities.</a:t>
            </a:r>
            <a:endParaRPr sz="1400">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a:solidFill>
                <a:schemeClr val="dk1"/>
              </a:solidFill>
              <a:latin typeface="Arial Black"/>
              <a:ea typeface="Arial Black"/>
              <a:cs typeface="Arial Black"/>
              <a:sym typeface="Arial Black"/>
            </a:endParaRPr>
          </a:p>
          <a:p>
            <a:pPr indent="-215900" lvl="0" marL="215900" rtl="0" algn="l">
              <a:spcBef>
                <a:spcPts val="0"/>
              </a:spcBef>
              <a:spcAft>
                <a:spcPts val="0"/>
              </a:spcAft>
              <a:buClr>
                <a:schemeClr val="dk1"/>
              </a:buClr>
              <a:buSzPts val="1400"/>
              <a:buFont typeface="Noto Sans Symbols"/>
              <a:buChar char="❑"/>
            </a:pPr>
            <a:r>
              <a:rPr lang="en">
                <a:solidFill>
                  <a:schemeClr val="dk1"/>
                </a:solidFill>
                <a:latin typeface="Arial Black"/>
                <a:ea typeface="Arial Black"/>
                <a:cs typeface="Arial Black"/>
                <a:sym typeface="Arial Black"/>
              </a:rPr>
              <a:t>Yellow Cab charge less from Female Customers.</a:t>
            </a:r>
            <a:endParaRPr sz="1100">
              <a:solidFill>
                <a:schemeClr val="dk1"/>
              </a:solidFill>
            </a:endParaRPr>
          </a:p>
          <a:p>
            <a:pPr indent="0" lvl="0" marL="0" marR="0" rtl="0" algn="l">
              <a:spcBef>
                <a:spcPts val="0"/>
              </a:spcBef>
              <a:spcAft>
                <a:spcPts val="0"/>
              </a:spcAft>
              <a:buNone/>
            </a:pPr>
            <a:r>
              <a:t/>
            </a:r>
            <a:endParaRPr>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a:solidFill>
                <a:schemeClr val="dk1"/>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br>
              <a:rPr lang="en"/>
            </a:br>
            <a:br>
              <a:rPr lang="en"/>
            </a:br>
            <a:br>
              <a:rPr lang="en"/>
            </a:br>
            <a:r>
              <a:rPr b="1" lang="en">
                <a:solidFill>
                  <a:srgbClr val="FF6600"/>
                </a:solidFill>
              </a:rPr>
              <a:t>Agenda</a:t>
            </a:r>
            <a:endParaRPr/>
          </a:p>
        </p:txBody>
      </p:sp>
      <p:sp>
        <p:nvSpPr>
          <p:cNvPr id="136" name="Google Shape;136;p26"/>
          <p:cNvSpPr txBox="1"/>
          <p:nvPr>
            <p:ph idx="1" type="subTitle"/>
          </p:nvPr>
        </p:nvSpPr>
        <p:spPr>
          <a:xfrm>
            <a:off x="4299857" y="0"/>
            <a:ext cx="4844143" cy="5143503"/>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a:solidFill>
                <a:srgbClr val="FF6600"/>
              </a:solidFill>
            </a:endParaRPr>
          </a:p>
          <a:p>
            <a:pPr indent="0" lvl="0" marL="0" rtl="0" algn="just">
              <a:lnSpc>
                <a:spcPct val="90000"/>
              </a:lnSpc>
              <a:spcBef>
                <a:spcPts val="800"/>
              </a:spcBef>
              <a:spcAft>
                <a:spcPts val="0"/>
              </a:spcAft>
              <a:buClr>
                <a:srgbClr val="FF6600"/>
              </a:buClr>
              <a:buSzPts val="1800"/>
              <a:buNone/>
            </a:pPr>
            <a:r>
              <a:rPr lang="en">
                <a:solidFill>
                  <a:srgbClr val="FF6600"/>
                </a:solidFill>
              </a:rPr>
              <a:t>   </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Executive Summary</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Problem Statement</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Approach</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EDA</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EDA Summary</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Hypothesis Testing</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Building Models</a:t>
            </a:r>
            <a:endParaRPr/>
          </a:p>
          <a:p>
            <a:pPr indent="0" lvl="0" marL="0" rtl="0" algn="just">
              <a:lnSpc>
                <a:spcPct val="90000"/>
              </a:lnSpc>
              <a:spcBef>
                <a:spcPts val="800"/>
              </a:spcBef>
              <a:spcAft>
                <a:spcPts val="0"/>
              </a:spcAft>
              <a:buClr>
                <a:srgbClr val="FF6600"/>
              </a:buClr>
              <a:buSzPts val="2100"/>
              <a:buNone/>
            </a:pPr>
            <a:r>
              <a:rPr lang="en" sz="2100">
                <a:solidFill>
                  <a:srgbClr val="FF6600"/>
                </a:solidFill>
              </a:rPr>
              <a:t>         Recommendations</a:t>
            </a:r>
            <a:endParaRPr/>
          </a:p>
          <a:p>
            <a:pPr indent="0" lvl="0" marL="0" rtl="0" algn="ctr">
              <a:lnSpc>
                <a:spcPct val="90000"/>
              </a:lnSpc>
              <a:spcBef>
                <a:spcPts val="800"/>
              </a:spcBef>
              <a:spcAft>
                <a:spcPts val="0"/>
              </a:spcAft>
              <a:buClr>
                <a:schemeClr val="dk1"/>
              </a:buClr>
              <a:buSzPts val="2400"/>
              <a:buNone/>
            </a:pPr>
            <a:r>
              <a:t/>
            </a:r>
            <a:endParaRPr sz="2400">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a:p>
            <a:pPr indent="0" lvl="0" marL="0" rtl="0" algn="ctr">
              <a:lnSpc>
                <a:spcPct val="90000"/>
              </a:lnSpc>
              <a:spcBef>
                <a:spcPts val="800"/>
              </a:spcBef>
              <a:spcAft>
                <a:spcPts val="0"/>
              </a:spcAft>
              <a:buClr>
                <a:schemeClr val="dk1"/>
              </a:buClr>
              <a:buSzPts val="1800"/>
              <a:buNone/>
            </a:pPr>
            <a:r>
              <a:t/>
            </a:r>
            <a:endParaRPr>
              <a:solidFill>
                <a:srgbClr val="FF6600"/>
              </a:solidFill>
            </a:endParaRPr>
          </a:p>
        </p:txBody>
      </p:sp>
      <p:pic>
        <p:nvPicPr>
          <p:cNvPr id="137" name="Google Shape;137;p26"/>
          <p:cNvPicPr preferRelativeResize="0"/>
          <p:nvPr/>
        </p:nvPicPr>
        <p:blipFill rotWithShape="1">
          <a:blip r:embed="rId3">
            <a:alphaModFix/>
          </a:blip>
          <a:srcRect b="0" l="0" r="0" t="0"/>
          <a:stretch/>
        </p:blipFill>
        <p:spPr>
          <a:xfrm>
            <a:off x="0" y="4397828"/>
            <a:ext cx="1240970" cy="7456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nvSpPr>
        <p:spPr>
          <a:xfrm>
            <a:off x="2096965" y="1776465"/>
            <a:ext cx="4573758" cy="5770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accent2"/>
                </a:solidFill>
                <a:latin typeface="Arial Black"/>
                <a:ea typeface="Arial Black"/>
                <a:cs typeface="Arial Black"/>
                <a:sym typeface="Arial Black"/>
              </a:rPr>
              <a:t>Hypothesis Testing</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rotWithShape="1">
          <a:blip r:embed="rId3">
            <a:alphaModFix/>
          </a:blip>
          <a:srcRect b="0" l="0" r="0" t="0"/>
          <a:stretch/>
        </p:blipFill>
        <p:spPr>
          <a:xfrm>
            <a:off x="365396" y="263577"/>
            <a:ext cx="8413209" cy="374936"/>
          </a:xfrm>
          <a:prstGeom prst="rect">
            <a:avLst/>
          </a:prstGeom>
          <a:noFill/>
          <a:ln>
            <a:noFill/>
          </a:ln>
        </p:spPr>
      </p:pic>
      <p:pic>
        <p:nvPicPr>
          <p:cNvPr id="274" name="Google Shape;274;p45"/>
          <p:cNvPicPr preferRelativeResize="0"/>
          <p:nvPr/>
        </p:nvPicPr>
        <p:blipFill rotWithShape="1">
          <a:blip r:embed="rId4">
            <a:alphaModFix/>
          </a:blip>
          <a:srcRect b="0" l="0" r="0" t="0"/>
          <a:stretch/>
        </p:blipFill>
        <p:spPr>
          <a:xfrm>
            <a:off x="762910" y="638513"/>
            <a:ext cx="6035563" cy="374936"/>
          </a:xfrm>
          <a:prstGeom prst="rect">
            <a:avLst/>
          </a:prstGeom>
          <a:noFill/>
          <a:ln>
            <a:noFill/>
          </a:ln>
        </p:spPr>
      </p:pic>
      <p:pic>
        <p:nvPicPr>
          <p:cNvPr id="275" name="Google Shape;275;p45"/>
          <p:cNvPicPr preferRelativeResize="0"/>
          <p:nvPr/>
        </p:nvPicPr>
        <p:blipFill rotWithShape="1">
          <a:blip r:embed="rId5">
            <a:alphaModFix/>
          </a:blip>
          <a:srcRect b="0" l="0" r="0" t="0"/>
          <a:stretch/>
        </p:blipFill>
        <p:spPr>
          <a:xfrm>
            <a:off x="1044243" y="986015"/>
            <a:ext cx="4800883" cy="564690"/>
          </a:xfrm>
          <a:prstGeom prst="rect">
            <a:avLst/>
          </a:prstGeom>
          <a:noFill/>
          <a:ln>
            <a:noFill/>
          </a:ln>
        </p:spPr>
      </p:pic>
      <p:pic>
        <p:nvPicPr>
          <p:cNvPr id="276" name="Google Shape;276;p45"/>
          <p:cNvPicPr preferRelativeResize="0"/>
          <p:nvPr/>
        </p:nvPicPr>
        <p:blipFill rotWithShape="1">
          <a:blip r:embed="rId6">
            <a:alphaModFix/>
          </a:blip>
          <a:srcRect b="0" l="0" r="0" t="0"/>
          <a:stretch/>
        </p:blipFill>
        <p:spPr>
          <a:xfrm>
            <a:off x="762910" y="1572077"/>
            <a:ext cx="5966978" cy="370364"/>
          </a:xfrm>
          <a:prstGeom prst="rect">
            <a:avLst/>
          </a:prstGeom>
          <a:noFill/>
          <a:ln>
            <a:noFill/>
          </a:ln>
        </p:spPr>
      </p:pic>
      <p:pic>
        <p:nvPicPr>
          <p:cNvPr id="277" name="Google Shape;277;p45"/>
          <p:cNvPicPr preferRelativeResize="0"/>
          <p:nvPr/>
        </p:nvPicPr>
        <p:blipFill rotWithShape="1">
          <a:blip r:embed="rId7">
            <a:alphaModFix/>
          </a:blip>
          <a:srcRect b="0" l="0" r="0" t="0"/>
          <a:stretch/>
        </p:blipFill>
        <p:spPr>
          <a:xfrm>
            <a:off x="1044242" y="2013389"/>
            <a:ext cx="4800883" cy="537256"/>
          </a:xfrm>
          <a:prstGeom prst="rect">
            <a:avLst/>
          </a:prstGeom>
          <a:noFill/>
          <a:ln>
            <a:noFill/>
          </a:ln>
        </p:spPr>
      </p:pic>
      <p:pic>
        <p:nvPicPr>
          <p:cNvPr id="278" name="Google Shape;278;p45"/>
          <p:cNvPicPr preferRelativeResize="0"/>
          <p:nvPr/>
        </p:nvPicPr>
        <p:blipFill rotWithShape="1">
          <a:blip r:embed="rId8">
            <a:alphaModFix/>
          </a:blip>
          <a:srcRect b="0" l="0" r="0" t="0"/>
          <a:stretch/>
        </p:blipFill>
        <p:spPr>
          <a:xfrm>
            <a:off x="582584" y="2692540"/>
            <a:ext cx="7978832" cy="370364"/>
          </a:xfrm>
          <a:prstGeom prst="rect">
            <a:avLst/>
          </a:prstGeom>
          <a:noFill/>
          <a:ln>
            <a:noFill/>
          </a:ln>
        </p:spPr>
      </p:pic>
      <p:pic>
        <p:nvPicPr>
          <p:cNvPr id="279" name="Google Shape;279;p45"/>
          <p:cNvPicPr preferRelativeResize="0"/>
          <p:nvPr/>
        </p:nvPicPr>
        <p:blipFill rotWithShape="1">
          <a:blip r:embed="rId9">
            <a:alphaModFix/>
          </a:blip>
          <a:srcRect b="0" l="0" r="0" t="0"/>
          <a:stretch/>
        </p:blipFill>
        <p:spPr>
          <a:xfrm>
            <a:off x="762910" y="3062904"/>
            <a:ext cx="4563251" cy="370364"/>
          </a:xfrm>
          <a:prstGeom prst="rect">
            <a:avLst/>
          </a:prstGeom>
          <a:noFill/>
          <a:ln>
            <a:noFill/>
          </a:ln>
        </p:spPr>
      </p:pic>
      <p:pic>
        <p:nvPicPr>
          <p:cNvPr id="280" name="Google Shape;280;p45"/>
          <p:cNvPicPr preferRelativeResize="0"/>
          <p:nvPr/>
        </p:nvPicPr>
        <p:blipFill rotWithShape="1">
          <a:blip r:embed="rId10">
            <a:alphaModFix/>
          </a:blip>
          <a:srcRect b="0" l="0" r="0" t="0"/>
          <a:stretch/>
        </p:blipFill>
        <p:spPr>
          <a:xfrm>
            <a:off x="1124579" y="3433268"/>
            <a:ext cx="4804953" cy="563199"/>
          </a:xfrm>
          <a:prstGeom prst="rect">
            <a:avLst/>
          </a:prstGeom>
          <a:noFill/>
          <a:ln>
            <a:noFill/>
          </a:ln>
        </p:spPr>
      </p:pic>
      <p:pic>
        <p:nvPicPr>
          <p:cNvPr id="281" name="Google Shape;281;p45"/>
          <p:cNvPicPr preferRelativeResize="0"/>
          <p:nvPr/>
        </p:nvPicPr>
        <p:blipFill rotWithShape="1">
          <a:blip r:embed="rId11">
            <a:alphaModFix/>
          </a:blip>
          <a:srcRect b="0" l="0" r="0" t="0"/>
          <a:stretch/>
        </p:blipFill>
        <p:spPr>
          <a:xfrm>
            <a:off x="801907" y="4157485"/>
            <a:ext cx="5450297" cy="370364"/>
          </a:xfrm>
          <a:prstGeom prst="rect">
            <a:avLst/>
          </a:prstGeom>
          <a:noFill/>
          <a:ln>
            <a:noFill/>
          </a:ln>
        </p:spPr>
      </p:pic>
      <p:pic>
        <p:nvPicPr>
          <p:cNvPr id="282" name="Google Shape;282;p45"/>
          <p:cNvPicPr preferRelativeResize="0"/>
          <p:nvPr/>
        </p:nvPicPr>
        <p:blipFill rotWithShape="1">
          <a:blip r:embed="rId12">
            <a:alphaModFix/>
          </a:blip>
          <a:srcRect b="0" l="0" r="0" t="0"/>
          <a:stretch/>
        </p:blipFill>
        <p:spPr>
          <a:xfrm>
            <a:off x="1211272" y="4604671"/>
            <a:ext cx="4718260" cy="48637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628650" y="273844"/>
            <a:ext cx="7886700" cy="506913"/>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accent2"/>
              </a:buClr>
              <a:buSzPct val="100000"/>
              <a:buFont typeface="Arial Black"/>
              <a:buNone/>
            </a:pPr>
            <a:r>
              <a:rPr lang="en">
                <a:solidFill>
                  <a:schemeClr val="accent2"/>
                </a:solidFill>
                <a:latin typeface="Arial Black"/>
                <a:ea typeface="Arial Black"/>
                <a:cs typeface="Arial Black"/>
                <a:sym typeface="Arial Black"/>
              </a:rPr>
              <a:t>Recommendation</a:t>
            </a:r>
            <a:endParaRPr/>
          </a:p>
        </p:txBody>
      </p:sp>
      <p:sp>
        <p:nvSpPr>
          <p:cNvPr id="288" name="Google Shape;288;p46"/>
          <p:cNvSpPr txBox="1"/>
          <p:nvPr/>
        </p:nvSpPr>
        <p:spPr>
          <a:xfrm>
            <a:off x="628650" y="1049325"/>
            <a:ext cx="8371157" cy="276999"/>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b="1" lang="en" sz="1400">
                <a:solidFill>
                  <a:schemeClr val="dk1"/>
                </a:solidFill>
                <a:latin typeface="Calibri"/>
                <a:ea typeface="Calibri"/>
                <a:cs typeface="Calibri"/>
                <a:sym typeface="Calibri"/>
              </a:rPr>
              <a:t>Transaction per year</a:t>
            </a:r>
            <a:r>
              <a:rPr lang="en" sz="1400">
                <a:solidFill>
                  <a:schemeClr val="dk1"/>
                </a:solidFill>
                <a:latin typeface="Calibri"/>
                <a:ea typeface="Calibri"/>
                <a:cs typeface="Calibri"/>
                <a:sym typeface="Calibri"/>
              </a:rPr>
              <a:t>: For Yellow Cab Transaction per year from 2016 to 2018 is almost double than Pink Cab.</a:t>
            </a:r>
            <a:endParaRPr sz="1100"/>
          </a:p>
        </p:txBody>
      </p:sp>
      <p:sp>
        <p:nvSpPr>
          <p:cNvPr id="289" name="Google Shape;289;p46"/>
          <p:cNvSpPr txBox="1"/>
          <p:nvPr/>
        </p:nvSpPr>
        <p:spPr>
          <a:xfrm>
            <a:off x="628650" y="1414520"/>
            <a:ext cx="8371200" cy="22242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Noto Sans Symbols"/>
              <a:buChar char="❑"/>
            </a:pPr>
            <a:r>
              <a:rPr b="1" lang="en" sz="1400">
                <a:solidFill>
                  <a:schemeClr val="dk1"/>
                </a:solidFill>
                <a:latin typeface="Calibri"/>
                <a:ea typeface="Calibri"/>
                <a:cs typeface="Calibri"/>
                <a:sym typeface="Calibri"/>
              </a:rPr>
              <a:t>Margin per Gender</a:t>
            </a:r>
            <a:r>
              <a:rPr lang="en" sz="1400">
                <a:solidFill>
                  <a:schemeClr val="dk1"/>
                </a:solidFill>
                <a:latin typeface="Calibri"/>
                <a:ea typeface="Calibri"/>
                <a:cs typeface="Calibri"/>
                <a:sym typeface="Calibri"/>
              </a:rPr>
              <a:t>: For Yellow Cab there is difference in Margin between Male and Female Customers due to which Female Customer percentage is higher in Yellow Cab in comparison to Pink Cab.</a:t>
            </a:r>
            <a:endParaRPr sz="1100"/>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b="1" lang="en" sz="1400">
                <a:solidFill>
                  <a:schemeClr val="dk1"/>
                </a:solidFill>
                <a:latin typeface="Calibri"/>
                <a:ea typeface="Calibri"/>
                <a:cs typeface="Calibri"/>
                <a:sym typeface="Calibri"/>
              </a:rPr>
              <a:t>Profit Margin</a:t>
            </a:r>
            <a:r>
              <a:rPr lang="en" sz="1400">
                <a:solidFill>
                  <a:schemeClr val="dk1"/>
                </a:solidFill>
                <a:latin typeface="Calibri"/>
                <a:ea typeface="Calibri"/>
                <a:cs typeface="Calibri"/>
                <a:sym typeface="Calibri"/>
              </a:rPr>
              <a:t>: For Yellow Cab the Profit Margin is higher per year from 2016 to 2018 in comparison to Pink Cab.</a:t>
            </a:r>
            <a:endParaRPr sz="1100"/>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Calibri"/>
                <a:ea typeface="Calibri"/>
                <a:cs typeface="Calibri"/>
                <a:sym typeface="Calibri"/>
              </a:rPr>
              <a:t>Yellow Cab </a:t>
            </a:r>
            <a:r>
              <a:rPr b="1" lang="en" sz="1400">
                <a:solidFill>
                  <a:schemeClr val="dk1"/>
                </a:solidFill>
                <a:latin typeface="Calibri"/>
                <a:ea typeface="Calibri"/>
                <a:cs typeface="Calibri"/>
                <a:sym typeface="Calibri"/>
              </a:rPr>
              <a:t>decreases Margins with the increase in Transaction</a:t>
            </a:r>
            <a:r>
              <a:rPr lang="en" sz="1400">
                <a:solidFill>
                  <a:schemeClr val="dk1"/>
                </a:solidFill>
                <a:latin typeface="Calibri"/>
                <a:ea typeface="Calibri"/>
                <a:cs typeface="Calibri"/>
                <a:sym typeface="Calibri"/>
              </a:rPr>
              <a:t>, hence for Yellow Cab the travel frequency during the Month of December which is the holiday season is 3 times more than Pink Cab.</a:t>
            </a:r>
            <a:endParaRPr sz="1100"/>
          </a:p>
          <a:p>
            <a:pPr indent="-127000" lvl="0" marL="215900" marR="0" rtl="0" algn="l">
              <a:spcBef>
                <a:spcPts val="0"/>
              </a:spcBef>
              <a:spcAft>
                <a:spcPts val="0"/>
              </a:spcAft>
              <a:buClr>
                <a:schemeClr val="dk1"/>
              </a:buClr>
              <a:buSzPts val="1400"/>
              <a:buFont typeface="Noto Sans Symbols"/>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Calibri"/>
                <a:ea typeface="Calibri"/>
                <a:cs typeface="Calibri"/>
                <a:sym typeface="Calibri"/>
              </a:rPr>
              <a:t>Customers for Yellow Cab is highest in New York City which has the highest Cab Users of 28%.</a:t>
            </a:r>
            <a:endParaRPr sz="1100"/>
          </a:p>
        </p:txBody>
      </p:sp>
      <p:sp>
        <p:nvSpPr>
          <p:cNvPr id="290" name="Google Shape;290;p46"/>
          <p:cNvSpPr txBox="1"/>
          <p:nvPr/>
        </p:nvSpPr>
        <p:spPr>
          <a:xfrm>
            <a:off x="714825" y="3779669"/>
            <a:ext cx="78006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Arial Black"/>
                <a:ea typeface="Arial Black"/>
                <a:cs typeface="Arial Black"/>
                <a:sym typeface="Arial Black"/>
              </a:rPr>
              <a:t>On the basis of the above graphs, Yellow Cab is recommended for investment.</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ctrTitle"/>
          </p:nvPr>
        </p:nvSpPr>
        <p:spPr>
          <a:xfrm>
            <a:off x="-1" y="0"/>
            <a:ext cx="4299857" cy="5143502"/>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b="1" lang="en">
                <a:solidFill>
                  <a:srgbClr val="FF6600"/>
                </a:solidFill>
              </a:rPr>
              <a:t>Submitted by: Shalu Saroj</a:t>
            </a:r>
            <a:endParaRPr b="1">
              <a:solidFill>
                <a:srgbClr val="FF6600"/>
              </a:solidFill>
            </a:endParaRPr>
          </a:p>
        </p:txBody>
      </p:sp>
      <p:pic>
        <p:nvPicPr>
          <p:cNvPr id="296" name="Google Shape;296;p47"/>
          <p:cNvPicPr preferRelativeResize="0"/>
          <p:nvPr/>
        </p:nvPicPr>
        <p:blipFill rotWithShape="1">
          <a:blip r:embed="rId3">
            <a:alphaModFix/>
          </a:blip>
          <a:srcRect b="0" l="0" r="0" t="0"/>
          <a:stretch/>
        </p:blipFill>
        <p:spPr>
          <a:xfrm>
            <a:off x="232117" y="4471684"/>
            <a:ext cx="1240970" cy="745674"/>
          </a:xfrm>
          <a:prstGeom prst="rect">
            <a:avLst/>
          </a:prstGeom>
          <a:noFill/>
          <a:ln>
            <a:noFill/>
          </a:ln>
        </p:spPr>
      </p:pic>
      <p:sp>
        <p:nvSpPr>
          <p:cNvPr id="297" name="Google Shape;297;p47"/>
          <p:cNvSpPr txBox="1"/>
          <p:nvPr>
            <p:ph idx="1" type="subTitle"/>
          </p:nvPr>
        </p:nvSpPr>
        <p:spPr>
          <a:xfrm>
            <a:off x="3864427" y="1861457"/>
            <a:ext cx="416923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5000"/>
              <a:buNone/>
            </a:pPr>
            <a:r>
              <a:rPr lang="en" sz="5000">
                <a:solidFill>
                  <a:srgbClr val="FF6600"/>
                </a:solidFill>
              </a:rPr>
              <a:t>Thank You</a:t>
            </a:r>
            <a:endParaRPr/>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Arial Black"/>
              <a:buNone/>
            </a:pPr>
            <a:r>
              <a:rPr b="1" lang="en">
                <a:solidFill>
                  <a:schemeClr val="accent2"/>
                </a:solidFill>
                <a:latin typeface="Arial Black"/>
                <a:ea typeface="Arial Black"/>
                <a:cs typeface="Arial Black"/>
                <a:sym typeface="Arial Black"/>
              </a:rPr>
              <a:t>Description:</a:t>
            </a:r>
            <a:endParaRPr/>
          </a:p>
        </p:txBody>
      </p:sp>
      <p:sp>
        <p:nvSpPr>
          <p:cNvPr id="143" name="Google Shape;143;p27"/>
          <p:cNvSpPr txBox="1"/>
          <p:nvPr/>
        </p:nvSpPr>
        <p:spPr>
          <a:xfrm>
            <a:off x="706938" y="1353625"/>
            <a:ext cx="7635396" cy="623248"/>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200"/>
              <a:buFont typeface="Noto Sans Symbols"/>
              <a:buChar char="❑"/>
            </a:pPr>
            <a:r>
              <a:rPr b="1" lang="en" sz="1200">
                <a:solidFill>
                  <a:schemeClr val="dk1"/>
                </a:solidFill>
                <a:latin typeface="Arial Black"/>
                <a:ea typeface="Arial Black"/>
                <a:cs typeface="Arial Black"/>
                <a:sym typeface="Arial Black"/>
              </a:rPr>
              <a:t>XYZ is a private equity firm in US. Due to remarkable growth in the Cab Industry in last few years and multiple key players in the market, it is planning for an investment in Cab industry.</a:t>
            </a:r>
            <a:endParaRPr sz="1100"/>
          </a:p>
        </p:txBody>
      </p:sp>
      <p:sp>
        <p:nvSpPr>
          <p:cNvPr id="144" name="Google Shape;144;p27"/>
          <p:cNvSpPr txBox="1"/>
          <p:nvPr/>
        </p:nvSpPr>
        <p:spPr>
          <a:xfrm>
            <a:off x="706938" y="2111371"/>
            <a:ext cx="7287799" cy="2469907"/>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200"/>
              <a:buFont typeface="Noto Sans Symbols"/>
              <a:buChar char="❑"/>
            </a:pPr>
            <a:r>
              <a:rPr b="1" lang="en" sz="1200">
                <a:solidFill>
                  <a:schemeClr val="dk1"/>
                </a:solidFill>
                <a:latin typeface="Arial Black"/>
                <a:ea typeface="Arial Black"/>
                <a:cs typeface="Arial Black"/>
                <a:sym typeface="Arial Black"/>
              </a:rPr>
              <a:t>Provide actionable insights to help XYZ firm in identifying the right company for making investment.</a:t>
            </a:r>
            <a:endParaRPr sz="1100"/>
          </a:p>
          <a:p>
            <a:pPr indent="-139700" lvl="0" marL="215900" marR="0" rtl="0" algn="l">
              <a:spcBef>
                <a:spcPts val="0"/>
              </a:spcBef>
              <a:spcAft>
                <a:spcPts val="0"/>
              </a:spcAft>
              <a:buClr>
                <a:schemeClr val="dk1"/>
              </a:buClr>
              <a:buSzPts val="1200"/>
              <a:buFont typeface="Arial"/>
              <a:buNone/>
            </a:pPr>
            <a:r>
              <a:t/>
            </a:r>
            <a:endParaRPr b="1" sz="1200">
              <a:solidFill>
                <a:schemeClr val="dk1"/>
              </a:solidFill>
              <a:latin typeface="Arial Black"/>
              <a:ea typeface="Arial Black"/>
              <a:cs typeface="Arial Black"/>
              <a:sym typeface="Arial Black"/>
            </a:endParaRPr>
          </a:p>
          <a:p>
            <a:pPr indent="-215900" lvl="0" marL="215900" marR="0" rtl="0" algn="l">
              <a:spcBef>
                <a:spcPts val="0"/>
              </a:spcBef>
              <a:spcAft>
                <a:spcPts val="0"/>
              </a:spcAft>
              <a:buClr>
                <a:schemeClr val="dk1"/>
              </a:buClr>
              <a:buSzPts val="1200"/>
              <a:buFont typeface="Noto Sans Symbols"/>
              <a:buChar char="❑"/>
            </a:pPr>
            <a:r>
              <a:rPr b="1" lang="en" sz="1200">
                <a:solidFill>
                  <a:schemeClr val="dk1"/>
                </a:solidFill>
                <a:latin typeface="Arial Black"/>
                <a:ea typeface="Arial Black"/>
                <a:cs typeface="Arial Black"/>
                <a:sym typeface="Arial Black"/>
              </a:rPr>
              <a:t>Cab Companies: </a:t>
            </a:r>
            <a:endParaRPr sz="1100"/>
          </a:p>
          <a:p>
            <a:pPr indent="-215900" lvl="0" marL="215900" marR="0" rtl="0" algn="l">
              <a:spcBef>
                <a:spcPts val="0"/>
              </a:spcBef>
              <a:spcAft>
                <a:spcPts val="0"/>
              </a:spcAft>
              <a:buClr>
                <a:schemeClr val="dk1"/>
              </a:buClr>
              <a:buSzPts val="1200"/>
              <a:buFont typeface="Noto Sans Symbols"/>
              <a:buChar char="⮚"/>
            </a:pPr>
            <a:r>
              <a:rPr b="1" lang="en" sz="1200">
                <a:solidFill>
                  <a:schemeClr val="dk1"/>
                </a:solidFill>
                <a:latin typeface="Arial Black"/>
                <a:ea typeface="Arial Black"/>
                <a:cs typeface="Arial Black"/>
                <a:sym typeface="Arial Black"/>
              </a:rPr>
              <a:t> Yellow Cab</a:t>
            </a:r>
            <a:endParaRPr sz="1100"/>
          </a:p>
          <a:p>
            <a:pPr indent="-215900" lvl="0" marL="215900" marR="0" rtl="0" algn="l">
              <a:spcBef>
                <a:spcPts val="0"/>
              </a:spcBef>
              <a:spcAft>
                <a:spcPts val="0"/>
              </a:spcAft>
              <a:buClr>
                <a:schemeClr val="dk1"/>
              </a:buClr>
              <a:buSzPts val="1200"/>
              <a:buFont typeface="Noto Sans Symbols"/>
              <a:buChar char="⮚"/>
            </a:pPr>
            <a:r>
              <a:rPr b="1" lang="en" sz="1200">
                <a:solidFill>
                  <a:schemeClr val="dk1"/>
                </a:solidFill>
                <a:latin typeface="Arial Black"/>
                <a:ea typeface="Arial Black"/>
                <a:cs typeface="Arial Black"/>
                <a:sym typeface="Arial Black"/>
              </a:rPr>
              <a:t> Pink Cab </a:t>
            </a:r>
            <a:endParaRPr sz="1100"/>
          </a:p>
          <a:p>
            <a:pPr indent="-139700" lvl="0" marL="215900" marR="0" rtl="0" algn="l">
              <a:spcBef>
                <a:spcPts val="0"/>
              </a:spcBef>
              <a:spcAft>
                <a:spcPts val="0"/>
              </a:spcAft>
              <a:buClr>
                <a:schemeClr val="dk1"/>
              </a:buClr>
              <a:buSzPts val="1200"/>
              <a:buFont typeface="Arial"/>
              <a:buNone/>
            </a:pPr>
            <a:r>
              <a:t/>
            </a:r>
            <a:endParaRPr b="1" sz="1200">
              <a:solidFill>
                <a:schemeClr val="dk1"/>
              </a:solidFill>
              <a:latin typeface="Arial Black"/>
              <a:ea typeface="Arial Black"/>
              <a:cs typeface="Arial Black"/>
              <a:sym typeface="Arial Black"/>
            </a:endParaRPr>
          </a:p>
          <a:p>
            <a:pPr indent="-139700" lvl="0" marL="215900" marR="0" rtl="0" algn="l">
              <a:spcBef>
                <a:spcPts val="0"/>
              </a:spcBef>
              <a:spcAft>
                <a:spcPts val="0"/>
              </a:spcAft>
              <a:buClr>
                <a:schemeClr val="dk1"/>
              </a:buClr>
              <a:buSzPts val="1200"/>
              <a:buFont typeface="Arial"/>
              <a:buNone/>
            </a:pPr>
            <a:r>
              <a:t/>
            </a:r>
            <a:endParaRPr b="1" sz="1200">
              <a:solidFill>
                <a:schemeClr val="dk1"/>
              </a:solidFill>
              <a:latin typeface="Arial Black"/>
              <a:ea typeface="Arial Black"/>
              <a:cs typeface="Arial Black"/>
              <a:sym typeface="Arial Black"/>
            </a:endParaRPr>
          </a:p>
          <a:p>
            <a:pPr indent="-215900" lvl="0" marL="215900" marR="0" rtl="0" algn="l">
              <a:spcBef>
                <a:spcPts val="0"/>
              </a:spcBef>
              <a:spcAft>
                <a:spcPts val="0"/>
              </a:spcAft>
              <a:buClr>
                <a:schemeClr val="dk1"/>
              </a:buClr>
              <a:buSzPts val="1200"/>
              <a:buFont typeface="Noto Sans Symbols"/>
              <a:buChar char="❑"/>
            </a:pPr>
            <a:r>
              <a:rPr b="1" lang="en" sz="1200">
                <a:solidFill>
                  <a:schemeClr val="dk1"/>
                </a:solidFill>
                <a:latin typeface="Arial Black"/>
                <a:ea typeface="Arial Black"/>
                <a:cs typeface="Arial Black"/>
                <a:sym typeface="Arial Black"/>
              </a:rPr>
              <a:t>The Analysis include :</a:t>
            </a:r>
            <a:endParaRPr sz="1100"/>
          </a:p>
          <a:p>
            <a:pPr indent="-215900" lvl="1" marL="215900" marR="0" rtl="0" algn="l">
              <a:spcBef>
                <a:spcPts val="0"/>
              </a:spcBef>
              <a:spcAft>
                <a:spcPts val="0"/>
              </a:spcAft>
              <a:buClr>
                <a:schemeClr val="dk1"/>
              </a:buClr>
              <a:buSzPts val="1200"/>
              <a:buFont typeface="Noto Sans Symbols"/>
              <a:buChar char="⮚"/>
            </a:pPr>
            <a:r>
              <a:rPr b="1" i="0" lang="en" sz="1200" u="none" cap="none" strike="noStrike">
                <a:solidFill>
                  <a:schemeClr val="dk1"/>
                </a:solidFill>
                <a:latin typeface="Arial Black"/>
                <a:ea typeface="Arial Black"/>
                <a:cs typeface="Arial Black"/>
                <a:sym typeface="Arial Black"/>
              </a:rPr>
              <a:t>Data Understanding, </a:t>
            </a:r>
            <a:endParaRPr sz="1100"/>
          </a:p>
          <a:p>
            <a:pPr indent="-215900" lvl="1" marL="215900" marR="0" rtl="0" algn="l">
              <a:spcBef>
                <a:spcPts val="0"/>
              </a:spcBef>
              <a:spcAft>
                <a:spcPts val="0"/>
              </a:spcAft>
              <a:buClr>
                <a:schemeClr val="dk1"/>
              </a:buClr>
              <a:buSzPts val="1200"/>
              <a:buFont typeface="Noto Sans Symbols"/>
              <a:buChar char="⮚"/>
            </a:pPr>
            <a:r>
              <a:rPr b="1" i="0" lang="en" sz="1200" u="none" cap="none" strike="noStrike">
                <a:solidFill>
                  <a:schemeClr val="dk1"/>
                </a:solidFill>
                <a:latin typeface="Arial Black"/>
                <a:ea typeface="Arial Black"/>
                <a:cs typeface="Arial Black"/>
                <a:sym typeface="Arial Black"/>
              </a:rPr>
              <a:t>Data Visualization, </a:t>
            </a:r>
            <a:endParaRPr sz="1100"/>
          </a:p>
          <a:p>
            <a:pPr indent="-215900" lvl="1" marL="215900" marR="0" rtl="0" algn="l">
              <a:spcBef>
                <a:spcPts val="0"/>
              </a:spcBef>
              <a:spcAft>
                <a:spcPts val="0"/>
              </a:spcAft>
              <a:buClr>
                <a:schemeClr val="dk1"/>
              </a:buClr>
              <a:buSzPts val="1200"/>
              <a:buFont typeface="Noto Sans Symbols"/>
              <a:buChar char="⮚"/>
            </a:pPr>
            <a:r>
              <a:rPr b="1" i="0" lang="en" sz="1200" u="none" cap="none" strike="noStrike">
                <a:solidFill>
                  <a:schemeClr val="dk1"/>
                </a:solidFill>
                <a:latin typeface="Arial Black"/>
                <a:ea typeface="Arial Black"/>
                <a:cs typeface="Arial Black"/>
                <a:sym typeface="Arial Black"/>
              </a:rPr>
              <a:t>Creating multiple hypothesis, </a:t>
            </a:r>
            <a:endParaRPr sz="1100"/>
          </a:p>
          <a:p>
            <a:pPr indent="-215900" lvl="1" marL="215900" marR="0" rtl="0" algn="l">
              <a:spcBef>
                <a:spcPts val="0"/>
              </a:spcBef>
              <a:spcAft>
                <a:spcPts val="0"/>
              </a:spcAft>
              <a:buClr>
                <a:schemeClr val="dk1"/>
              </a:buClr>
              <a:buSzPts val="1200"/>
              <a:buFont typeface="Noto Sans Symbols"/>
              <a:buChar char="⮚"/>
            </a:pPr>
            <a:r>
              <a:rPr b="1" i="0" lang="en" sz="1200" u="none" cap="none" strike="noStrike">
                <a:solidFill>
                  <a:schemeClr val="dk1"/>
                </a:solidFill>
                <a:latin typeface="Arial Black"/>
                <a:ea typeface="Arial Black"/>
                <a:cs typeface="Arial Black"/>
                <a:sym typeface="Arial Black"/>
              </a:rPr>
              <a:t>Building models and finding the best fit model based on Accuracy.</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Arial Black"/>
              <a:buNone/>
            </a:pPr>
            <a:r>
              <a:rPr b="1" lang="en">
                <a:solidFill>
                  <a:schemeClr val="accent2"/>
                </a:solidFill>
                <a:latin typeface="Arial Black"/>
                <a:ea typeface="Arial Black"/>
                <a:cs typeface="Arial Black"/>
                <a:sym typeface="Arial Black"/>
              </a:rPr>
              <a:t>Data Preparation:</a:t>
            </a:r>
            <a:endParaRPr/>
          </a:p>
        </p:txBody>
      </p:sp>
      <p:sp>
        <p:nvSpPr>
          <p:cNvPr id="150" name="Google Shape;150;p28"/>
          <p:cNvSpPr txBox="1"/>
          <p:nvPr/>
        </p:nvSpPr>
        <p:spPr>
          <a:xfrm>
            <a:off x="582051" y="1602254"/>
            <a:ext cx="7632602" cy="302390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2100">
                <a:solidFill>
                  <a:srgbClr val="2D3B45"/>
                </a:solidFill>
                <a:latin typeface="Arial Black"/>
                <a:ea typeface="Arial Black"/>
                <a:cs typeface="Arial Black"/>
                <a:sym typeface="Arial Black"/>
              </a:rPr>
              <a:t>There are 4 datasets:</a:t>
            </a:r>
            <a:endParaRPr sz="1100"/>
          </a:p>
          <a:p>
            <a:pPr indent="0" lvl="0" marL="0" marR="0" rtl="0" algn="l">
              <a:spcBef>
                <a:spcPts val="0"/>
              </a:spcBef>
              <a:spcAft>
                <a:spcPts val="0"/>
              </a:spcAft>
              <a:buNone/>
            </a:pPr>
            <a:r>
              <a:t/>
            </a:r>
            <a:endParaRPr b="1" sz="1400">
              <a:solidFill>
                <a:srgbClr val="2D3B45"/>
              </a:solidFill>
              <a:latin typeface="Lato"/>
              <a:ea typeface="Lato"/>
              <a:cs typeface="Lato"/>
              <a:sym typeface="Lato"/>
            </a:endParaRPr>
          </a:p>
          <a:p>
            <a:pPr indent="0" lvl="0" marL="0" marR="0" rtl="0" algn="l">
              <a:spcBef>
                <a:spcPts val="0"/>
              </a:spcBef>
              <a:spcAft>
                <a:spcPts val="0"/>
              </a:spcAft>
              <a:buNone/>
            </a:pPr>
            <a:r>
              <a:t/>
            </a:r>
            <a:endParaRPr b="1" i="0" sz="1400">
              <a:solidFill>
                <a:srgbClr val="2D3B45"/>
              </a:solidFill>
              <a:latin typeface="Lato"/>
              <a:ea typeface="Lato"/>
              <a:cs typeface="Lato"/>
              <a:sym typeface="Lato"/>
            </a:endParaRPr>
          </a:p>
          <a:p>
            <a:pPr indent="-215900" lvl="0" marL="215900" marR="0" rtl="0" algn="l">
              <a:spcBef>
                <a:spcPts val="0"/>
              </a:spcBef>
              <a:spcAft>
                <a:spcPts val="0"/>
              </a:spcAft>
              <a:buClr>
                <a:srgbClr val="2D3B45"/>
              </a:buClr>
              <a:buSzPts val="1800"/>
              <a:buFont typeface="Noto Sans Symbols"/>
              <a:buChar char="⮚"/>
            </a:pPr>
            <a:r>
              <a:rPr b="1" i="0" lang="en" sz="1800">
                <a:solidFill>
                  <a:srgbClr val="2D3B45"/>
                </a:solidFill>
                <a:latin typeface="Arial"/>
                <a:ea typeface="Arial"/>
                <a:cs typeface="Arial"/>
                <a:sym typeface="Arial"/>
              </a:rPr>
              <a:t>Cab_Data.csv – </a:t>
            </a:r>
            <a:r>
              <a:rPr i="0" lang="en" sz="1800">
                <a:solidFill>
                  <a:srgbClr val="2D3B45"/>
                </a:solidFill>
                <a:latin typeface="Arial"/>
                <a:ea typeface="Arial"/>
                <a:cs typeface="Arial"/>
                <a:sym typeface="Arial"/>
              </a:rPr>
              <a:t>this file includes details of transaction for 2 cab companies.</a:t>
            </a:r>
            <a:endParaRPr sz="1100"/>
          </a:p>
          <a:p>
            <a:pPr indent="-215900" lvl="0" marL="215900" marR="0" rtl="0" algn="l">
              <a:spcBef>
                <a:spcPts val="0"/>
              </a:spcBef>
              <a:spcAft>
                <a:spcPts val="0"/>
              </a:spcAft>
              <a:buClr>
                <a:srgbClr val="2D3B45"/>
              </a:buClr>
              <a:buSzPts val="1800"/>
              <a:buFont typeface="Noto Sans Symbols"/>
              <a:buChar char="⮚"/>
            </a:pPr>
            <a:r>
              <a:rPr b="1" i="0" lang="en" sz="1800">
                <a:solidFill>
                  <a:srgbClr val="2D3B45"/>
                </a:solidFill>
                <a:latin typeface="Arial"/>
                <a:ea typeface="Arial"/>
                <a:cs typeface="Arial"/>
                <a:sym typeface="Arial"/>
              </a:rPr>
              <a:t>Customer_ID.csv</a:t>
            </a:r>
            <a:r>
              <a:rPr b="0" i="0" lang="en" sz="1800">
                <a:solidFill>
                  <a:srgbClr val="2D3B45"/>
                </a:solidFill>
                <a:latin typeface="Arial"/>
                <a:ea typeface="Arial"/>
                <a:cs typeface="Arial"/>
                <a:sym typeface="Arial"/>
              </a:rPr>
              <a:t> – this is a mapping table that contains a unique identifier which links the customer’s demographic details.</a:t>
            </a:r>
            <a:endParaRPr sz="1100"/>
          </a:p>
          <a:p>
            <a:pPr indent="-215900" lvl="0" marL="215900" marR="0" rtl="0" algn="l">
              <a:spcBef>
                <a:spcPts val="0"/>
              </a:spcBef>
              <a:spcAft>
                <a:spcPts val="0"/>
              </a:spcAft>
              <a:buClr>
                <a:srgbClr val="2D3B45"/>
              </a:buClr>
              <a:buSzPts val="1800"/>
              <a:buFont typeface="Noto Sans Symbols"/>
              <a:buChar char="⮚"/>
            </a:pPr>
            <a:r>
              <a:rPr b="1" i="0" lang="en" sz="1800">
                <a:solidFill>
                  <a:srgbClr val="2D3B45"/>
                </a:solidFill>
                <a:latin typeface="Arial"/>
                <a:ea typeface="Arial"/>
                <a:cs typeface="Arial"/>
                <a:sym typeface="Arial"/>
              </a:rPr>
              <a:t>Transaction_ID.csv – </a:t>
            </a:r>
            <a:r>
              <a:rPr b="0" i="0" lang="en" sz="1800">
                <a:solidFill>
                  <a:srgbClr val="2D3B45"/>
                </a:solidFill>
                <a:latin typeface="Arial"/>
                <a:ea typeface="Arial"/>
                <a:cs typeface="Arial"/>
                <a:sym typeface="Arial"/>
              </a:rPr>
              <a:t>this is a mapping table that contains transaction to customer mapping and payment mode.</a:t>
            </a:r>
            <a:endParaRPr sz="1100"/>
          </a:p>
          <a:p>
            <a:pPr indent="-215900" lvl="0" marL="215900" marR="0" rtl="0" algn="l">
              <a:spcBef>
                <a:spcPts val="0"/>
              </a:spcBef>
              <a:spcAft>
                <a:spcPts val="0"/>
              </a:spcAft>
              <a:buClr>
                <a:srgbClr val="2D3B45"/>
              </a:buClr>
              <a:buSzPts val="1800"/>
              <a:buFont typeface="Noto Sans Symbols"/>
              <a:buChar char="⮚"/>
            </a:pPr>
            <a:r>
              <a:rPr b="1" i="0" lang="en" sz="1800">
                <a:solidFill>
                  <a:srgbClr val="2D3B45"/>
                </a:solidFill>
                <a:latin typeface="Arial"/>
                <a:ea typeface="Arial"/>
                <a:cs typeface="Arial"/>
                <a:sym typeface="Arial"/>
              </a:rPr>
              <a:t>City.csv – </a:t>
            </a:r>
            <a:r>
              <a:rPr b="0" i="0" lang="en" sz="1800">
                <a:solidFill>
                  <a:srgbClr val="2D3B45"/>
                </a:solidFill>
                <a:latin typeface="Arial"/>
                <a:ea typeface="Arial"/>
                <a:cs typeface="Arial"/>
                <a:sym typeface="Arial"/>
              </a:rPr>
              <a:t>this file contains list of US cities, their population and number of cab users.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nvSpPr>
        <p:spPr>
          <a:xfrm>
            <a:off x="812409" y="1394505"/>
            <a:ext cx="8155745" cy="173124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accent2"/>
                </a:solidFill>
                <a:latin typeface="Arial Black"/>
                <a:ea typeface="Arial Black"/>
                <a:cs typeface="Arial Black"/>
                <a:sym typeface="Arial Black"/>
              </a:rPr>
              <a:t>EXPLORATORY  </a:t>
            </a:r>
            <a:endParaRPr sz="1100"/>
          </a:p>
          <a:p>
            <a:pPr indent="0" lvl="0" marL="0" marR="0" rtl="0" algn="l">
              <a:spcBef>
                <a:spcPts val="0"/>
              </a:spcBef>
              <a:spcAft>
                <a:spcPts val="0"/>
              </a:spcAft>
              <a:buNone/>
            </a:pPr>
            <a:r>
              <a:rPr lang="en" sz="3600">
                <a:solidFill>
                  <a:schemeClr val="accent2"/>
                </a:solidFill>
                <a:latin typeface="Arial Black"/>
                <a:ea typeface="Arial Black"/>
                <a:cs typeface="Arial Black"/>
                <a:sym typeface="Arial Black"/>
              </a:rPr>
              <a:t>DATA  </a:t>
            </a:r>
            <a:endParaRPr sz="1100"/>
          </a:p>
          <a:p>
            <a:pPr indent="0" lvl="0" marL="0" marR="0" rtl="0" algn="l">
              <a:spcBef>
                <a:spcPts val="0"/>
              </a:spcBef>
              <a:spcAft>
                <a:spcPts val="0"/>
              </a:spcAft>
              <a:buNone/>
            </a:pPr>
            <a:r>
              <a:rPr lang="en" sz="3600">
                <a:solidFill>
                  <a:schemeClr val="accent2"/>
                </a:solidFill>
                <a:latin typeface="Arial Black"/>
                <a:ea typeface="Arial Black"/>
                <a:cs typeface="Arial Black"/>
                <a:sym typeface="Arial Black"/>
              </a:rPr>
              <a:t>ANALYSIS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Arial Black"/>
              <a:buNone/>
            </a:pPr>
            <a:r>
              <a:rPr b="1" lang="en">
                <a:solidFill>
                  <a:schemeClr val="accent2"/>
                </a:solidFill>
                <a:latin typeface="Arial Black"/>
                <a:ea typeface="Arial Black"/>
                <a:cs typeface="Arial Black"/>
                <a:sym typeface="Arial Black"/>
              </a:rPr>
              <a:t>Distribution of Profit vs City:</a:t>
            </a:r>
            <a:endParaRPr/>
          </a:p>
        </p:txBody>
      </p:sp>
      <p:sp>
        <p:nvSpPr>
          <p:cNvPr id="161" name="Google Shape;161;p30"/>
          <p:cNvSpPr txBox="1"/>
          <p:nvPr/>
        </p:nvSpPr>
        <p:spPr>
          <a:xfrm>
            <a:off x="999685" y="3969410"/>
            <a:ext cx="7419900" cy="9003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b="1" lang="en" sz="1800">
                <a:solidFill>
                  <a:schemeClr val="accent2"/>
                </a:solidFill>
                <a:latin typeface="Arial Black"/>
                <a:ea typeface="Arial Black"/>
                <a:cs typeface="Arial Black"/>
                <a:sym typeface="Arial Black"/>
              </a:rPr>
              <a:t>From the above graph, we can see that for both Pink and Yellow Cab most of the rides are in the city of New York.</a:t>
            </a:r>
            <a:endParaRPr sz="1100"/>
          </a:p>
        </p:txBody>
      </p:sp>
      <p:pic>
        <p:nvPicPr>
          <p:cNvPr id="162" name="Google Shape;162;p30"/>
          <p:cNvPicPr preferRelativeResize="0"/>
          <p:nvPr/>
        </p:nvPicPr>
        <p:blipFill rotWithShape="1">
          <a:blip r:embed="rId3">
            <a:alphaModFix/>
          </a:blip>
          <a:srcRect b="40659" l="31766" r="33888" t="26346"/>
          <a:stretch/>
        </p:blipFill>
        <p:spPr>
          <a:xfrm>
            <a:off x="1370525" y="1268025"/>
            <a:ext cx="5524951" cy="245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628650" y="273844"/>
            <a:ext cx="7886700" cy="675725"/>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accent2"/>
              </a:buClr>
              <a:buSzPct val="100000"/>
              <a:buFont typeface="Arial Black"/>
              <a:buNone/>
            </a:pPr>
            <a:r>
              <a:rPr b="1" lang="en">
                <a:solidFill>
                  <a:schemeClr val="accent2"/>
                </a:solidFill>
                <a:latin typeface="Arial Black"/>
                <a:ea typeface="Arial Black"/>
                <a:cs typeface="Arial Black"/>
                <a:sym typeface="Arial Black"/>
              </a:rPr>
              <a:t>Distribution of Price Charged for both Cabs:</a:t>
            </a:r>
            <a:endParaRPr/>
          </a:p>
        </p:txBody>
      </p:sp>
      <p:sp>
        <p:nvSpPr>
          <p:cNvPr id="168" name="Google Shape;168;p31"/>
          <p:cNvSpPr txBox="1"/>
          <p:nvPr/>
        </p:nvSpPr>
        <p:spPr>
          <a:xfrm>
            <a:off x="749104" y="4243253"/>
            <a:ext cx="8394900" cy="7926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lang="en" sz="1800">
                <a:solidFill>
                  <a:schemeClr val="accent2"/>
                </a:solidFill>
                <a:latin typeface="Arial Black"/>
                <a:ea typeface="Arial Black"/>
                <a:cs typeface="Arial Black"/>
                <a:sym typeface="Arial Black"/>
              </a:rPr>
              <a:t>The Price charged range for Yellow cab is more than the Pink cab.</a:t>
            </a:r>
            <a:endParaRPr sz="1100"/>
          </a:p>
          <a:p>
            <a:pPr indent="0" lvl="0" marL="457200" marR="0" rtl="0" algn="l">
              <a:spcBef>
                <a:spcPts val="0"/>
              </a:spcBef>
              <a:spcAft>
                <a:spcPts val="0"/>
              </a:spcAft>
              <a:buNone/>
            </a:pPr>
            <a:r>
              <a:t/>
            </a:r>
            <a:endParaRPr sz="1100"/>
          </a:p>
        </p:txBody>
      </p:sp>
      <p:pic>
        <p:nvPicPr>
          <p:cNvPr id="169" name="Google Shape;169;p31"/>
          <p:cNvPicPr preferRelativeResize="0"/>
          <p:nvPr/>
        </p:nvPicPr>
        <p:blipFill>
          <a:blip r:embed="rId3">
            <a:alphaModFix/>
          </a:blip>
          <a:stretch>
            <a:fillRect/>
          </a:stretch>
        </p:blipFill>
        <p:spPr>
          <a:xfrm>
            <a:off x="1959425" y="1077300"/>
            <a:ext cx="5275626" cy="298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Arial Black"/>
              <a:buNone/>
            </a:pPr>
            <a:r>
              <a:rPr lang="en">
                <a:solidFill>
                  <a:schemeClr val="accent2"/>
                </a:solidFill>
                <a:latin typeface="Arial Black"/>
                <a:ea typeface="Arial Black"/>
                <a:cs typeface="Arial Black"/>
                <a:sym typeface="Arial Black"/>
              </a:rPr>
              <a:t>Travel Frequency per Month:</a:t>
            </a:r>
            <a:endParaRPr/>
          </a:p>
        </p:txBody>
      </p:sp>
      <p:sp>
        <p:nvSpPr>
          <p:cNvPr id="175" name="Google Shape;175;p32"/>
          <p:cNvSpPr txBox="1"/>
          <p:nvPr/>
        </p:nvSpPr>
        <p:spPr>
          <a:xfrm>
            <a:off x="628650" y="4243253"/>
            <a:ext cx="8247185" cy="900247"/>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lang="en" sz="1800">
                <a:solidFill>
                  <a:schemeClr val="accent2"/>
                </a:solidFill>
                <a:latin typeface="Arial Black"/>
                <a:ea typeface="Arial Black"/>
                <a:cs typeface="Arial Black"/>
                <a:sym typeface="Arial Black"/>
              </a:rPr>
              <a:t>Yellow Cab has higher travels (35000) in the month of December which is the holiday season compared to Pink Cab (11000).</a:t>
            </a:r>
            <a:endParaRPr sz="1100"/>
          </a:p>
        </p:txBody>
      </p:sp>
      <p:pic>
        <p:nvPicPr>
          <p:cNvPr id="176" name="Google Shape;176;p32"/>
          <p:cNvPicPr preferRelativeResize="0"/>
          <p:nvPr/>
        </p:nvPicPr>
        <p:blipFill>
          <a:blip r:embed="rId3">
            <a:alphaModFix/>
          </a:blip>
          <a:stretch>
            <a:fillRect/>
          </a:stretch>
        </p:blipFill>
        <p:spPr>
          <a:xfrm>
            <a:off x="888700" y="1236525"/>
            <a:ext cx="5685550" cy="292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000"/>
              <a:buFont typeface="Arial Black"/>
              <a:buNone/>
            </a:pPr>
            <a:r>
              <a:rPr lang="en" sz="3000">
                <a:solidFill>
                  <a:schemeClr val="accent2"/>
                </a:solidFill>
                <a:latin typeface="Arial Black"/>
                <a:ea typeface="Arial Black"/>
                <a:cs typeface="Arial Black"/>
                <a:sym typeface="Arial Black"/>
              </a:rPr>
              <a:t>No. of Customers</a:t>
            </a:r>
            <a:r>
              <a:rPr lang="en" sz="3000">
                <a:solidFill>
                  <a:schemeClr val="accent2"/>
                </a:solidFill>
                <a:latin typeface="Arial Black"/>
                <a:ea typeface="Arial Black"/>
                <a:cs typeface="Arial Black"/>
                <a:sym typeface="Arial Black"/>
              </a:rPr>
              <a:t> wrt genders:</a:t>
            </a:r>
            <a:endParaRPr/>
          </a:p>
        </p:txBody>
      </p:sp>
      <p:sp>
        <p:nvSpPr>
          <p:cNvPr id="182" name="Google Shape;182;p33"/>
          <p:cNvSpPr txBox="1"/>
          <p:nvPr/>
        </p:nvSpPr>
        <p:spPr>
          <a:xfrm>
            <a:off x="628650" y="4384908"/>
            <a:ext cx="8434500" cy="623400"/>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accent2"/>
              </a:buClr>
              <a:buSzPts val="1800"/>
              <a:buFont typeface="Noto Sans Symbols"/>
              <a:buChar char="❑"/>
            </a:pPr>
            <a:r>
              <a:rPr lang="en" sz="1800">
                <a:solidFill>
                  <a:schemeClr val="accent2"/>
                </a:solidFill>
                <a:latin typeface="Arial Black"/>
                <a:ea typeface="Arial Black"/>
                <a:cs typeface="Arial Black"/>
                <a:sym typeface="Arial Black"/>
              </a:rPr>
              <a:t>From the graph it shows that the no. of male users is </a:t>
            </a:r>
            <a:r>
              <a:rPr lang="en" sz="1800">
                <a:solidFill>
                  <a:schemeClr val="accent2"/>
                </a:solidFill>
                <a:latin typeface="Arial Black"/>
                <a:ea typeface="Arial Black"/>
                <a:cs typeface="Arial Black"/>
                <a:sym typeface="Arial Black"/>
              </a:rPr>
              <a:t>almost</a:t>
            </a:r>
            <a:r>
              <a:rPr lang="en" sz="1800">
                <a:solidFill>
                  <a:schemeClr val="accent2"/>
                </a:solidFill>
                <a:latin typeface="Arial Black"/>
                <a:ea typeface="Arial Black"/>
                <a:cs typeface="Arial Black"/>
                <a:sym typeface="Arial Black"/>
              </a:rPr>
              <a:t> equal to no. of female users.</a:t>
            </a:r>
            <a:endParaRPr sz="1100"/>
          </a:p>
        </p:txBody>
      </p:sp>
      <p:pic>
        <p:nvPicPr>
          <p:cNvPr id="183" name="Google Shape;183;p33"/>
          <p:cNvPicPr preferRelativeResize="0"/>
          <p:nvPr/>
        </p:nvPicPr>
        <p:blipFill>
          <a:blip r:embed="rId3">
            <a:alphaModFix/>
          </a:blip>
          <a:stretch>
            <a:fillRect/>
          </a:stretch>
        </p:blipFill>
        <p:spPr>
          <a:xfrm>
            <a:off x="738800" y="1268025"/>
            <a:ext cx="5713376" cy="2982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