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2" r:id="rId2"/>
    <p:sldId id="261" r:id="rId3"/>
    <p:sldId id="257" r:id="rId4"/>
    <p:sldId id="258" r:id="rId5"/>
    <p:sldId id="263" r:id="rId6"/>
    <p:sldId id="264"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29"/>
  </p:normalViewPr>
  <p:slideViewPr>
    <p:cSldViewPr snapToGrid="0" snapToObjects="1">
      <p:cViewPr>
        <p:scale>
          <a:sx n="109" d="100"/>
          <a:sy n="109"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0CC5B-B8CC-7444-8886-33865249CCC8}" type="datetimeFigureOut">
              <a:rPr lang="en-US" smtClean="0"/>
              <a:t>3/26/22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54748-0105-4248-9ECF-7D4DBC1CB879}" type="slidenum">
              <a:rPr lang="en-US" smtClean="0"/>
              <a:t>‹#›</a:t>
            </a:fld>
            <a:endParaRPr lang="en-US"/>
          </a:p>
        </p:txBody>
      </p:sp>
    </p:spTree>
    <p:extLst>
      <p:ext uri="{BB962C8B-B14F-4D97-AF65-F5344CB8AC3E}">
        <p14:creationId xmlns:p14="http://schemas.microsoft.com/office/powerpoint/2010/main" val="2567019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4186238" y="1265238"/>
            <a:ext cx="149352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extLst>
      <p:ext uri="{BB962C8B-B14F-4D97-AF65-F5344CB8AC3E}">
        <p14:creationId xmlns:p14="http://schemas.microsoft.com/office/powerpoint/2010/main" val="2230240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ABDD-BF32-2741-893F-75425C39F3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283B7C-E454-4144-99F9-A17E6076C5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1C0FAB-A444-4843-8FDB-38F99C711206}"/>
              </a:ext>
            </a:extLst>
          </p:cNvPr>
          <p:cNvSpPr>
            <a:spLocks noGrp="1"/>
          </p:cNvSpPr>
          <p:nvPr>
            <p:ph type="dt" sz="half" idx="10"/>
          </p:nvPr>
        </p:nvSpPr>
        <p:spPr/>
        <p:txBody>
          <a:bodyPr/>
          <a:lstStyle/>
          <a:p>
            <a:fld id="{6CC19612-572D-6148-ABD8-865C96A711B1}" type="datetimeFigureOut">
              <a:rPr lang="en-US" smtClean="0"/>
              <a:t>3/25/22</a:t>
            </a:fld>
            <a:endParaRPr lang="en-US"/>
          </a:p>
        </p:txBody>
      </p:sp>
      <p:sp>
        <p:nvSpPr>
          <p:cNvPr id="5" name="Footer Placeholder 4">
            <a:extLst>
              <a:ext uri="{FF2B5EF4-FFF2-40B4-BE49-F238E27FC236}">
                <a16:creationId xmlns:a16="http://schemas.microsoft.com/office/drawing/2014/main" id="{3C99D1BB-8696-FC40-81A4-8D12F87A9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B45D2-4CAB-F84F-A668-C3280F4A6D3A}"/>
              </a:ext>
            </a:extLst>
          </p:cNvPr>
          <p:cNvSpPr>
            <a:spLocks noGrp="1"/>
          </p:cNvSpPr>
          <p:nvPr>
            <p:ph type="sldNum" sz="quarter" idx="12"/>
          </p:nvPr>
        </p:nvSpPr>
        <p:spPr/>
        <p:txBody>
          <a:bodyPr/>
          <a:lstStyle/>
          <a:p>
            <a:fld id="{9BD626D9-6EF7-C84C-94C0-AC7205C8959B}" type="slidenum">
              <a:rPr lang="en-US" smtClean="0"/>
              <a:t>‹#›</a:t>
            </a:fld>
            <a:endParaRPr lang="en-US"/>
          </a:p>
        </p:txBody>
      </p:sp>
    </p:spTree>
    <p:extLst>
      <p:ext uri="{BB962C8B-B14F-4D97-AF65-F5344CB8AC3E}">
        <p14:creationId xmlns:p14="http://schemas.microsoft.com/office/powerpoint/2010/main" val="1879980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BCE7-32D7-3B46-BC2C-8E3BA54219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4E9DDC-E150-8D4D-9C0B-C784396135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A91DA-FF75-C44C-A692-4D7EAA420556}"/>
              </a:ext>
            </a:extLst>
          </p:cNvPr>
          <p:cNvSpPr>
            <a:spLocks noGrp="1"/>
          </p:cNvSpPr>
          <p:nvPr>
            <p:ph type="dt" sz="half" idx="10"/>
          </p:nvPr>
        </p:nvSpPr>
        <p:spPr/>
        <p:txBody>
          <a:bodyPr/>
          <a:lstStyle/>
          <a:p>
            <a:fld id="{6CC19612-572D-6148-ABD8-865C96A711B1}" type="datetimeFigureOut">
              <a:rPr lang="en-US" smtClean="0"/>
              <a:t>3/25/22</a:t>
            </a:fld>
            <a:endParaRPr lang="en-US"/>
          </a:p>
        </p:txBody>
      </p:sp>
      <p:sp>
        <p:nvSpPr>
          <p:cNvPr id="5" name="Footer Placeholder 4">
            <a:extLst>
              <a:ext uri="{FF2B5EF4-FFF2-40B4-BE49-F238E27FC236}">
                <a16:creationId xmlns:a16="http://schemas.microsoft.com/office/drawing/2014/main" id="{E680DA9A-9A2E-8C4F-B262-87F5F43B2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C7D0D-E495-944C-BDA7-015020A551B4}"/>
              </a:ext>
            </a:extLst>
          </p:cNvPr>
          <p:cNvSpPr>
            <a:spLocks noGrp="1"/>
          </p:cNvSpPr>
          <p:nvPr>
            <p:ph type="sldNum" sz="quarter" idx="12"/>
          </p:nvPr>
        </p:nvSpPr>
        <p:spPr/>
        <p:txBody>
          <a:bodyPr/>
          <a:lstStyle/>
          <a:p>
            <a:fld id="{9BD626D9-6EF7-C84C-94C0-AC7205C8959B}" type="slidenum">
              <a:rPr lang="en-US" smtClean="0"/>
              <a:t>‹#›</a:t>
            </a:fld>
            <a:endParaRPr lang="en-US"/>
          </a:p>
        </p:txBody>
      </p:sp>
    </p:spTree>
    <p:extLst>
      <p:ext uri="{BB962C8B-B14F-4D97-AF65-F5344CB8AC3E}">
        <p14:creationId xmlns:p14="http://schemas.microsoft.com/office/powerpoint/2010/main" val="31974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450C6C-7F81-9C40-82B0-81D9F40A7C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69DD3F-19EA-0944-97A8-0CC7E2C5B5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1256CA-202E-E742-BF6F-791541840055}"/>
              </a:ext>
            </a:extLst>
          </p:cNvPr>
          <p:cNvSpPr>
            <a:spLocks noGrp="1"/>
          </p:cNvSpPr>
          <p:nvPr>
            <p:ph type="dt" sz="half" idx="10"/>
          </p:nvPr>
        </p:nvSpPr>
        <p:spPr/>
        <p:txBody>
          <a:bodyPr/>
          <a:lstStyle/>
          <a:p>
            <a:fld id="{6CC19612-572D-6148-ABD8-865C96A711B1}" type="datetimeFigureOut">
              <a:rPr lang="en-US" smtClean="0"/>
              <a:t>3/25/22</a:t>
            </a:fld>
            <a:endParaRPr lang="en-US"/>
          </a:p>
        </p:txBody>
      </p:sp>
      <p:sp>
        <p:nvSpPr>
          <p:cNvPr id="5" name="Footer Placeholder 4">
            <a:extLst>
              <a:ext uri="{FF2B5EF4-FFF2-40B4-BE49-F238E27FC236}">
                <a16:creationId xmlns:a16="http://schemas.microsoft.com/office/drawing/2014/main" id="{C4A9933F-CF5F-0446-A939-DBEABBE4D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D8AD8-4DB5-3E4D-8907-B3F400114954}"/>
              </a:ext>
            </a:extLst>
          </p:cNvPr>
          <p:cNvSpPr>
            <a:spLocks noGrp="1"/>
          </p:cNvSpPr>
          <p:nvPr>
            <p:ph type="sldNum" sz="quarter" idx="12"/>
          </p:nvPr>
        </p:nvSpPr>
        <p:spPr/>
        <p:txBody>
          <a:bodyPr/>
          <a:lstStyle/>
          <a:p>
            <a:fld id="{9BD626D9-6EF7-C84C-94C0-AC7205C8959B}" type="slidenum">
              <a:rPr lang="en-US" smtClean="0"/>
              <a:t>‹#›</a:t>
            </a:fld>
            <a:endParaRPr lang="en-US"/>
          </a:p>
        </p:txBody>
      </p:sp>
    </p:spTree>
    <p:extLst>
      <p:ext uri="{BB962C8B-B14F-4D97-AF65-F5344CB8AC3E}">
        <p14:creationId xmlns:p14="http://schemas.microsoft.com/office/powerpoint/2010/main" val="3802574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261" y="234864"/>
            <a:ext cx="11725484"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705387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AE8C-14F3-6A4D-B209-1A619141F9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A1AF8E-E214-E745-87AE-63C6AEB630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C8181F-D0D3-B147-956F-4D6E860FE02A}"/>
              </a:ext>
            </a:extLst>
          </p:cNvPr>
          <p:cNvSpPr>
            <a:spLocks noGrp="1"/>
          </p:cNvSpPr>
          <p:nvPr>
            <p:ph type="dt" sz="half" idx="10"/>
          </p:nvPr>
        </p:nvSpPr>
        <p:spPr/>
        <p:txBody>
          <a:bodyPr/>
          <a:lstStyle/>
          <a:p>
            <a:fld id="{6CC19612-572D-6148-ABD8-865C96A711B1}" type="datetimeFigureOut">
              <a:rPr lang="en-US" smtClean="0"/>
              <a:t>3/25/22</a:t>
            </a:fld>
            <a:endParaRPr lang="en-US"/>
          </a:p>
        </p:txBody>
      </p:sp>
      <p:sp>
        <p:nvSpPr>
          <p:cNvPr id="5" name="Footer Placeholder 4">
            <a:extLst>
              <a:ext uri="{FF2B5EF4-FFF2-40B4-BE49-F238E27FC236}">
                <a16:creationId xmlns:a16="http://schemas.microsoft.com/office/drawing/2014/main" id="{764F2982-EF2F-FB4B-81DF-BA02FBA3C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61F3D-8439-7D42-9D4B-EED056EAE9E1}"/>
              </a:ext>
            </a:extLst>
          </p:cNvPr>
          <p:cNvSpPr>
            <a:spLocks noGrp="1"/>
          </p:cNvSpPr>
          <p:nvPr>
            <p:ph type="sldNum" sz="quarter" idx="12"/>
          </p:nvPr>
        </p:nvSpPr>
        <p:spPr/>
        <p:txBody>
          <a:bodyPr/>
          <a:lstStyle/>
          <a:p>
            <a:fld id="{9BD626D9-6EF7-C84C-94C0-AC7205C8959B}" type="slidenum">
              <a:rPr lang="en-US" smtClean="0"/>
              <a:t>‹#›</a:t>
            </a:fld>
            <a:endParaRPr lang="en-US"/>
          </a:p>
        </p:txBody>
      </p:sp>
    </p:spTree>
    <p:extLst>
      <p:ext uri="{BB962C8B-B14F-4D97-AF65-F5344CB8AC3E}">
        <p14:creationId xmlns:p14="http://schemas.microsoft.com/office/powerpoint/2010/main" val="422725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9265A-9652-3940-A48C-97FD99FD27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822689-25E1-6540-B2C8-0E14AF6286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5D77CD-F1BF-C34C-A921-8F4854E621AF}"/>
              </a:ext>
            </a:extLst>
          </p:cNvPr>
          <p:cNvSpPr>
            <a:spLocks noGrp="1"/>
          </p:cNvSpPr>
          <p:nvPr>
            <p:ph type="dt" sz="half" idx="10"/>
          </p:nvPr>
        </p:nvSpPr>
        <p:spPr/>
        <p:txBody>
          <a:bodyPr/>
          <a:lstStyle/>
          <a:p>
            <a:fld id="{6CC19612-572D-6148-ABD8-865C96A711B1}" type="datetimeFigureOut">
              <a:rPr lang="en-US" smtClean="0"/>
              <a:t>3/25/22</a:t>
            </a:fld>
            <a:endParaRPr lang="en-US"/>
          </a:p>
        </p:txBody>
      </p:sp>
      <p:sp>
        <p:nvSpPr>
          <p:cNvPr id="5" name="Footer Placeholder 4">
            <a:extLst>
              <a:ext uri="{FF2B5EF4-FFF2-40B4-BE49-F238E27FC236}">
                <a16:creationId xmlns:a16="http://schemas.microsoft.com/office/drawing/2014/main" id="{3901D6F4-2B91-8A4F-B089-3F680DAAB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C282E-B5C6-2349-92CF-124D4B90B069}"/>
              </a:ext>
            </a:extLst>
          </p:cNvPr>
          <p:cNvSpPr>
            <a:spLocks noGrp="1"/>
          </p:cNvSpPr>
          <p:nvPr>
            <p:ph type="sldNum" sz="quarter" idx="12"/>
          </p:nvPr>
        </p:nvSpPr>
        <p:spPr/>
        <p:txBody>
          <a:bodyPr/>
          <a:lstStyle/>
          <a:p>
            <a:fld id="{9BD626D9-6EF7-C84C-94C0-AC7205C8959B}" type="slidenum">
              <a:rPr lang="en-US" smtClean="0"/>
              <a:t>‹#›</a:t>
            </a:fld>
            <a:endParaRPr lang="en-US"/>
          </a:p>
        </p:txBody>
      </p:sp>
    </p:spTree>
    <p:extLst>
      <p:ext uri="{BB962C8B-B14F-4D97-AF65-F5344CB8AC3E}">
        <p14:creationId xmlns:p14="http://schemas.microsoft.com/office/powerpoint/2010/main" val="2562146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7DA5F-3E4B-5F4D-8B7A-0BC27DA983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847CDC-E961-FF41-827F-0CFA023FDB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CA4ADE-86B7-9541-BD4A-604C4BFFA1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0C892E-6E33-6F45-9F98-B16A8BDB54E2}"/>
              </a:ext>
            </a:extLst>
          </p:cNvPr>
          <p:cNvSpPr>
            <a:spLocks noGrp="1"/>
          </p:cNvSpPr>
          <p:nvPr>
            <p:ph type="dt" sz="half" idx="10"/>
          </p:nvPr>
        </p:nvSpPr>
        <p:spPr/>
        <p:txBody>
          <a:bodyPr/>
          <a:lstStyle/>
          <a:p>
            <a:fld id="{6CC19612-572D-6148-ABD8-865C96A711B1}" type="datetimeFigureOut">
              <a:rPr lang="en-US" smtClean="0"/>
              <a:t>3/25/22</a:t>
            </a:fld>
            <a:endParaRPr lang="en-US"/>
          </a:p>
        </p:txBody>
      </p:sp>
      <p:sp>
        <p:nvSpPr>
          <p:cNvPr id="6" name="Footer Placeholder 5">
            <a:extLst>
              <a:ext uri="{FF2B5EF4-FFF2-40B4-BE49-F238E27FC236}">
                <a16:creationId xmlns:a16="http://schemas.microsoft.com/office/drawing/2014/main" id="{FF4D8839-6531-4140-9427-1E162C50AD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08EF6-464A-AC4E-847A-1CFDE5465EE5}"/>
              </a:ext>
            </a:extLst>
          </p:cNvPr>
          <p:cNvSpPr>
            <a:spLocks noGrp="1"/>
          </p:cNvSpPr>
          <p:nvPr>
            <p:ph type="sldNum" sz="quarter" idx="12"/>
          </p:nvPr>
        </p:nvSpPr>
        <p:spPr/>
        <p:txBody>
          <a:bodyPr/>
          <a:lstStyle/>
          <a:p>
            <a:fld id="{9BD626D9-6EF7-C84C-94C0-AC7205C8959B}" type="slidenum">
              <a:rPr lang="en-US" smtClean="0"/>
              <a:t>‹#›</a:t>
            </a:fld>
            <a:endParaRPr lang="en-US"/>
          </a:p>
        </p:txBody>
      </p:sp>
    </p:spTree>
    <p:extLst>
      <p:ext uri="{BB962C8B-B14F-4D97-AF65-F5344CB8AC3E}">
        <p14:creationId xmlns:p14="http://schemas.microsoft.com/office/powerpoint/2010/main" val="3549772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5802B-A433-0C4F-94F5-FF3B95A07C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F7DAB4-95C9-1144-8607-70269C6EAF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8736F0-5A80-8E40-8AB9-893ABF9775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44E473-62A6-254D-84CC-DDEB121CD7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15BF4A-0079-F340-98BD-CB2B00C33B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B42C0A-FCAB-4A4D-8DA5-C05279B45288}"/>
              </a:ext>
            </a:extLst>
          </p:cNvPr>
          <p:cNvSpPr>
            <a:spLocks noGrp="1"/>
          </p:cNvSpPr>
          <p:nvPr>
            <p:ph type="dt" sz="half" idx="10"/>
          </p:nvPr>
        </p:nvSpPr>
        <p:spPr/>
        <p:txBody>
          <a:bodyPr/>
          <a:lstStyle/>
          <a:p>
            <a:fld id="{6CC19612-572D-6148-ABD8-865C96A711B1}" type="datetimeFigureOut">
              <a:rPr lang="en-US" smtClean="0"/>
              <a:t>3/25/22</a:t>
            </a:fld>
            <a:endParaRPr lang="en-US"/>
          </a:p>
        </p:txBody>
      </p:sp>
      <p:sp>
        <p:nvSpPr>
          <p:cNvPr id="8" name="Footer Placeholder 7">
            <a:extLst>
              <a:ext uri="{FF2B5EF4-FFF2-40B4-BE49-F238E27FC236}">
                <a16:creationId xmlns:a16="http://schemas.microsoft.com/office/drawing/2014/main" id="{EDF30F1F-62BF-0A4C-850C-F25301F7BC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A33AA2-B428-724E-B805-62F336670B98}"/>
              </a:ext>
            </a:extLst>
          </p:cNvPr>
          <p:cNvSpPr>
            <a:spLocks noGrp="1"/>
          </p:cNvSpPr>
          <p:nvPr>
            <p:ph type="sldNum" sz="quarter" idx="12"/>
          </p:nvPr>
        </p:nvSpPr>
        <p:spPr/>
        <p:txBody>
          <a:bodyPr/>
          <a:lstStyle/>
          <a:p>
            <a:fld id="{9BD626D9-6EF7-C84C-94C0-AC7205C8959B}" type="slidenum">
              <a:rPr lang="en-US" smtClean="0"/>
              <a:t>‹#›</a:t>
            </a:fld>
            <a:endParaRPr lang="en-US"/>
          </a:p>
        </p:txBody>
      </p:sp>
    </p:spTree>
    <p:extLst>
      <p:ext uri="{BB962C8B-B14F-4D97-AF65-F5344CB8AC3E}">
        <p14:creationId xmlns:p14="http://schemas.microsoft.com/office/powerpoint/2010/main" val="2264779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679B9-DE9A-CB40-B20E-14540AE6A8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F87343-0EA9-2F44-A30D-371C6897D6D6}"/>
              </a:ext>
            </a:extLst>
          </p:cNvPr>
          <p:cNvSpPr>
            <a:spLocks noGrp="1"/>
          </p:cNvSpPr>
          <p:nvPr>
            <p:ph type="dt" sz="half" idx="10"/>
          </p:nvPr>
        </p:nvSpPr>
        <p:spPr/>
        <p:txBody>
          <a:bodyPr/>
          <a:lstStyle/>
          <a:p>
            <a:fld id="{6CC19612-572D-6148-ABD8-865C96A711B1}" type="datetimeFigureOut">
              <a:rPr lang="en-US" smtClean="0"/>
              <a:t>3/25/22</a:t>
            </a:fld>
            <a:endParaRPr lang="en-US"/>
          </a:p>
        </p:txBody>
      </p:sp>
      <p:sp>
        <p:nvSpPr>
          <p:cNvPr id="4" name="Footer Placeholder 3">
            <a:extLst>
              <a:ext uri="{FF2B5EF4-FFF2-40B4-BE49-F238E27FC236}">
                <a16:creationId xmlns:a16="http://schemas.microsoft.com/office/drawing/2014/main" id="{ABBC961D-6C80-B24B-956D-81D5020C1C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576F3D-B86D-DB49-8F7B-646E0BA0AC1F}"/>
              </a:ext>
            </a:extLst>
          </p:cNvPr>
          <p:cNvSpPr>
            <a:spLocks noGrp="1"/>
          </p:cNvSpPr>
          <p:nvPr>
            <p:ph type="sldNum" sz="quarter" idx="12"/>
          </p:nvPr>
        </p:nvSpPr>
        <p:spPr/>
        <p:txBody>
          <a:bodyPr/>
          <a:lstStyle/>
          <a:p>
            <a:fld id="{9BD626D9-6EF7-C84C-94C0-AC7205C8959B}" type="slidenum">
              <a:rPr lang="en-US" smtClean="0"/>
              <a:t>‹#›</a:t>
            </a:fld>
            <a:endParaRPr lang="en-US"/>
          </a:p>
        </p:txBody>
      </p:sp>
    </p:spTree>
    <p:extLst>
      <p:ext uri="{BB962C8B-B14F-4D97-AF65-F5344CB8AC3E}">
        <p14:creationId xmlns:p14="http://schemas.microsoft.com/office/powerpoint/2010/main" val="4259871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68311-6942-4941-B781-547DADD4CDDD}"/>
              </a:ext>
            </a:extLst>
          </p:cNvPr>
          <p:cNvSpPr>
            <a:spLocks noGrp="1"/>
          </p:cNvSpPr>
          <p:nvPr>
            <p:ph type="dt" sz="half" idx="10"/>
          </p:nvPr>
        </p:nvSpPr>
        <p:spPr/>
        <p:txBody>
          <a:bodyPr/>
          <a:lstStyle/>
          <a:p>
            <a:fld id="{6CC19612-572D-6148-ABD8-865C96A711B1}" type="datetimeFigureOut">
              <a:rPr lang="en-US" smtClean="0"/>
              <a:t>3/25/22</a:t>
            </a:fld>
            <a:endParaRPr lang="en-US"/>
          </a:p>
        </p:txBody>
      </p:sp>
      <p:sp>
        <p:nvSpPr>
          <p:cNvPr id="3" name="Footer Placeholder 2">
            <a:extLst>
              <a:ext uri="{FF2B5EF4-FFF2-40B4-BE49-F238E27FC236}">
                <a16:creationId xmlns:a16="http://schemas.microsoft.com/office/drawing/2014/main" id="{C4AFAAB1-E3C0-B74E-BAB8-EB0ADC3F2D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1CAE36-4694-BF45-A024-CAB0FDBF972C}"/>
              </a:ext>
            </a:extLst>
          </p:cNvPr>
          <p:cNvSpPr>
            <a:spLocks noGrp="1"/>
          </p:cNvSpPr>
          <p:nvPr>
            <p:ph type="sldNum" sz="quarter" idx="12"/>
          </p:nvPr>
        </p:nvSpPr>
        <p:spPr/>
        <p:txBody>
          <a:bodyPr/>
          <a:lstStyle/>
          <a:p>
            <a:fld id="{9BD626D9-6EF7-C84C-94C0-AC7205C8959B}" type="slidenum">
              <a:rPr lang="en-US" smtClean="0"/>
              <a:t>‹#›</a:t>
            </a:fld>
            <a:endParaRPr lang="en-US"/>
          </a:p>
        </p:txBody>
      </p:sp>
    </p:spTree>
    <p:extLst>
      <p:ext uri="{BB962C8B-B14F-4D97-AF65-F5344CB8AC3E}">
        <p14:creationId xmlns:p14="http://schemas.microsoft.com/office/powerpoint/2010/main" val="183003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0DF10-3265-574F-8CF6-7122FE47C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B1A89E-27FE-E04D-9A01-656174B1BF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B5AB7F-340A-544F-BC9E-CBC677F077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5C06E-CE10-7549-BBA3-A04F629F6CAB}"/>
              </a:ext>
            </a:extLst>
          </p:cNvPr>
          <p:cNvSpPr>
            <a:spLocks noGrp="1"/>
          </p:cNvSpPr>
          <p:nvPr>
            <p:ph type="dt" sz="half" idx="10"/>
          </p:nvPr>
        </p:nvSpPr>
        <p:spPr/>
        <p:txBody>
          <a:bodyPr/>
          <a:lstStyle/>
          <a:p>
            <a:fld id="{6CC19612-572D-6148-ABD8-865C96A711B1}" type="datetimeFigureOut">
              <a:rPr lang="en-US" smtClean="0"/>
              <a:t>3/25/22</a:t>
            </a:fld>
            <a:endParaRPr lang="en-US"/>
          </a:p>
        </p:txBody>
      </p:sp>
      <p:sp>
        <p:nvSpPr>
          <p:cNvPr id="6" name="Footer Placeholder 5">
            <a:extLst>
              <a:ext uri="{FF2B5EF4-FFF2-40B4-BE49-F238E27FC236}">
                <a16:creationId xmlns:a16="http://schemas.microsoft.com/office/drawing/2014/main" id="{6BEF21F1-61F3-AD46-88CE-EBEAB8F089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68F1C0-FDA5-2A4A-B7F9-ECDC7F80B3E1}"/>
              </a:ext>
            </a:extLst>
          </p:cNvPr>
          <p:cNvSpPr>
            <a:spLocks noGrp="1"/>
          </p:cNvSpPr>
          <p:nvPr>
            <p:ph type="sldNum" sz="quarter" idx="12"/>
          </p:nvPr>
        </p:nvSpPr>
        <p:spPr/>
        <p:txBody>
          <a:bodyPr/>
          <a:lstStyle/>
          <a:p>
            <a:fld id="{9BD626D9-6EF7-C84C-94C0-AC7205C8959B}" type="slidenum">
              <a:rPr lang="en-US" smtClean="0"/>
              <a:t>‹#›</a:t>
            </a:fld>
            <a:endParaRPr lang="en-US"/>
          </a:p>
        </p:txBody>
      </p:sp>
    </p:spTree>
    <p:extLst>
      <p:ext uri="{BB962C8B-B14F-4D97-AF65-F5344CB8AC3E}">
        <p14:creationId xmlns:p14="http://schemas.microsoft.com/office/powerpoint/2010/main" val="2274149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3C05-B042-4642-BC7A-821F0B0600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E9A572-96CC-024A-BF58-F22A6A720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05E86B-63BF-C849-9882-AA5955338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28D0C9-E797-0349-9D04-FFBB7A608E50}"/>
              </a:ext>
            </a:extLst>
          </p:cNvPr>
          <p:cNvSpPr>
            <a:spLocks noGrp="1"/>
          </p:cNvSpPr>
          <p:nvPr>
            <p:ph type="dt" sz="half" idx="10"/>
          </p:nvPr>
        </p:nvSpPr>
        <p:spPr/>
        <p:txBody>
          <a:bodyPr/>
          <a:lstStyle/>
          <a:p>
            <a:fld id="{6CC19612-572D-6148-ABD8-865C96A711B1}" type="datetimeFigureOut">
              <a:rPr lang="en-US" smtClean="0"/>
              <a:t>3/25/22</a:t>
            </a:fld>
            <a:endParaRPr lang="en-US"/>
          </a:p>
        </p:txBody>
      </p:sp>
      <p:sp>
        <p:nvSpPr>
          <p:cNvPr id="6" name="Footer Placeholder 5">
            <a:extLst>
              <a:ext uri="{FF2B5EF4-FFF2-40B4-BE49-F238E27FC236}">
                <a16:creationId xmlns:a16="http://schemas.microsoft.com/office/drawing/2014/main" id="{9F322AA5-492A-B74D-978C-2F7B14E270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9C7D41-4737-654C-99EA-F1853324D940}"/>
              </a:ext>
            </a:extLst>
          </p:cNvPr>
          <p:cNvSpPr>
            <a:spLocks noGrp="1"/>
          </p:cNvSpPr>
          <p:nvPr>
            <p:ph type="sldNum" sz="quarter" idx="12"/>
          </p:nvPr>
        </p:nvSpPr>
        <p:spPr/>
        <p:txBody>
          <a:bodyPr/>
          <a:lstStyle/>
          <a:p>
            <a:fld id="{9BD626D9-6EF7-C84C-94C0-AC7205C8959B}" type="slidenum">
              <a:rPr lang="en-US" smtClean="0"/>
              <a:t>‹#›</a:t>
            </a:fld>
            <a:endParaRPr lang="en-US"/>
          </a:p>
        </p:txBody>
      </p:sp>
    </p:spTree>
    <p:extLst>
      <p:ext uri="{BB962C8B-B14F-4D97-AF65-F5344CB8AC3E}">
        <p14:creationId xmlns:p14="http://schemas.microsoft.com/office/powerpoint/2010/main" val="255182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B01226-6437-CB4A-9624-C8F7B1A831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9ED32B-A472-824E-9515-6ED59A3CCC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14D0B-8275-ED44-9225-22572D8620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C19612-572D-6148-ABD8-865C96A711B1}" type="datetimeFigureOut">
              <a:rPr lang="en-US" smtClean="0"/>
              <a:t>3/25/22</a:t>
            </a:fld>
            <a:endParaRPr lang="en-US"/>
          </a:p>
        </p:txBody>
      </p:sp>
      <p:sp>
        <p:nvSpPr>
          <p:cNvPr id="5" name="Footer Placeholder 4">
            <a:extLst>
              <a:ext uri="{FF2B5EF4-FFF2-40B4-BE49-F238E27FC236}">
                <a16:creationId xmlns:a16="http://schemas.microsoft.com/office/drawing/2014/main" id="{E2993023-83AB-D448-8244-961C5EB777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0A514C-AAFA-914D-BD0E-7B6610A8FA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626D9-6EF7-C84C-94C0-AC7205C8959B}" type="slidenum">
              <a:rPr lang="en-US" smtClean="0"/>
              <a:t>‹#›</a:t>
            </a:fld>
            <a:endParaRPr lang="en-US"/>
          </a:p>
        </p:txBody>
      </p:sp>
    </p:spTree>
    <p:extLst>
      <p:ext uri="{BB962C8B-B14F-4D97-AF65-F5344CB8AC3E}">
        <p14:creationId xmlns:p14="http://schemas.microsoft.com/office/powerpoint/2010/main" val="63449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657239" y="1906442"/>
            <a:ext cx="4344156" cy="4350634"/>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28"/>
            </a:pPr>
            <a:endParaRPr sz="1428" dirty="0">
              <a:solidFill>
                <a:srgbClr val="000000"/>
              </a:solidFill>
              <a:latin typeface="Arial"/>
              <a:ea typeface="Arial"/>
              <a:cs typeface="Arial"/>
              <a:sym typeface="Arial"/>
            </a:endParaRPr>
          </a:p>
        </p:txBody>
      </p:sp>
      <p:sp>
        <p:nvSpPr>
          <p:cNvPr id="21" name="Google Shape;21;p1"/>
          <p:cNvSpPr/>
          <p:nvPr/>
        </p:nvSpPr>
        <p:spPr>
          <a:xfrm>
            <a:off x="6174858" y="1865488"/>
            <a:ext cx="4344156" cy="4350635"/>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28"/>
            </a:pPr>
            <a:endParaRPr sz="1428">
              <a:solidFill>
                <a:srgbClr val="000000"/>
              </a:solidFill>
              <a:latin typeface="Arial"/>
              <a:ea typeface="Arial"/>
              <a:cs typeface="Arial"/>
              <a:sym typeface="Arial"/>
            </a:endParaRPr>
          </a:p>
        </p:txBody>
      </p:sp>
      <p:sp>
        <p:nvSpPr>
          <p:cNvPr id="22" name="Google Shape;22;p1"/>
          <p:cNvSpPr/>
          <p:nvPr/>
        </p:nvSpPr>
        <p:spPr>
          <a:xfrm>
            <a:off x="1742937" y="1915576"/>
            <a:ext cx="288315" cy="274177"/>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dirty="0">
                <a:solidFill>
                  <a:schemeClr val="lt1"/>
                </a:solidFill>
                <a:latin typeface="Arial"/>
                <a:ea typeface="Arial"/>
                <a:cs typeface="Arial"/>
                <a:sym typeface="Arial"/>
              </a:rPr>
              <a:t>1</a:t>
            </a:r>
            <a:endParaRPr sz="1428" dirty="0">
              <a:solidFill>
                <a:schemeClr val="lt1"/>
              </a:solidFill>
              <a:latin typeface="Arial"/>
              <a:ea typeface="Arial"/>
              <a:cs typeface="Arial"/>
              <a:sym typeface="Arial"/>
            </a:endParaRPr>
          </a:p>
        </p:txBody>
      </p:sp>
      <p:sp>
        <p:nvSpPr>
          <p:cNvPr id="23" name="Google Shape;23;p1"/>
          <p:cNvSpPr/>
          <p:nvPr/>
        </p:nvSpPr>
        <p:spPr>
          <a:xfrm>
            <a:off x="6192376" y="1945758"/>
            <a:ext cx="288315" cy="267341"/>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dirty="0">
                <a:solidFill>
                  <a:schemeClr val="lt1"/>
                </a:solidFill>
                <a:latin typeface="Arial"/>
                <a:ea typeface="Arial"/>
                <a:cs typeface="Arial"/>
                <a:sym typeface="Arial"/>
              </a:rPr>
              <a:t>4</a:t>
            </a:r>
            <a:endParaRPr sz="1400" dirty="0">
              <a:solidFill>
                <a:srgbClr val="000000"/>
              </a:solidFill>
              <a:latin typeface="Arial"/>
              <a:ea typeface="Arial"/>
              <a:cs typeface="Arial"/>
              <a:sym typeface="Arial"/>
            </a:endParaRPr>
          </a:p>
        </p:txBody>
      </p:sp>
      <p:sp>
        <p:nvSpPr>
          <p:cNvPr id="24" name="Google Shape;24;p1"/>
          <p:cNvSpPr/>
          <p:nvPr/>
        </p:nvSpPr>
        <p:spPr>
          <a:xfrm>
            <a:off x="2125195" y="1963920"/>
            <a:ext cx="3597454" cy="271884"/>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latin typeface="Arial"/>
                <a:ea typeface="Arial"/>
                <a:cs typeface="Arial"/>
                <a:sym typeface="Arial"/>
              </a:rPr>
              <a:t>Context</a:t>
            </a:r>
            <a:endParaRPr sz="1400" dirty="0">
              <a:solidFill>
                <a:srgbClr val="000000"/>
              </a:solidFill>
              <a:latin typeface="Arial"/>
              <a:ea typeface="Arial"/>
              <a:cs typeface="Arial"/>
              <a:sym typeface="Arial"/>
            </a:endParaRPr>
          </a:p>
        </p:txBody>
      </p:sp>
      <p:sp>
        <p:nvSpPr>
          <p:cNvPr id="25" name="Google Shape;25;p1"/>
          <p:cNvSpPr/>
          <p:nvPr/>
        </p:nvSpPr>
        <p:spPr>
          <a:xfrm>
            <a:off x="6574634" y="1906442"/>
            <a:ext cx="3597454" cy="306657"/>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latin typeface="Arial"/>
                <a:ea typeface="Arial"/>
                <a:cs typeface="Arial"/>
                <a:sym typeface="Arial"/>
              </a:rPr>
              <a:t>Constraints within solution space</a:t>
            </a:r>
            <a:endParaRPr sz="1400" dirty="0">
              <a:solidFill>
                <a:srgbClr val="000000"/>
              </a:solidFill>
              <a:latin typeface="Arial"/>
              <a:ea typeface="Arial"/>
              <a:cs typeface="Arial"/>
              <a:sym typeface="Arial"/>
            </a:endParaRPr>
          </a:p>
        </p:txBody>
      </p:sp>
      <p:sp>
        <p:nvSpPr>
          <p:cNvPr id="26" name="Google Shape;26;p1"/>
          <p:cNvSpPr/>
          <p:nvPr/>
        </p:nvSpPr>
        <p:spPr>
          <a:xfrm>
            <a:off x="6192376" y="3207097"/>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dirty="0">
                <a:solidFill>
                  <a:schemeClr val="lt1"/>
                </a:solidFill>
                <a:latin typeface="Arial"/>
                <a:ea typeface="Arial"/>
                <a:cs typeface="Arial"/>
                <a:sym typeface="Arial"/>
              </a:rPr>
              <a:t>5</a:t>
            </a:r>
            <a:endParaRPr sz="1400" dirty="0">
              <a:solidFill>
                <a:srgbClr val="000000"/>
              </a:solidFill>
              <a:latin typeface="Arial"/>
              <a:ea typeface="Arial"/>
              <a:cs typeface="Arial"/>
              <a:sym typeface="Arial"/>
            </a:endParaRPr>
          </a:p>
        </p:txBody>
      </p:sp>
      <p:sp>
        <p:nvSpPr>
          <p:cNvPr id="27" name="Google Shape;27;p1"/>
          <p:cNvSpPr/>
          <p:nvPr/>
        </p:nvSpPr>
        <p:spPr>
          <a:xfrm>
            <a:off x="1742937" y="3647171"/>
            <a:ext cx="288315" cy="232674"/>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dirty="0">
                <a:solidFill>
                  <a:schemeClr val="lt1"/>
                </a:solidFill>
                <a:latin typeface="Arial"/>
                <a:ea typeface="Arial"/>
                <a:cs typeface="Arial"/>
                <a:sym typeface="Arial"/>
              </a:rPr>
              <a:t>2</a:t>
            </a:r>
            <a:endParaRPr sz="1400" dirty="0">
              <a:solidFill>
                <a:srgbClr val="000000"/>
              </a:solidFill>
              <a:latin typeface="Arial"/>
              <a:ea typeface="Arial"/>
              <a:cs typeface="Arial"/>
              <a:sym typeface="Arial"/>
            </a:endParaRPr>
          </a:p>
        </p:txBody>
      </p:sp>
      <p:sp>
        <p:nvSpPr>
          <p:cNvPr id="28" name="Google Shape;28;p1"/>
          <p:cNvSpPr/>
          <p:nvPr/>
        </p:nvSpPr>
        <p:spPr>
          <a:xfrm>
            <a:off x="2125195" y="3547489"/>
            <a:ext cx="3597454" cy="332357"/>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latin typeface="Arial"/>
                <a:ea typeface="Arial"/>
                <a:cs typeface="Arial"/>
                <a:sym typeface="Arial"/>
              </a:rPr>
              <a:t>Criteria for success</a:t>
            </a:r>
            <a:endParaRPr sz="1400" dirty="0">
              <a:solidFill>
                <a:srgbClr val="000000"/>
              </a:solidFill>
              <a:latin typeface="Arial"/>
              <a:ea typeface="Arial"/>
              <a:cs typeface="Arial"/>
              <a:sym typeface="Arial"/>
            </a:endParaRPr>
          </a:p>
        </p:txBody>
      </p:sp>
      <p:sp>
        <p:nvSpPr>
          <p:cNvPr id="29" name="Google Shape;29;p1"/>
          <p:cNvSpPr/>
          <p:nvPr/>
        </p:nvSpPr>
        <p:spPr>
          <a:xfrm>
            <a:off x="6574634" y="3239153"/>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latin typeface="Arial"/>
                <a:ea typeface="Arial"/>
                <a:cs typeface="Arial"/>
                <a:sym typeface="Arial"/>
              </a:rPr>
              <a:t>Stakeholders to provide key insight</a:t>
            </a:r>
            <a:endParaRPr sz="1400" dirty="0">
              <a:solidFill>
                <a:srgbClr val="000000"/>
              </a:solidFill>
              <a:latin typeface="Arial"/>
              <a:ea typeface="Arial"/>
              <a:cs typeface="Arial"/>
              <a:sym typeface="Arial"/>
            </a:endParaRPr>
          </a:p>
        </p:txBody>
      </p:sp>
      <p:sp>
        <p:nvSpPr>
          <p:cNvPr id="30" name="Google Shape;30;p1"/>
          <p:cNvSpPr/>
          <p:nvPr/>
        </p:nvSpPr>
        <p:spPr>
          <a:xfrm>
            <a:off x="1742937" y="5071645"/>
            <a:ext cx="288315" cy="336658"/>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dirty="0">
                <a:solidFill>
                  <a:schemeClr val="lt1"/>
                </a:solidFill>
                <a:latin typeface="Arial"/>
                <a:ea typeface="Arial"/>
                <a:cs typeface="Arial"/>
                <a:sym typeface="Arial"/>
              </a:rPr>
              <a:t>3</a:t>
            </a:r>
            <a:endParaRPr sz="1400" dirty="0">
              <a:solidFill>
                <a:srgbClr val="000000"/>
              </a:solidFill>
              <a:latin typeface="Arial"/>
              <a:ea typeface="Arial"/>
              <a:cs typeface="Arial"/>
              <a:sym typeface="Arial"/>
            </a:endParaRPr>
          </a:p>
        </p:txBody>
      </p:sp>
      <p:sp>
        <p:nvSpPr>
          <p:cNvPr id="31" name="Google Shape;31;p1"/>
          <p:cNvSpPr/>
          <p:nvPr/>
        </p:nvSpPr>
        <p:spPr>
          <a:xfrm>
            <a:off x="6192376" y="4212170"/>
            <a:ext cx="288315" cy="331839"/>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dirty="0">
                <a:solidFill>
                  <a:schemeClr val="lt1"/>
                </a:solidFill>
                <a:latin typeface="Arial"/>
                <a:ea typeface="Arial"/>
                <a:cs typeface="Arial"/>
                <a:sym typeface="Arial"/>
              </a:rPr>
              <a:t>6</a:t>
            </a:r>
            <a:endParaRPr sz="1400" dirty="0">
              <a:solidFill>
                <a:srgbClr val="000000"/>
              </a:solidFill>
              <a:latin typeface="Arial"/>
              <a:ea typeface="Arial"/>
              <a:cs typeface="Arial"/>
              <a:sym typeface="Arial"/>
            </a:endParaRPr>
          </a:p>
        </p:txBody>
      </p:sp>
      <p:sp>
        <p:nvSpPr>
          <p:cNvPr id="32" name="Google Shape;32;p1"/>
          <p:cNvSpPr/>
          <p:nvPr/>
        </p:nvSpPr>
        <p:spPr>
          <a:xfrm>
            <a:off x="2125195" y="5071646"/>
            <a:ext cx="3597454" cy="288315"/>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latin typeface="Arial"/>
                <a:ea typeface="Arial"/>
                <a:cs typeface="Arial"/>
                <a:sym typeface="Arial"/>
              </a:rPr>
              <a:t>Scope of solution space </a:t>
            </a:r>
            <a:endParaRPr sz="1400" dirty="0">
              <a:solidFill>
                <a:srgbClr val="000000"/>
              </a:solidFill>
              <a:latin typeface="Arial"/>
              <a:ea typeface="Arial"/>
              <a:cs typeface="Arial"/>
              <a:sym typeface="Arial"/>
            </a:endParaRPr>
          </a:p>
        </p:txBody>
      </p:sp>
      <p:sp>
        <p:nvSpPr>
          <p:cNvPr id="33" name="Google Shape;33;p1"/>
          <p:cNvSpPr/>
          <p:nvPr/>
        </p:nvSpPr>
        <p:spPr>
          <a:xfrm>
            <a:off x="6574634" y="4180114"/>
            <a:ext cx="3597454" cy="363895"/>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rPr>
              <a:t>Key</a:t>
            </a:r>
            <a:r>
              <a:rPr lang="en-AU" sz="1428" dirty="0">
                <a:solidFill>
                  <a:schemeClr val="dk1"/>
                </a:solidFill>
                <a:latin typeface="Arial"/>
                <a:ea typeface="Arial"/>
                <a:cs typeface="Arial"/>
                <a:sym typeface="Arial"/>
              </a:rPr>
              <a:t> data sources </a:t>
            </a:r>
            <a:endParaRPr sz="1400" dirty="0">
              <a:solidFill>
                <a:srgbClr val="000000"/>
              </a:solidFill>
              <a:latin typeface="Arial"/>
              <a:ea typeface="Arial"/>
              <a:cs typeface="Arial"/>
              <a:sym typeface="Arial"/>
            </a:endParaRPr>
          </a:p>
        </p:txBody>
      </p:sp>
      <p:sp>
        <p:nvSpPr>
          <p:cNvPr id="35" name="Google Shape;35;p1"/>
          <p:cNvSpPr txBox="1"/>
          <p:nvPr/>
        </p:nvSpPr>
        <p:spPr>
          <a:xfrm>
            <a:off x="1681687" y="3928189"/>
            <a:ext cx="4324418" cy="994153"/>
          </a:xfrm>
          <a:prstGeom prst="rect">
            <a:avLst/>
          </a:prstGeom>
          <a:noFill/>
          <a:ln>
            <a:noFill/>
          </a:ln>
        </p:spPr>
        <p:txBody>
          <a:bodyPr spcFirstLastPara="1" wrap="square" lIns="91425" tIns="45700" rIns="91425" bIns="45700" anchor="t" anchorCtr="0">
            <a:noAutofit/>
          </a:bodyPr>
          <a:lstStyle/>
          <a:p>
            <a:r>
              <a:rPr lang="en-US" sz="1100" dirty="0"/>
              <a:t>IF Big Mountain come  up with a model that will be used to provide guidance for pricing and future facility investment plans. </a:t>
            </a:r>
          </a:p>
          <a:p>
            <a:pPr lvl="0"/>
            <a:endParaRPr sz="1000" b="1" dirty="0">
              <a:solidFill>
                <a:srgbClr val="000000"/>
              </a:solidFill>
              <a:latin typeface="Arial"/>
              <a:ea typeface="Arial"/>
              <a:cs typeface="Arial"/>
              <a:sym typeface="Arial"/>
            </a:endParaRPr>
          </a:p>
        </p:txBody>
      </p:sp>
      <p:sp>
        <p:nvSpPr>
          <p:cNvPr id="36" name="Google Shape;36;p1"/>
          <p:cNvSpPr txBox="1"/>
          <p:nvPr/>
        </p:nvSpPr>
        <p:spPr>
          <a:xfrm>
            <a:off x="1710842" y="5167436"/>
            <a:ext cx="4324418" cy="768857"/>
          </a:xfrm>
          <a:prstGeom prst="rect">
            <a:avLst/>
          </a:prstGeom>
          <a:noFill/>
          <a:ln>
            <a:noFill/>
          </a:ln>
        </p:spPr>
        <p:txBody>
          <a:bodyPr spcFirstLastPara="1" wrap="square" lIns="91425" tIns="45700" rIns="91425" bIns="45700" anchor="t" anchorCtr="0">
            <a:noAutofit/>
          </a:bodyPr>
          <a:lstStyle/>
          <a:p>
            <a:r>
              <a:rPr lang="en-US" dirty="0"/>
              <a:t> </a:t>
            </a:r>
            <a:r>
              <a:rPr lang="en-US" sz="1100" dirty="0"/>
              <a:t>A pricing model for big mountain relative to its position the market and facilities or properties boasted by the resort</a:t>
            </a:r>
          </a:p>
        </p:txBody>
      </p:sp>
      <p:sp>
        <p:nvSpPr>
          <p:cNvPr id="37" name="Google Shape;37;p1"/>
          <p:cNvSpPr txBox="1"/>
          <p:nvPr/>
        </p:nvSpPr>
        <p:spPr>
          <a:xfrm>
            <a:off x="6082232" y="2213100"/>
            <a:ext cx="4324418" cy="831885"/>
          </a:xfrm>
          <a:prstGeom prst="rect">
            <a:avLst/>
          </a:prstGeom>
          <a:noFill/>
          <a:ln>
            <a:noFill/>
          </a:ln>
        </p:spPr>
        <p:txBody>
          <a:bodyPr spcFirstLastPara="1" wrap="square" lIns="91425" tIns="45700" rIns="91425" bIns="45700" anchor="t" anchorCtr="0">
            <a:noAutofit/>
          </a:bodyPr>
          <a:lstStyle/>
          <a:p>
            <a:r>
              <a:rPr lang="en-US" sz="1200" dirty="0"/>
              <a:t>In order to maximize its return by increasing the ticket price they need to consider the cost of adding more facilities for the visitors</a:t>
            </a:r>
          </a:p>
        </p:txBody>
      </p:sp>
      <p:sp>
        <p:nvSpPr>
          <p:cNvPr id="38" name="Google Shape;38;p1"/>
          <p:cNvSpPr txBox="1"/>
          <p:nvPr/>
        </p:nvSpPr>
        <p:spPr>
          <a:xfrm>
            <a:off x="6192376" y="4450063"/>
            <a:ext cx="4324418" cy="1622231"/>
          </a:xfrm>
          <a:prstGeom prst="rect">
            <a:avLst/>
          </a:prstGeom>
          <a:noFill/>
          <a:ln>
            <a:noFill/>
          </a:ln>
        </p:spPr>
        <p:txBody>
          <a:bodyPr spcFirstLastPara="1" wrap="square" lIns="91425" tIns="45700" rIns="91425" bIns="45700" anchor="t" anchorCtr="0">
            <a:noAutofit/>
          </a:bodyPr>
          <a:lstStyle/>
          <a:p>
            <a:r>
              <a:rPr lang="en-US" sz="1200" b="1" dirty="0" err="1"/>
              <a:t>file</a:t>
            </a:r>
            <a:r>
              <a:rPr lang="en-US" sz="1200" dirty="0" err="1"/>
              <a:t>:Ski_resort_data.csv</a:t>
            </a:r>
            <a:r>
              <a:rPr lang="en-US" sz="1200" dirty="0"/>
              <a:t> , </a:t>
            </a:r>
          </a:p>
          <a:p>
            <a:r>
              <a:rPr lang="en-US" sz="1200" b="1" dirty="0"/>
              <a:t>Link to get </a:t>
            </a:r>
            <a:r>
              <a:rPr lang="en-US" sz="1200" dirty="0"/>
              <a:t>Population and area data for the US states 'https://</a:t>
            </a:r>
            <a:r>
              <a:rPr lang="en-US" sz="1200" dirty="0" err="1"/>
              <a:t>simple.wikipedia.org</a:t>
            </a:r>
            <a:r>
              <a:rPr lang="en-US" sz="1200" dirty="0"/>
              <a:t>/w/</a:t>
            </a:r>
            <a:r>
              <a:rPr lang="en-US" sz="1200" dirty="0" err="1"/>
              <a:t>index.php?title</a:t>
            </a:r>
            <a:r>
              <a:rPr lang="en-US" sz="1200" dirty="0"/>
              <a:t>=List_of_U.S._</a:t>
            </a:r>
            <a:r>
              <a:rPr lang="en-US" sz="1200" dirty="0" err="1"/>
              <a:t>states&amp;oldid</a:t>
            </a:r>
            <a:r>
              <a:rPr lang="en-US" sz="1200" dirty="0"/>
              <a:t>=7168473'</a:t>
            </a:r>
          </a:p>
        </p:txBody>
      </p:sp>
      <p:sp>
        <p:nvSpPr>
          <p:cNvPr id="39" name="Google Shape;39;p1"/>
          <p:cNvSpPr/>
          <p:nvPr/>
        </p:nvSpPr>
        <p:spPr>
          <a:xfrm>
            <a:off x="8157337" y="6524419"/>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H</a:t>
            </a:r>
            <a:endParaRPr sz="1400">
              <a:solidFill>
                <a:srgbClr val="000000"/>
              </a:solidFill>
              <a:latin typeface="Arial"/>
              <a:ea typeface="Arial"/>
              <a:cs typeface="Arial"/>
              <a:sym typeface="Arial"/>
            </a:endParaRPr>
          </a:p>
        </p:txBody>
      </p:sp>
      <p:sp>
        <p:nvSpPr>
          <p:cNvPr id="40" name="Google Shape;40;p1"/>
          <p:cNvSpPr/>
          <p:nvPr/>
        </p:nvSpPr>
        <p:spPr>
          <a:xfrm>
            <a:off x="8552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D</a:t>
            </a:r>
            <a:endParaRPr sz="1400">
              <a:solidFill>
                <a:srgbClr val="000000"/>
              </a:solidFill>
              <a:latin typeface="Arial"/>
              <a:ea typeface="Arial"/>
              <a:cs typeface="Arial"/>
              <a:sym typeface="Arial"/>
            </a:endParaRPr>
          </a:p>
        </p:txBody>
      </p:sp>
      <p:sp>
        <p:nvSpPr>
          <p:cNvPr id="41" name="Google Shape;41;p1"/>
          <p:cNvSpPr/>
          <p:nvPr/>
        </p:nvSpPr>
        <p:spPr>
          <a:xfrm>
            <a:off x="8976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E</a:t>
            </a:r>
            <a:endParaRPr sz="1400">
              <a:solidFill>
                <a:srgbClr val="000000"/>
              </a:solidFill>
              <a:latin typeface="Arial"/>
              <a:ea typeface="Arial"/>
              <a:cs typeface="Arial"/>
              <a:sym typeface="Arial"/>
            </a:endParaRPr>
          </a:p>
        </p:txBody>
      </p:sp>
      <p:sp>
        <p:nvSpPr>
          <p:cNvPr id="42" name="Google Shape;42;p1"/>
          <p:cNvSpPr/>
          <p:nvPr/>
        </p:nvSpPr>
        <p:spPr>
          <a:xfrm>
            <a:off x="9370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I</a:t>
            </a:r>
            <a:endParaRPr sz="1400">
              <a:solidFill>
                <a:srgbClr val="000000"/>
              </a:solidFill>
              <a:latin typeface="Arial"/>
              <a:ea typeface="Arial"/>
              <a:cs typeface="Arial"/>
              <a:sym typeface="Arial"/>
            </a:endParaRPr>
          </a:p>
        </p:txBody>
      </p:sp>
      <p:sp>
        <p:nvSpPr>
          <p:cNvPr id="43" name="Google Shape;43;p1"/>
          <p:cNvSpPr/>
          <p:nvPr/>
        </p:nvSpPr>
        <p:spPr>
          <a:xfrm>
            <a:off x="9769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P</a:t>
            </a:r>
            <a:endParaRPr sz="1400">
              <a:solidFill>
                <a:srgbClr val="000000"/>
              </a:solidFill>
              <a:latin typeface="Arial"/>
              <a:ea typeface="Arial"/>
              <a:cs typeface="Arial"/>
              <a:sym typeface="Arial"/>
            </a:endParaRPr>
          </a:p>
        </p:txBody>
      </p:sp>
      <p:sp>
        <p:nvSpPr>
          <p:cNvPr id="44" name="Google Shape;44;p1"/>
          <p:cNvSpPr/>
          <p:nvPr/>
        </p:nvSpPr>
        <p:spPr>
          <a:xfrm>
            <a:off x="9623130" y="707129"/>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H</a:t>
            </a:r>
            <a:endParaRPr sz="1400">
              <a:solidFill>
                <a:srgbClr val="000000"/>
              </a:solidFill>
              <a:latin typeface="Arial"/>
              <a:ea typeface="Arial"/>
              <a:cs typeface="Arial"/>
              <a:sym typeface="Arial"/>
            </a:endParaRPr>
          </a:p>
        </p:txBody>
      </p:sp>
      <p:sp>
        <p:nvSpPr>
          <p:cNvPr id="45" name="Google Shape;45;p1"/>
          <p:cNvSpPr/>
          <p:nvPr/>
        </p:nvSpPr>
        <p:spPr>
          <a:xfrm>
            <a:off x="1645750" y="116632"/>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algn="ctr">
              <a:buClr>
                <a:srgbClr val="000000"/>
              </a:buClr>
              <a:buSzPts val="1800"/>
            </a:pPr>
            <a:endParaRPr>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708140" y="189591"/>
            <a:ext cx="8793596" cy="307777"/>
          </a:xfrm>
          <a:prstGeom prst="rect">
            <a:avLst/>
          </a:prstGeom>
          <a:noFill/>
          <a:ln>
            <a:noFill/>
          </a:ln>
        </p:spPr>
        <p:txBody>
          <a:bodyPr spcFirstLastPara="1" vert="horz" wrap="square" lIns="0" tIns="0" rIns="0" bIns="0" rtlCol="0" anchor="t" anchorCtr="0">
            <a:noAutofit/>
          </a:bodyPr>
          <a:lstStyle/>
          <a:p>
            <a:r>
              <a:rPr lang="en-AU" sz="2000" dirty="0">
                <a:solidFill>
                  <a:srgbClr val="29748D"/>
                </a:solidFill>
                <a:latin typeface="Quattrocento Sans"/>
                <a:ea typeface="Quattrocento Sans"/>
                <a:cs typeface="Quattrocento Sans"/>
                <a:sym typeface="Quattrocento Sans"/>
              </a:rPr>
              <a:t>Problem Statement Worksheet (Hypothesis Formation)</a:t>
            </a:r>
            <a:endParaRPr dirty="0"/>
          </a:p>
        </p:txBody>
      </p:sp>
      <p:sp>
        <p:nvSpPr>
          <p:cNvPr id="47" name="Google Shape;47;p1"/>
          <p:cNvSpPr txBox="1"/>
          <p:nvPr/>
        </p:nvSpPr>
        <p:spPr>
          <a:xfrm>
            <a:off x="6184727" y="3529644"/>
            <a:ext cx="4324418" cy="952476"/>
          </a:xfrm>
          <a:prstGeom prst="rect">
            <a:avLst/>
          </a:prstGeom>
          <a:noFill/>
          <a:ln>
            <a:noFill/>
          </a:ln>
        </p:spPr>
        <p:txBody>
          <a:bodyPr spcFirstLastPara="1" wrap="square" lIns="91425" tIns="45700" rIns="91425" bIns="45700" anchor="t" anchorCtr="0">
            <a:noAutofit/>
          </a:bodyPr>
          <a:lstStyle/>
          <a:p>
            <a:pPr lvl="0"/>
            <a:r>
              <a:rPr lang="en-US" sz="1200" dirty="0">
                <a:solidFill>
                  <a:srgbClr val="000000"/>
                </a:solidFill>
                <a:latin typeface="Arial"/>
                <a:ea typeface="Arial"/>
                <a:cs typeface="Arial"/>
                <a:sym typeface="Arial"/>
              </a:rPr>
              <a:t>Executive and Management team of Big Mountain</a:t>
            </a:r>
            <a:endParaRPr sz="1200" dirty="0">
              <a:solidFill>
                <a:srgbClr val="000000"/>
              </a:solidFill>
              <a:latin typeface="Arial"/>
              <a:ea typeface="Arial"/>
              <a:cs typeface="Arial"/>
              <a:sym typeface="Arial"/>
            </a:endParaRPr>
          </a:p>
        </p:txBody>
      </p:sp>
      <p:sp>
        <p:nvSpPr>
          <p:cNvPr id="48" name="Google Shape;48;p1"/>
          <p:cNvSpPr txBox="1"/>
          <p:nvPr/>
        </p:nvSpPr>
        <p:spPr>
          <a:xfrm>
            <a:off x="1645750" y="563656"/>
            <a:ext cx="8809794" cy="1290596"/>
          </a:xfrm>
          <a:prstGeom prst="rect">
            <a:avLst/>
          </a:prstGeom>
          <a:noFill/>
          <a:ln>
            <a:noFill/>
          </a:ln>
        </p:spPr>
        <p:txBody>
          <a:bodyPr spcFirstLastPara="1" wrap="square" lIns="91425" tIns="45700" rIns="91425" bIns="45700" anchor="t" anchorCtr="0">
            <a:noAutofit/>
          </a:bodyPr>
          <a:lstStyle/>
          <a:p>
            <a:r>
              <a:rPr lang="en-US" sz="1400" dirty="0"/>
              <a:t>How Big Mountain can maximize it’s returns , relative to its  position in the market.</a:t>
            </a:r>
          </a:p>
          <a:p>
            <a:r>
              <a:rPr lang="en-US" sz="1400" dirty="0"/>
              <a:t>a. Big mountain needs to come up  with a pricing model to get a sense of what facilities matter most </a:t>
            </a:r>
          </a:p>
          <a:p>
            <a:r>
              <a:rPr lang="en-US" sz="1400" dirty="0"/>
              <a:t>to the visitors in order to support the ticket price and revenue</a:t>
            </a:r>
          </a:p>
          <a:p>
            <a:r>
              <a:rPr lang="en-US" sz="1400" b="1" dirty="0"/>
              <a:t>b. </a:t>
            </a:r>
            <a:r>
              <a:rPr lang="en-US" sz="1400" dirty="0"/>
              <a:t>Big Mountain Resort needs  to review some potential scenarios for cutting down costs like closing  down some </a:t>
            </a:r>
          </a:p>
          <a:p>
            <a:r>
              <a:rPr lang="en-US" sz="1400" dirty="0"/>
              <a:t>Least used runs </a:t>
            </a:r>
          </a:p>
        </p:txBody>
      </p:sp>
      <p:sp>
        <p:nvSpPr>
          <p:cNvPr id="2" name="Rectangle 1">
            <a:extLst>
              <a:ext uri="{FF2B5EF4-FFF2-40B4-BE49-F238E27FC236}">
                <a16:creationId xmlns:a16="http://schemas.microsoft.com/office/drawing/2014/main" id="{A663FD9C-7B8B-334A-8E71-F9E5979B0173}"/>
              </a:ext>
            </a:extLst>
          </p:cNvPr>
          <p:cNvSpPr/>
          <p:nvPr/>
        </p:nvSpPr>
        <p:spPr>
          <a:xfrm>
            <a:off x="1752655" y="2213098"/>
            <a:ext cx="4229003" cy="12159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a:t>Big mountain is a ski resort in Montana State  with summit Elevation of 6817, vertical drop 2353, and base elevation 4464. </a:t>
            </a:r>
          </a:p>
          <a:p>
            <a:r>
              <a:rPr lang="en-US" sz="1100" dirty="0"/>
              <a:t>Big Mountain wants to maximize its returns by increasing the ticket price relative to its position in the market  and what all facilities or properties  boasted by the resort </a:t>
            </a:r>
          </a:p>
        </p:txBody>
      </p:sp>
    </p:spTree>
    <p:extLst>
      <p:ext uri="{BB962C8B-B14F-4D97-AF65-F5344CB8AC3E}">
        <p14:creationId xmlns:p14="http://schemas.microsoft.com/office/powerpoint/2010/main" val="1221480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D6062-00D4-094B-AB46-67E975C9102B}"/>
              </a:ext>
            </a:extLst>
          </p:cNvPr>
          <p:cNvSpPr>
            <a:spLocks noGrp="1"/>
          </p:cNvSpPr>
          <p:nvPr>
            <p:ph type="title"/>
          </p:nvPr>
        </p:nvSpPr>
        <p:spPr>
          <a:xfrm>
            <a:off x="838200" y="365126"/>
            <a:ext cx="10515600" cy="643060"/>
          </a:xfrm>
        </p:spPr>
        <p:txBody>
          <a:bodyPr>
            <a:noAutofit/>
          </a:bodyPr>
          <a:lstStyle/>
          <a:p>
            <a:r>
              <a:rPr lang="en-US" sz="2800" b="1" dirty="0"/>
              <a:t>Some key findings by the pricing model: </a:t>
            </a:r>
          </a:p>
        </p:txBody>
      </p:sp>
      <p:sp>
        <p:nvSpPr>
          <p:cNvPr id="15" name="Content Placeholder 14">
            <a:extLst>
              <a:ext uri="{FF2B5EF4-FFF2-40B4-BE49-F238E27FC236}">
                <a16:creationId xmlns:a16="http://schemas.microsoft.com/office/drawing/2014/main" id="{F406FA25-5FE7-0D4A-B07E-10FE93EC90D9}"/>
              </a:ext>
            </a:extLst>
          </p:cNvPr>
          <p:cNvSpPr>
            <a:spLocks noGrp="1"/>
          </p:cNvSpPr>
          <p:nvPr>
            <p:ph idx="1"/>
          </p:nvPr>
        </p:nvSpPr>
        <p:spPr>
          <a:xfrm>
            <a:off x="838200" y="1008185"/>
            <a:ext cx="10515600" cy="5168778"/>
          </a:xfrm>
        </p:spPr>
        <p:txBody>
          <a:bodyPr>
            <a:normAutofit/>
          </a:bodyPr>
          <a:lstStyle/>
          <a:p>
            <a:pPr marL="0" indent="0">
              <a:buNone/>
            </a:pPr>
            <a:r>
              <a:rPr lang="en-US" sz="2000" dirty="0">
                <a:latin typeface="+mj-lt"/>
              </a:rPr>
              <a:t>Big Mountain sits at the higher position in the distribution of almost all the features for which visitors are willing to pay more for. According to the model Big Mountain’s ticket price could be $95.86 with a mean error of $10.39. So , there is certainly a room for increase in ticket price with current price as $81. </a:t>
            </a:r>
          </a:p>
          <a:p>
            <a:pPr marL="0" indent="0">
              <a:buNone/>
            </a:pPr>
            <a:r>
              <a:rPr lang="en-US" sz="2000" dirty="0">
                <a:latin typeface="+mj-lt"/>
              </a:rPr>
              <a:t>Below are the facilities which matter most to the visitors as per the model:</a:t>
            </a:r>
          </a:p>
          <a:p>
            <a:r>
              <a:rPr lang="en-US" sz="2000" dirty="0">
                <a:latin typeface="+mj-lt"/>
              </a:rPr>
              <a:t>vertical_drop</a:t>
            </a:r>
          </a:p>
          <a:p>
            <a:r>
              <a:rPr lang="en-US" sz="2000" dirty="0">
                <a:latin typeface="+mj-lt"/>
              </a:rPr>
              <a:t>Snow Making_ac</a:t>
            </a:r>
          </a:p>
          <a:p>
            <a:r>
              <a:rPr lang="en-US" sz="2000" dirty="0">
                <a:latin typeface="+mj-lt"/>
              </a:rPr>
              <a:t>total_chairs</a:t>
            </a:r>
          </a:p>
          <a:p>
            <a:r>
              <a:rPr lang="en-US" sz="2000" dirty="0">
                <a:latin typeface="+mj-lt"/>
              </a:rPr>
              <a:t>fastQuads</a:t>
            </a:r>
          </a:p>
          <a:p>
            <a:r>
              <a:rPr lang="en-US" sz="2000" dirty="0">
                <a:latin typeface="+mj-lt"/>
              </a:rPr>
              <a:t>Runs</a:t>
            </a:r>
          </a:p>
          <a:p>
            <a:r>
              <a:rPr lang="en-US" sz="2000" dirty="0">
                <a:latin typeface="+mj-lt"/>
              </a:rPr>
              <a:t>LongestRun_mi</a:t>
            </a:r>
          </a:p>
          <a:p>
            <a:r>
              <a:rPr lang="en-US" sz="2000" dirty="0">
                <a:latin typeface="+mj-lt"/>
              </a:rPr>
              <a:t>trams</a:t>
            </a:r>
          </a:p>
          <a:p>
            <a:r>
              <a:rPr lang="en-US" sz="2000" dirty="0">
                <a:latin typeface="+mj-lt"/>
              </a:rPr>
              <a:t>SkiableTerrain_ac</a:t>
            </a:r>
          </a:p>
          <a:p>
            <a:pPr marL="0" indent="0">
              <a:buNone/>
            </a:pPr>
            <a:endParaRPr lang="en-US" sz="2000" dirty="0"/>
          </a:p>
        </p:txBody>
      </p:sp>
    </p:spTree>
    <p:extLst>
      <p:ext uri="{BB962C8B-B14F-4D97-AF65-F5344CB8AC3E}">
        <p14:creationId xmlns:p14="http://schemas.microsoft.com/office/powerpoint/2010/main" val="1504976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FCA5-94CC-BD4E-8D0D-293EEB49DF48}"/>
              </a:ext>
            </a:extLst>
          </p:cNvPr>
          <p:cNvSpPr>
            <a:spLocks noGrp="1"/>
          </p:cNvSpPr>
          <p:nvPr>
            <p:ph type="title"/>
          </p:nvPr>
        </p:nvSpPr>
        <p:spPr>
          <a:xfrm>
            <a:off x="528034" y="365125"/>
            <a:ext cx="10825766" cy="1325563"/>
          </a:xfrm>
        </p:spPr>
        <p:txBody>
          <a:bodyPr>
            <a:normAutofit/>
          </a:bodyPr>
          <a:lstStyle/>
          <a:p>
            <a:r>
              <a:rPr lang="en-US" sz="2000" dirty="0"/>
              <a:t>Red dotted vertical line shows Big Mountain in distribution of Ticket price among all the resorts in US,  resorts in Montana state only ,Number of fast quads and total number of runs in market share </a:t>
            </a:r>
          </a:p>
        </p:txBody>
      </p:sp>
      <p:pic>
        <p:nvPicPr>
          <p:cNvPr id="6" name="Content Placeholder 5">
            <a:extLst>
              <a:ext uri="{FF2B5EF4-FFF2-40B4-BE49-F238E27FC236}">
                <a16:creationId xmlns:a16="http://schemas.microsoft.com/office/drawing/2014/main" id="{8C6289DD-99B6-7B43-A8A6-11BBB06AD7C4}"/>
              </a:ext>
            </a:extLst>
          </p:cNvPr>
          <p:cNvPicPr>
            <a:picLocks noGrp="1" noChangeAspect="1"/>
          </p:cNvPicPr>
          <p:nvPr>
            <p:ph idx="1"/>
          </p:nvPr>
        </p:nvPicPr>
        <p:blipFill>
          <a:blip r:embed="rId2"/>
          <a:stretch>
            <a:fillRect/>
          </a:stretch>
        </p:blipFill>
        <p:spPr>
          <a:xfrm>
            <a:off x="425448" y="2002346"/>
            <a:ext cx="3927609" cy="2037531"/>
          </a:xfrm>
          <a:prstGeom prst="rect">
            <a:avLst/>
          </a:prstGeom>
        </p:spPr>
      </p:pic>
      <p:pic>
        <p:nvPicPr>
          <p:cNvPr id="8" name="Picture 7">
            <a:extLst>
              <a:ext uri="{FF2B5EF4-FFF2-40B4-BE49-F238E27FC236}">
                <a16:creationId xmlns:a16="http://schemas.microsoft.com/office/drawing/2014/main" id="{1123340C-EF51-5945-85AD-5AB16531A3DF}"/>
              </a:ext>
            </a:extLst>
          </p:cNvPr>
          <p:cNvPicPr>
            <a:picLocks noChangeAspect="1"/>
          </p:cNvPicPr>
          <p:nvPr/>
        </p:nvPicPr>
        <p:blipFill>
          <a:blip r:embed="rId3"/>
          <a:stretch>
            <a:fillRect/>
          </a:stretch>
        </p:blipFill>
        <p:spPr>
          <a:xfrm>
            <a:off x="4765809" y="2087544"/>
            <a:ext cx="3702342" cy="2037531"/>
          </a:xfrm>
          <a:prstGeom prst="rect">
            <a:avLst/>
          </a:prstGeom>
        </p:spPr>
      </p:pic>
      <p:pic>
        <p:nvPicPr>
          <p:cNvPr id="10" name="Picture 9">
            <a:extLst>
              <a:ext uri="{FF2B5EF4-FFF2-40B4-BE49-F238E27FC236}">
                <a16:creationId xmlns:a16="http://schemas.microsoft.com/office/drawing/2014/main" id="{A4DD255B-C74A-7E49-8468-CB4F892AA0DE}"/>
              </a:ext>
            </a:extLst>
          </p:cNvPr>
          <p:cNvPicPr>
            <a:picLocks noChangeAspect="1"/>
          </p:cNvPicPr>
          <p:nvPr/>
        </p:nvPicPr>
        <p:blipFill>
          <a:blip r:embed="rId4"/>
          <a:stretch>
            <a:fillRect/>
          </a:stretch>
        </p:blipFill>
        <p:spPr>
          <a:xfrm>
            <a:off x="317275" y="4277718"/>
            <a:ext cx="4143957" cy="1955557"/>
          </a:xfrm>
          <a:prstGeom prst="rect">
            <a:avLst/>
          </a:prstGeom>
        </p:spPr>
      </p:pic>
      <p:pic>
        <p:nvPicPr>
          <p:cNvPr id="11" name="Picture 10">
            <a:extLst>
              <a:ext uri="{FF2B5EF4-FFF2-40B4-BE49-F238E27FC236}">
                <a16:creationId xmlns:a16="http://schemas.microsoft.com/office/drawing/2014/main" id="{6E010572-91E1-6846-83DC-F89DC4048D5A}"/>
              </a:ext>
            </a:extLst>
          </p:cNvPr>
          <p:cNvPicPr>
            <a:picLocks noChangeAspect="1"/>
          </p:cNvPicPr>
          <p:nvPr/>
        </p:nvPicPr>
        <p:blipFill>
          <a:blip r:embed="rId5"/>
          <a:stretch>
            <a:fillRect/>
          </a:stretch>
        </p:blipFill>
        <p:spPr>
          <a:xfrm>
            <a:off x="4765809" y="4125075"/>
            <a:ext cx="3860800" cy="2108200"/>
          </a:xfrm>
          <a:prstGeom prst="rect">
            <a:avLst/>
          </a:prstGeom>
        </p:spPr>
      </p:pic>
    </p:spTree>
    <p:extLst>
      <p:ext uri="{BB962C8B-B14F-4D97-AF65-F5344CB8AC3E}">
        <p14:creationId xmlns:p14="http://schemas.microsoft.com/office/powerpoint/2010/main" val="122920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D5F8F-5B67-484C-9BA8-29E40C563CF0}"/>
              </a:ext>
            </a:extLst>
          </p:cNvPr>
          <p:cNvSpPr>
            <a:spLocks noGrp="1"/>
          </p:cNvSpPr>
          <p:nvPr>
            <p:ph type="title"/>
          </p:nvPr>
        </p:nvSpPr>
        <p:spPr>
          <a:xfrm>
            <a:off x="284410" y="365125"/>
            <a:ext cx="11069390" cy="1325563"/>
          </a:xfrm>
        </p:spPr>
        <p:txBody>
          <a:bodyPr>
            <a:normAutofit/>
          </a:bodyPr>
          <a:lstStyle/>
          <a:p>
            <a:r>
              <a:rPr lang="en-US" sz="2000" dirty="0"/>
              <a:t>Red dotted line presents Big Mountain’s Vertical drop , area covered by snow makers, longest run Total no. of chairs , Skiable terrain in market share</a:t>
            </a:r>
          </a:p>
        </p:txBody>
      </p:sp>
      <p:pic>
        <p:nvPicPr>
          <p:cNvPr id="4" name="Content Placeholder 3">
            <a:extLst>
              <a:ext uri="{FF2B5EF4-FFF2-40B4-BE49-F238E27FC236}">
                <a16:creationId xmlns:a16="http://schemas.microsoft.com/office/drawing/2014/main" id="{FFF18FAF-C8AD-C14E-9FA7-40E04E91CFD5}"/>
              </a:ext>
            </a:extLst>
          </p:cNvPr>
          <p:cNvPicPr>
            <a:picLocks noGrp="1" noChangeAspect="1"/>
          </p:cNvPicPr>
          <p:nvPr>
            <p:ph idx="1"/>
          </p:nvPr>
        </p:nvPicPr>
        <p:blipFill>
          <a:blip r:embed="rId2"/>
          <a:stretch>
            <a:fillRect/>
          </a:stretch>
        </p:blipFill>
        <p:spPr>
          <a:xfrm>
            <a:off x="284410" y="1754717"/>
            <a:ext cx="3553494" cy="2482206"/>
          </a:xfrm>
          <a:prstGeom prst="rect">
            <a:avLst/>
          </a:prstGeom>
        </p:spPr>
      </p:pic>
      <p:pic>
        <p:nvPicPr>
          <p:cNvPr id="5" name="Picture 4">
            <a:extLst>
              <a:ext uri="{FF2B5EF4-FFF2-40B4-BE49-F238E27FC236}">
                <a16:creationId xmlns:a16="http://schemas.microsoft.com/office/drawing/2014/main" id="{DDE0B2E7-A9BE-0945-A1C0-4E600B968547}"/>
              </a:ext>
            </a:extLst>
          </p:cNvPr>
          <p:cNvPicPr>
            <a:picLocks noChangeAspect="1"/>
          </p:cNvPicPr>
          <p:nvPr/>
        </p:nvPicPr>
        <p:blipFill>
          <a:blip r:embed="rId3"/>
          <a:stretch>
            <a:fillRect/>
          </a:stretch>
        </p:blipFill>
        <p:spPr>
          <a:xfrm>
            <a:off x="3957211" y="1792230"/>
            <a:ext cx="3553494" cy="2407179"/>
          </a:xfrm>
          <a:prstGeom prst="rect">
            <a:avLst/>
          </a:prstGeom>
        </p:spPr>
      </p:pic>
      <p:pic>
        <p:nvPicPr>
          <p:cNvPr id="6" name="Content Placeholder 3">
            <a:extLst>
              <a:ext uri="{FF2B5EF4-FFF2-40B4-BE49-F238E27FC236}">
                <a16:creationId xmlns:a16="http://schemas.microsoft.com/office/drawing/2014/main" id="{B8C822C7-34AC-1048-A03B-073D0DB93897}"/>
              </a:ext>
            </a:extLst>
          </p:cNvPr>
          <p:cNvPicPr>
            <a:picLocks noChangeAspect="1"/>
          </p:cNvPicPr>
          <p:nvPr/>
        </p:nvPicPr>
        <p:blipFill>
          <a:blip r:embed="rId4"/>
          <a:stretch>
            <a:fillRect/>
          </a:stretch>
        </p:blipFill>
        <p:spPr>
          <a:xfrm>
            <a:off x="284410" y="4300952"/>
            <a:ext cx="3406433" cy="2120900"/>
          </a:xfrm>
          <a:prstGeom prst="rect">
            <a:avLst/>
          </a:prstGeom>
        </p:spPr>
      </p:pic>
      <p:pic>
        <p:nvPicPr>
          <p:cNvPr id="7" name="Picture 6">
            <a:extLst>
              <a:ext uri="{FF2B5EF4-FFF2-40B4-BE49-F238E27FC236}">
                <a16:creationId xmlns:a16="http://schemas.microsoft.com/office/drawing/2014/main" id="{B291A55E-5C67-854A-AFB4-C466C0564361}"/>
              </a:ext>
            </a:extLst>
          </p:cNvPr>
          <p:cNvPicPr>
            <a:picLocks noChangeAspect="1"/>
          </p:cNvPicPr>
          <p:nvPr/>
        </p:nvPicPr>
        <p:blipFill>
          <a:blip r:embed="rId5"/>
          <a:stretch>
            <a:fillRect/>
          </a:stretch>
        </p:blipFill>
        <p:spPr>
          <a:xfrm>
            <a:off x="3803558" y="4199409"/>
            <a:ext cx="3860800" cy="2108200"/>
          </a:xfrm>
          <a:prstGeom prst="rect">
            <a:avLst/>
          </a:prstGeom>
        </p:spPr>
      </p:pic>
      <p:pic>
        <p:nvPicPr>
          <p:cNvPr id="8" name="Picture 7">
            <a:extLst>
              <a:ext uri="{FF2B5EF4-FFF2-40B4-BE49-F238E27FC236}">
                <a16:creationId xmlns:a16="http://schemas.microsoft.com/office/drawing/2014/main" id="{1E0CEE5F-0748-394B-BA0D-7997D3C4AC21}"/>
              </a:ext>
            </a:extLst>
          </p:cNvPr>
          <p:cNvPicPr>
            <a:picLocks noChangeAspect="1"/>
          </p:cNvPicPr>
          <p:nvPr/>
        </p:nvPicPr>
        <p:blipFill>
          <a:blip r:embed="rId6"/>
          <a:stretch>
            <a:fillRect/>
          </a:stretch>
        </p:blipFill>
        <p:spPr>
          <a:xfrm>
            <a:off x="7664358" y="1818747"/>
            <a:ext cx="3860800" cy="2482205"/>
          </a:xfrm>
          <a:prstGeom prst="rect">
            <a:avLst/>
          </a:prstGeom>
        </p:spPr>
      </p:pic>
    </p:spTree>
    <p:extLst>
      <p:ext uri="{BB962C8B-B14F-4D97-AF65-F5344CB8AC3E}">
        <p14:creationId xmlns:p14="http://schemas.microsoft.com/office/powerpoint/2010/main" val="317954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8EB42B-8998-324B-9D5B-4B5BF91E9993}"/>
              </a:ext>
            </a:extLst>
          </p:cNvPr>
          <p:cNvSpPr>
            <a:spLocks noGrp="1"/>
          </p:cNvSpPr>
          <p:nvPr>
            <p:ph type="title"/>
          </p:nvPr>
        </p:nvSpPr>
        <p:spPr>
          <a:xfrm>
            <a:off x="643467" y="321734"/>
            <a:ext cx="10905066" cy="1135737"/>
          </a:xfrm>
        </p:spPr>
        <p:txBody>
          <a:bodyPr>
            <a:normAutofit/>
          </a:bodyPr>
          <a:lstStyle/>
          <a:p>
            <a:r>
              <a:rPr lang="en-US" sz="2500" b="1"/>
              <a:t>Here are some key recommendations and summary according to the pricing model:</a:t>
            </a:r>
            <a:br>
              <a:rPr lang="en-US" sz="2500" i="1"/>
            </a:br>
            <a:endParaRPr lang="en-US" sz="2500"/>
          </a:p>
        </p:txBody>
      </p:sp>
      <p:sp>
        <p:nvSpPr>
          <p:cNvPr id="3" name="Content Placeholder 2">
            <a:extLst>
              <a:ext uri="{FF2B5EF4-FFF2-40B4-BE49-F238E27FC236}">
                <a16:creationId xmlns:a16="http://schemas.microsoft.com/office/drawing/2014/main" id="{F799974F-9B5E-B74C-97E2-72CBAC70C62D}"/>
              </a:ext>
            </a:extLst>
          </p:cNvPr>
          <p:cNvSpPr>
            <a:spLocks noGrp="1"/>
          </p:cNvSpPr>
          <p:nvPr>
            <p:ph idx="1"/>
          </p:nvPr>
        </p:nvSpPr>
        <p:spPr>
          <a:xfrm>
            <a:off x="643469" y="972866"/>
            <a:ext cx="10575820" cy="2993827"/>
          </a:xfrm>
        </p:spPr>
        <p:txBody>
          <a:bodyPr>
            <a:normAutofit/>
          </a:bodyPr>
          <a:lstStyle/>
          <a:p>
            <a:pPr marL="0" indent="0">
              <a:buNone/>
            </a:pPr>
            <a:r>
              <a:rPr lang="en-US" sz="1900" dirty="0"/>
              <a:t>Considering some of the scenario options and expected 3,50,000 number of visitors on average and visitors ski for five days:</a:t>
            </a:r>
          </a:p>
          <a:p>
            <a:pPr marL="0" indent="0">
              <a:buNone/>
            </a:pPr>
            <a:r>
              <a:rPr lang="en-US" sz="1900" dirty="0"/>
              <a:t>1. </a:t>
            </a:r>
            <a:r>
              <a:rPr lang="en-US" sz="1900" b="1" dirty="0"/>
              <a:t>Permanently closing  down up to 10 of the least used runs. </a:t>
            </a:r>
          </a:p>
          <a:p>
            <a:pPr marL="0" indent="0">
              <a:buNone/>
            </a:pPr>
            <a:r>
              <a:rPr lang="en-US" sz="1900" dirty="0"/>
              <a:t>As shown in the graph , Closing 2 and 3 successively reduces support for ticket price and so revenue. If Big Mountain closes  down 3 runs, it seems they may as well close  down 4 or 5 as there's no further loss in ticket price. Increasing the closures down to 6 or more leads to a large drop.</a:t>
            </a:r>
            <a:br>
              <a:rPr lang="en-US" sz="1800" dirty="0"/>
            </a:br>
            <a:endParaRPr lang="en-US" sz="1700" dirty="0"/>
          </a:p>
          <a:p>
            <a:pPr marL="0" indent="0">
              <a:buNone/>
            </a:pPr>
            <a:endParaRPr lang="en-US" sz="1700" dirty="0"/>
          </a:p>
        </p:txBody>
      </p:sp>
      <p:grpSp>
        <p:nvGrpSpPr>
          <p:cNvPr id="31" name="Group 3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Chart, line chart&#10;&#10;Description automatically generated">
            <a:extLst>
              <a:ext uri="{FF2B5EF4-FFF2-40B4-BE49-F238E27FC236}">
                <a16:creationId xmlns:a16="http://schemas.microsoft.com/office/drawing/2014/main" id="{1FFB0EFE-2B49-7141-9741-56ADE4CDADC4}"/>
              </a:ext>
            </a:extLst>
          </p:cNvPr>
          <p:cNvPicPr>
            <a:picLocks noChangeAspect="1"/>
          </p:cNvPicPr>
          <p:nvPr/>
        </p:nvPicPr>
        <p:blipFill>
          <a:blip r:embed="rId2"/>
          <a:stretch>
            <a:fillRect/>
          </a:stretch>
        </p:blipFill>
        <p:spPr>
          <a:xfrm>
            <a:off x="4687910" y="4070684"/>
            <a:ext cx="7017734" cy="2306095"/>
          </a:xfrm>
          <a:prstGeom prst="rect">
            <a:avLst/>
          </a:prstGeom>
        </p:spPr>
      </p:pic>
      <p:grpSp>
        <p:nvGrpSpPr>
          <p:cNvPr id="35" name="Group 3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6" name="Rectangle 3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5129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8393-A717-7A49-9826-9D57D4693BA0}"/>
              </a:ext>
            </a:extLst>
          </p:cNvPr>
          <p:cNvSpPr>
            <a:spLocks noGrp="1"/>
          </p:cNvSpPr>
          <p:nvPr>
            <p:ph type="title"/>
          </p:nvPr>
        </p:nvSpPr>
        <p:spPr>
          <a:xfrm>
            <a:off x="838200" y="365126"/>
            <a:ext cx="10515600" cy="830628"/>
          </a:xfrm>
        </p:spPr>
        <p:txBody>
          <a:bodyPr>
            <a:noAutofit/>
          </a:bodyPr>
          <a:lstStyle/>
          <a:p>
            <a:r>
              <a:rPr lang="en-US" sz="2000" b="1" dirty="0"/>
              <a:t>Option 2</a:t>
            </a:r>
            <a:r>
              <a:rPr lang="en-US" sz="2000" b="1" baseline="30000" dirty="0"/>
              <a:t>nd</a:t>
            </a:r>
            <a:r>
              <a:rPr lang="en-US" sz="2000" b="1" dirty="0"/>
              <a:t>, 3</a:t>
            </a:r>
            <a:r>
              <a:rPr lang="en-US" sz="2000" b="1" baseline="30000" dirty="0"/>
              <a:t>rd</a:t>
            </a:r>
            <a:r>
              <a:rPr lang="en-US" sz="2000" b="1" dirty="0"/>
              <a:t> and 4</a:t>
            </a:r>
            <a:r>
              <a:rPr lang="en-US" sz="2000" b="1" baseline="30000" dirty="0"/>
              <a:t>th</a:t>
            </a:r>
            <a:r>
              <a:rPr lang="en-US" sz="2000" b="1" dirty="0"/>
              <a:t> shortlisted by Big Mountain Resort for either cutting costs or increasing revenue (from ticket prices)</a:t>
            </a:r>
            <a:endParaRPr lang="en-US" sz="2000" b="1" dirty="0">
              <a:latin typeface="+mn-lt"/>
            </a:endParaRPr>
          </a:p>
        </p:txBody>
      </p:sp>
      <p:sp>
        <p:nvSpPr>
          <p:cNvPr id="8" name="Content Placeholder 7">
            <a:extLst>
              <a:ext uri="{FF2B5EF4-FFF2-40B4-BE49-F238E27FC236}">
                <a16:creationId xmlns:a16="http://schemas.microsoft.com/office/drawing/2014/main" id="{DAADA3FC-8E11-854B-8B10-1175FD69C014}"/>
              </a:ext>
            </a:extLst>
          </p:cNvPr>
          <p:cNvSpPr>
            <a:spLocks noGrp="1"/>
          </p:cNvSpPr>
          <p:nvPr>
            <p:ph idx="1"/>
          </p:nvPr>
        </p:nvSpPr>
        <p:spPr>
          <a:xfrm>
            <a:off x="838200" y="1195754"/>
            <a:ext cx="10515600" cy="4981209"/>
          </a:xfrm>
        </p:spPr>
        <p:txBody>
          <a:bodyPr>
            <a:normAutofit/>
          </a:bodyPr>
          <a:lstStyle/>
          <a:p>
            <a:pPr marL="0" indent="0">
              <a:buNone/>
            </a:pPr>
            <a:endParaRPr lang="en-US" sz="2000" b="1" dirty="0">
              <a:latin typeface="+mj-lt"/>
            </a:endParaRPr>
          </a:p>
          <a:p>
            <a:pPr marL="0" indent="0">
              <a:buNone/>
            </a:pPr>
            <a:r>
              <a:rPr lang="en-US" sz="2000" b="1" dirty="0">
                <a:latin typeface="+mj-lt"/>
              </a:rPr>
              <a:t>2.In this scenario  Big Mountain is adding a run, increasing the </a:t>
            </a:r>
            <a:r>
              <a:rPr lang="en-US" sz="1800" b="1" dirty="0">
                <a:latin typeface="+mj-lt"/>
              </a:rPr>
              <a:t>vertical drop by 150 feet, and installing an additional chair lift.</a:t>
            </a:r>
          </a:p>
          <a:p>
            <a:pPr marL="0" indent="0">
              <a:buNone/>
            </a:pPr>
            <a:r>
              <a:rPr lang="en-US" sz="1800" dirty="0">
                <a:latin typeface="+mj-lt"/>
              </a:rPr>
              <a:t>This scenario increases support for ticket price by $1.99 Over the season, this could be expected to amount to $34746383.</a:t>
            </a:r>
          </a:p>
          <a:p>
            <a:pPr marL="0" indent="0">
              <a:buNone/>
            </a:pPr>
            <a:r>
              <a:rPr lang="en-US" sz="1800" b="1" dirty="0">
                <a:latin typeface="+mj-lt"/>
              </a:rPr>
              <a:t>3. In this scenario Big Mountain is adding a run, increasing the vertical drop by 150 feet, and installing an additional chair lift along with adding 2 acres of snow making.</a:t>
            </a:r>
          </a:p>
          <a:p>
            <a:pPr marL="0" indent="0">
              <a:buNone/>
            </a:pPr>
            <a:r>
              <a:rPr lang="en-US" sz="1800" dirty="0">
                <a:latin typeface="+mj-lt"/>
              </a:rPr>
              <a:t>As per the model prediction this scenario makes no difference from the previous scenario in terms of ticket price and revenue</a:t>
            </a:r>
          </a:p>
          <a:p>
            <a:pPr marL="0" indent="0">
              <a:buNone/>
            </a:pPr>
            <a:r>
              <a:rPr lang="en-US" sz="1800" dirty="0">
                <a:latin typeface="+mj-lt"/>
              </a:rPr>
              <a:t>4</a:t>
            </a:r>
            <a:r>
              <a:rPr lang="en-US" sz="1800" b="1" dirty="0">
                <a:latin typeface="+mj-lt"/>
              </a:rPr>
              <a:t>. In this scenario Big mountain is increasing the longest run by .2 miles and guaranteeing its snow coverage by adding 4 acres of snow making capability.</a:t>
            </a:r>
          </a:p>
          <a:p>
            <a:pPr marL="0" indent="0">
              <a:buNone/>
            </a:pPr>
            <a:r>
              <a:rPr lang="en-US" sz="1800" dirty="0">
                <a:latin typeface="+mj-lt"/>
              </a:rPr>
              <a:t>As per the model prediction this scenario absolutely makes no difference from the previous 2 scenarios</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74587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0C6E7-3615-D342-A7DA-9CC668060FCF}"/>
              </a:ext>
            </a:extLst>
          </p:cNvPr>
          <p:cNvSpPr>
            <a:spLocks noGrp="1"/>
          </p:cNvSpPr>
          <p:nvPr>
            <p:ph type="title"/>
          </p:nvPr>
        </p:nvSpPr>
        <p:spPr/>
        <p:txBody>
          <a:bodyPr>
            <a:normAutofit/>
          </a:bodyPr>
          <a:lstStyle/>
          <a:p>
            <a:r>
              <a:rPr lang="en-US" sz="2800" b="1" dirty="0"/>
              <a:t>Summary as per the findings by Ticket Pricing Model</a:t>
            </a:r>
          </a:p>
        </p:txBody>
      </p:sp>
      <p:sp>
        <p:nvSpPr>
          <p:cNvPr id="3" name="Content Placeholder 2">
            <a:extLst>
              <a:ext uri="{FF2B5EF4-FFF2-40B4-BE49-F238E27FC236}">
                <a16:creationId xmlns:a16="http://schemas.microsoft.com/office/drawing/2014/main" id="{0014ACB9-AD0F-3540-8247-04722F2A713F}"/>
              </a:ext>
            </a:extLst>
          </p:cNvPr>
          <p:cNvSpPr>
            <a:spLocks noGrp="1"/>
          </p:cNvSpPr>
          <p:nvPr>
            <p:ph idx="1"/>
          </p:nvPr>
        </p:nvSpPr>
        <p:spPr/>
        <p:txBody>
          <a:bodyPr>
            <a:normAutofit/>
          </a:bodyPr>
          <a:lstStyle/>
          <a:p>
            <a:pPr marL="0" indent="0">
              <a:buNone/>
            </a:pPr>
            <a:r>
              <a:rPr lang="en-US" sz="2400" dirty="0">
                <a:latin typeface="+mj-lt"/>
              </a:rPr>
              <a:t>In summary business can decide to close  down 1 run , increase the vertical drop by 150 and adding additional chair lift which support the ticket price by $1.99 and revenue by $3474638 as increasing the longest run by .2 miles and adding 2 acres of snow making have no impact on ticket price and revenue </a:t>
            </a:r>
          </a:p>
        </p:txBody>
      </p:sp>
    </p:spTree>
    <p:extLst>
      <p:ext uri="{BB962C8B-B14F-4D97-AF65-F5344CB8AC3E}">
        <p14:creationId xmlns:p14="http://schemas.microsoft.com/office/powerpoint/2010/main" val="3681345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4089</TotalTime>
  <Words>1111</Words>
  <Application>Microsoft Macintosh PowerPoint</Application>
  <PresentationFormat>Widescreen</PresentationFormat>
  <Paragraphs>74</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Quattrocento Sans</vt:lpstr>
      <vt:lpstr>Office Theme</vt:lpstr>
      <vt:lpstr>Problem Statement Worksheet (Hypothesis Formation)</vt:lpstr>
      <vt:lpstr>Some key findings by the pricing model: </vt:lpstr>
      <vt:lpstr>Red dotted vertical line shows Big Mountain in distribution of Ticket price among all the resorts in US,  resorts in Montana state only ,Number of fast quads and total number of runs in market share </vt:lpstr>
      <vt:lpstr>Red dotted line presents Big Mountain’s Vertical drop , area covered by snow makers, longest run Total no. of chairs , Skiable terrain in market share</vt:lpstr>
      <vt:lpstr>Here are some key recommendations and summary according to the pricing model: </vt:lpstr>
      <vt:lpstr>Option 2nd, 3rd and 4th shortlisted by Big Mountain Resort for either cutting costs or increasing revenue (from ticket prices)</vt:lpstr>
      <vt:lpstr>Summary as per the findings by Ticket Pricing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Kumar</dc:creator>
  <cp:lastModifiedBy>Sumit Kumar</cp:lastModifiedBy>
  <cp:revision>37</cp:revision>
  <dcterms:created xsi:type="dcterms:W3CDTF">2022-03-25T23:40:50Z</dcterms:created>
  <dcterms:modified xsi:type="dcterms:W3CDTF">2022-03-28T19:50:41Z</dcterms:modified>
</cp:coreProperties>
</file>