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9" r:id="rId3"/>
    <p:sldId id="261"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7"/>
  </p:normalViewPr>
  <p:slideViewPr>
    <p:cSldViewPr snapToGrid="0" snapToObjects="1">
      <p:cViewPr varScale="1">
        <p:scale>
          <a:sx n="76" d="100"/>
          <a:sy n="76" d="100"/>
        </p:scale>
        <p:origin x="216"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547A-F22C-1F4F-8D04-CDEBA64F4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596C65-3B50-DB4B-BB4D-02C05FCA8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A9370E-E080-4444-B05F-E85AFBFE7C5A}"/>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5" name="Footer Placeholder 4">
            <a:extLst>
              <a:ext uri="{FF2B5EF4-FFF2-40B4-BE49-F238E27FC236}">
                <a16:creationId xmlns:a16="http://schemas.microsoft.com/office/drawing/2014/main" id="{33D8AB60-4426-C740-BFF1-F7D3A42A6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1B44-5637-924A-B8CA-1C852F5F051E}"/>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258024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0B11-760A-B84D-AE93-0A5C2A9CD0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FE5A10-B191-AF45-83F4-999D215457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BAB19-8335-A84B-AACD-2822106A74C0}"/>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5" name="Footer Placeholder 4">
            <a:extLst>
              <a:ext uri="{FF2B5EF4-FFF2-40B4-BE49-F238E27FC236}">
                <a16:creationId xmlns:a16="http://schemas.microsoft.com/office/drawing/2014/main" id="{98C33810-FA22-6C48-87C3-09CBD7EDB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B608B-E7BE-A440-9BA1-5B1DD6BAFC8D}"/>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5499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7D7B6-E064-8A4A-9642-D6150D709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F8482A-1630-8641-8B4E-FEAC7C12A5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50384-48FA-2E43-B582-E82C0218D27C}"/>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5" name="Footer Placeholder 4">
            <a:extLst>
              <a:ext uri="{FF2B5EF4-FFF2-40B4-BE49-F238E27FC236}">
                <a16:creationId xmlns:a16="http://schemas.microsoft.com/office/drawing/2014/main" id="{7CC8CEFA-C812-0542-B598-BB42F8F04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2532C-297B-C944-8EE1-FD44A6510093}"/>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89097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BB22-7D96-3243-A069-FA3F2B32AC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0CCA4-894C-A04F-8D6A-29FCD8B541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B04FC-D1AB-F74B-885B-A1BF8AD1EE74}"/>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5" name="Footer Placeholder 4">
            <a:extLst>
              <a:ext uri="{FF2B5EF4-FFF2-40B4-BE49-F238E27FC236}">
                <a16:creationId xmlns:a16="http://schemas.microsoft.com/office/drawing/2014/main" id="{BB6128E4-011D-C743-84AA-D620F312B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D3E94-167F-3147-8933-F64313C24EC5}"/>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361966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5A18-8EE9-5E42-ACB2-48D81F156D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18F243-59D2-F34F-81CF-2DEBEA395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29450-E9C9-3D43-8046-E75201C86D34}"/>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5" name="Footer Placeholder 4">
            <a:extLst>
              <a:ext uri="{FF2B5EF4-FFF2-40B4-BE49-F238E27FC236}">
                <a16:creationId xmlns:a16="http://schemas.microsoft.com/office/drawing/2014/main" id="{C9006165-93A5-B644-A7EE-0BE0BEEBC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D7DD1-D1CB-724F-9E90-28475CC83292}"/>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3311814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E24E-EE76-2049-8B8E-2F13A37FFE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378B6-C516-6A4E-8483-A24EDBB7EA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E43C88-B4A1-2E49-97A0-3BC2541E2E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33AED2-FA29-FB4B-BAB6-5FE17F8C799A}"/>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6" name="Footer Placeholder 5">
            <a:extLst>
              <a:ext uri="{FF2B5EF4-FFF2-40B4-BE49-F238E27FC236}">
                <a16:creationId xmlns:a16="http://schemas.microsoft.com/office/drawing/2014/main" id="{705EEEA6-2553-F845-B780-425F614043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918CC-5FEC-4A47-92D9-73914B45E749}"/>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738855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F1C9-50CE-5F49-BCC2-A35B734E26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138277-61A5-1D4F-A8E3-7E1E4D3EF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54B4C-B420-7740-BDC2-8632F58C0E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60B7BC-A4B4-3249-B37C-DD4401F54A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DFD4B2-0458-D342-A38A-A7764335D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87CECB-F20D-F848-9888-B2C51E2DCAA6}"/>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8" name="Footer Placeholder 7">
            <a:extLst>
              <a:ext uri="{FF2B5EF4-FFF2-40B4-BE49-F238E27FC236}">
                <a16:creationId xmlns:a16="http://schemas.microsoft.com/office/drawing/2014/main" id="{CA840A65-AB28-A04D-962F-73312CFE1F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F8035E-C360-2840-9B21-4F91C87D6937}"/>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300238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2F89-218C-5049-888C-FE10C2C59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755EB5-3923-B942-8CE9-02F29C336C42}"/>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4" name="Footer Placeholder 3">
            <a:extLst>
              <a:ext uri="{FF2B5EF4-FFF2-40B4-BE49-F238E27FC236}">
                <a16:creationId xmlns:a16="http://schemas.microsoft.com/office/drawing/2014/main" id="{1C9918FD-5BFC-DB4E-88AE-FCF4D1A89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6120DC-89A6-5946-9F3E-BEF67F46F61B}"/>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325565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32FD5F-98B9-9647-8A1E-D4F990D21A5A}"/>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3" name="Footer Placeholder 2">
            <a:extLst>
              <a:ext uri="{FF2B5EF4-FFF2-40B4-BE49-F238E27FC236}">
                <a16:creationId xmlns:a16="http://schemas.microsoft.com/office/drawing/2014/main" id="{0F559C91-198A-E142-AB21-C3478656D6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1B074A-6748-3B47-9D98-D8D624CFD2C3}"/>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1681612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8EE6-EE54-2342-A3F9-51F6380EE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0259-0C25-814C-9148-461CC5F9A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A22BBC-B079-9E47-BFD5-A89EDB0CD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2D375-5368-A841-8D7A-F1744F08F8F8}"/>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6" name="Footer Placeholder 5">
            <a:extLst>
              <a:ext uri="{FF2B5EF4-FFF2-40B4-BE49-F238E27FC236}">
                <a16:creationId xmlns:a16="http://schemas.microsoft.com/office/drawing/2014/main" id="{4D464B90-6D89-4043-BBDB-4559B5949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2A9A3-2893-024A-BAC5-D5199A2E8F45}"/>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315955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9F50-57D5-DE4A-89CA-35B0BAE91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404E6F-E33C-1441-8D1A-376918FD8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43B95-2417-4E4B-99D7-4E508122C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AA458-2AD6-E149-99DA-C0F9D3F8248A}"/>
              </a:ext>
            </a:extLst>
          </p:cNvPr>
          <p:cNvSpPr>
            <a:spLocks noGrp="1"/>
          </p:cNvSpPr>
          <p:nvPr>
            <p:ph type="dt" sz="half" idx="10"/>
          </p:nvPr>
        </p:nvSpPr>
        <p:spPr/>
        <p:txBody>
          <a:bodyPr/>
          <a:lstStyle/>
          <a:p>
            <a:fld id="{37F69E47-B501-2C46-BA17-0D4E0465767F}" type="datetimeFigureOut">
              <a:rPr lang="en-US" smtClean="0"/>
              <a:t>3/28/22</a:t>
            </a:fld>
            <a:endParaRPr lang="en-US"/>
          </a:p>
        </p:txBody>
      </p:sp>
      <p:sp>
        <p:nvSpPr>
          <p:cNvPr id="6" name="Footer Placeholder 5">
            <a:extLst>
              <a:ext uri="{FF2B5EF4-FFF2-40B4-BE49-F238E27FC236}">
                <a16:creationId xmlns:a16="http://schemas.microsoft.com/office/drawing/2014/main" id="{3E55A9E0-074E-2B43-9A89-8929F0AD3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9B902-1CB0-284D-AB22-89E3B2F9EFEF}"/>
              </a:ext>
            </a:extLst>
          </p:cNvPr>
          <p:cNvSpPr>
            <a:spLocks noGrp="1"/>
          </p:cNvSpPr>
          <p:nvPr>
            <p:ph type="sldNum" sz="quarter" idx="12"/>
          </p:nvPr>
        </p:nvSpPr>
        <p:spPr/>
        <p:txBody>
          <a:bodyPr/>
          <a:lstStyle/>
          <a:p>
            <a:fld id="{D1B63E54-864D-1E4C-85C2-F0B32D244387}" type="slidenum">
              <a:rPr lang="en-US" smtClean="0"/>
              <a:t>‹#›</a:t>
            </a:fld>
            <a:endParaRPr lang="en-US"/>
          </a:p>
        </p:txBody>
      </p:sp>
    </p:spTree>
    <p:extLst>
      <p:ext uri="{BB962C8B-B14F-4D97-AF65-F5344CB8AC3E}">
        <p14:creationId xmlns:p14="http://schemas.microsoft.com/office/powerpoint/2010/main" val="411380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F2B49-625A-7A44-94E0-2B1B48AD2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604075-F591-5749-92FC-18212975A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85817-98C9-BC46-BC96-1DAC82197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69E47-B501-2C46-BA17-0D4E0465767F}" type="datetimeFigureOut">
              <a:rPr lang="en-US" smtClean="0"/>
              <a:t>3/28/22</a:t>
            </a:fld>
            <a:endParaRPr lang="en-US"/>
          </a:p>
        </p:txBody>
      </p:sp>
      <p:sp>
        <p:nvSpPr>
          <p:cNvPr id="5" name="Footer Placeholder 4">
            <a:extLst>
              <a:ext uri="{FF2B5EF4-FFF2-40B4-BE49-F238E27FC236}">
                <a16:creationId xmlns:a16="http://schemas.microsoft.com/office/drawing/2014/main" id="{9FF61C9C-5D58-5C43-966B-BB91800D6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7D57D8-99C4-AB4D-9EF3-456166D6E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63E54-864D-1E4C-85C2-F0B32D244387}" type="slidenum">
              <a:rPr lang="en-US" smtClean="0"/>
              <a:t>‹#›</a:t>
            </a:fld>
            <a:endParaRPr lang="en-US"/>
          </a:p>
        </p:txBody>
      </p:sp>
    </p:spTree>
    <p:extLst>
      <p:ext uri="{BB962C8B-B14F-4D97-AF65-F5344CB8AC3E}">
        <p14:creationId xmlns:p14="http://schemas.microsoft.com/office/powerpoint/2010/main" val="4169033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147F-6B0F-C043-852B-7060ACADC51D}"/>
              </a:ext>
            </a:extLst>
          </p:cNvPr>
          <p:cNvSpPr>
            <a:spLocks noGrp="1"/>
          </p:cNvSpPr>
          <p:nvPr>
            <p:ph type="title"/>
          </p:nvPr>
        </p:nvSpPr>
        <p:spPr>
          <a:xfrm>
            <a:off x="838200" y="365126"/>
            <a:ext cx="10515600" cy="687820"/>
          </a:xfrm>
        </p:spPr>
        <p:txBody>
          <a:bodyPr>
            <a:normAutofit/>
          </a:bodyPr>
          <a:lstStyle/>
          <a:p>
            <a:r>
              <a:rPr lang="en-US" sz="2800" b="1" dirty="0">
                <a:latin typeface="+mn-lt"/>
              </a:rPr>
              <a:t>Summary of findings , conclusions and recommendations </a:t>
            </a:r>
          </a:p>
        </p:txBody>
      </p:sp>
      <p:sp>
        <p:nvSpPr>
          <p:cNvPr id="3" name="Content Placeholder 2">
            <a:extLst>
              <a:ext uri="{FF2B5EF4-FFF2-40B4-BE49-F238E27FC236}">
                <a16:creationId xmlns:a16="http://schemas.microsoft.com/office/drawing/2014/main" id="{1C42C356-30B5-4B4D-BD49-CED9F3E4B795}"/>
              </a:ext>
            </a:extLst>
          </p:cNvPr>
          <p:cNvSpPr>
            <a:spLocks noGrp="1"/>
          </p:cNvSpPr>
          <p:nvPr>
            <p:ph idx="1"/>
          </p:nvPr>
        </p:nvSpPr>
        <p:spPr>
          <a:xfrm>
            <a:off x="838200" y="928256"/>
            <a:ext cx="10515600" cy="5248708"/>
          </a:xfrm>
        </p:spPr>
        <p:txBody>
          <a:bodyPr>
            <a:normAutofit/>
          </a:bodyPr>
          <a:lstStyle/>
          <a:p>
            <a:pPr marL="0" indent="0">
              <a:buNone/>
            </a:pPr>
            <a:endParaRPr lang="en-US" sz="2600" dirty="0">
              <a:latin typeface="+mj-lt"/>
            </a:endParaRPr>
          </a:p>
          <a:p>
            <a:pPr marL="0" indent="0">
              <a:buNone/>
            </a:pPr>
            <a:r>
              <a:rPr lang="en-US" sz="2600" b="1" dirty="0">
                <a:latin typeface="+mj-lt"/>
              </a:rPr>
              <a:t>Big Mountain </a:t>
            </a:r>
            <a:r>
              <a:rPr lang="en-US" sz="2600" dirty="0">
                <a:latin typeface="+mj-lt"/>
              </a:rPr>
              <a:t>(one of the largest ski resort in Montana state of US) wants to maximize its returns either by cutting cost or adding more facilities for the visitors. Big mountain wants to come up with a  pricing model to get a strong sense of what all facilities matter most to the visitors and its relative position in the market depending on those facilities boasted by the resort and for future facility investment plan.</a:t>
            </a:r>
          </a:p>
          <a:p>
            <a:pPr marL="0" indent="0">
              <a:buNone/>
            </a:pPr>
            <a:r>
              <a:rPr lang="en-US" sz="2600" dirty="0">
                <a:latin typeface="+mj-lt"/>
              </a:rPr>
              <a:t>Below are the facilities which matter most to the visitors according to the ticket pricing model </a:t>
            </a:r>
          </a:p>
          <a:p>
            <a:pPr marL="0" indent="0">
              <a:buNone/>
            </a:pPr>
            <a:r>
              <a:rPr lang="en-US" sz="2600" b="1" dirty="0">
                <a:latin typeface="+mj-lt"/>
              </a:rPr>
              <a:t>vertical_drop, Snow Making_ac, total_chairs, fastQuads, Runs,  LongestRun_mi, trams,  SkiableTerrain_ac</a:t>
            </a:r>
          </a:p>
          <a:p>
            <a:endParaRPr lang="en-US" sz="2400" dirty="0">
              <a:latin typeface="+mj-lt"/>
            </a:endParaRPr>
          </a:p>
          <a:p>
            <a:endParaRPr lang="en-US" dirty="0"/>
          </a:p>
          <a:p>
            <a:pPr marL="0" indent="0">
              <a:buNone/>
            </a:pP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83732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4C88-FCC4-174C-936D-AFCEEF5DCFDE}"/>
              </a:ext>
            </a:extLst>
          </p:cNvPr>
          <p:cNvSpPr>
            <a:spLocks noGrp="1"/>
          </p:cNvSpPr>
          <p:nvPr>
            <p:ph type="title"/>
          </p:nvPr>
        </p:nvSpPr>
        <p:spPr>
          <a:xfrm>
            <a:off x="838200" y="365125"/>
            <a:ext cx="10515600" cy="570202"/>
          </a:xfrm>
        </p:spPr>
        <p:txBody>
          <a:bodyPr>
            <a:normAutofit/>
          </a:bodyPr>
          <a:lstStyle/>
          <a:p>
            <a:r>
              <a:rPr lang="en-US" sz="2800" b="1" dirty="0">
                <a:latin typeface="+mn-lt"/>
              </a:rPr>
              <a:t>Summary of findings , conclusions and recommendations </a:t>
            </a:r>
          </a:p>
        </p:txBody>
      </p:sp>
      <p:sp>
        <p:nvSpPr>
          <p:cNvPr id="3" name="Content Placeholder 2">
            <a:extLst>
              <a:ext uri="{FF2B5EF4-FFF2-40B4-BE49-F238E27FC236}">
                <a16:creationId xmlns:a16="http://schemas.microsoft.com/office/drawing/2014/main" id="{25CD2A0C-F93B-A544-8D8D-09E3A8BBB46D}"/>
              </a:ext>
            </a:extLst>
          </p:cNvPr>
          <p:cNvSpPr>
            <a:spLocks noGrp="1"/>
          </p:cNvSpPr>
          <p:nvPr>
            <p:ph idx="1"/>
          </p:nvPr>
        </p:nvSpPr>
        <p:spPr>
          <a:xfrm>
            <a:off x="838200" y="1108364"/>
            <a:ext cx="10515600" cy="5068599"/>
          </a:xfrm>
        </p:spPr>
        <p:txBody>
          <a:bodyPr>
            <a:normAutofit/>
          </a:bodyPr>
          <a:lstStyle/>
          <a:p>
            <a:r>
              <a:rPr lang="en-US" sz="2400" dirty="0">
                <a:latin typeface="+mj-lt"/>
              </a:rPr>
              <a:t>Big Mountain Resort modelled price is $95.87. Even with the expected mean absolute error of $10.39, this suggests there is room for an increase with actual price is $81.00. </a:t>
            </a:r>
          </a:p>
          <a:p>
            <a:endParaRPr lang="en-US" sz="2400" dirty="0">
              <a:latin typeface="+mj-lt"/>
            </a:endParaRPr>
          </a:p>
        </p:txBody>
      </p:sp>
      <p:pic>
        <p:nvPicPr>
          <p:cNvPr id="4" name="Content Placeholder 5">
            <a:extLst>
              <a:ext uri="{FF2B5EF4-FFF2-40B4-BE49-F238E27FC236}">
                <a16:creationId xmlns:a16="http://schemas.microsoft.com/office/drawing/2014/main" id="{C0B2DE94-80B5-FE43-9B9E-E0D5AD6E4A02}"/>
              </a:ext>
            </a:extLst>
          </p:cNvPr>
          <p:cNvPicPr>
            <a:picLocks noChangeAspect="1"/>
          </p:cNvPicPr>
          <p:nvPr/>
        </p:nvPicPr>
        <p:blipFill>
          <a:blip r:embed="rId2"/>
          <a:stretch>
            <a:fillRect/>
          </a:stretch>
        </p:blipFill>
        <p:spPr>
          <a:xfrm>
            <a:off x="838199" y="3268134"/>
            <a:ext cx="4668847" cy="3081866"/>
          </a:xfrm>
          <a:prstGeom prst="rect">
            <a:avLst/>
          </a:prstGeom>
        </p:spPr>
      </p:pic>
      <p:pic>
        <p:nvPicPr>
          <p:cNvPr id="5" name="Picture 4">
            <a:extLst>
              <a:ext uri="{FF2B5EF4-FFF2-40B4-BE49-F238E27FC236}">
                <a16:creationId xmlns:a16="http://schemas.microsoft.com/office/drawing/2014/main" id="{81A9D93A-813C-5E48-8A9A-27FE5F3CCD65}"/>
              </a:ext>
            </a:extLst>
          </p:cNvPr>
          <p:cNvPicPr>
            <a:picLocks noChangeAspect="1"/>
          </p:cNvPicPr>
          <p:nvPr/>
        </p:nvPicPr>
        <p:blipFill>
          <a:blip r:embed="rId3"/>
          <a:stretch>
            <a:fillRect/>
          </a:stretch>
        </p:blipFill>
        <p:spPr>
          <a:xfrm>
            <a:off x="5638799" y="3268134"/>
            <a:ext cx="5164667" cy="3308565"/>
          </a:xfrm>
          <a:prstGeom prst="rect">
            <a:avLst/>
          </a:prstGeom>
        </p:spPr>
      </p:pic>
    </p:spTree>
    <p:extLst>
      <p:ext uri="{BB962C8B-B14F-4D97-AF65-F5344CB8AC3E}">
        <p14:creationId xmlns:p14="http://schemas.microsoft.com/office/powerpoint/2010/main" val="264402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BF1F-6D65-0E44-9251-00409D6F1D8D}"/>
              </a:ext>
            </a:extLst>
          </p:cNvPr>
          <p:cNvSpPr>
            <a:spLocks noGrp="1"/>
          </p:cNvSpPr>
          <p:nvPr>
            <p:ph type="title"/>
          </p:nvPr>
        </p:nvSpPr>
        <p:spPr>
          <a:xfrm>
            <a:off x="423333" y="436149"/>
            <a:ext cx="10930467" cy="1254540"/>
          </a:xfrm>
        </p:spPr>
        <p:txBody>
          <a:bodyPr>
            <a:normAutofit fontScale="90000"/>
          </a:bodyPr>
          <a:lstStyle/>
          <a:p>
            <a:r>
              <a:rPr lang="en-US" sz="2200" dirty="0">
                <a:latin typeface="+mj-lt"/>
              </a:rPr>
              <a:t>According to the model findings Big Mountain is amongst the resorts with the largest amount of skiable terrain, has one of the largest runs,  3 fast quads , highest number of total chairs which puts it high up that league table</a:t>
            </a:r>
            <a:br>
              <a:rPr lang="en-US" sz="2200" dirty="0">
                <a:latin typeface="+mj-lt"/>
              </a:rPr>
            </a:br>
            <a:r>
              <a:rPr lang="en-US" sz="2200" dirty="0"/>
              <a:t>Big Mountain is very high up the league table of snow making area and compares well for the number of runs.</a:t>
            </a:r>
            <a:br>
              <a:rPr lang="en-US" dirty="0"/>
            </a:br>
            <a:endParaRPr lang="en-US" dirty="0"/>
          </a:p>
        </p:txBody>
      </p:sp>
      <p:pic>
        <p:nvPicPr>
          <p:cNvPr id="4" name="Content Placeholder 3">
            <a:extLst>
              <a:ext uri="{FF2B5EF4-FFF2-40B4-BE49-F238E27FC236}">
                <a16:creationId xmlns:a16="http://schemas.microsoft.com/office/drawing/2014/main" id="{5F586509-C4E3-C14E-857B-4BFFCFEC049F}"/>
              </a:ext>
            </a:extLst>
          </p:cNvPr>
          <p:cNvPicPr>
            <a:picLocks noGrp="1" noChangeAspect="1"/>
          </p:cNvPicPr>
          <p:nvPr>
            <p:ph idx="1"/>
          </p:nvPr>
        </p:nvPicPr>
        <p:blipFill>
          <a:blip r:embed="rId2"/>
          <a:stretch>
            <a:fillRect/>
          </a:stretch>
        </p:blipFill>
        <p:spPr>
          <a:xfrm>
            <a:off x="687917" y="4026694"/>
            <a:ext cx="3873500" cy="2082800"/>
          </a:xfrm>
          <a:prstGeom prst="rect">
            <a:avLst/>
          </a:prstGeom>
        </p:spPr>
      </p:pic>
      <p:pic>
        <p:nvPicPr>
          <p:cNvPr id="5" name="Picture 4">
            <a:extLst>
              <a:ext uri="{FF2B5EF4-FFF2-40B4-BE49-F238E27FC236}">
                <a16:creationId xmlns:a16="http://schemas.microsoft.com/office/drawing/2014/main" id="{7DD10C1E-B52C-4D4F-90E2-2DAAC41E6AD4}"/>
              </a:ext>
            </a:extLst>
          </p:cNvPr>
          <p:cNvPicPr>
            <a:picLocks noChangeAspect="1"/>
          </p:cNvPicPr>
          <p:nvPr/>
        </p:nvPicPr>
        <p:blipFill>
          <a:blip r:embed="rId3"/>
          <a:stretch>
            <a:fillRect/>
          </a:stretch>
        </p:blipFill>
        <p:spPr>
          <a:xfrm>
            <a:off x="7777073" y="4236923"/>
            <a:ext cx="3860800" cy="2108200"/>
          </a:xfrm>
          <a:prstGeom prst="rect">
            <a:avLst/>
          </a:prstGeom>
        </p:spPr>
      </p:pic>
      <p:pic>
        <p:nvPicPr>
          <p:cNvPr id="6" name="Content Placeholder 3">
            <a:extLst>
              <a:ext uri="{FF2B5EF4-FFF2-40B4-BE49-F238E27FC236}">
                <a16:creationId xmlns:a16="http://schemas.microsoft.com/office/drawing/2014/main" id="{BFE2BC6B-0FB7-F340-B905-59CA66434A85}"/>
              </a:ext>
            </a:extLst>
          </p:cNvPr>
          <p:cNvPicPr>
            <a:picLocks noChangeAspect="1"/>
          </p:cNvPicPr>
          <p:nvPr/>
        </p:nvPicPr>
        <p:blipFill>
          <a:blip r:embed="rId4"/>
          <a:stretch>
            <a:fillRect/>
          </a:stretch>
        </p:blipFill>
        <p:spPr>
          <a:xfrm>
            <a:off x="284410" y="1754717"/>
            <a:ext cx="3553494" cy="2482206"/>
          </a:xfrm>
          <a:prstGeom prst="rect">
            <a:avLst/>
          </a:prstGeom>
        </p:spPr>
      </p:pic>
      <p:pic>
        <p:nvPicPr>
          <p:cNvPr id="7" name="Picture 6">
            <a:extLst>
              <a:ext uri="{FF2B5EF4-FFF2-40B4-BE49-F238E27FC236}">
                <a16:creationId xmlns:a16="http://schemas.microsoft.com/office/drawing/2014/main" id="{B1556B74-570D-E844-B00F-03EA5F720D8A}"/>
              </a:ext>
            </a:extLst>
          </p:cNvPr>
          <p:cNvPicPr>
            <a:picLocks noChangeAspect="1"/>
          </p:cNvPicPr>
          <p:nvPr/>
        </p:nvPicPr>
        <p:blipFill>
          <a:blip r:embed="rId5"/>
          <a:stretch>
            <a:fillRect/>
          </a:stretch>
        </p:blipFill>
        <p:spPr>
          <a:xfrm>
            <a:off x="3957211" y="1792230"/>
            <a:ext cx="3553494" cy="2407179"/>
          </a:xfrm>
          <a:prstGeom prst="rect">
            <a:avLst/>
          </a:prstGeom>
        </p:spPr>
      </p:pic>
      <p:pic>
        <p:nvPicPr>
          <p:cNvPr id="8" name="Content Placeholder 3">
            <a:extLst>
              <a:ext uri="{FF2B5EF4-FFF2-40B4-BE49-F238E27FC236}">
                <a16:creationId xmlns:a16="http://schemas.microsoft.com/office/drawing/2014/main" id="{0695B60C-999A-944D-9653-9398CEB08694}"/>
              </a:ext>
            </a:extLst>
          </p:cNvPr>
          <p:cNvPicPr>
            <a:picLocks noChangeAspect="1"/>
          </p:cNvPicPr>
          <p:nvPr/>
        </p:nvPicPr>
        <p:blipFill>
          <a:blip r:embed="rId6"/>
          <a:stretch>
            <a:fillRect/>
          </a:stretch>
        </p:blipFill>
        <p:spPr>
          <a:xfrm>
            <a:off x="284410" y="4300952"/>
            <a:ext cx="3406433" cy="2120900"/>
          </a:xfrm>
          <a:prstGeom prst="rect">
            <a:avLst/>
          </a:prstGeom>
        </p:spPr>
      </p:pic>
      <p:pic>
        <p:nvPicPr>
          <p:cNvPr id="9" name="Picture 8">
            <a:extLst>
              <a:ext uri="{FF2B5EF4-FFF2-40B4-BE49-F238E27FC236}">
                <a16:creationId xmlns:a16="http://schemas.microsoft.com/office/drawing/2014/main" id="{0EEC86E4-98F7-7D45-8A22-72AA7F966FA6}"/>
              </a:ext>
            </a:extLst>
          </p:cNvPr>
          <p:cNvPicPr>
            <a:picLocks noChangeAspect="1"/>
          </p:cNvPicPr>
          <p:nvPr/>
        </p:nvPicPr>
        <p:blipFill>
          <a:blip r:embed="rId7"/>
          <a:stretch>
            <a:fillRect/>
          </a:stretch>
        </p:blipFill>
        <p:spPr>
          <a:xfrm>
            <a:off x="3803558" y="4199409"/>
            <a:ext cx="3860800" cy="2108200"/>
          </a:xfrm>
          <a:prstGeom prst="rect">
            <a:avLst/>
          </a:prstGeom>
        </p:spPr>
      </p:pic>
      <p:pic>
        <p:nvPicPr>
          <p:cNvPr id="10" name="Picture 9">
            <a:extLst>
              <a:ext uri="{FF2B5EF4-FFF2-40B4-BE49-F238E27FC236}">
                <a16:creationId xmlns:a16="http://schemas.microsoft.com/office/drawing/2014/main" id="{CADEB4A2-2131-0A48-A8AC-CED26CE81A81}"/>
              </a:ext>
            </a:extLst>
          </p:cNvPr>
          <p:cNvPicPr>
            <a:picLocks noChangeAspect="1"/>
          </p:cNvPicPr>
          <p:nvPr/>
        </p:nvPicPr>
        <p:blipFill>
          <a:blip r:embed="rId8"/>
          <a:stretch>
            <a:fillRect/>
          </a:stretch>
        </p:blipFill>
        <p:spPr>
          <a:xfrm>
            <a:off x="7664358" y="1818747"/>
            <a:ext cx="3860800" cy="2482205"/>
          </a:xfrm>
          <a:prstGeom prst="rect">
            <a:avLst/>
          </a:prstGeom>
        </p:spPr>
      </p:pic>
    </p:spTree>
    <p:extLst>
      <p:ext uri="{BB962C8B-B14F-4D97-AF65-F5344CB8AC3E}">
        <p14:creationId xmlns:p14="http://schemas.microsoft.com/office/powerpoint/2010/main" val="216464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C2B8-9101-9B4A-A4CC-952580D745A4}"/>
              </a:ext>
            </a:extLst>
          </p:cNvPr>
          <p:cNvSpPr>
            <a:spLocks noGrp="1"/>
          </p:cNvSpPr>
          <p:nvPr>
            <p:ph type="title"/>
          </p:nvPr>
        </p:nvSpPr>
        <p:spPr/>
        <p:txBody>
          <a:bodyPr>
            <a:normAutofit/>
          </a:bodyPr>
          <a:lstStyle/>
          <a:p>
            <a:r>
              <a:rPr lang="en-US" sz="3200" b="1" dirty="0"/>
              <a:t>Recommendation as per the pricing model</a:t>
            </a:r>
          </a:p>
        </p:txBody>
      </p:sp>
      <p:sp>
        <p:nvSpPr>
          <p:cNvPr id="3" name="Content Placeholder 2">
            <a:extLst>
              <a:ext uri="{FF2B5EF4-FFF2-40B4-BE49-F238E27FC236}">
                <a16:creationId xmlns:a16="http://schemas.microsoft.com/office/drawing/2014/main" id="{1374973E-EFB6-B24B-BFD0-7E1AFA6E375A}"/>
              </a:ext>
            </a:extLst>
          </p:cNvPr>
          <p:cNvSpPr>
            <a:spLocks noGrp="1"/>
          </p:cNvSpPr>
          <p:nvPr>
            <p:ph idx="1"/>
          </p:nvPr>
        </p:nvSpPr>
        <p:spPr>
          <a:xfrm>
            <a:off x="838200" y="1337734"/>
            <a:ext cx="10515600" cy="4839230"/>
          </a:xfrm>
        </p:spPr>
        <p:txBody>
          <a:bodyPr/>
          <a:lstStyle/>
          <a:p>
            <a:r>
              <a:rPr lang="en-US" dirty="0">
                <a:latin typeface="+mj-lt"/>
              </a:rPr>
              <a:t>After reviewing some of the potential scenarios for either cutting costs or increasing revenue (from ticket prices), it turns out that business can decide to close down 1 run , increase the vertical drop by 150 and adding additional chair lift which support the ticket price by $1.99 and revenue by $3474638. </a:t>
            </a:r>
          </a:p>
          <a:p>
            <a:endParaRPr lang="en-US" dirty="0">
              <a:latin typeface="+mj-lt"/>
            </a:endParaRPr>
          </a:p>
          <a:p>
            <a:endParaRPr lang="en-US" dirty="0"/>
          </a:p>
        </p:txBody>
      </p:sp>
      <p:pic>
        <p:nvPicPr>
          <p:cNvPr id="6" name="Content Placeholder 3" descr="Chart, line chart&#10;&#10;Description automatically generated">
            <a:extLst>
              <a:ext uri="{FF2B5EF4-FFF2-40B4-BE49-F238E27FC236}">
                <a16:creationId xmlns:a16="http://schemas.microsoft.com/office/drawing/2014/main" id="{BA658C6C-033F-ED44-8983-763EC4952F26}"/>
              </a:ext>
            </a:extLst>
          </p:cNvPr>
          <p:cNvPicPr>
            <a:picLocks noChangeAspect="1"/>
          </p:cNvPicPr>
          <p:nvPr/>
        </p:nvPicPr>
        <p:blipFill>
          <a:blip r:embed="rId2"/>
          <a:stretch>
            <a:fillRect/>
          </a:stretch>
        </p:blipFill>
        <p:spPr>
          <a:xfrm>
            <a:off x="1114977" y="3518749"/>
            <a:ext cx="8943423" cy="2658215"/>
          </a:xfrm>
          <a:prstGeom prst="rect">
            <a:avLst/>
          </a:prstGeom>
        </p:spPr>
      </p:pic>
    </p:spTree>
    <p:extLst>
      <p:ext uri="{BB962C8B-B14F-4D97-AF65-F5344CB8AC3E}">
        <p14:creationId xmlns:p14="http://schemas.microsoft.com/office/powerpoint/2010/main" val="240090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299</Words>
  <Application>Microsoft Macintosh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Summary of findings , conclusions and recommendations </vt:lpstr>
      <vt:lpstr>Summary of findings , conclusions and recommendations </vt:lpstr>
      <vt:lpstr>According to the model findings Big Mountain is amongst the resorts with the largest amount of skiable terrain, has one of the largest runs,  3 fast quads , highest number of total chairs which puts it high up that league table Big Mountain is very high up the league table of snow making area and compares well for the number of runs. </vt:lpstr>
      <vt:lpstr>Recommendation as per the pricing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findings , conclusions and Recommendations</dc:title>
  <dc:creator>Sumit Kumar</dc:creator>
  <cp:lastModifiedBy>Sumit Kumar</cp:lastModifiedBy>
  <cp:revision>11</cp:revision>
  <dcterms:created xsi:type="dcterms:W3CDTF">2022-03-28T22:08:40Z</dcterms:created>
  <dcterms:modified xsi:type="dcterms:W3CDTF">2022-03-28T23:37:32Z</dcterms:modified>
</cp:coreProperties>
</file>