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3" r:id="rId5"/>
    <p:sldId id="261" r:id="rId6"/>
    <p:sldId id="264" r:id="rId7"/>
    <p:sldId id="262" r:id="rId8"/>
    <p:sldId id="265" r:id="rId9"/>
    <p:sldId id="266" r:id="rId10"/>
    <p:sldId id="267" r:id="rId11"/>
    <p:sldId id="268"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29"/>
  </p:normalViewPr>
  <p:slideViewPr>
    <p:cSldViewPr snapToGrid="0" snapToObjects="1">
      <p:cViewPr varScale="1">
        <p:scale>
          <a:sx n="99" d="100"/>
          <a:sy n="99"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6AA2-C45C-E540-99C4-BD9C6620A9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EA2487-887E-A34F-B097-A45065F44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1C6615-8E6E-8940-9D2B-904EAE70354A}"/>
              </a:ext>
            </a:extLst>
          </p:cNvPr>
          <p:cNvSpPr>
            <a:spLocks noGrp="1"/>
          </p:cNvSpPr>
          <p:nvPr>
            <p:ph type="dt" sz="half" idx="10"/>
          </p:nvPr>
        </p:nvSpPr>
        <p:spPr/>
        <p:txBody>
          <a:bodyPr/>
          <a:lstStyle/>
          <a:p>
            <a:fld id="{436FD47F-0FE9-5E4B-A914-44AB4F63E736}" type="datetimeFigureOut">
              <a:rPr lang="en-US" smtClean="0"/>
              <a:t>4/1/22</a:t>
            </a:fld>
            <a:endParaRPr lang="en-US"/>
          </a:p>
        </p:txBody>
      </p:sp>
      <p:sp>
        <p:nvSpPr>
          <p:cNvPr id="5" name="Footer Placeholder 4">
            <a:extLst>
              <a:ext uri="{FF2B5EF4-FFF2-40B4-BE49-F238E27FC236}">
                <a16:creationId xmlns:a16="http://schemas.microsoft.com/office/drawing/2014/main" id="{EA563F8A-1C3C-1344-BCB1-ADDB7F5A4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D1D24-D9D0-9F44-AD8D-B96E35BF7091}"/>
              </a:ext>
            </a:extLst>
          </p:cNvPr>
          <p:cNvSpPr>
            <a:spLocks noGrp="1"/>
          </p:cNvSpPr>
          <p:nvPr>
            <p:ph type="sldNum" sz="quarter" idx="12"/>
          </p:nvPr>
        </p:nvSpPr>
        <p:spPr/>
        <p:txBody>
          <a:bodyPr/>
          <a:lstStyle/>
          <a:p>
            <a:fld id="{3BF105F3-2403-7749-BE64-8E6FFC21CAA0}" type="slidenum">
              <a:rPr lang="en-US" smtClean="0"/>
              <a:t>‹#›</a:t>
            </a:fld>
            <a:endParaRPr lang="en-US"/>
          </a:p>
        </p:txBody>
      </p:sp>
    </p:spTree>
    <p:extLst>
      <p:ext uri="{BB962C8B-B14F-4D97-AF65-F5344CB8AC3E}">
        <p14:creationId xmlns:p14="http://schemas.microsoft.com/office/powerpoint/2010/main" val="400162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8D05-02DB-2E4A-8A8C-AA5176FE16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4F2F7A-A4B9-2B4E-8550-234F436184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8A5DD-E947-7447-9457-AA29C47B915C}"/>
              </a:ext>
            </a:extLst>
          </p:cNvPr>
          <p:cNvSpPr>
            <a:spLocks noGrp="1"/>
          </p:cNvSpPr>
          <p:nvPr>
            <p:ph type="dt" sz="half" idx="10"/>
          </p:nvPr>
        </p:nvSpPr>
        <p:spPr/>
        <p:txBody>
          <a:bodyPr/>
          <a:lstStyle/>
          <a:p>
            <a:fld id="{436FD47F-0FE9-5E4B-A914-44AB4F63E736}" type="datetimeFigureOut">
              <a:rPr lang="en-US" smtClean="0"/>
              <a:t>4/1/22</a:t>
            </a:fld>
            <a:endParaRPr lang="en-US"/>
          </a:p>
        </p:txBody>
      </p:sp>
      <p:sp>
        <p:nvSpPr>
          <p:cNvPr id="5" name="Footer Placeholder 4">
            <a:extLst>
              <a:ext uri="{FF2B5EF4-FFF2-40B4-BE49-F238E27FC236}">
                <a16:creationId xmlns:a16="http://schemas.microsoft.com/office/drawing/2014/main" id="{09D4CE48-1E0B-214D-AA56-1272865AA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0257D-CFD7-B946-891F-31D5C92AEA0A}"/>
              </a:ext>
            </a:extLst>
          </p:cNvPr>
          <p:cNvSpPr>
            <a:spLocks noGrp="1"/>
          </p:cNvSpPr>
          <p:nvPr>
            <p:ph type="sldNum" sz="quarter" idx="12"/>
          </p:nvPr>
        </p:nvSpPr>
        <p:spPr/>
        <p:txBody>
          <a:bodyPr/>
          <a:lstStyle/>
          <a:p>
            <a:fld id="{3BF105F3-2403-7749-BE64-8E6FFC21CAA0}" type="slidenum">
              <a:rPr lang="en-US" smtClean="0"/>
              <a:t>‹#›</a:t>
            </a:fld>
            <a:endParaRPr lang="en-US"/>
          </a:p>
        </p:txBody>
      </p:sp>
    </p:spTree>
    <p:extLst>
      <p:ext uri="{BB962C8B-B14F-4D97-AF65-F5344CB8AC3E}">
        <p14:creationId xmlns:p14="http://schemas.microsoft.com/office/powerpoint/2010/main" val="206405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566BEF-3677-734C-B6EF-9788D55A4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3C8960-4DE8-7540-8E66-DA07F62FC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299F7-D944-2B4E-87B2-0E2F2555ECB6}"/>
              </a:ext>
            </a:extLst>
          </p:cNvPr>
          <p:cNvSpPr>
            <a:spLocks noGrp="1"/>
          </p:cNvSpPr>
          <p:nvPr>
            <p:ph type="dt" sz="half" idx="10"/>
          </p:nvPr>
        </p:nvSpPr>
        <p:spPr/>
        <p:txBody>
          <a:bodyPr/>
          <a:lstStyle/>
          <a:p>
            <a:fld id="{436FD47F-0FE9-5E4B-A914-44AB4F63E736}" type="datetimeFigureOut">
              <a:rPr lang="en-US" smtClean="0"/>
              <a:t>4/1/22</a:t>
            </a:fld>
            <a:endParaRPr lang="en-US"/>
          </a:p>
        </p:txBody>
      </p:sp>
      <p:sp>
        <p:nvSpPr>
          <p:cNvPr id="5" name="Footer Placeholder 4">
            <a:extLst>
              <a:ext uri="{FF2B5EF4-FFF2-40B4-BE49-F238E27FC236}">
                <a16:creationId xmlns:a16="http://schemas.microsoft.com/office/drawing/2014/main" id="{BCD4CA93-5694-C645-A4F5-BE522D5E0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5E288-B548-2F41-8A1E-0298B71B223F}"/>
              </a:ext>
            </a:extLst>
          </p:cNvPr>
          <p:cNvSpPr>
            <a:spLocks noGrp="1"/>
          </p:cNvSpPr>
          <p:nvPr>
            <p:ph type="sldNum" sz="quarter" idx="12"/>
          </p:nvPr>
        </p:nvSpPr>
        <p:spPr/>
        <p:txBody>
          <a:bodyPr/>
          <a:lstStyle/>
          <a:p>
            <a:fld id="{3BF105F3-2403-7749-BE64-8E6FFC21CAA0}" type="slidenum">
              <a:rPr lang="en-US" smtClean="0"/>
              <a:t>‹#›</a:t>
            </a:fld>
            <a:endParaRPr lang="en-US"/>
          </a:p>
        </p:txBody>
      </p:sp>
    </p:spTree>
    <p:extLst>
      <p:ext uri="{BB962C8B-B14F-4D97-AF65-F5344CB8AC3E}">
        <p14:creationId xmlns:p14="http://schemas.microsoft.com/office/powerpoint/2010/main" val="62451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7E15-CD53-EC40-8BA6-CE0237DFE5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D722B8-E12B-F643-8068-D22BF861B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949CD-3207-4247-8F0B-0ADB2CBCFD35}"/>
              </a:ext>
            </a:extLst>
          </p:cNvPr>
          <p:cNvSpPr>
            <a:spLocks noGrp="1"/>
          </p:cNvSpPr>
          <p:nvPr>
            <p:ph type="dt" sz="half" idx="10"/>
          </p:nvPr>
        </p:nvSpPr>
        <p:spPr/>
        <p:txBody>
          <a:bodyPr/>
          <a:lstStyle/>
          <a:p>
            <a:fld id="{436FD47F-0FE9-5E4B-A914-44AB4F63E736}" type="datetimeFigureOut">
              <a:rPr lang="en-US" smtClean="0"/>
              <a:t>4/1/22</a:t>
            </a:fld>
            <a:endParaRPr lang="en-US"/>
          </a:p>
        </p:txBody>
      </p:sp>
      <p:sp>
        <p:nvSpPr>
          <p:cNvPr id="5" name="Footer Placeholder 4">
            <a:extLst>
              <a:ext uri="{FF2B5EF4-FFF2-40B4-BE49-F238E27FC236}">
                <a16:creationId xmlns:a16="http://schemas.microsoft.com/office/drawing/2014/main" id="{BA178BC0-F06D-EE4B-88AC-067D59E8F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67A41-5E32-CD4E-99D1-FE652F41F2B4}"/>
              </a:ext>
            </a:extLst>
          </p:cNvPr>
          <p:cNvSpPr>
            <a:spLocks noGrp="1"/>
          </p:cNvSpPr>
          <p:nvPr>
            <p:ph type="sldNum" sz="quarter" idx="12"/>
          </p:nvPr>
        </p:nvSpPr>
        <p:spPr/>
        <p:txBody>
          <a:bodyPr/>
          <a:lstStyle/>
          <a:p>
            <a:fld id="{3BF105F3-2403-7749-BE64-8E6FFC21CAA0}" type="slidenum">
              <a:rPr lang="en-US" smtClean="0"/>
              <a:t>‹#›</a:t>
            </a:fld>
            <a:endParaRPr lang="en-US"/>
          </a:p>
        </p:txBody>
      </p:sp>
    </p:spTree>
    <p:extLst>
      <p:ext uri="{BB962C8B-B14F-4D97-AF65-F5344CB8AC3E}">
        <p14:creationId xmlns:p14="http://schemas.microsoft.com/office/powerpoint/2010/main" val="191830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3DD8-149F-EA43-8405-448F5A3539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A38A39-0429-2D49-B022-260B1A0854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2BE08-EFEA-0E43-9CB3-2353A4468D7D}"/>
              </a:ext>
            </a:extLst>
          </p:cNvPr>
          <p:cNvSpPr>
            <a:spLocks noGrp="1"/>
          </p:cNvSpPr>
          <p:nvPr>
            <p:ph type="dt" sz="half" idx="10"/>
          </p:nvPr>
        </p:nvSpPr>
        <p:spPr/>
        <p:txBody>
          <a:bodyPr/>
          <a:lstStyle/>
          <a:p>
            <a:fld id="{436FD47F-0FE9-5E4B-A914-44AB4F63E736}" type="datetimeFigureOut">
              <a:rPr lang="en-US" smtClean="0"/>
              <a:t>4/1/22</a:t>
            </a:fld>
            <a:endParaRPr lang="en-US"/>
          </a:p>
        </p:txBody>
      </p:sp>
      <p:sp>
        <p:nvSpPr>
          <p:cNvPr id="5" name="Footer Placeholder 4">
            <a:extLst>
              <a:ext uri="{FF2B5EF4-FFF2-40B4-BE49-F238E27FC236}">
                <a16:creationId xmlns:a16="http://schemas.microsoft.com/office/drawing/2014/main" id="{B84A3BAD-1BEB-AE48-A9DD-524BCE45F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B5A7A-B067-4446-975D-68D575D35B57}"/>
              </a:ext>
            </a:extLst>
          </p:cNvPr>
          <p:cNvSpPr>
            <a:spLocks noGrp="1"/>
          </p:cNvSpPr>
          <p:nvPr>
            <p:ph type="sldNum" sz="quarter" idx="12"/>
          </p:nvPr>
        </p:nvSpPr>
        <p:spPr/>
        <p:txBody>
          <a:bodyPr/>
          <a:lstStyle/>
          <a:p>
            <a:fld id="{3BF105F3-2403-7749-BE64-8E6FFC21CAA0}" type="slidenum">
              <a:rPr lang="en-US" smtClean="0"/>
              <a:t>‹#›</a:t>
            </a:fld>
            <a:endParaRPr lang="en-US"/>
          </a:p>
        </p:txBody>
      </p:sp>
    </p:spTree>
    <p:extLst>
      <p:ext uri="{BB962C8B-B14F-4D97-AF65-F5344CB8AC3E}">
        <p14:creationId xmlns:p14="http://schemas.microsoft.com/office/powerpoint/2010/main" val="384823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BDF5-B091-8F49-8B41-D045893444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D7BBB-FCA6-3340-B182-746CD0D745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5B91B9-BE72-524A-851B-7BBA47A8B8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68560A-AB2F-B54B-B288-7FF7E1A21EF9}"/>
              </a:ext>
            </a:extLst>
          </p:cNvPr>
          <p:cNvSpPr>
            <a:spLocks noGrp="1"/>
          </p:cNvSpPr>
          <p:nvPr>
            <p:ph type="dt" sz="half" idx="10"/>
          </p:nvPr>
        </p:nvSpPr>
        <p:spPr/>
        <p:txBody>
          <a:bodyPr/>
          <a:lstStyle/>
          <a:p>
            <a:fld id="{436FD47F-0FE9-5E4B-A914-44AB4F63E736}" type="datetimeFigureOut">
              <a:rPr lang="en-US" smtClean="0"/>
              <a:t>4/1/22</a:t>
            </a:fld>
            <a:endParaRPr lang="en-US"/>
          </a:p>
        </p:txBody>
      </p:sp>
      <p:sp>
        <p:nvSpPr>
          <p:cNvPr id="6" name="Footer Placeholder 5">
            <a:extLst>
              <a:ext uri="{FF2B5EF4-FFF2-40B4-BE49-F238E27FC236}">
                <a16:creationId xmlns:a16="http://schemas.microsoft.com/office/drawing/2014/main" id="{E9962786-0B18-2C45-A1F7-0698F3258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968D3F-C92E-8541-81B3-511FDF6F2517}"/>
              </a:ext>
            </a:extLst>
          </p:cNvPr>
          <p:cNvSpPr>
            <a:spLocks noGrp="1"/>
          </p:cNvSpPr>
          <p:nvPr>
            <p:ph type="sldNum" sz="quarter" idx="12"/>
          </p:nvPr>
        </p:nvSpPr>
        <p:spPr/>
        <p:txBody>
          <a:bodyPr/>
          <a:lstStyle/>
          <a:p>
            <a:fld id="{3BF105F3-2403-7749-BE64-8E6FFC21CAA0}" type="slidenum">
              <a:rPr lang="en-US" smtClean="0"/>
              <a:t>‹#›</a:t>
            </a:fld>
            <a:endParaRPr lang="en-US"/>
          </a:p>
        </p:txBody>
      </p:sp>
    </p:spTree>
    <p:extLst>
      <p:ext uri="{BB962C8B-B14F-4D97-AF65-F5344CB8AC3E}">
        <p14:creationId xmlns:p14="http://schemas.microsoft.com/office/powerpoint/2010/main" val="202329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1E1A-A965-2640-8C9A-C0A5406D25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A9B139-8F17-904E-9C01-B616139216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5B41D-19C7-704E-BDD7-951D725A77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AC48A3-1321-B647-A6B9-FAD9C8B93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4E7624-9ADF-E14C-AACE-FCA12B6BC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80EC32-C400-D44D-83FF-65968B27CE11}"/>
              </a:ext>
            </a:extLst>
          </p:cNvPr>
          <p:cNvSpPr>
            <a:spLocks noGrp="1"/>
          </p:cNvSpPr>
          <p:nvPr>
            <p:ph type="dt" sz="half" idx="10"/>
          </p:nvPr>
        </p:nvSpPr>
        <p:spPr/>
        <p:txBody>
          <a:bodyPr/>
          <a:lstStyle/>
          <a:p>
            <a:fld id="{436FD47F-0FE9-5E4B-A914-44AB4F63E736}" type="datetimeFigureOut">
              <a:rPr lang="en-US" smtClean="0"/>
              <a:t>4/1/22</a:t>
            </a:fld>
            <a:endParaRPr lang="en-US"/>
          </a:p>
        </p:txBody>
      </p:sp>
      <p:sp>
        <p:nvSpPr>
          <p:cNvPr id="8" name="Footer Placeholder 7">
            <a:extLst>
              <a:ext uri="{FF2B5EF4-FFF2-40B4-BE49-F238E27FC236}">
                <a16:creationId xmlns:a16="http://schemas.microsoft.com/office/drawing/2014/main" id="{53D4D4EE-7751-1F40-9C5D-46AF744DB7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B6CB59-8C53-964C-AAF6-8C4530EC690C}"/>
              </a:ext>
            </a:extLst>
          </p:cNvPr>
          <p:cNvSpPr>
            <a:spLocks noGrp="1"/>
          </p:cNvSpPr>
          <p:nvPr>
            <p:ph type="sldNum" sz="quarter" idx="12"/>
          </p:nvPr>
        </p:nvSpPr>
        <p:spPr/>
        <p:txBody>
          <a:bodyPr/>
          <a:lstStyle/>
          <a:p>
            <a:fld id="{3BF105F3-2403-7749-BE64-8E6FFC21CAA0}" type="slidenum">
              <a:rPr lang="en-US" smtClean="0"/>
              <a:t>‹#›</a:t>
            </a:fld>
            <a:endParaRPr lang="en-US"/>
          </a:p>
        </p:txBody>
      </p:sp>
    </p:spTree>
    <p:extLst>
      <p:ext uri="{BB962C8B-B14F-4D97-AF65-F5344CB8AC3E}">
        <p14:creationId xmlns:p14="http://schemas.microsoft.com/office/powerpoint/2010/main" val="380003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D7FD-98A2-554E-AEBF-E8A6ECDC12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886B79-B3C2-954D-9C01-0527B7B87805}"/>
              </a:ext>
            </a:extLst>
          </p:cNvPr>
          <p:cNvSpPr>
            <a:spLocks noGrp="1"/>
          </p:cNvSpPr>
          <p:nvPr>
            <p:ph type="dt" sz="half" idx="10"/>
          </p:nvPr>
        </p:nvSpPr>
        <p:spPr/>
        <p:txBody>
          <a:bodyPr/>
          <a:lstStyle/>
          <a:p>
            <a:fld id="{436FD47F-0FE9-5E4B-A914-44AB4F63E736}" type="datetimeFigureOut">
              <a:rPr lang="en-US" smtClean="0"/>
              <a:t>4/1/22</a:t>
            </a:fld>
            <a:endParaRPr lang="en-US"/>
          </a:p>
        </p:txBody>
      </p:sp>
      <p:sp>
        <p:nvSpPr>
          <p:cNvPr id="4" name="Footer Placeholder 3">
            <a:extLst>
              <a:ext uri="{FF2B5EF4-FFF2-40B4-BE49-F238E27FC236}">
                <a16:creationId xmlns:a16="http://schemas.microsoft.com/office/drawing/2014/main" id="{6B882946-BCF0-D344-9BE4-BD29D7ECD2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8EAC52-0345-8B40-9FF0-F76BC6D3AE16}"/>
              </a:ext>
            </a:extLst>
          </p:cNvPr>
          <p:cNvSpPr>
            <a:spLocks noGrp="1"/>
          </p:cNvSpPr>
          <p:nvPr>
            <p:ph type="sldNum" sz="quarter" idx="12"/>
          </p:nvPr>
        </p:nvSpPr>
        <p:spPr/>
        <p:txBody>
          <a:bodyPr/>
          <a:lstStyle/>
          <a:p>
            <a:fld id="{3BF105F3-2403-7749-BE64-8E6FFC21CAA0}" type="slidenum">
              <a:rPr lang="en-US" smtClean="0"/>
              <a:t>‹#›</a:t>
            </a:fld>
            <a:endParaRPr lang="en-US"/>
          </a:p>
        </p:txBody>
      </p:sp>
    </p:spTree>
    <p:extLst>
      <p:ext uri="{BB962C8B-B14F-4D97-AF65-F5344CB8AC3E}">
        <p14:creationId xmlns:p14="http://schemas.microsoft.com/office/powerpoint/2010/main" val="277730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F33275-FD4D-BD45-A9D1-9236A20FD829}"/>
              </a:ext>
            </a:extLst>
          </p:cNvPr>
          <p:cNvSpPr>
            <a:spLocks noGrp="1"/>
          </p:cNvSpPr>
          <p:nvPr>
            <p:ph type="dt" sz="half" idx="10"/>
          </p:nvPr>
        </p:nvSpPr>
        <p:spPr/>
        <p:txBody>
          <a:bodyPr/>
          <a:lstStyle/>
          <a:p>
            <a:fld id="{436FD47F-0FE9-5E4B-A914-44AB4F63E736}" type="datetimeFigureOut">
              <a:rPr lang="en-US" smtClean="0"/>
              <a:t>4/1/22</a:t>
            </a:fld>
            <a:endParaRPr lang="en-US"/>
          </a:p>
        </p:txBody>
      </p:sp>
      <p:sp>
        <p:nvSpPr>
          <p:cNvPr id="3" name="Footer Placeholder 2">
            <a:extLst>
              <a:ext uri="{FF2B5EF4-FFF2-40B4-BE49-F238E27FC236}">
                <a16:creationId xmlns:a16="http://schemas.microsoft.com/office/drawing/2014/main" id="{F9B4D320-6BCB-2C47-B7B6-0B8123D3DB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8E3612-1A35-A942-9577-3325BE5A3F3A}"/>
              </a:ext>
            </a:extLst>
          </p:cNvPr>
          <p:cNvSpPr>
            <a:spLocks noGrp="1"/>
          </p:cNvSpPr>
          <p:nvPr>
            <p:ph type="sldNum" sz="quarter" idx="12"/>
          </p:nvPr>
        </p:nvSpPr>
        <p:spPr/>
        <p:txBody>
          <a:bodyPr/>
          <a:lstStyle/>
          <a:p>
            <a:fld id="{3BF105F3-2403-7749-BE64-8E6FFC21CAA0}" type="slidenum">
              <a:rPr lang="en-US" smtClean="0"/>
              <a:t>‹#›</a:t>
            </a:fld>
            <a:endParaRPr lang="en-US"/>
          </a:p>
        </p:txBody>
      </p:sp>
    </p:spTree>
    <p:extLst>
      <p:ext uri="{BB962C8B-B14F-4D97-AF65-F5344CB8AC3E}">
        <p14:creationId xmlns:p14="http://schemas.microsoft.com/office/powerpoint/2010/main" val="91753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2622-55F4-1547-8453-03DE0D6C3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1C5184-FFC7-4B48-A2D0-5732F514BB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8FFF6E-74CC-4843-B80C-4F6DDF2DF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0A852-5614-8940-A09B-DBB18BC6C746}"/>
              </a:ext>
            </a:extLst>
          </p:cNvPr>
          <p:cNvSpPr>
            <a:spLocks noGrp="1"/>
          </p:cNvSpPr>
          <p:nvPr>
            <p:ph type="dt" sz="half" idx="10"/>
          </p:nvPr>
        </p:nvSpPr>
        <p:spPr/>
        <p:txBody>
          <a:bodyPr/>
          <a:lstStyle/>
          <a:p>
            <a:fld id="{436FD47F-0FE9-5E4B-A914-44AB4F63E736}" type="datetimeFigureOut">
              <a:rPr lang="en-US" smtClean="0"/>
              <a:t>4/1/22</a:t>
            </a:fld>
            <a:endParaRPr lang="en-US"/>
          </a:p>
        </p:txBody>
      </p:sp>
      <p:sp>
        <p:nvSpPr>
          <p:cNvPr id="6" name="Footer Placeholder 5">
            <a:extLst>
              <a:ext uri="{FF2B5EF4-FFF2-40B4-BE49-F238E27FC236}">
                <a16:creationId xmlns:a16="http://schemas.microsoft.com/office/drawing/2014/main" id="{E2DB9BA6-7FFC-FA49-A0DD-33E68A79E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C493E5-5100-2648-8827-55D2EE975B70}"/>
              </a:ext>
            </a:extLst>
          </p:cNvPr>
          <p:cNvSpPr>
            <a:spLocks noGrp="1"/>
          </p:cNvSpPr>
          <p:nvPr>
            <p:ph type="sldNum" sz="quarter" idx="12"/>
          </p:nvPr>
        </p:nvSpPr>
        <p:spPr/>
        <p:txBody>
          <a:bodyPr/>
          <a:lstStyle/>
          <a:p>
            <a:fld id="{3BF105F3-2403-7749-BE64-8E6FFC21CAA0}" type="slidenum">
              <a:rPr lang="en-US" smtClean="0"/>
              <a:t>‹#›</a:t>
            </a:fld>
            <a:endParaRPr lang="en-US"/>
          </a:p>
        </p:txBody>
      </p:sp>
    </p:spTree>
    <p:extLst>
      <p:ext uri="{BB962C8B-B14F-4D97-AF65-F5344CB8AC3E}">
        <p14:creationId xmlns:p14="http://schemas.microsoft.com/office/powerpoint/2010/main" val="383992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1E76-C6AF-6547-BA20-4E75A3A2D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6CD394-A881-3C4C-97B6-EDFA1EC26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608937-DA19-324E-9EF2-4A9F9950F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36F3B-363A-B642-9C8B-16107831820E}"/>
              </a:ext>
            </a:extLst>
          </p:cNvPr>
          <p:cNvSpPr>
            <a:spLocks noGrp="1"/>
          </p:cNvSpPr>
          <p:nvPr>
            <p:ph type="dt" sz="half" idx="10"/>
          </p:nvPr>
        </p:nvSpPr>
        <p:spPr/>
        <p:txBody>
          <a:bodyPr/>
          <a:lstStyle/>
          <a:p>
            <a:fld id="{436FD47F-0FE9-5E4B-A914-44AB4F63E736}" type="datetimeFigureOut">
              <a:rPr lang="en-US" smtClean="0"/>
              <a:t>4/1/22</a:t>
            </a:fld>
            <a:endParaRPr lang="en-US"/>
          </a:p>
        </p:txBody>
      </p:sp>
      <p:sp>
        <p:nvSpPr>
          <p:cNvPr id="6" name="Footer Placeholder 5">
            <a:extLst>
              <a:ext uri="{FF2B5EF4-FFF2-40B4-BE49-F238E27FC236}">
                <a16:creationId xmlns:a16="http://schemas.microsoft.com/office/drawing/2014/main" id="{4A7D703D-61EB-3844-8E84-A49694B05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AA494-3D1E-1E43-A60A-86C6E875D1FC}"/>
              </a:ext>
            </a:extLst>
          </p:cNvPr>
          <p:cNvSpPr>
            <a:spLocks noGrp="1"/>
          </p:cNvSpPr>
          <p:nvPr>
            <p:ph type="sldNum" sz="quarter" idx="12"/>
          </p:nvPr>
        </p:nvSpPr>
        <p:spPr/>
        <p:txBody>
          <a:bodyPr/>
          <a:lstStyle/>
          <a:p>
            <a:fld id="{3BF105F3-2403-7749-BE64-8E6FFC21CAA0}" type="slidenum">
              <a:rPr lang="en-US" smtClean="0"/>
              <a:t>‹#›</a:t>
            </a:fld>
            <a:endParaRPr lang="en-US"/>
          </a:p>
        </p:txBody>
      </p:sp>
    </p:spTree>
    <p:extLst>
      <p:ext uri="{BB962C8B-B14F-4D97-AF65-F5344CB8AC3E}">
        <p14:creationId xmlns:p14="http://schemas.microsoft.com/office/powerpoint/2010/main" val="160597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18A6E9-EE0D-A940-91B4-83D7A7CE0F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9EB20C-4256-7047-834A-FFBCD2C337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57275-D724-4242-9387-EB6ED2711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FD47F-0FE9-5E4B-A914-44AB4F63E736}" type="datetimeFigureOut">
              <a:rPr lang="en-US" smtClean="0"/>
              <a:t>4/1/22</a:t>
            </a:fld>
            <a:endParaRPr lang="en-US"/>
          </a:p>
        </p:txBody>
      </p:sp>
      <p:sp>
        <p:nvSpPr>
          <p:cNvPr id="5" name="Footer Placeholder 4">
            <a:extLst>
              <a:ext uri="{FF2B5EF4-FFF2-40B4-BE49-F238E27FC236}">
                <a16:creationId xmlns:a16="http://schemas.microsoft.com/office/drawing/2014/main" id="{BB1DC279-9B10-5144-B82B-F0198AD634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882D6A-20DD-8648-BA9F-AF74BA782D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105F3-2403-7749-BE64-8E6FFC21CAA0}" type="slidenum">
              <a:rPr lang="en-US" smtClean="0"/>
              <a:t>‹#›</a:t>
            </a:fld>
            <a:endParaRPr lang="en-US"/>
          </a:p>
        </p:txBody>
      </p:sp>
    </p:spTree>
    <p:extLst>
      <p:ext uri="{BB962C8B-B14F-4D97-AF65-F5344CB8AC3E}">
        <p14:creationId xmlns:p14="http://schemas.microsoft.com/office/powerpoint/2010/main" val="3514698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E3FD-9F0A-FA4C-8C6A-B2761A05B998}"/>
              </a:ext>
            </a:extLst>
          </p:cNvPr>
          <p:cNvSpPr>
            <a:spLocks noGrp="1"/>
          </p:cNvSpPr>
          <p:nvPr>
            <p:ph type="ctrTitle"/>
          </p:nvPr>
        </p:nvSpPr>
        <p:spPr>
          <a:xfrm>
            <a:off x="1524000" y="1122362"/>
            <a:ext cx="9144000" cy="3037513"/>
          </a:xfrm>
        </p:spPr>
        <p:txBody>
          <a:bodyPr>
            <a:normAutofit/>
          </a:bodyPr>
          <a:lstStyle/>
          <a:p>
            <a:r>
              <a:rPr lang="en-US" b="1" dirty="0"/>
              <a:t>HEALTHCARE PROVIDER FRAUD DETECTION ANALYSIS</a:t>
            </a:r>
            <a:br>
              <a:rPr lang="en-US" b="1" dirty="0"/>
            </a:br>
            <a:endParaRPr lang="en-US" dirty="0"/>
          </a:p>
        </p:txBody>
      </p:sp>
      <p:sp>
        <p:nvSpPr>
          <p:cNvPr id="3" name="Subtitle 2">
            <a:extLst>
              <a:ext uri="{FF2B5EF4-FFF2-40B4-BE49-F238E27FC236}">
                <a16:creationId xmlns:a16="http://schemas.microsoft.com/office/drawing/2014/main" id="{C518AB8F-D987-6544-B5D7-88EF2323ED57}"/>
              </a:ext>
            </a:extLst>
          </p:cNvPr>
          <p:cNvSpPr>
            <a:spLocks noGrp="1"/>
          </p:cNvSpPr>
          <p:nvPr>
            <p:ph type="subTitle" idx="1"/>
          </p:nvPr>
        </p:nvSpPr>
        <p:spPr>
          <a:xfrm>
            <a:off x="1524000" y="4842456"/>
            <a:ext cx="9144000" cy="415344"/>
          </a:xfrm>
        </p:spPr>
        <p:txBody>
          <a:bodyPr>
            <a:normAutofit lnSpcReduction="10000"/>
          </a:bodyPr>
          <a:lstStyle/>
          <a:p>
            <a:endParaRPr lang="en-US" dirty="0"/>
          </a:p>
        </p:txBody>
      </p:sp>
    </p:spTree>
    <p:extLst>
      <p:ext uri="{BB962C8B-B14F-4D97-AF65-F5344CB8AC3E}">
        <p14:creationId xmlns:p14="http://schemas.microsoft.com/office/powerpoint/2010/main" val="1140694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7FF7-515D-5F42-B6EB-386A6EDA52DE}"/>
              </a:ext>
            </a:extLst>
          </p:cNvPr>
          <p:cNvSpPr>
            <a:spLocks noGrp="1"/>
          </p:cNvSpPr>
          <p:nvPr>
            <p:ph type="title"/>
          </p:nvPr>
        </p:nvSpPr>
        <p:spPr/>
        <p:txBody>
          <a:bodyPr>
            <a:normAutofit/>
          </a:bodyPr>
          <a:lstStyle/>
          <a:p>
            <a:r>
              <a:rPr lang="en-US" sz="2700" dirty="0"/>
              <a:t>Which states/localities have the highest number of potential frauds</a:t>
            </a:r>
            <a:br>
              <a:rPr lang="en-US" dirty="0"/>
            </a:br>
            <a:endParaRPr lang="en-US" dirty="0"/>
          </a:p>
        </p:txBody>
      </p:sp>
      <p:sp>
        <p:nvSpPr>
          <p:cNvPr id="3" name="Content Placeholder 2">
            <a:extLst>
              <a:ext uri="{FF2B5EF4-FFF2-40B4-BE49-F238E27FC236}">
                <a16:creationId xmlns:a16="http://schemas.microsoft.com/office/drawing/2014/main" id="{3FC0861B-D5E9-604C-BA17-E3714540577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D1CC847-1554-414A-9265-BB109EC13304}"/>
              </a:ext>
            </a:extLst>
          </p:cNvPr>
          <p:cNvPicPr>
            <a:picLocks noChangeAspect="1"/>
          </p:cNvPicPr>
          <p:nvPr/>
        </p:nvPicPr>
        <p:blipFill>
          <a:blip r:embed="rId2"/>
          <a:stretch>
            <a:fillRect/>
          </a:stretch>
        </p:blipFill>
        <p:spPr>
          <a:xfrm>
            <a:off x="1447800" y="1947332"/>
            <a:ext cx="9296400" cy="3920067"/>
          </a:xfrm>
          <a:prstGeom prst="rect">
            <a:avLst/>
          </a:prstGeom>
        </p:spPr>
      </p:pic>
    </p:spTree>
    <p:extLst>
      <p:ext uri="{BB962C8B-B14F-4D97-AF65-F5344CB8AC3E}">
        <p14:creationId xmlns:p14="http://schemas.microsoft.com/office/powerpoint/2010/main" val="59878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2510-C7B4-D440-8977-32CC3571BEB8}"/>
              </a:ext>
            </a:extLst>
          </p:cNvPr>
          <p:cNvSpPr>
            <a:spLocks noGrp="1"/>
          </p:cNvSpPr>
          <p:nvPr>
            <p:ph type="title"/>
          </p:nvPr>
        </p:nvSpPr>
        <p:spPr/>
        <p:txBody>
          <a:bodyPr>
            <a:normAutofit fontScale="90000"/>
          </a:bodyPr>
          <a:lstStyle/>
          <a:p>
            <a:r>
              <a:rPr lang="en-US" sz="2700" dirty="0"/>
              <a:t>Average Age for the data set and as a comparison for the probable fraudulent activities applied on what age range, average as per the beneficiary dataset</a:t>
            </a:r>
            <a:br>
              <a:rPr lang="en-US" dirty="0"/>
            </a:br>
            <a:endParaRPr lang="en-US" dirty="0"/>
          </a:p>
        </p:txBody>
      </p:sp>
      <p:pic>
        <p:nvPicPr>
          <p:cNvPr id="4" name="Picture 3">
            <a:extLst>
              <a:ext uri="{FF2B5EF4-FFF2-40B4-BE49-F238E27FC236}">
                <a16:creationId xmlns:a16="http://schemas.microsoft.com/office/drawing/2014/main" id="{BA94AB6C-9049-CB40-B75E-4838DD0B0B97}"/>
              </a:ext>
            </a:extLst>
          </p:cNvPr>
          <p:cNvPicPr>
            <a:picLocks noChangeAspect="1"/>
          </p:cNvPicPr>
          <p:nvPr/>
        </p:nvPicPr>
        <p:blipFill>
          <a:blip r:embed="rId2"/>
          <a:stretch>
            <a:fillRect/>
          </a:stretch>
        </p:blipFill>
        <p:spPr>
          <a:xfrm>
            <a:off x="254000" y="2021681"/>
            <a:ext cx="5842000" cy="3959225"/>
          </a:xfrm>
          <a:prstGeom prst="rect">
            <a:avLst/>
          </a:prstGeom>
        </p:spPr>
      </p:pic>
      <p:pic>
        <p:nvPicPr>
          <p:cNvPr id="5" name="Content Placeholder 4">
            <a:extLst>
              <a:ext uri="{FF2B5EF4-FFF2-40B4-BE49-F238E27FC236}">
                <a16:creationId xmlns:a16="http://schemas.microsoft.com/office/drawing/2014/main" id="{3BFF33FB-115C-764F-93E2-553090B4E711}"/>
              </a:ext>
            </a:extLst>
          </p:cNvPr>
          <p:cNvPicPr>
            <a:picLocks noGrp="1" noChangeAspect="1"/>
          </p:cNvPicPr>
          <p:nvPr>
            <p:ph idx="1"/>
          </p:nvPr>
        </p:nvPicPr>
        <p:blipFill>
          <a:blip r:embed="rId3"/>
          <a:stretch>
            <a:fillRect/>
          </a:stretch>
        </p:blipFill>
        <p:spPr>
          <a:xfrm>
            <a:off x="5855154" y="2082800"/>
            <a:ext cx="5842000" cy="3959225"/>
          </a:xfrm>
          <a:prstGeom prst="rect">
            <a:avLst/>
          </a:prstGeom>
        </p:spPr>
      </p:pic>
    </p:spTree>
    <p:extLst>
      <p:ext uri="{BB962C8B-B14F-4D97-AF65-F5344CB8AC3E}">
        <p14:creationId xmlns:p14="http://schemas.microsoft.com/office/powerpoint/2010/main" val="121671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113C-09A2-AC4A-A513-1AE7BA3D4441}"/>
              </a:ext>
            </a:extLst>
          </p:cNvPr>
          <p:cNvSpPr>
            <a:spLocks noGrp="1"/>
          </p:cNvSpPr>
          <p:nvPr>
            <p:ph type="title"/>
          </p:nvPr>
        </p:nvSpPr>
        <p:spPr/>
        <p:txBody>
          <a:bodyPr>
            <a:normAutofit/>
          </a:bodyPr>
          <a:lstStyle/>
          <a:p>
            <a:r>
              <a:rPr lang="en-US" sz="2400" dirty="0"/>
              <a:t>Merging inpatient with train data and checking claim amount .</a:t>
            </a:r>
            <a:r>
              <a:rPr lang="en-US" dirty="0"/>
              <a:t> </a:t>
            </a:r>
            <a:r>
              <a:rPr lang="en-US" sz="2700" dirty="0"/>
              <a:t>Around 240 Million dollars worth of claim might have some fraudulent activity. </a:t>
            </a:r>
          </a:p>
        </p:txBody>
      </p:sp>
      <p:sp>
        <p:nvSpPr>
          <p:cNvPr id="3" name="Content Placeholder 2">
            <a:extLst>
              <a:ext uri="{FF2B5EF4-FFF2-40B4-BE49-F238E27FC236}">
                <a16:creationId xmlns:a16="http://schemas.microsoft.com/office/drawing/2014/main" id="{8EC68FD9-8DD1-8146-B50F-5F838A5D165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D9572DE-8B8B-9C41-A2D4-525EDED65CAC}"/>
              </a:ext>
            </a:extLst>
          </p:cNvPr>
          <p:cNvPicPr>
            <a:picLocks noChangeAspect="1"/>
          </p:cNvPicPr>
          <p:nvPr/>
        </p:nvPicPr>
        <p:blipFill>
          <a:blip r:embed="rId2"/>
          <a:stretch>
            <a:fillRect/>
          </a:stretch>
        </p:blipFill>
        <p:spPr>
          <a:xfrm>
            <a:off x="450850" y="1690688"/>
            <a:ext cx="11290300" cy="4506912"/>
          </a:xfrm>
          <a:prstGeom prst="rect">
            <a:avLst/>
          </a:prstGeom>
        </p:spPr>
      </p:pic>
    </p:spTree>
    <p:extLst>
      <p:ext uri="{BB962C8B-B14F-4D97-AF65-F5344CB8AC3E}">
        <p14:creationId xmlns:p14="http://schemas.microsoft.com/office/powerpoint/2010/main" val="381058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0A7D-01A2-DA4D-801E-92518FF6879B}"/>
              </a:ext>
            </a:extLst>
          </p:cNvPr>
          <p:cNvSpPr>
            <a:spLocks noGrp="1"/>
          </p:cNvSpPr>
          <p:nvPr>
            <p:ph type="title"/>
          </p:nvPr>
        </p:nvSpPr>
        <p:spPr/>
        <p:txBody>
          <a:bodyPr>
            <a:normAutofit/>
          </a:bodyPr>
          <a:lstStyle/>
          <a:p>
            <a:r>
              <a:rPr lang="en-US" sz="2400" dirty="0"/>
              <a:t>Merging outpatient with train data and checking claim amount . Around 240 Million dollars worth of claim might have some fraudulent activity. </a:t>
            </a:r>
          </a:p>
        </p:txBody>
      </p:sp>
      <p:sp>
        <p:nvSpPr>
          <p:cNvPr id="3" name="Content Placeholder 2">
            <a:extLst>
              <a:ext uri="{FF2B5EF4-FFF2-40B4-BE49-F238E27FC236}">
                <a16:creationId xmlns:a16="http://schemas.microsoft.com/office/drawing/2014/main" id="{DF4D4CDB-C7AD-DF46-897D-26DBD9C496B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5235044-9678-624D-8A4C-B882E973DC55}"/>
              </a:ext>
            </a:extLst>
          </p:cNvPr>
          <p:cNvPicPr>
            <a:picLocks noChangeAspect="1"/>
          </p:cNvPicPr>
          <p:nvPr/>
        </p:nvPicPr>
        <p:blipFill>
          <a:blip r:embed="rId2"/>
          <a:stretch>
            <a:fillRect/>
          </a:stretch>
        </p:blipFill>
        <p:spPr>
          <a:xfrm>
            <a:off x="425450" y="1690688"/>
            <a:ext cx="11341100" cy="4449762"/>
          </a:xfrm>
          <a:prstGeom prst="rect">
            <a:avLst/>
          </a:prstGeom>
        </p:spPr>
      </p:pic>
    </p:spTree>
    <p:extLst>
      <p:ext uri="{BB962C8B-B14F-4D97-AF65-F5344CB8AC3E}">
        <p14:creationId xmlns:p14="http://schemas.microsoft.com/office/powerpoint/2010/main" val="20734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7EB1-466C-E94A-9601-4E2833703304}"/>
              </a:ext>
            </a:extLst>
          </p:cNvPr>
          <p:cNvSpPr>
            <a:spLocks noGrp="1"/>
          </p:cNvSpPr>
          <p:nvPr>
            <p:ph type="title"/>
          </p:nvPr>
        </p:nvSpPr>
        <p:spPr/>
        <p:txBody>
          <a:bodyPr/>
          <a:lstStyle/>
          <a:p>
            <a:r>
              <a:rPr lang="en-US" dirty="0"/>
              <a:t>Goal of project </a:t>
            </a:r>
          </a:p>
        </p:txBody>
      </p:sp>
      <p:sp>
        <p:nvSpPr>
          <p:cNvPr id="3" name="Content Placeholder 2">
            <a:extLst>
              <a:ext uri="{FF2B5EF4-FFF2-40B4-BE49-F238E27FC236}">
                <a16:creationId xmlns:a16="http://schemas.microsoft.com/office/drawing/2014/main" id="{2813B7C0-CE04-8340-B06E-90B7589664C0}"/>
              </a:ext>
            </a:extLst>
          </p:cNvPr>
          <p:cNvSpPr>
            <a:spLocks noGrp="1"/>
          </p:cNvSpPr>
          <p:nvPr>
            <p:ph idx="1"/>
          </p:nvPr>
        </p:nvSpPr>
        <p:spPr/>
        <p:txBody>
          <a:bodyPr>
            <a:normAutofit lnSpcReduction="10000"/>
          </a:bodyPr>
          <a:lstStyle/>
          <a:p>
            <a:r>
              <a:rPr lang="en-US" dirty="0"/>
              <a:t>The goal of this project is to " predict the potentially fraudulent providers " based on the claims filed by them along with this</a:t>
            </a:r>
          </a:p>
          <a:p>
            <a:pPr fontAlgn="base"/>
            <a:r>
              <a:rPr lang="en-US" dirty="0"/>
              <a:t>Some of the most common types of frauds by providers are:</a:t>
            </a:r>
          </a:p>
          <a:p>
            <a:pPr fontAlgn="base"/>
            <a:r>
              <a:rPr lang="en-US" dirty="0">
                <a:latin typeface="+mj-lt"/>
              </a:rPr>
              <a:t>a) Billing for services that were not provided.</a:t>
            </a:r>
          </a:p>
          <a:p>
            <a:pPr fontAlgn="base"/>
            <a:r>
              <a:rPr lang="en-US" dirty="0">
                <a:latin typeface="+mj-lt"/>
              </a:rPr>
              <a:t>b) Duplicate submission of a claim for the same service.</a:t>
            </a:r>
          </a:p>
          <a:p>
            <a:pPr fontAlgn="base"/>
            <a:r>
              <a:rPr lang="en-US" dirty="0">
                <a:latin typeface="+mj-lt"/>
              </a:rPr>
              <a:t>c) Misrepresenting the service provided.</a:t>
            </a:r>
          </a:p>
          <a:p>
            <a:pPr fontAlgn="base"/>
            <a:r>
              <a:rPr lang="en-US" dirty="0">
                <a:latin typeface="+mj-lt"/>
              </a:rPr>
              <a:t>d) Charging for a more complex or expensive service than was actually provided.</a:t>
            </a:r>
          </a:p>
          <a:p>
            <a:pPr fontAlgn="base"/>
            <a:r>
              <a:rPr lang="en-US" dirty="0">
                <a:latin typeface="+mj-lt"/>
              </a:rPr>
              <a:t>e) Billing for a covered service when the service actually provided was not covered.</a:t>
            </a:r>
          </a:p>
          <a:p>
            <a:endParaRPr lang="en-US" dirty="0"/>
          </a:p>
        </p:txBody>
      </p:sp>
    </p:spTree>
    <p:extLst>
      <p:ext uri="{BB962C8B-B14F-4D97-AF65-F5344CB8AC3E}">
        <p14:creationId xmlns:p14="http://schemas.microsoft.com/office/powerpoint/2010/main" val="168427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CCEF-650F-224F-8298-5B7515124DEE}"/>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63B42C2-3F05-3544-9A3F-A395FDE9D52F}"/>
              </a:ext>
            </a:extLst>
          </p:cNvPr>
          <p:cNvSpPr>
            <a:spLocks noGrp="1"/>
          </p:cNvSpPr>
          <p:nvPr>
            <p:ph idx="1"/>
          </p:nvPr>
        </p:nvSpPr>
        <p:spPr/>
        <p:txBody>
          <a:bodyPr>
            <a:normAutofit lnSpcReduction="10000"/>
          </a:bodyPr>
          <a:lstStyle/>
          <a:p>
            <a:pPr fontAlgn="base"/>
            <a:r>
              <a:rPr lang="en-US" dirty="0">
                <a:latin typeface="+mj-lt"/>
              </a:rPr>
              <a:t>A) Inpatient Data</a:t>
            </a:r>
          </a:p>
          <a:p>
            <a:pPr fontAlgn="base"/>
            <a:r>
              <a:rPr lang="en-US" dirty="0">
                <a:latin typeface="+mj-lt"/>
              </a:rPr>
              <a:t>This data provides insights about the claims filed for those patients who are admitted in the hospitals. It also provides additional details like their admission and discharge dates and admit d diagnosis code.</a:t>
            </a:r>
          </a:p>
          <a:p>
            <a:pPr fontAlgn="base"/>
            <a:r>
              <a:rPr lang="en-US" dirty="0">
                <a:latin typeface="+mj-lt"/>
              </a:rPr>
              <a:t>B) Outpatient Data</a:t>
            </a:r>
          </a:p>
          <a:p>
            <a:pPr fontAlgn="base"/>
            <a:r>
              <a:rPr lang="en-US" dirty="0">
                <a:latin typeface="+mj-lt"/>
              </a:rPr>
              <a:t>This data provides details about the claims filed for those patients who visit hospitals and not admitted in it.</a:t>
            </a:r>
          </a:p>
          <a:p>
            <a:pPr fontAlgn="base"/>
            <a:r>
              <a:rPr lang="en-US" dirty="0">
                <a:latin typeface="+mj-lt"/>
              </a:rPr>
              <a:t>C) Beneficiary Details Data</a:t>
            </a:r>
          </a:p>
          <a:p>
            <a:pPr fontAlgn="base"/>
            <a:r>
              <a:rPr lang="en-US" dirty="0">
                <a:latin typeface="+mj-lt"/>
              </a:rPr>
              <a:t>This data contains beneficiary KYC details like health </a:t>
            </a:r>
            <a:r>
              <a:rPr lang="en-US" dirty="0" err="1">
                <a:latin typeface="+mj-lt"/>
              </a:rPr>
              <a:t>conditions,regioregion</a:t>
            </a:r>
            <a:r>
              <a:rPr lang="en-US" dirty="0">
                <a:latin typeface="+mj-lt"/>
              </a:rPr>
              <a:t> they belong to etc.</a:t>
            </a:r>
          </a:p>
          <a:p>
            <a:endParaRPr lang="en-US" dirty="0"/>
          </a:p>
        </p:txBody>
      </p:sp>
    </p:spTree>
    <p:extLst>
      <p:ext uri="{BB962C8B-B14F-4D97-AF65-F5344CB8AC3E}">
        <p14:creationId xmlns:p14="http://schemas.microsoft.com/office/powerpoint/2010/main" val="429178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2F3E-D86D-9C47-8EB2-9A91DED9F9C6}"/>
              </a:ext>
            </a:extLst>
          </p:cNvPr>
          <p:cNvSpPr>
            <a:spLocks noGrp="1"/>
          </p:cNvSpPr>
          <p:nvPr>
            <p:ph type="title"/>
          </p:nvPr>
        </p:nvSpPr>
        <p:spPr/>
        <p:txBody>
          <a:bodyPr>
            <a:normAutofit/>
          </a:bodyPr>
          <a:lstStyle/>
          <a:p>
            <a:r>
              <a:rPr lang="en-US" sz="2400" b="1" dirty="0"/>
              <a:t>Most common Procedure codes used in inpatient data and outpatient data</a:t>
            </a:r>
            <a:br>
              <a:rPr lang="en-US" sz="2400" b="1" dirty="0"/>
            </a:br>
            <a:r>
              <a:rPr lang="en-US" sz="2400" dirty="0"/>
              <a:t>We see that for inpatient the most common procedure used is 4019, 9904, 2724, 8154 among others and for outpatient codes are 9904, 3722, 4516 among others</a:t>
            </a:r>
            <a:endParaRPr lang="en-US" sz="2400" b="1" dirty="0"/>
          </a:p>
        </p:txBody>
      </p:sp>
      <p:sp>
        <p:nvSpPr>
          <p:cNvPr id="3" name="Content Placeholder 2">
            <a:extLst>
              <a:ext uri="{FF2B5EF4-FFF2-40B4-BE49-F238E27FC236}">
                <a16:creationId xmlns:a16="http://schemas.microsoft.com/office/drawing/2014/main" id="{77CFB898-12DA-8A44-B666-2E48CCF9586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3CF5BBA-58EF-5949-A525-F19B87B99398}"/>
              </a:ext>
            </a:extLst>
          </p:cNvPr>
          <p:cNvPicPr>
            <a:picLocks noChangeAspect="1"/>
          </p:cNvPicPr>
          <p:nvPr/>
        </p:nvPicPr>
        <p:blipFill>
          <a:blip r:embed="rId2"/>
          <a:stretch>
            <a:fillRect/>
          </a:stretch>
        </p:blipFill>
        <p:spPr>
          <a:xfrm>
            <a:off x="593980" y="1887906"/>
            <a:ext cx="5163354" cy="3978963"/>
          </a:xfrm>
          <a:prstGeom prst="rect">
            <a:avLst/>
          </a:prstGeom>
        </p:spPr>
      </p:pic>
      <p:pic>
        <p:nvPicPr>
          <p:cNvPr id="5" name="Picture 4">
            <a:extLst>
              <a:ext uri="{FF2B5EF4-FFF2-40B4-BE49-F238E27FC236}">
                <a16:creationId xmlns:a16="http://schemas.microsoft.com/office/drawing/2014/main" id="{029DA1BC-9BF4-C241-9A8E-A5FBE6146645}"/>
              </a:ext>
            </a:extLst>
          </p:cNvPr>
          <p:cNvPicPr>
            <a:picLocks noChangeAspect="1"/>
          </p:cNvPicPr>
          <p:nvPr/>
        </p:nvPicPr>
        <p:blipFill>
          <a:blip r:embed="rId3"/>
          <a:stretch>
            <a:fillRect/>
          </a:stretch>
        </p:blipFill>
        <p:spPr>
          <a:xfrm>
            <a:off x="5757334" y="1935692"/>
            <a:ext cx="6231466" cy="4016376"/>
          </a:xfrm>
          <a:prstGeom prst="rect">
            <a:avLst/>
          </a:prstGeom>
        </p:spPr>
      </p:pic>
    </p:spTree>
    <p:extLst>
      <p:ext uri="{BB962C8B-B14F-4D97-AF65-F5344CB8AC3E}">
        <p14:creationId xmlns:p14="http://schemas.microsoft.com/office/powerpoint/2010/main" val="358585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2F3E-D86D-9C47-8EB2-9A91DED9F9C6}"/>
              </a:ext>
            </a:extLst>
          </p:cNvPr>
          <p:cNvSpPr>
            <a:spLocks noGrp="1"/>
          </p:cNvSpPr>
          <p:nvPr>
            <p:ph type="title"/>
          </p:nvPr>
        </p:nvSpPr>
        <p:spPr>
          <a:xfrm>
            <a:off x="412124" y="373487"/>
            <a:ext cx="10941676" cy="1317201"/>
          </a:xfrm>
        </p:spPr>
        <p:txBody>
          <a:bodyPr>
            <a:normAutofit fontScale="90000"/>
          </a:bodyPr>
          <a:lstStyle/>
          <a:p>
            <a:br>
              <a:rPr lang="en-US" sz="2400" b="1" dirty="0"/>
            </a:br>
            <a:r>
              <a:rPr lang="en-US" sz="2200" b="1" dirty="0"/>
              <a:t>There is a </a:t>
            </a:r>
            <a:r>
              <a:rPr lang="en-US" sz="2200" dirty="0"/>
              <a:t>minor difference between the most used diagnosis codes between inpatient and outpatients The most common Diagnosis codes used is inpatient are 486, 41401, V5789 among others and for outpatient it is 4019, 4011, 2720 among others</a:t>
            </a:r>
            <a:br>
              <a:rPr lang="en-US" dirty="0"/>
            </a:br>
            <a:endParaRPr lang="en-US" sz="2400" b="1" dirty="0"/>
          </a:p>
        </p:txBody>
      </p:sp>
      <p:sp>
        <p:nvSpPr>
          <p:cNvPr id="3" name="Content Placeholder 2">
            <a:extLst>
              <a:ext uri="{FF2B5EF4-FFF2-40B4-BE49-F238E27FC236}">
                <a16:creationId xmlns:a16="http://schemas.microsoft.com/office/drawing/2014/main" id="{77CFB898-12DA-8A44-B666-2E48CCF95864}"/>
              </a:ext>
            </a:extLst>
          </p:cNvPr>
          <p:cNvSpPr>
            <a:spLocks noGrp="1"/>
          </p:cNvSpPr>
          <p:nvPr>
            <p:ph idx="1"/>
          </p:nvPr>
        </p:nvSpPr>
        <p:spPr>
          <a:xfrm>
            <a:off x="222250" y="1825625"/>
            <a:ext cx="11131550" cy="4351338"/>
          </a:xfrm>
        </p:spPr>
        <p:txBody>
          <a:bodyPr/>
          <a:lstStyle/>
          <a:p>
            <a:endParaRPr lang="en-US" dirty="0"/>
          </a:p>
        </p:txBody>
      </p:sp>
      <p:pic>
        <p:nvPicPr>
          <p:cNvPr id="4" name="Picture 3">
            <a:extLst>
              <a:ext uri="{FF2B5EF4-FFF2-40B4-BE49-F238E27FC236}">
                <a16:creationId xmlns:a16="http://schemas.microsoft.com/office/drawing/2014/main" id="{351A2433-0964-C143-814C-3C3DCF8C0A0A}"/>
              </a:ext>
            </a:extLst>
          </p:cNvPr>
          <p:cNvPicPr>
            <a:picLocks noChangeAspect="1"/>
          </p:cNvPicPr>
          <p:nvPr/>
        </p:nvPicPr>
        <p:blipFill>
          <a:blip r:embed="rId2"/>
          <a:stretch>
            <a:fillRect/>
          </a:stretch>
        </p:blipFill>
        <p:spPr>
          <a:xfrm>
            <a:off x="222249" y="1690687"/>
            <a:ext cx="6093883" cy="4486275"/>
          </a:xfrm>
          <a:prstGeom prst="rect">
            <a:avLst/>
          </a:prstGeom>
        </p:spPr>
      </p:pic>
      <p:pic>
        <p:nvPicPr>
          <p:cNvPr id="5" name="Picture 4">
            <a:extLst>
              <a:ext uri="{FF2B5EF4-FFF2-40B4-BE49-F238E27FC236}">
                <a16:creationId xmlns:a16="http://schemas.microsoft.com/office/drawing/2014/main" id="{BE55250D-4476-8B4D-87D6-6201AF276C7D}"/>
              </a:ext>
            </a:extLst>
          </p:cNvPr>
          <p:cNvPicPr>
            <a:picLocks noChangeAspect="1"/>
          </p:cNvPicPr>
          <p:nvPr/>
        </p:nvPicPr>
        <p:blipFill>
          <a:blip r:embed="rId3"/>
          <a:stretch>
            <a:fillRect/>
          </a:stretch>
        </p:blipFill>
        <p:spPr>
          <a:xfrm>
            <a:off x="6316132" y="1690686"/>
            <a:ext cx="5653618" cy="4354514"/>
          </a:xfrm>
          <a:prstGeom prst="rect">
            <a:avLst/>
          </a:prstGeom>
        </p:spPr>
      </p:pic>
    </p:spTree>
    <p:extLst>
      <p:ext uri="{BB962C8B-B14F-4D97-AF65-F5344CB8AC3E}">
        <p14:creationId xmlns:p14="http://schemas.microsoft.com/office/powerpoint/2010/main" val="61496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2F3E-D86D-9C47-8EB2-9A91DED9F9C6}"/>
              </a:ext>
            </a:extLst>
          </p:cNvPr>
          <p:cNvSpPr>
            <a:spLocks noGrp="1"/>
          </p:cNvSpPr>
          <p:nvPr>
            <p:ph type="title"/>
          </p:nvPr>
        </p:nvSpPr>
        <p:spPr/>
        <p:txBody>
          <a:bodyPr/>
          <a:lstStyle/>
          <a:p>
            <a:r>
              <a:rPr lang="en-US" dirty="0"/>
              <a:t>Potential fraud providers </a:t>
            </a:r>
          </a:p>
        </p:txBody>
      </p:sp>
      <p:sp>
        <p:nvSpPr>
          <p:cNvPr id="3" name="Content Placeholder 2">
            <a:extLst>
              <a:ext uri="{FF2B5EF4-FFF2-40B4-BE49-F238E27FC236}">
                <a16:creationId xmlns:a16="http://schemas.microsoft.com/office/drawing/2014/main" id="{77CFB898-12DA-8A44-B666-2E48CCF9586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6804A36-6153-E343-9EFB-3039C53FE984}"/>
              </a:ext>
            </a:extLst>
          </p:cNvPr>
          <p:cNvPicPr>
            <a:picLocks noChangeAspect="1"/>
          </p:cNvPicPr>
          <p:nvPr/>
        </p:nvPicPr>
        <p:blipFill>
          <a:blip r:embed="rId2"/>
          <a:stretch>
            <a:fillRect/>
          </a:stretch>
        </p:blipFill>
        <p:spPr>
          <a:xfrm>
            <a:off x="1790163" y="1825625"/>
            <a:ext cx="6581105" cy="3773733"/>
          </a:xfrm>
          <a:prstGeom prst="rect">
            <a:avLst/>
          </a:prstGeom>
        </p:spPr>
      </p:pic>
    </p:spTree>
    <p:extLst>
      <p:ext uri="{BB962C8B-B14F-4D97-AF65-F5344CB8AC3E}">
        <p14:creationId xmlns:p14="http://schemas.microsoft.com/office/powerpoint/2010/main" val="216932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2F3E-D86D-9C47-8EB2-9A91DED9F9C6}"/>
              </a:ext>
            </a:extLst>
          </p:cNvPr>
          <p:cNvSpPr>
            <a:spLocks noGrp="1"/>
          </p:cNvSpPr>
          <p:nvPr>
            <p:ph type="title"/>
          </p:nvPr>
        </p:nvSpPr>
        <p:spPr/>
        <p:txBody>
          <a:bodyPr/>
          <a:lstStyle/>
          <a:p>
            <a:r>
              <a:rPr lang="en-US" dirty="0"/>
              <a:t>Most common codes used by fraud providers:</a:t>
            </a:r>
          </a:p>
        </p:txBody>
      </p:sp>
      <p:sp>
        <p:nvSpPr>
          <p:cNvPr id="3" name="Content Placeholder 2">
            <a:extLst>
              <a:ext uri="{FF2B5EF4-FFF2-40B4-BE49-F238E27FC236}">
                <a16:creationId xmlns:a16="http://schemas.microsoft.com/office/drawing/2014/main" id="{77CFB898-12DA-8A44-B666-2E48CCF95864}"/>
              </a:ext>
            </a:extLst>
          </p:cNvPr>
          <p:cNvSpPr>
            <a:spLocks noGrp="1"/>
          </p:cNvSpPr>
          <p:nvPr>
            <p:ph idx="1"/>
          </p:nvPr>
        </p:nvSpPr>
        <p:spPr/>
        <p:txBody>
          <a:bodyPr>
            <a:normAutofit/>
          </a:bodyPr>
          <a:lstStyle/>
          <a:p>
            <a:r>
              <a:rPr lang="en-US" dirty="0">
                <a:latin typeface="+mj-lt"/>
              </a:rPr>
              <a:t>Merging train with outpatient data</a:t>
            </a:r>
          </a:p>
          <a:p>
            <a:r>
              <a:rPr lang="en-US" dirty="0">
                <a:latin typeface="+mj-lt"/>
              </a:rPr>
              <a:t>(</a:t>
            </a:r>
            <a:r>
              <a:rPr lang="en-US" dirty="0" err="1">
                <a:latin typeface="+mj-lt"/>
              </a:rPr>
              <a:t>len</a:t>
            </a:r>
            <a:r>
              <a:rPr lang="en-US" dirty="0">
                <a:latin typeface="+mj-lt"/>
              </a:rPr>
              <a:t>(</a:t>
            </a:r>
            <a:r>
              <a:rPr lang="en-US" dirty="0" err="1">
                <a:latin typeface="+mj-lt"/>
              </a:rPr>
              <a:t>potential_fraud_out</a:t>
            </a:r>
            <a:r>
              <a:rPr lang="en-US" dirty="0">
                <a:latin typeface="+mj-lt"/>
              </a:rPr>
              <a:t>)/</a:t>
            </a:r>
            <a:r>
              <a:rPr lang="en-US" dirty="0" err="1">
                <a:latin typeface="+mj-lt"/>
              </a:rPr>
              <a:t>len</a:t>
            </a:r>
            <a:r>
              <a:rPr lang="en-US" dirty="0">
                <a:latin typeface="+mj-lt"/>
              </a:rPr>
              <a:t>(outpatient))*100 = 36.58112130290089</a:t>
            </a:r>
          </a:p>
          <a:p>
            <a:r>
              <a:rPr lang="en-US" dirty="0">
                <a:latin typeface="+mj-lt"/>
              </a:rPr>
              <a:t>This means from our outpatient dataset for training we can have - 36% are potential </a:t>
            </a:r>
            <a:r>
              <a:rPr lang="en-US" dirty="0" err="1">
                <a:latin typeface="+mj-lt"/>
              </a:rPr>
              <a:t>fradulent</a:t>
            </a:r>
            <a:r>
              <a:rPr lang="en-US" dirty="0">
                <a:latin typeface="+mj-lt"/>
              </a:rPr>
              <a:t> encounters</a:t>
            </a:r>
          </a:p>
          <a:p>
            <a:r>
              <a:rPr lang="en-US" dirty="0">
                <a:latin typeface="+mj-lt"/>
              </a:rPr>
              <a:t>Merging train with inpatient data</a:t>
            </a:r>
          </a:p>
          <a:p>
            <a:r>
              <a:rPr lang="en-US" dirty="0">
                <a:latin typeface="+mj-lt"/>
              </a:rPr>
              <a:t>(</a:t>
            </a:r>
            <a:r>
              <a:rPr lang="en-US" dirty="0" err="1">
                <a:latin typeface="+mj-lt"/>
              </a:rPr>
              <a:t>len</a:t>
            </a:r>
            <a:r>
              <a:rPr lang="en-US" dirty="0">
                <a:latin typeface="+mj-lt"/>
              </a:rPr>
              <a:t>(</a:t>
            </a:r>
            <a:r>
              <a:rPr lang="en-US" dirty="0" err="1">
                <a:latin typeface="+mj-lt"/>
              </a:rPr>
              <a:t>potential_fraud_in</a:t>
            </a:r>
            <a:r>
              <a:rPr lang="en-US" dirty="0">
                <a:latin typeface="+mj-lt"/>
              </a:rPr>
              <a:t>)/</a:t>
            </a:r>
            <a:r>
              <a:rPr lang="en-US" dirty="0" err="1">
                <a:latin typeface="+mj-lt"/>
              </a:rPr>
              <a:t>len</a:t>
            </a:r>
            <a:r>
              <a:rPr lang="en-US" dirty="0">
                <a:latin typeface="+mj-lt"/>
              </a:rPr>
              <a:t>(inpatient)) *100 = 57.81983495577408</a:t>
            </a:r>
          </a:p>
          <a:p>
            <a:r>
              <a:rPr lang="en-US" dirty="0">
                <a:latin typeface="+mj-lt"/>
              </a:rPr>
              <a:t>This means from our inpatient dataset for training we can have </a:t>
            </a:r>
            <a:r>
              <a:rPr lang="en-US" dirty="0" err="1">
                <a:latin typeface="+mj-lt"/>
              </a:rPr>
              <a:t>fradulent</a:t>
            </a:r>
            <a:r>
              <a:rPr lang="en-US" dirty="0">
                <a:latin typeface="+mj-lt"/>
              </a:rPr>
              <a:t> activities on more than half of them - 58% are potential </a:t>
            </a:r>
            <a:r>
              <a:rPr lang="en-US" dirty="0" err="1">
                <a:latin typeface="+mj-lt"/>
              </a:rPr>
              <a:t>fradulent</a:t>
            </a:r>
            <a:r>
              <a:rPr lang="en-US" dirty="0">
                <a:latin typeface="+mj-lt"/>
              </a:rPr>
              <a:t> encounters</a:t>
            </a:r>
          </a:p>
          <a:p>
            <a:endParaRPr lang="en-US" dirty="0"/>
          </a:p>
        </p:txBody>
      </p:sp>
    </p:spTree>
    <p:extLst>
      <p:ext uri="{BB962C8B-B14F-4D97-AF65-F5344CB8AC3E}">
        <p14:creationId xmlns:p14="http://schemas.microsoft.com/office/powerpoint/2010/main" val="336456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FDCB-15D5-8F44-A421-7AACF826BD42}"/>
              </a:ext>
            </a:extLst>
          </p:cNvPr>
          <p:cNvSpPr>
            <a:spLocks noGrp="1"/>
          </p:cNvSpPr>
          <p:nvPr>
            <p:ph type="title"/>
          </p:nvPr>
        </p:nvSpPr>
        <p:spPr>
          <a:xfrm>
            <a:off x="838200" y="365126"/>
            <a:ext cx="10515600" cy="884126"/>
          </a:xfrm>
        </p:spPr>
        <p:txBody>
          <a:bodyPr>
            <a:normAutofit/>
          </a:bodyPr>
          <a:lstStyle/>
          <a:p>
            <a:r>
              <a:rPr lang="en-US" sz="2400" dirty="0"/>
              <a:t>After merging train and inpatient dataset : most common procedure and diagnosis codes used by Frauds in Inpatient dataset</a:t>
            </a:r>
          </a:p>
        </p:txBody>
      </p:sp>
      <p:sp>
        <p:nvSpPr>
          <p:cNvPr id="3" name="Content Placeholder 2">
            <a:extLst>
              <a:ext uri="{FF2B5EF4-FFF2-40B4-BE49-F238E27FC236}">
                <a16:creationId xmlns:a16="http://schemas.microsoft.com/office/drawing/2014/main" id="{3880F254-0D8A-B947-B426-E2F7CE8FDF0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F2CA773-3903-A043-ACCB-408FD376A7F1}"/>
              </a:ext>
            </a:extLst>
          </p:cNvPr>
          <p:cNvPicPr>
            <a:picLocks noChangeAspect="1"/>
          </p:cNvPicPr>
          <p:nvPr/>
        </p:nvPicPr>
        <p:blipFill>
          <a:blip r:embed="rId2"/>
          <a:stretch>
            <a:fillRect/>
          </a:stretch>
        </p:blipFill>
        <p:spPr>
          <a:xfrm>
            <a:off x="556654" y="1825625"/>
            <a:ext cx="5539346" cy="3982747"/>
          </a:xfrm>
          <a:prstGeom prst="rect">
            <a:avLst/>
          </a:prstGeom>
        </p:spPr>
      </p:pic>
      <p:pic>
        <p:nvPicPr>
          <p:cNvPr id="5" name="Picture 4">
            <a:extLst>
              <a:ext uri="{FF2B5EF4-FFF2-40B4-BE49-F238E27FC236}">
                <a16:creationId xmlns:a16="http://schemas.microsoft.com/office/drawing/2014/main" id="{C1CF4C7C-249E-F148-BA94-A36B99BCFE77}"/>
              </a:ext>
            </a:extLst>
          </p:cNvPr>
          <p:cNvPicPr>
            <a:picLocks noChangeAspect="1"/>
          </p:cNvPicPr>
          <p:nvPr/>
        </p:nvPicPr>
        <p:blipFill>
          <a:blip r:embed="rId3"/>
          <a:stretch>
            <a:fillRect/>
          </a:stretch>
        </p:blipFill>
        <p:spPr>
          <a:xfrm>
            <a:off x="6096000" y="1825624"/>
            <a:ext cx="5842000" cy="4130675"/>
          </a:xfrm>
          <a:prstGeom prst="rect">
            <a:avLst/>
          </a:prstGeom>
        </p:spPr>
      </p:pic>
    </p:spTree>
    <p:extLst>
      <p:ext uri="{BB962C8B-B14F-4D97-AF65-F5344CB8AC3E}">
        <p14:creationId xmlns:p14="http://schemas.microsoft.com/office/powerpoint/2010/main" val="120289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F426-BE4A-3541-BB45-24557B5503F7}"/>
              </a:ext>
            </a:extLst>
          </p:cNvPr>
          <p:cNvSpPr>
            <a:spLocks noGrp="1"/>
          </p:cNvSpPr>
          <p:nvPr>
            <p:ph type="title"/>
          </p:nvPr>
        </p:nvSpPr>
        <p:spPr/>
        <p:txBody>
          <a:bodyPr>
            <a:normAutofit/>
          </a:bodyPr>
          <a:lstStyle/>
          <a:p>
            <a:r>
              <a:rPr lang="en-US" sz="2400" dirty="0"/>
              <a:t>After merging train and outpatient dataset : most common procedure and diagnosis codes used by Frauds in outpatient dataset. In summary there is no pattern found between codes used by providers in fraudulent activities</a:t>
            </a:r>
          </a:p>
        </p:txBody>
      </p:sp>
      <p:sp>
        <p:nvSpPr>
          <p:cNvPr id="3" name="Content Placeholder 2">
            <a:extLst>
              <a:ext uri="{FF2B5EF4-FFF2-40B4-BE49-F238E27FC236}">
                <a16:creationId xmlns:a16="http://schemas.microsoft.com/office/drawing/2014/main" id="{2D3B6B3E-C4E0-4C4C-99C8-E9CBBC5232B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78AF535-8012-CD4A-8984-228F87B935AD}"/>
              </a:ext>
            </a:extLst>
          </p:cNvPr>
          <p:cNvPicPr>
            <a:picLocks noChangeAspect="1"/>
          </p:cNvPicPr>
          <p:nvPr/>
        </p:nvPicPr>
        <p:blipFill>
          <a:blip r:embed="rId2"/>
          <a:stretch>
            <a:fillRect/>
          </a:stretch>
        </p:blipFill>
        <p:spPr>
          <a:xfrm>
            <a:off x="838201" y="1825624"/>
            <a:ext cx="6155266" cy="4156075"/>
          </a:xfrm>
          <a:prstGeom prst="rect">
            <a:avLst/>
          </a:prstGeom>
        </p:spPr>
      </p:pic>
      <p:pic>
        <p:nvPicPr>
          <p:cNvPr id="5" name="Picture 4">
            <a:extLst>
              <a:ext uri="{FF2B5EF4-FFF2-40B4-BE49-F238E27FC236}">
                <a16:creationId xmlns:a16="http://schemas.microsoft.com/office/drawing/2014/main" id="{3AF74638-4D50-2441-AF2E-F07ED6E1F7E7}"/>
              </a:ext>
            </a:extLst>
          </p:cNvPr>
          <p:cNvPicPr>
            <a:picLocks noChangeAspect="1"/>
          </p:cNvPicPr>
          <p:nvPr/>
        </p:nvPicPr>
        <p:blipFill>
          <a:blip r:embed="rId3"/>
          <a:stretch>
            <a:fillRect/>
          </a:stretch>
        </p:blipFill>
        <p:spPr>
          <a:xfrm>
            <a:off x="6993466" y="1812924"/>
            <a:ext cx="4893734" cy="4156075"/>
          </a:xfrm>
          <a:prstGeom prst="rect">
            <a:avLst/>
          </a:prstGeom>
        </p:spPr>
      </p:pic>
    </p:spTree>
    <p:extLst>
      <p:ext uri="{BB962C8B-B14F-4D97-AF65-F5344CB8AC3E}">
        <p14:creationId xmlns:p14="http://schemas.microsoft.com/office/powerpoint/2010/main" val="2192773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517</Words>
  <Application>Microsoft Macintosh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HEALTHCARE PROVIDER FRAUD DETECTION ANALYSIS </vt:lpstr>
      <vt:lpstr>Goal of project </vt:lpstr>
      <vt:lpstr>Dataset</vt:lpstr>
      <vt:lpstr>Most common Procedure codes used in inpatient data and outpatient data We see that for inpatient the most common procedure used is 4019, 9904, 2724, 8154 among others and for outpatient codes are 9904, 3722, 4516 among others</vt:lpstr>
      <vt:lpstr> There is a minor difference between the most used diagnosis codes between inpatient and outpatients The most common Diagnosis codes used is inpatient are 486, 41401, V5789 among others and for outpatient it is 4019, 4011, 2720 among others </vt:lpstr>
      <vt:lpstr>Potential fraud providers </vt:lpstr>
      <vt:lpstr>Most common codes used by fraud providers:</vt:lpstr>
      <vt:lpstr>After merging train and inpatient dataset : most common procedure and diagnosis codes used by Frauds in Inpatient dataset</vt:lpstr>
      <vt:lpstr>After merging train and outpatient dataset : most common procedure and diagnosis codes used by Frauds in outpatient dataset. In summary there is no pattern found between codes used by providers in fraudulent activities</vt:lpstr>
      <vt:lpstr>Which states/localities have the highest number of potential frauds </vt:lpstr>
      <vt:lpstr>Average Age for the data set and as a comparison for the probable fraudulent activities applied on what age range, average as per the beneficiary dataset </vt:lpstr>
      <vt:lpstr>Merging inpatient with train data and checking claim amount . Around 240 Million dollars worth of claim might have some fraudulent activity. </vt:lpstr>
      <vt:lpstr>Merging outpatient with train data and checking claim amount . Around 240 Million dollars worth of claim might have some fraudulent activity.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PROVIDER FRAUD DETECTION ANALYSIS </dc:title>
  <dc:creator>Sumit Kumar</dc:creator>
  <cp:lastModifiedBy>Sumit Kumar</cp:lastModifiedBy>
  <cp:revision>19</cp:revision>
  <dcterms:created xsi:type="dcterms:W3CDTF">2022-04-01T20:57:11Z</dcterms:created>
  <dcterms:modified xsi:type="dcterms:W3CDTF">2022-04-01T22:39:20Z</dcterms:modified>
</cp:coreProperties>
</file>