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12" r:id="rId22"/>
    <p:sldId id="313" r:id="rId23"/>
    <p:sldId id="314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386" y="221437"/>
            <a:ext cx="665225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6153" y="1849373"/>
            <a:ext cx="11100435" cy="398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0462-021-10123-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2188791.2024.2303048" TargetMode="External"/><Relationship Id="rId2" Type="http://schemas.openxmlformats.org/officeDocument/2006/relationships/hyperlink" Target="https://doi.org/10.1080/13600869.2024.232454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/adul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601"/>
            <a:ext cx="2209800" cy="2286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1" y="304800"/>
            <a:ext cx="2362200" cy="2819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1600" y="1981200"/>
            <a:ext cx="8836660" cy="220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Calibri Light"/>
              <a:cs typeface="Calibri Light"/>
            </a:endParaRPr>
          </a:p>
          <a:p>
            <a:pPr marL="2004695" marR="1525270" indent="-579120">
              <a:lnSpc>
                <a:spcPct val="120000"/>
              </a:lnSpc>
              <a:tabLst>
                <a:tab pos="3046730" algn="l"/>
                <a:tab pos="3937635" algn="l"/>
                <a:tab pos="5972810" algn="l"/>
                <a:tab pos="6630034" algn="l"/>
              </a:tabLst>
            </a:pPr>
            <a:r>
              <a:rPr sz="2800" b="1" i="1" spc="295" dirty="0">
                <a:latin typeface="Calibri"/>
                <a:cs typeface="Calibri"/>
              </a:rPr>
              <a:t>LEVE</a:t>
            </a:r>
            <a:r>
              <a:rPr sz="2800" b="1" i="1" spc="290" dirty="0">
                <a:latin typeface="Calibri"/>
                <a:cs typeface="Calibri"/>
              </a:rPr>
              <a:t>R</a:t>
            </a:r>
            <a:r>
              <a:rPr sz="2800" b="1" i="1" spc="229" dirty="0">
                <a:latin typeface="Calibri"/>
                <a:cs typeface="Calibri"/>
              </a:rPr>
              <a:t>A</a:t>
            </a:r>
            <a:r>
              <a:rPr sz="2800" b="1" i="1" spc="285" dirty="0">
                <a:latin typeface="Calibri"/>
                <a:cs typeface="Calibri"/>
              </a:rPr>
              <a:t>GI</a:t>
            </a:r>
            <a:r>
              <a:rPr sz="2800" b="1" i="1" spc="290" dirty="0">
                <a:latin typeface="Calibri"/>
                <a:cs typeface="Calibri"/>
              </a:rPr>
              <a:t>N</a:t>
            </a:r>
            <a:r>
              <a:rPr sz="2800" b="1" i="1" spc="-5" dirty="0">
                <a:latin typeface="Calibri"/>
                <a:cs typeface="Calibri"/>
              </a:rPr>
              <a:t>G</a:t>
            </a:r>
            <a:r>
              <a:rPr sz="2800" b="1" i="1" dirty="0">
                <a:latin typeface="Calibri"/>
                <a:cs typeface="Calibri"/>
              </a:rPr>
              <a:t>	</a:t>
            </a:r>
            <a:r>
              <a:rPr sz="2800" b="1" i="1" spc="330" dirty="0">
                <a:latin typeface="Calibri"/>
                <a:cs typeface="Calibri"/>
              </a:rPr>
              <a:t>k</a:t>
            </a:r>
            <a:r>
              <a:rPr sz="2800" b="1" i="1" spc="-5" dirty="0">
                <a:latin typeface="Calibri"/>
                <a:cs typeface="Calibri"/>
              </a:rPr>
              <a:t>-</a:t>
            </a:r>
            <a:r>
              <a:rPr sz="2800" b="1" i="1" spc="-340" dirty="0">
                <a:latin typeface="Calibri"/>
                <a:cs typeface="Calibri"/>
              </a:rPr>
              <a:t> </a:t>
            </a:r>
            <a:r>
              <a:rPr sz="2800" b="1" i="1" spc="285" dirty="0">
                <a:latin typeface="Calibri"/>
                <a:cs typeface="Calibri"/>
              </a:rPr>
              <a:t>A</a:t>
            </a:r>
            <a:r>
              <a:rPr sz="2800" b="1" i="1" spc="290" dirty="0">
                <a:latin typeface="Calibri"/>
                <a:cs typeface="Calibri"/>
              </a:rPr>
              <a:t>N</a:t>
            </a:r>
            <a:r>
              <a:rPr sz="2800" b="1" i="1" spc="295" dirty="0">
                <a:latin typeface="Calibri"/>
                <a:cs typeface="Calibri"/>
              </a:rPr>
              <a:t>O</a:t>
            </a:r>
            <a:r>
              <a:rPr sz="2800" b="1" i="1" spc="290" dirty="0">
                <a:latin typeface="Calibri"/>
                <a:cs typeface="Calibri"/>
              </a:rPr>
              <a:t>NY</a:t>
            </a:r>
            <a:r>
              <a:rPr sz="2800" b="1" i="1" spc="295" dirty="0">
                <a:latin typeface="Calibri"/>
                <a:cs typeface="Calibri"/>
              </a:rPr>
              <a:t>M</a:t>
            </a:r>
            <a:r>
              <a:rPr sz="2800" b="1" i="1" spc="285" dirty="0">
                <a:latin typeface="Calibri"/>
                <a:cs typeface="Calibri"/>
              </a:rPr>
              <a:t>IT</a:t>
            </a:r>
            <a:r>
              <a:rPr sz="2800" b="1" i="1" spc="-5" dirty="0">
                <a:latin typeface="Calibri"/>
                <a:cs typeface="Calibri"/>
              </a:rPr>
              <a:t>Y</a:t>
            </a:r>
            <a:r>
              <a:rPr sz="2800" b="1" i="1" dirty="0">
                <a:latin typeface="Calibri"/>
                <a:cs typeface="Calibri"/>
              </a:rPr>
              <a:t>	</a:t>
            </a:r>
            <a:r>
              <a:rPr sz="2800" b="1" i="1" spc="265" dirty="0">
                <a:latin typeface="Calibri"/>
                <a:cs typeface="Calibri"/>
              </a:rPr>
              <a:t>F</a:t>
            </a:r>
            <a:r>
              <a:rPr sz="2800" b="1" i="1" spc="295" dirty="0">
                <a:latin typeface="Calibri"/>
                <a:cs typeface="Calibri"/>
              </a:rPr>
              <a:t>O</a:t>
            </a:r>
            <a:r>
              <a:rPr sz="2800" b="1" i="1" spc="-5" dirty="0">
                <a:latin typeface="Calibri"/>
                <a:cs typeface="Calibri"/>
              </a:rPr>
              <a:t>R  </a:t>
            </a:r>
            <a:r>
              <a:rPr sz="2800" b="1" i="1" spc="100" dirty="0">
                <a:latin typeface="Calibri"/>
                <a:cs typeface="Calibri"/>
              </a:rPr>
              <a:t>DATA	</a:t>
            </a:r>
            <a:r>
              <a:rPr sz="2800" b="1" i="1" spc="254" dirty="0">
                <a:latin typeface="Calibri"/>
                <a:cs typeface="Calibri"/>
              </a:rPr>
              <a:t>SAFEGUARDING	</a:t>
            </a:r>
            <a:r>
              <a:rPr sz="2800" b="1" i="1" spc="190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2289810" algn="l"/>
                <a:tab pos="5609590" algn="l"/>
                <a:tab pos="6132830" algn="l"/>
                <a:tab pos="8476615" algn="l"/>
              </a:tabLst>
            </a:pPr>
            <a:r>
              <a:rPr sz="2800" b="1" i="1" spc="295" dirty="0">
                <a:latin typeface="Calibri"/>
                <a:cs typeface="Calibri"/>
              </a:rPr>
              <a:t>E</a:t>
            </a:r>
            <a:r>
              <a:rPr sz="2800" b="1" i="1" spc="290" dirty="0">
                <a:latin typeface="Calibri"/>
                <a:cs typeface="Calibri"/>
              </a:rPr>
              <a:t>NH</a:t>
            </a:r>
            <a:r>
              <a:rPr sz="2800" b="1" i="1" spc="285" dirty="0">
                <a:latin typeface="Calibri"/>
                <a:cs typeface="Calibri"/>
              </a:rPr>
              <a:t>A</a:t>
            </a:r>
            <a:r>
              <a:rPr sz="2800" b="1" i="1" spc="290" dirty="0">
                <a:latin typeface="Calibri"/>
                <a:cs typeface="Calibri"/>
              </a:rPr>
              <a:t>N</a:t>
            </a:r>
            <a:r>
              <a:rPr sz="2800" b="1" i="1" spc="295" dirty="0">
                <a:latin typeface="Calibri"/>
                <a:cs typeface="Calibri"/>
              </a:rPr>
              <a:t>C</a:t>
            </a:r>
            <a:r>
              <a:rPr sz="2800" b="1" i="1" spc="285" dirty="0">
                <a:latin typeface="Calibri"/>
                <a:cs typeface="Calibri"/>
              </a:rPr>
              <a:t>I</a:t>
            </a:r>
            <a:r>
              <a:rPr sz="2800" b="1" i="1" spc="290" dirty="0">
                <a:latin typeface="Calibri"/>
                <a:cs typeface="Calibri"/>
              </a:rPr>
              <a:t>N</a:t>
            </a:r>
            <a:r>
              <a:rPr sz="2800" b="1" i="1" spc="-5" dirty="0">
                <a:latin typeface="Calibri"/>
                <a:cs typeface="Calibri"/>
              </a:rPr>
              <a:t>G</a:t>
            </a:r>
            <a:r>
              <a:rPr sz="2800" b="1" i="1" dirty="0">
                <a:latin typeface="Calibri"/>
                <a:cs typeface="Calibri"/>
              </a:rPr>
              <a:t>	</a:t>
            </a:r>
            <a:r>
              <a:rPr sz="2800" b="1" i="1" spc="270" dirty="0">
                <a:latin typeface="Calibri"/>
                <a:cs typeface="Calibri"/>
              </a:rPr>
              <a:t>C</a:t>
            </a:r>
            <a:r>
              <a:rPr sz="2800" b="1" i="1" spc="295" dirty="0">
                <a:latin typeface="Calibri"/>
                <a:cs typeface="Calibri"/>
              </a:rPr>
              <a:t>O</a:t>
            </a:r>
            <a:r>
              <a:rPr sz="2800" b="1" i="1" spc="290" dirty="0">
                <a:latin typeface="Calibri"/>
                <a:cs typeface="Calibri"/>
              </a:rPr>
              <a:t>NF</a:t>
            </a:r>
            <a:r>
              <a:rPr sz="2800" b="1" i="1" spc="285" dirty="0">
                <a:latin typeface="Calibri"/>
                <a:cs typeface="Calibri"/>
              </a:rPr>
              <a:t>I</a:t>
            </a:r>
            <a:r>
              <a:rPr sz="2800" b="1" i="1" spc="290" dirty="0">
                <a:latin typeface="Calibri"/>
                <a:cs typeface="Calibri"/>
              </a:rPr>
              <a:t>D</a:t>
            </a:r>
            <a:r>
              <a:rPr sz="2800" b="1" i="1" spc="295" dirty="0">
                <a:latin typeface="Calibri"/>
                <a:cs typeface="Calibri"/>
              </a:rPr>
              <a:t>E</a:t>
            </a:r>
            <a:r>
              <a:rPr sz="2800" b="1" i="1" spc="290" dirty="0">
                <a:latin typeface="Calibri"/>
                <a:cs typeface="Calibri"/>
              </a:rPr>
              <a:t>N</a:t>
            </a:r>
            <a:r>
              <a:rPr sz="2800" b="1" i="1" spc="285" dirty="0">
                <a:latin typeface="Calibri"/>
                <a:cs typeface="Calibri"/>
              </a:rPr>
              <a:t>TIA</a:t>
            </a:r>
            <a:r>
              <a:rPr sz="2800" b="1" i="1" spc="295" dirty="0">
                <a:latin typeface="Calibri"/>
                <a:cs typeface="Calibri"/>
              </a:rPr>
              <a:t>L</a:t>
            </a:r>
            <a:r>
              <a:rPr sz="2800" b="1" i="1" spc="285" dirty="0">
                <a:latin typeface="Calibri"/>
                <a:cs typeface="Calibri"/>
              </a:rPr>
              <a:t>IT</a:t>
            </a:r>
            <a:r>
              <a:rPr sz="2800" b="1" i="1" spc="-5" dirty="0">
                <a:latin typeface="Calibri"/>
                <a:cs typeface="Calibri"/>
              </a:rPr>
              <a:t>Y</a:t>
            </a:r>
            <a:r>
              <a:rPr sz="2800" b="1" i="1" dirty="0">
                <a:latin typeface="Calibri"/>
                <a:cs typeface="Calibri"/>
              </a:rPr>
              <a:t>	</a:t>
            </a:r>
            <a:r>
              <a:rPr sz="2800" b="1" i="1" spc="285" dirty="0">
                <a:latin typeface="Calibri"/>
                <a:cs typeface="Calibri"/>
              </a:rPr>
              <a:t>I</a:t>
            </a:r>
            <a:r>
              <a:rPr sz="2800" b="1" i="1" spc="-5" dirty="0">
                <a:latin typeface="Calibri"/>
                <a:cs typeface="Calibri"/>
              </a:rPr>
              <a:t>N</a:t>
            </a:r>
            <a:r>
              <a:rPr sz="2800" b="1" i="1" dirty="0">
                <a:latin typeface="Calibri"/>
                <a:cs typeface="Calibri"/>
              </a:rPr>
              <a:t>	</a:t>
            </a:r>
            <a:r>
              <a:rPr sz="2800" b="1" i="1" spc="285" dirty="0">
                <a:latin typeface="Calibri"/>
                <a:cs typeface="Calibri"/>
              </a:rPr>
              <a:t>G</a:t>
            </a:r>
            <a:r>
              <a:rPr sz="2800" b="1" i="1" spc="295" dirty="0">
                <a:latin typeface="Calibri"/>
                <a:cs typeface="Calibri"/>
              </a:rPr>
              <a:t>E</a:t>
            </a:r>
            <a:r>
              <a:rPr sz="2800" b="1" i="1" spc="290" dirty="0">
                <a:latin typeface="Calibri"/>
                <a:cs typeface="Calibri"/>
              </a:rPr>
              <a:t>N</a:t>
            </a:r>
            <a:r>
              <a:rPr sz="2800" b="1" i="1" spc="295" dirty="0">
                <a:latin typeface="Calibri"/>
                <a:cs typeface="Calibri"/>
              </a:rPr>
              <a:t>E</a:t>
            </a:r>
            <a:r>
              <a:rPr sz="2800" b="1" i="1" spc="290" dirty="0">
                <a:latin typeface="Calibri"/>
                <a:cs typeface="Calibri"/>
              </a:rPr>
              <a:t>R</a:t>
            </a:r>
            <a:r>
              <a:rPr sz="2800" b="1" i="1" spc="60" dirty="0">
                <a:latin typeface="Calibri"/>
                <a:cs typeface="Calibri"/>
              </a:rPr>
              <a:t>A</a:t>
            </a:r>
            <a:r>
              <a:rPr sz="2800" b="1" i="1" spc="285" dirty="0">
                <a:latin typeface="Calibri"/>
                <a:cs typeface="Calibri"/>
              </a:rPr>
              <a:t>TI</a:t>
            </a:r>
            <a:r>
              <a:rPr sz="2800" b="1" i="1" spc="295" dirty="0">
                <a:latin typeface="Calibri"/>
                <a:cs typeface="Calibri"/>
              </a:rPr>
              <a:t>V</a:t>
            </a:r>
            <a:r>
              <a:rPr sz="2800" b="1" i="1" spc="-5" dirty="0">
                <a:latin typeface="Calibri"/>
                <a:cs typeface="Calibri"/>
              </a:rPr>
              <a:t>E</a:t>
            </a:r>
            <a:r>
              <a:rPr sz="2800" b="1" i="1" dirty="0">
                <a:latin typeface="Calibri"/>
                <a:cs typeface="Calibri"/>
              </a:rPr>
              <a:t>	</a:t>
            </a:r>
            <a:r>
              <a:rPr sz="2800" b="1" i="1" spc="285" dirty="0">
                <a:latin typeface="Calibri"/>
                <a:cs typeface="Calibri"/>
              </a:rPr>
              <a:t>A</a:t>
            </a:r>
            <a:r>
              <a:rPr sz="2800" b="1" i="1" spc="-5" dirty="0"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1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1" y="365759"/>
            <a:ext cx="11516995" cy="681355"/>
          </a:xfrm>
          <a:custGeom>
            <a:avLst/>
            <a:gdLst/>
            <a:ahLst/>
            <a:cxnLst/>
            <a:rect l="l" t="t" r="r" b="b"/>
            <a:pathLst>
              <a:path w="11516995" h="681355">
                <a:moveTo>
                  <a:pt x="0" y="681227"/>
                </a:moveTo>
                <a:lnTo>
                  <a:pt x="11516868" y="681227"/>
                </a:lnTo>
                <a:lnTo>
                  <a:pt x="11516868" y="0"/>
                </a:lnTo>
                <a:lnTo>
                  <a:pt x="0" y="0"/>
                </a:lnTo>
                <a:lnTo>
                  <a:pt x="0" y="6812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567" y="325881"/>
            <a:ext cx="8387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ALGORITHM</a:t>
            </a:r>
            <a:r>
              <a:rPr spc="-10" dirty="0"/>
              <a:t> </a:t>
            </a:r>
            <a:r>
              <a:rPr spc="-20" dirty="0"/>
              <a:t>FOR</a:t>
            </a:r>
            <a:r>
              <a:rPr spc="-10" dirty="0"/>
              <a:t> K-ANONYMITY</a:t>
            </a:r>
            <a:r>
              <a:rPr spc="-5" dirty="0"/>
              <a:t> </a:t>
            </a:r>
            <a:r>
              <a:rPr sz="3200" spc="-10" dirty="0"/>
              <a:t>(CONTD</a:t>
            </a:r>
            <a:r>
              <a:rPr sz="3200" spc="-5" dirty="0"/>
              <a:t> </a:t>
            </a:r>
            <a:r>
              <a:rPr sz="3200" dirty="0"/>
              <a:t>..)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94131" y="1046988"/>
            <a:ext cx="11516995" cy="5270500"/>
          </a:xfrm>
          <a:custGeom>
            <a:avLst/>
            <a:gdLst/>
            <a:ahLst/>
            <a:cxnLst/>
            <a:rect l="l" t="t" r="r" b="b"/>
            <a:pathLst>
              <a:path w="11516995" h="5270500">
                <a:moveTo>
                  <a:pt x="0" y="5269992"/>
                </a:moveTo>
                <a:lnTo>
                  <a:pt x="11516868" y="5269992"/>
                </a:lnTo>
                <a:lnTo>
                  <a:pt x="11516868" y="0"/>
                </a:lnTo>
                <a:lnTo>
                  <a:pt x="0" y="0"/>
                </a:lnTo>
                <a:lnTo>
                  <a:pt x="0" y="5269992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167" y="1018794"/>
            <a:ext cx="10391140" cy="49403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952500" marR="55880" lvl="2">
              <a:lnSpc>
                <a:spcPts val="2810"/>
              </a:lnSpc>
              <a:spcBef>
                <a:spcPts val="455"/>
              </a:spcBef>
              <a:buFont typeface="Calibri"/>
              <a:buAutoNum type="arabicPeriod" startAt="2"/>
              <a:tabLst>
                <a:tab pos="1769110" algn="l"/>
                <a:tab pos="1769745" algn="l"/>
              </a:tabLst>
            </a:pPr>
            <a:r>
              <a:rPr sz="2600" b="1" spc="-5" dirty="0">
                <a:latin typeface="Calibri"/>
                <a:cs typeface="Calibri"/>
              </a:rPr>
              <a:t>if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resulting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partitions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valid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according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k-anonymity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criteria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then</a:t>
            </a:r>
            <a:endParaRPr sz="2600">
              <a:latin typeface="Calibri"/>
              <a:cs typeface="Calibri"/>
            </a:endParaRPr>
          </a:p>
          <a:p>
            <a:pPr marL="2945130" lvl="3" indent="-1078865">
              <a:lnSpc>
                <a:spcPts val="2610"/>
              </a:lnSpc>
              <a:buAutoNum type="arabicPeriod"/>
              <a:tabLst>
                <a:tab pos="2945765" algn="l"/>
              </a:tabLst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partitions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</a:t>
            </a:r>
            <a:endParaRPr sz="2600">
              <a:latin typeface="Calibri"/>
              <a:cs typeface="Calibri"/>
            </a:endParaRPr>
          </a:p>
          <a:p>
            <a:pPr marL="1941830">
              <a:lnSpc>
                <a:spcPts val="2810"/>
              </a:lnSpc>
            </a:pP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break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loop.</a:t>
            </a:r>
            <a:endParaRPr sz="2600">
              <a:latin typeface="Calibri"/>
              <a:cs typeface="Calibri"/>
            </a:endParaRPr>
          </a:p>
          <a:p>
            <a:pPr marL="1769110" lvl="2" indent="-817244">
              <a:lnSpc>
                <a:spcPts val="2855"/>
              </a:lnSpc>
              <a:buFont typeface="Calibri"/>
              <a:buAutoNum type="arabicPeriod" startAt="3"/>
              <a:tabLst>
                <a:tab pos="1769110" algn="l"/>
                <a:tab pos="1769745" algn="l"/>
              </a:tabLst>
            </a:pPr>
            <a:r>
              <a:rPr sz="2600" b="1" spc="-5" dirty="0">
                <a:latin typeface="Calibri"/>
                <a:cs typeface="Calibri"/>
              </a:rPr>
              <a:t>else </a:t>
            </a:r>
            <a:r>
              <a:rPr sz="2600" b="1" dirty="0">
                <a:latin typeface="Calibri"/>
                <a:cs typeface="Calibri"/>
              </a:rPr>
              <a:t>if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 column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produced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valid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split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then</a:t>
            </a:r>
            <a:r>
              <a:rPr sz="2600" spc="-5" dirty="0"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marL="3019425" lvl="3" indent="-1153160">
              <a:lnSpc>
                <a:spcPts val="3010"/>
              </a:lnSpc>
              <a:buAutoNum type="arabicPeriod"/>
              <a:tabLst>
                <a:tab pos="3019425" algn="l"/>
                <a:tab pos="3020060" algn="l"/>
              </a:tabLst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original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25" dirty="0">
                <a:latin typeface="Cambria Math"/>
                <a:cs typeface="Cambria Math"/>
              </a:rPr>
              <a:t>𝑃</a:t>
            </a:r>
            <a:r>
              <a:rPr sz="2850" spc="37" baseline="-16081" dirty="0">
                <a:latin typeface="Cambria Math"/>
                <a:cs typeface="Cambria Math"/>
              </a:rPr>
              <a:t>𝑓𝑖𝑛𝑖𝑠ℎ𝑒𝑑</a:t>
            </a:r>
            <a:endParaRPr sz="2850" baseline="-16081">
              <a:latin typeface="Cambria Math"/>
              <a:cs typeface="Cambria Math"/>
            </a:endParaRPr>
          </a:p>
          <a:p>
            <a:pPr marL="452755" indent="-327025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453390" algn="l"/>
              </a:tabLst>
            </a:pP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finished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partitions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25" dirty="0">
                <a:latin typeface="Cambria Math"/>
                <a:cs typeface="Cambria Math"/>
              </a:rPr>
              <a:t>𝑃</a:t>
            </a:r>
            <a:r>
              <a:rPr sz="2850" spc="37" baseline="-16081" dirty="0">
                <a:latin typeface="Cambria Math"/>
                <a:cs typeface="Cambria Math"/>
              </a:rPr>
              <a:t>𝑓𝑖𝑛𝑖𝑠ℎ𝑒𝑑</a:t>
            </a:r>
            <a:endParaRPr sz="2850" baseline="-16081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4"/>
            </a:pPr>
            <a:endParaRPr sz="2500">
              <a:latin typeface="Cambria Math"/>
              <a:cs typeface="Cambria Math"/>
            </a:endParaRPr>
          </a:p>
          <a:p>
            <a:pPr marL="38100" marR="331470" indent="88265">
              <a:lnSpc>
                <a:spcPts val="2810"/>
              </a:lnSpc>
              <a:buAutoNum type="arabicPeriod" startAt="4"/>
              <a:tabLst>
                <a:tab pos="453390" algn="l"/>
              </a:tabLst>
            </a:pPr>
            <a:r>
              <a:rPr sz="2600" spc="-5" dirty="0">
                <a:latin typeface="Calibri"/>
                <a:cs typeface="Calibri"/>
              </a:rPr>
              <a:t>Display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points</a:t>
            </a:r>
            <a:r>
              <a:rPr sz="2600" dirty="0">
                <a:latin typeface="Calibri"/>
                <a:cs typeface="Calibri"/>
              </a:rPr>
              <a:t> in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plot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rectangular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subplots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demarcate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partitions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show</a:t>
            </a:r>
            <a:r>
              <a:rPr sz="2600" dirty="0">
                <a:latin typeface="Calibri"/>
                <a:cs typeface="Calibri"/>
              </a:rPr>
              <a:t> the distribution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within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partitions.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4"/>
            </a:pPr>
            <a:endParaRPr sz="2250">
              <a:latin typeface="Calibri"/>
              <a:cs typeface="Calibri"/>
            </a:endParaRPr>
          </a:p>
          <a:p>
            <a:pPr marL="38100" marR="109855" indent="88265">
              <a:lnSpc>
                <a:spcPts val="2830"/>
              </a:lnSpc>
              <a:spcBef>
                <a:spcPts val="5"/>
              </a:spcBef>
              <a:buAutoNum type="arabicPeriod" startAt="4"/>
              <a:tabLst>
                <a:tab pos="453390" algn="l"/>
              </a:tabLst>
            </a:pPr>
            <a:r>
              <a:rPr sz="2600" spc="-5" dirty="0">
                <a:latin typeface="Calibri"/>
                <a:cs typeface="Calibri"/>
              </a:rPr>
              <a:t>Display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anonymised table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quasi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sensitive identifiers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partition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333756"/>
            <a:ext cx="11366500" cy="638810"/>
          </a:xfrm>
          <a:custGeom>
            <a:avLst/>
            <a:gdLst/>
            <a:ahLst/>
            <a:cxnLst/>
            <a:rect l="l" t="t" r="r" b="b"/>
            <a:pathLst>
              <a:path w="11366500" h="638810">
                <a:moveTo>
                  <a:pt x="0" y="638556"/>
                </a:moveTo>
                <a:lnTo>
                  <a:pt x="11365992" y="638556"/>
                </a:lnTo>
                <a:lnTo>
                  <a:pt x="11365992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134" y="273177"/>
            <a:ext cx="603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ALGORITHM</a:t>
            </a:r>
            <a:r>
              <a:rPr spc="-40" dirty="0"/>
              <a:t> </a:t>
            </a:r>
            <a:r>
              <a:rPr spc="-20" dirty="0"/>
              <a:t>FOR</a:t>
            </a:r>
            <a:r>
              <a:rPr spc="-35" dirty="0"/>
              <a:t> </a:t>
            </a:r>
            <a:r>
              <a:rPr spc="-10" dirty="0"/>
              <a:t>L-DIVERSITY</a:t>
            </a:r>
          </a:p>
        </p:txBody>
      </p:sp>
      <p:sp>
        <p:nvSpPr>
          <p:cNvPr id="4" name="object 4"/>
          <p:cNvSpPr/>
          <p:nvPr/>
        </p:nvSpPr>
        <p:spPr>
          <a:xfrm>
            <a:off x="413004" y="972311"/>
            <a:ext cx="11366500" cy="5649595"/>
          </a:xfrm>
          <a:custGeom>
            <a:avLst/>
            <a:gdLst/>
            <a:ahLst/>
            <a:cxnLst/>
            <a:rect l="l" t="t" r="r" b="b"/>
            <a:pathLst>
              <a:path w="11366500" h="5649595">
                <a:moveTo>
                  <a:pt x="0" y="5649468"/>
                </a:moveTo>
                <a:lnTo>
                  <a:pt x="11365992" y="5649468"/>
                </a:lnTo>
                <a:lnTo>
                  <a:pt x="11365992" y="0"/>
                </a:lnTo>
                <a:lnTo>
                  <a:pt x="0" y="0"/>
                </a:lnTo>
                <a:lnTo>
                  <a:pt x="0" y="5649468"/>
                </a:lnTo>
                <a:close/>
              </a:path>
            </a:pathLst>
          </a:custGeom>
          <a:ln w="952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4934" y="923389"/>
            <a:ext cx="10743565" cy="513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ts val="3345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Input: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Original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Dataset;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quasi-identifier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QI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(</a:t>
            </a:r>
            <a:r>
              <a:rPr sz="2950" spc="-50" dirty="0">
                <a:latin typeface="Cambria Math"/>
                <a:cs typeface="Cambria Math"/>
              </a:rPr>
              <a:t>A1,A2</a:t>
            </a:r>
            <a:r>
              <a:rPr sz="2800" spc="-50" dirty="0">
                <a:latin typeface="Calibri"/>
                <a:cs typeface="Calibri"/>
              </a:rPr>
              <a:t>,…,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950" spc="-65" dirty="0">
                <a:latin typeface="Cambria Math"/>
                <a:cs typeface="Cambria Math"/>
              </a:rPr>
              <a:t>An</a:t>
            </a:r>
            <a:r>
              <a:rPr sz="2800" spc="-6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88265">
              <a:lnSpc>
                <a:spcPts val="2995"/>
              </a:lnSpc>
            </a:pPr>
            <a:r>
              <a:rPr sz="2800" b="1" spc="-5" dirty="0">
                <a:latin typeface="Calibri"/>
                <a:cs typeface="Calibri"/>
              </a:rPr>
              <a:t>Output: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anonymised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88265">
              <a:lnSpc>
                <a:spcPts val="3005"/>
              </a:lnSpc>
            </a:pPr>
            <a:r>
              <a:rPr sz="2800" b="1" spc="-10" dirty="0">
                <a:latin typeface="Calibri"/>
                <a:cs typeface="Calibri"/>
              </a:rPr>
              <a:t>Method</a:t>
            </a:r>
            <a:r>
              <a:rPr sz="2800" b="1" spc="-5" dirty="0">
                <a:latin typeface="Calibri"/>
                <a:cs typeface="Calibri"/>
              </a:rPr>
              <a:t> :</a:t>
            </a:r>
            <a:endParaRPr sz="2800">
              <a:latin typeface="Calibri"/>
              <a:cs typeface="Calibri"/>
            </a:endParaRPr>
          </a:p>
          <a:p>
            <a:pPr marL="88900">
              <a:lnSpc>
                <a:spcPts val="3215"/>
              </a:lnSpc>
              <a:tabLst>
                <a:tab pos="603885" algn="l"/>
                <a:tab pos="2454275" algn="l"/>
                <a:tab pos="2837180" algn="l"/>
              </a:tabLst>
            </a:pPr>
            <a:r>
              <a:rPr sz="2950" spc="-60" dirty="0">
                <a:latin typeface="Cambria Math"/>
                <a:cs typeface="Cambria Math"/>
              </a:rPr>
              <a:t>1.	</a:t>
            </a:r>
            <a:r>
              <a:rPr sz="2800" spc="25" dirty="0">
                <a:latin typeface="Cambria Math"/>
                <a:cs typeface="Cambria Math"/>
              </a:rPr>
              <a:t>𝑃</a:t>
            </a:r>
            <a:r>
              <a:rPr sz="3075" spc="37" baseline="-16260" dirty="0">
                <a:latin typeface="Cambria Math"/>
                <a:cs typeface="Cambria Math"/>
              </a:rPr>
              <a:t>𝑓𝑖𝑛𝑖𝑠ℎ𝑒𝑑</a:t>
            </a:r>
            <a:r>
              <a:rPr sz="3075" spc="60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←	{}	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𝑃</a:t>
            </a:r>
            <a:r>
              <a:rPr sz="3075" spc="37" baseline="-16260" dirty="0">
                <a:latin typeface="Cambria Math"/>
                <a:cs typeface="Cambria Math"/>
              </a:rPr>
              <a:t>𝑓𝑖𝑛𝑖𝑠ℎ𝑒𝑑</a:t>
            </a:r>
            <a:r>
              <a:rPr sz="3075" spc="592" baseline="-1626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denotes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finished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partitions.</a:t>
            </a:r>
            <a:endParaRPr sz="2800">
              <a:latin typeface="Calibri"/>
              <a:cs typeface="Calibri"/>
            </a:endParaRPr>
          </a:p>
          <a:p>
            <a:pPr marL="603885" marR="93980" indent="-515620">
              <a:lnSpc>
                <a:spcPts val="3170"/>
              </a:lnSpc>
              <a:spcBef>
                <a:spcPts val="275"/>
              </a:spcBef>
              <a:tabLst>
                <a:tab pos="603885" algn="l"/>
                <a:tab pos="4414520" algn="l"/>
              </a:tabLst>
            </a:pPr>
            <a:r>
              <a:rPr sz="2950" spc="-60" dirty="0">
                <a:latin typeface="Cambria Math"/>
                <a:cs typeface="Cambria Math"/>
              </a:rPr>
              <a:t>2.	</a:t>
            </a:r>
            <a:r>
              <a:rPr sz="2800" spc="55" dirty="0">
                <a:latin typeface="Cambria Math"/>
                <a:cs typeface="Cambria Math"/>
              </a:rPr>
              <a:t>𝑃</a:t>
            </a:r>
            <a:r>
              <a:rPr sz="3075" spc="82" baseline="-16260" dirty="0">
                <a:latin typeface="Cambria Math"/>
                <a:cs typeface="Cambria Math"/>
              </a:rPr>
              <a:t>𝑤𝑜𝑟𝑘𝑖𝑛𝑔</a:t>
            </a:r>
            <a:r>
              <a:rPr sz="3075" spc="54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←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{{1,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2,…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,N}}	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5" dirty="0">
                <a:latin typeface="Cambria Math"/>
                <a:cs typeface="Cambria Math"/>
              </a:rPr>
              <a:t>𝑃</a:t>
            </a:r>
            <a:r>
              <a:rPr sz="3075" spc="82" baseline="-16260" dirty="0">
                <a:latin typeface="Cambria Math"/>
                <a:cs typeface="Cambria Math"/>
              </a:rPr>
              <a:t>𝑤𝑜𝑟𝑘𝑖𝑛𝑔</a:t>
            </a:r>
            <a:r>
              <a:rPr sz="3075" spc="517" baseline="-1626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denotes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 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initialized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entire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dataset.</a:t>
            </a:r>
            <a:endParaRPr sz="2800">
              <a:latin typeface="Calibri"/>
              <a:cs typeface="Calibri"/>
            </a:endParaRPr>
          </a:p>
          <a:p>
            <a:pPr marL="603885" indent="-516255">
              <a:lnSpc>
                <a:spcPts val="2780"/>
              </a:lnSpc>
              <a:buAutoNum type="arabicPeriod" startAt="3"/>
              <a:tabLst>
                <a:tab pos="603885" algn="l"/>
                <a:tab pos="604520" algn="l"/>
              </a:tabLst>
            </a:pPr>
            <a:r>
              <a:rPr sz="2800" b="1" spc="-10" dirty="0">
                <a:latin typeface="Calibri"/>
                <a:cs typeface="Calibri"/>
              </a:rPr>
              <a:t>while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there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exists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working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 marL="1169670" lvl="1" indent="-624205">
              <a:lnSpc>
                <a:spcPts val="3025"/>
              </a:lnSpc>
              <a:buAutoNum type="arabicPeriod"/>
              <a:tabLst>
                <a:tab pos="1170305" algn="l"/>
              </a:tabLst>
            </a:pPr>
            <a:r>
              <a:rPr sz="2800" spc="-5" dirty="0">
                <a:latin typeface="Calibri"/>
                <a:cs typeface="Calibri"/>
              </a:rPr>
              <a:t>p ←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partition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partitions</a:t>
            </a:r>
            <a:endParaRPr sz="2800">
              <a:latin typeface="Calibri"/>
              <a:cs typeface="Calibri"/>
            </a:endParaRPr>
          </a:p>
          <a:p>
            <a:pPr marL="1169670" lvl="1" indent="-624205">
              <a:lnSpc>
                <a:spcPts val="3025"/>
              </a:lnSpc>
              <a:buAutoNum type="arabicPeriod"/>
              <a:tabLst>
                <a:tab pos="1170305" algn="l"/>
              </a:tabLst>
            </a:pPr>
            <a:r>
              <a:rPr sz="2800" spc="-15" dirty="0">
                <a:latin typeface="Calibri"/>
                <a:cs typeface="Calibri"/>
              </a:rPr>
              <a:t>Calculate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relative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-10" dirty="0">
                <a:latin typeface="Calibri"/>
                <a:cs typeface="Calibri"/>
              </a:rPr>
              <a:t> columns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p.</a:t>
            </a:r>
            <a:endParaRPr sz="2800">
              <a:latin typeface="Calibri"/>
              <a:cs typeface="Calibri"/>
            </a:endParaRPr>
          </a:p>
          <a:p>
            <a:pPr marL="546100">
              <a:lnSpc>
                <a:spcPts val="3025"/>
              </a:lnSpc>
            </a:pPr>
            <a:r>
              <a:rPr sz="2800" spc="-5" dirty="0">
                <a:latin typeface="Calibri"/>
                <a:cs typeface="Calibri"/>
              </a:rPr>
              <a:t>3.3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descending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order)</a:t>
            </a:r>
            <a:endParaRPr sz="2800">
              <a:latin typeface="Calibri"/>
              <a:cs typeface="Calibri"/>
            </a:endParaRPr>
          </a:p>
          <a:p>
            <a:pPr marL="1169670" lvl="1" indent="-624205">
              <a:lnSpc>
                <a:spcPts val="3025"/>
              </a:lnSpc>
              <a:buFont typeface="Calibri"/>
              <a:buAutoNum type="arabicPeriod" startAt="4"/>
              <a:tabLst>
                <a:tab pos="1170305" algn="l"/>
              </a:tabLst>
            </a:pP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each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column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partition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endParaRPr sz="2800">
              <a:latin typeface="Calibri"/>
              <a:cs typeface="Calibri"/>
            </a:endParaRPr>
          </a:p>
          <a:p>
            <a:pPr marL="1841500" marR="115570" lvl="2" indent="-838200">
              <a:lnSpc>
                <a:spcPts val="3020"/>
              </a:lnSpc>
              <a:spcBef>
                <a:spcPts val="219"/>
              </a:spcBef>
              <a:buFont typeface="Calibri"/>
              <a:buAutoNum type="arabicPeriod"/>
              <a:tabLst>
                <a:tab pos="1899285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split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along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split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365759"/>
            <a:ext cx="11070590" cy="792480"/>
          </a:xfrm>
          <a:custGeom>
            <a:avLst/>
            <a:gdLst/>
            <a:ahLst/>
            <a:cxnLst/>
            <a:rect l="l" t="t" r="r" b="b"/>
            <a:pathLst>
              <a:path w="11070590" h="792480">
                <a:moveTo>
                  <a:pt x="0" y="792479"/>
                </a:moveTo>
                <a:lnTo>
                  <a:pt x="11070336" y="792479"/>
                </a:lnTo>
                <a:lnTo>
                  <a:pt x="1107033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899" y="343915"/>
            <a:ext cx="87223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ALGORITHM</a:t>
            </a:r>
            <a:r>
              <a:rPr sz="4400" spc="-55" dirty="0"/>
              <a:t> </a:t>
            </a:r>
            <a:r>
              <a:rPr sz="4400" spc="-15" dirty="0"/>
              <a:t>FOR </a:t>
            </a:r>
            <a:r>
              <a:rPr sz="4400" spc="-5" dirty="0"/>
              <a:t>L-DIVERSITY</a:t>
            </a:r>
            <a:r>
              <a:rPr sz="4400" spc="-10" dirty="0"/>
              <a:t> </a:t>
            </a:r>
            <a:r>
              <a:rPr sz="4400" spc="-15" dirty="0"/>
              <a:t>(</a:t>
            </a:r>
            <a:r>
              <a:rPr sz="3600" spc="-15" dirty="0"/>
              <a:t>CONTD</a:t>
            </a:r>
            <a:r>
              <a:rPr sz="3600" spc="-30" dirty="0"/>
              <a:t> </a:t>
            </a:r>
            <a:r>
              <a:rPr sz="3600" spc="-5" dirty="0"/>
              <a:t>..)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83463" y="1158239"/>
            <a:ext cx="11070590" cy="5334000"/>
          </a:xfrm>
          <a:custGeom>
            <a:avLst/>
            <a:gdLst/>
            <a:ahLst/>
            <a:cxnLst/>
            <a:rect l="l" t="t" r="r" b="b"/>
            <a:pathLst>
              <a:path w="11070590" h="5334000">
                <a:moveTo>
                  <a:pt x="0" y="5334000"/>
                </a:moveTo>
                <a:lnTo>
                  <a:pt x="11070336" y="5334000"/>
                </a:lnTo>
                <a:lnTo>
                  <a:pt x="11070336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6499" y="1169035"/>
            <a:ext cx="10742930" cy="5218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151130" lvl="2" indent="457200">
              <a:lnSpc>
                <a:spcPct val="100000"/>
              </a:lnSpc>
              <a:spcBef>
                <a:spcPts val="95"/>
              </a:spcBef>
              <a:buFont typeface="Calibri"/>
              <a:buAutoNum type="arabicPeriod" startAt="2"/>
              <a:tabLst>
                <a:tab pos="1380490" algn="l"/>
                <a:tab pos="1381125" algn="l"/>
              </a:tabLst>
            </a:pPr>
            <a:r>
              <a:rPr sz="2800" b="1" spc="-5" dirty="0">
                <a:latin typeface="Calibri"/>
                <a:cs typeface="Calibri"/>
              </a:rPr>
              <a:t>if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valid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according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k-anonymity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criteria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l-diversity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criteria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then</a:t>
            </a:r>
            <a:endParaRPr sz="2800">
              <a:latin typeface="Calibri"/>
              <a:cs typeface="Calibri"/>
            </a:endParaRPr>
          </a:p>
          <a:p>
            <a:pPr marL="1866900" marR="465455" lvl="3" indent="-914400">
              <a:lnSpc>
                <a:spcPct val="100000"/>
              </a:lnSpc>
              <a:buAutoNum type="arabicPeriod"/>
              <a:tabLst>
                <a:tab pos="2120265" algn="l"/>
              </a:tabLst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least</a:t>
            </a:r>
            <a:r>
              <a:rPr sz="2800" spc="-5" dirty="0">
                <a:latin typeface="Calibri"/>
                <a:cs typeface="Calibri"/>
              </a:rPr>
              <a:t> 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distinct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sensitive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break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loop.</a:t>
            </a:r>
            <a:endParaRPr sz="2800">
              <a:latin typeface="Calibri"/>
              <a:cs typeface="Calibri"/>
            </a:endParaRPr>
          </a:p>
          <a:p>
            <a:pPr marL="1380490" lvl="2" indent="-885825">
              <a:lnSpc>
                <a:spcPct val="100000"/>
              </a:lnSpc>
              <a:buFont typeface="Calibri"/>
              <a:buAutoNum type="arabicPeriod" startAt="2"/>
              <a:tabLst>
                <a:tab pos="1380490" algn="l"/>
                <a:tab pos="1381125" algn="l"/>
              </a:tabLst>
            </a:pPr>
            <a:r>
              <a:rPr sz="2800" b="1" spc="-10" dirty="0">
                <a:latin typeface="Calibri"/>
                <a:cs typeface="Calibri"/>
              </a:rPr>
              <a:t>else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if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valid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split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then</a:t>
            </a:r>
            <a:r>
              <a:rPr sz="2800" spc="-5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2200910" lvl="3" indent="-124904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200910" algn="l"/>
                <a:tab pos="2201545" algn="l"/>
              </a:tabLst>
            </a:pPr>
            <a:r>
              <a:rPr sz="2800" spc="-5" dirty="0">
                <a:latin typeface="Calibri"/>
                <a:cs typeface="Calibri"/>
              </a:rPr>
              <a:t>add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original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𝑃</a:t>
            </a:r>
            <a:r>
              <a:rPr sz="3075" spc="37" baseline="-16260" dirty="0">
                <a:latin typeface="Cambria Math"/>
                <a:cs typeface="Cambria Math"/>
              </a:rPr>
              <a:t>𝑓𝑖𝑛𝑖𝑠ℎ𝑒𝑑</a:t>
            </a:r>
            <a:endParaRPr sz="3075" baseline="-16260">
              <a:latin typeface="Cambria Math"/>
              <a:cs typeface="Cambria Math"/>
            </a:endParaRPr>
          </a:p>
          <a:p>
            <a:pPr marL="389890" indent="-352425">
              <a:lnSpc>
                <a:spcPct val="100000"/>
              </a:lnSpc>
              <a:spcBef>
                <a:spcPts val="265"/>
              </a:spcBef>
              <a:buAutoNum type="arabicPeriod" startAt="4"/>
              <a:tabLst>
                <a:tab pos="390525" algn="l"/>
              </a:tabLst>
            </a:pP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finished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𝑃</a:t>
            </a:r>
            <a:r>
              <a:rPr sz="3075" spc="37" baseline="-16260" dirty="0">
                <a:latin typeface="Cambria Math"/>
                <a:cs typeface="Cambria Math"/>
              </a:rPr>
              <a:t>𝑓𝑖𝑛𝑖𝑠ℎ𝑒𝑑</a:t>
            </a:r>
            <a:endParaRPr sz="3075" baseline="-16260">
              <a:latin typeface="Cambria Math"/>
              <a:cs typeface="Cambria Math"/>
            </a:endParaRPr>
          </a:p>
          <a:p>
            <a:pPr marL="38100" marR="30480">
              <a:lnSpc>
                <a:spcPct val="100000"/>
              </a:lnSpc>
              <a:spcBef>
                <a:spcPts val="229"/>
              </a:spcBef>
              <a:buAutoNum type="arabicPeriod" startAt="4"/>
              <a:tabLst>
                <a:tab pos="390525" algn="l"/>
              </a:tabLst>
            </a:pPr>
            <a:r>
              <a:rPr sz="2800" spc="-15" dirty="0">
                <a:latin typeface="Calibri"/>
                <a:cs typeface="Calibri"/>
              </a:rPr>
              <a:t>Display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plot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rectangular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subplots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demarcate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partitions.</a:t>
            </a:r>
            <a:endParaRPr sz="2800">
              <a:latin typeface="Calibri"/>
              <a:cs typeface="Calibri"/>
            </a:endParaRPr>
          </a:p>
          <a:p>
            <a:pPr marL="38100" marR="551180">
              <a:lnSpc>
                <a:spcPts val="3379"/>
              </a:lnSpc>
              <a:spcBef>
                <a:spcPts val="85"/>
              </a:spcBef>
              <a:buAutoNum type="arabicPeriod" startAt="4"/>
              <a:tabLst>
                <a:tab pos="390525" algn="l"/>
              </a:tabLst>
            </a:pPr>
            <a:r>
              <a:rPr sz="2800" spc="-15" dirty="0">
                <a:latin typeface="Calibri"/>
                <a:cs typeface="Calibri"/>
              </a:rPr>
              <a:t>Display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anonymised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quasi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sensitive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identifiers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partition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063" y="324611"/>
            <a:ext cx="11168380" cy="609600"/>
          </a:xfrm>
          <a:custGeom>
            <a:avLst/>
            <a:gdLst/>
            <a:ahLst/>
            <a:cxnLst/>
            <a:rect l="l" t="t" r="r" b="b"/>
            <a:pathLst>
              <a:path w="11168380" h="609600">
                <a:moveTo>
                  <a:pt x="0" y="609600"/>
                </a:moveTo>
                <a:lnTo>
                  <a:pt x="11167872" y="609600"/>
                </a:lnTo>
                <a:lnTo>
                  <a:pt x="11167872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413" y="248869"/>
            <a:ext cx="6316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ALGORITHM</a:t>
            </a:r>
            <a:r>
              <a:rPr spc="-55" dirty="0"/>
              <a:t> </a:t>
            </a:r>
            <a:r>
              <a:rPr spc="-20" dirty="0"/>
              <a:t>FOR</a:t>
            </a:r>
            <a:r>
              <a:rPr spc="-45" dirty="0"/>
              <a:t> </a:t>
            </a:r>
            <a:r>
              <a:rPr spc="-15" dirty="0"/>
              <a:t>T-CLOSENESS</a:t>
            </a:r>
          </a:p>
        </p:txBody>
      </p:sp>
      <p:sp>
        <p:nvSpPr>
          <p:cNvPr id="4" name="object 4"/>
          <p:cNvSpPr/>
          <p:nvPr/>
        </p:nvSpPr>
        <p:spPr>
          <a:xfrm>
            <a:off x="512063" y="934211"/>
            <a:ext cx="11168380" cy="5599430"/>
          </a:xfrm>
          <a:custGeom>
            <a:avLst/>
            <a:gdLst/>
            <a:ahLst/>
            <a:cxnLst/>
            <a:rect l="l" t="t" r="r" b="b"/>
            <a:pathLst>
              <a:path w="11168380" h="5599430">
                <a:moveTo>
                  <a:pt x="0" y="5599176"/>
                </a:moveTo>
                <a:lnTo>
                  <a:pt x="11167872" y="5599176"/>
                </a:lnTo>
                <a:lnTo>
                  <a:pt x="11167872" y="0"/>
                </a:lnTo>
                <a:lnTo>
                  <a:pt x="0" y="0"/>
                </a:lnTo>
                <a:lnTo>
                  <a:pt x="0" y="55991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6013" y="824876"/>
            <a:ext cx="8435340" cy="131762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sz="2100" b="1" dirty="0">
                <a:latin typeface="Calibri"/>
                <a:cs typeface="Calibri"/>
              </a:rPr>
              <a:t>Input: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Dataset;</a:t>
            </a:r>
            <a:r>
              <a:rPr sz="2100" spc="-5" dirty="0">
                <a:latin typeface="Calibri"/>
                <a:cs typeface="Calibri"/>
              </a:rPr>
              <a:t> quasi-identifier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QI</a:t>
            </a:r>
            <a:r>
              <a:rPr sz="2100" i="1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20" dirty="0">
                <a:latin typeface="Calibri"/>
                <a:cs typeface="Calibri"/>
              </a:rPr>
              <a:t>(</a:t>
            </a:r>
            <a:r>
              <a:rPr sz="2100" spc="20" dirty="0">
                <a:latin typeface="Cambria Math"/>
                <a:cs typeface="Cambria Math"/>
              </a:rPr>
              <a:t>𝐴</a:t>
            </a:r>
            <a:r>
              <a:rPr sz="2250" spc="30" baseline="-16666" dirty="0">
                <a:latin typeface="Cambria Math"/>
                <a:cs typeface="Cambria Math"/>
              </a:rPr>
              <a:t>1</a:t>
            </a:r>
            <a:r>
              <a:rPr sz="2100" spc="20" dirty="0">
                <a:latin typeface="Cambria Math"/>
                <a:cs typeface="Cambria Math"/>
              </a:rPr>
              <a:t>,</a:t>
            </a:r>
            <a:r>
              <a:rPr sz="2100" spc="-125" dirty="0">
                <a:latin typeface="Cambria Math"/>
                <a:cs typeface="Cambria Math"/>
              </a:rPr>
              <a:t> </a:t>
            </a:r>
            <a:r>
              <a:rPr sz="2100" spc="40" dirty="0">
                <a:latin typeface="Cambria Math"/>
                <a:cs typeface="Cambria Math"/>
              </a:rPr>
              <a:t>𝐴</a:t>
            </a:r>
            <a:r>
              <a:rPr sz="2250" spc="60" baseline="-16666" dirty="0">
                <a:latin typeface="Cambria Math"/>
                <a:cs typeface="Cambria Math"/>
              </a:rPr>
              <a:t>2</a:t>
            </a:r>
            <a:r>
              <a:rPr sz="2100" spc="40" dirty="0">
                <a:latin typeface="Calibri"/>
                <a:cs typeface="Calibri"/>
              </a:rPr>
              <a:t>,…,</a:t>
            </a:r>
            <a:r>
              <a:rPr sz="2100" spc="40" dirty="0">
                <a:latin typeface="Cambria Math"/>
                <a:cs typeface="Cambria Math"/>
              </a:rPr>
              <a:t>𝐴</a:t>
            </a:r>
            <a:r>
              <a:rPr sz="2250" spc="60" baseline="-16666" dirty="0">
                <a:latin typeface="Cambria Math"/>
                <a:cs typeface="Cambria Math"/>
              </a:rPr>
              <a:t>𝑛</a:t>
            </a:r>
            <a:r>
              <a:rPr sz="2100" spc="40" dirty="0">
                <a:latin typeface="Calibri"/>
                <a:cs typeface="Calibri"/>
              </a:rPr>
              <a:t>),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sensitive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Data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Attribute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i="1" spc="-15" dirty="0">
                <a:latin typeface="Calibri"/>
                <a:cs typeface="Calibri"/>
              </a:rPr>
              <a:t>SA</a:t>
            </a:r>
            <a:endParaRPr sz="2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70"/>
              </a:spcBef>
            </a:pPr>
            <a:r>
              <a:rPr sz="2100" b="1" spc="-5" dirty="0">
                <a:latin typeface="Calibri"/>
                <a:cs typeface="Calibri"/>
              </a:rPr>
              <a:t>Output: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Data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frame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after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t-closeness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applied.</a:t>
            </a:r>
            <a:endParaRPr sz="2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2100" b="1" spc="-5" dirty="0">
                <a:latin typeface="Calibri"/>
                <a:cs typeface="Calibri"/>
              </a:rPr>
              <a:t>Method: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013" y="2289175"/>
            <a:ext cx="12846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baseline="11904" dirty="0">
                <a:latin typeface="Calibri"/>
                <a:cs typeface="Calibri"/>
              </a:rPr>
              <a:t>1.</a:t>
            </a:r>
            <a:r>
              <a:rPr sz="3150" spc="-82" baseline="11904" dirty="0">
                <a:latin typeface="Calibri"/>
                <a:cs typeface="Calibri"/>
              </a:rPr>
              <a:t> </a:t>
            </a:r>
            <a:r>
              <a:rPr sz="3150" spc="52" baseline="11904" dirty="0">
                <a:latin typeface="Cambria Math"/>
                <a:cs typeface="Cambria Math"/>
              </a:rPr>
              <a:t>𝑃</a:t>
            </a:r>
            <a:r>
              <a:rPr sz="1500" spc="35" dirty="0">
                <a:latin typeface="Cambria Math"/>
                <a:cs typeface="Cambria Math"/>
              </a:rPr>
              <a:t>𝑓𝑖𝑛𝑖𝑠ℎ𝑒𝑑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1730" y="2234310"/>
            <a:ext cx="656335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59355" algn="l"/>
              </a:tabLst>
            </a:pPr>
            <a:r>
              <a:rPr sz="2100" dirty="0">
                <a:latin typeface="Calibri"/>
                <a:cs typeface="Calibri"/>
              </a:rPr>
              <a:t>←</a:t>
            </a:r>
            <a:r>
              <a:rPr sz="2100" spc="49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{}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where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35" dirty="0">
                <a:latin typeface="Cambria Math"/>
                <a:cs typeface="Cambria Math"/>
              </a:rPr>
              <a:t>𝑃</a:t>
            </a:r>
            <a:r>
              <a:rPr sz="2250" spc="52" baseline="-16666" dirty="0">
                <a:latin typeface="Cambria Math"/>
                <a:cs typeface="Cambria Math"/>
              </a:rPr>
              <a:t>𝑓𝑖𝑛𝑖𝑠ℎ𝑒𝑑	</a:t>
            </a:r>
            <a:r>
              <a:rPr sz="2100" spc="-10" dirty="0">
                <a:latin typeface="Calibri"/>
                <a:cs typeface="Calibri"/>
              </a:rPr>
              <a:t>denotes</a:t>
            </a:r>
            <a:r>
              <a:rPr sz="2100" dirty="0">
                <a:latin typeface="Calibri"/>
                <a:cs typeface="Calibri"/>
              </a:rPr>
              <a:t> the</a:t>
            </a:r>
            <a:r>
              <a:rPr sz="2100" spc="-5" dirty="0">
                <a:latin typeface="Calibri"/>
                <a:cs typeface="Calibri"/>
              </a:rPr>
              <a:t> finished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set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partitions.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613" y="2563495"/>
            <a:ext cx="11052175" cy="32264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3500" marR="55880">
              <a:lnSpc>
                <a:spcPct val="100499"/>
              </a:lnSpc>
              <a:spcBef>
                <a:spcPts val="85"/>
              </a:spcBef>
              <a:buFont typeface="Calibri"/>
              <a:buAutoNum type="arabicPeriod" startAt="2"/>
              <a:tabLst>
                <a:tab pos="325755" algn="l"/>
                <a:tab pos="3178175" algn="l"/>
              </a:tabLst>
            </a:pPr>
            <a:r>
              <a:rPr sz="2100" spc="60" dirty="0">
                <a:latin typeface="Cambria Math"/>
                <a:cs typeface="Cambria Math"/>
              </a:rPr>
              <a:t>𝑃</a:t>
            </a:r>
            <a:r>
              <a:rPr sz="2250" spc="89" baseline="-16666" dirty="0">
                <a:latin typeface="Cambria Math"/>
                <a:cs typeface="Cambria Math"/>
              </a:rPr>
              <a:t>𝑤𝑜𝑟𝑘𝑖𝑛𝑔</a:t>
            </a:r>
            <a:r>
              <a:rPr sz="2250" spc="390" baseline="-16666" dirty="0">
                <a:latin typeface="Cambria Math"/>
                <a:cs typeface="Cambria Math"/>
              </a:rPr>
              <a:t> </a:t>
            </a:r>
            <a:r>
              <a:rPr sz="2100" dirty="0">
                <a:latin typeface="Calibri"/>
                <a:cs typeface="Calibri"/>
              </a:rPr>
              <a:t>← </a:t>
            </a:r>
            <a:r>
              <a:rPr sz="2100" i="1" spc="-5" dirty="0">
                <a:latin typeface="Calibri"/>
                <a:cs typeface="Calibri"/>
              </a:rPr>
              <a:t>{{1,</a:t>
            </a:r>
            <a:r>
              <a:rPr sz="2100" i="1" spc="10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2,…</a:t>
            </a:r>
            <a:r>
              <a:rPr sz="2100" i="1" spc="-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,N}}	</a:t>
            </a:r>
            <a:r>
              <a:rPr sz="2100" spc="-10" dirty="0">
                <a:latin typeface="Calibri"/>
                <a:cs typeface="Calibri"/>
              </a:rPr>
              <a:t>where </a:t>
            </a:r>
            <a:r>
              <a:rPr sz="2100" spc="60" dirty="0">
                <a:latin typeface="Cambria Math"/>
                <a:cs typeface="Cambria Math"/>
              </a:rPr>
              <a:t>𝑃</a:t>
            </a:r>
            <a:r>
              <a:rPr sz="2250" spc="89" baseline="-16666" dirty="0">
                <a:latin typeface="Cambria Math"/>
                <a:cs typeface="Cambria Math"/>
              </a:rPr>
              <a:t>𝑤𝑜𝑟𝑘𝑖𝑛𝑔</a:t>
            </a:r>
            <a:r>
              <a:rPr sz="2250" spc="97" baseline="-16666" dirty="0">
                <a:latin typeface="Cambria Math"/>
                <a:cs typeface="Cambria Math"/>
              </a:rPr>
              <a:t> </a:t>
            </a:r>
            <a:r>
              <a:rPr sz="2100" spc="-10" dirty="0">
                <a:latin typeface="Calibri"/>
                <a:cs typeface="Calibri"/>
              </a:rPr>
              <a:t>denotes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working set </a:t>
            </a:r>
            <a:r>
              <a:rPr sz="2100" spc="-5" dirty="0">
                <a:latin typeface="Calibri"/>
                <a:cs typeface="Calibri"/>
              </a:rPr>
              <a:t>of partitions </a:t>
            </a:r>
            <a:r>
              <a:rPr sz="2100" dirty="0">
                <a:latin typeface="Calibri"/>
                <a:cs typeface="Calibri"/>
              </a:rPr>
              <a:t>which is </a:t>
            </a:r>
            <a:r>
              <a:rPr sz="2100" spc="-10" dirty="0">
                <a:latin typeface="Calibri"/>
                <a:cs typeface="Calibri"/>
              </a:rPr>
              <a:t>initialized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entire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dataset.</a:t>
            </a:r>
            <a:endParaRPr sz="2100">
              <a:latin typeface="Calibri"/>
              <a:cs typeface="Calibri"/>
            </a:endParaRPr>
          </a:p>
          <a:p>
            <a:pPr marL="325120" indent="-262255">
              <a:lnSpc>
                <a:spcPts val="2335"/>
              </a:lnSpc>
              <a:buFont typeface="Calibri"/>
              <a:buAutoNum type="arabicPeriod" startAt="2"/>
              <a:tabLst>
                <a:tab pos="325755" algn="l"/>
              </a:tabLst>
            </a:pPr>
            <a:r>
              <a:rPr sz="2100" i="1" spc="-10" dirty="0">
                <a:latin typeface="Calibri"/>
                <a:cs typeface="Calibri"/>
              </a:rPr>
              <a:t>total_count</a:t>
            </a:r>
            <a:r>
              <a:rPr sz="2100" spc="-10" dirty="0">
                <a:latin typeface="Calibri"/>
                <a:cs typeface="Calibri"/>
              </a:rPr>
              <a:t>: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</a:t>
            </a:r>
            <a:r>
              <a:rPr sz="2100" dirty="0">
                <a:latin typeface="Calibri"/>
                <a:cs typeface="Calibri"/>
              </a:rPr>
              <a:t> ←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total </a:t>
            </a:r>
            <a:r>
              <a:rPr sz="2100" spc="-5" dirty="0">
                <a:latin typeface="Calibri"/>
                <a:cs typeface="Calibri"/>
              </a:rPr>
              <a:t>number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15" dirty="0">
                <a:latin typeface="Calibri"/>
                <a:cs typeface="Calibri"/>
              </a:rPr>
              <a:t> records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dataset.</a:t>
            </a:r>
            <a:endParaRPr sz="2100">
              <a:latin typeface="Calibri"/>
              <a:cs typeface="Calibri"/>
            </a:endParaRPr>
          </a:p>
          <a:p>
            <a:pPr marL="63500">
              <a:lnSpc>
                <a:spcPts val="2395"/>
              </a:lnSpc>
            </a:pPr>
            <a:r>
              <a:rPr sz="2100" i="1" spc="-10" dirty="0">
                <a:latin typeface="Calibri"/>
                <a:cs typeface="Calibri"/>
              </a:rPr>
              <a:t>group_counts:</a:t>
            </a:r>
            <a:r>
              <a:rPr sz="2100" i="1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Pandas </a:t>
            </a:r>
            <a:r>
              <a:rPr sz="2100" spc="-5" dirty="0">
                <a:latin typeface="Calibri"/>
                <a:cs typeface="Calibri"/>
              </a:rPr>
              <a:t>series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← </a:t>
            </a:r>
            <a:r>
              <a:rPr sz="2100" spc="-10" dirty="0">
                <a:latin typeface="Calibri"/>
                <a:cs typeface="Calibri"/>
              </a:rPr>
              <a:t>grouping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data </a:t>
            </a:r>
            <a:r>
              <a:rPr sz="2100" spc="-10" dirty="0">
                <a:latin typeface="Calibri"/>
                <a:cs typeface="Calibri"/>
              </a:rPr>
              <a:t>by</a:t>
            </a:r>
            <a:r>
              <a:rPr sz="2100" dirty="0">
                <a:latin typeface="Calibri"/>
                <a:cs typeface="Calibri"/>
              </a:rPr>
              <a:t> 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sensitive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attribute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counts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endParaRPr sz="2100">
              <a:latin typeface="Calibri"/>
              <a:cs typeface="Calibri"/>
            </a:endParaRPr>
          </a:p>
          <a:p>
            <a:pPr marL="63500">
              <a:lnSpc>
                <a:spcPts val="2395"/>
              </a:lnSpc>
            </a:pPr>
            <a:r>
              <a:rPr sz="2100" spc="-5" dirty="0">
                <a:latin typeface="Calibri"/>
                <a:cs typeface="Calibri"/>
              </a:rPr>
              <a:t>occurrences of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each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value.</a:t>
            </a:r>
            <a:endParaRPr sz="2100">
              <a:latin typeface="Calibri"/>
              <a:cs typeface="Calibri"/>
            </a:endParaRPr>
          </a:p>
          <a:p>
            <a:pPr marL="325120" indent="-262255">
              <a:lnSpc>
                <a:spcPts val="2395"/>
              </a:lnSpc>
              <a:buFont typeface="Calibri"/>
              <a:buAutoNum type="arabicPeriod" startAt="4"/>
              <a:tabLst>
                <a:tab pos="325755" algn="l"/>
              </a:tabLst>
            </a:pPr>
            <a:r>
              <a:rPr sz="2100" b="1" spc="-15" dirty="0">
                <a:latin typeface="Calibri"/>
                <a:cs typeface="Calibri"/>
              </a:rPr>
              <a:t>for</a:t>
            </a:r>
            <a:r>
              <a:rPr sz="2100" b="1" spc="-5" dirty="0">
                <a:latin typeface="Calibri"/>
                <a:cs typeface="Calibri"/>
              </a:rPr>
              <a:t> each</a:t>
            </a:r>
            <a:r>
              <a:rPr sz="2100" b="1" spc="-10" dirty="0">
                <a:latin typeface="Calibri"/>
                <a:cs typeface="Calibri"/>
              </a:rPr>
              <a:t> value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i="1" spc="-10" dirty="0">
                <a:latin typeface="Calibri"/>
                <a:cs typeface="Calibri"/>
              </a:rPr>
              <a:t>group_counts</a:t>
            </a:r>
            <a:r>
              <a:rPr sz="2100" spc="-10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1374140" lvl="1" indent="-396875">
              <a:lnSpc>
                <a:spcPts val="2395"/>
              </a:lnSpc>
              <a:buAutoNum type="arabicPeriod"/>
              <a:tabLst>
                <a:tab pos="1374775" algn="l"/>
              </a:tabLst>
            </a:pPr>
            <a:r>
              <a:rPr sz="2100" spc="-10" dirty="0">
                <a:latin typeface="Calibri"/>
                <a:cs typeface="Calibri"/>
              </a:rPr>
              <a:t>proportion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← </a:t>
            </a:r>
            <a:r>
              <a:rPr sz="2100" spc="-10" dirty="0">
                <a:latin typeface="Calibri"/>
                <a:cs typeface="Calibri"/>
              </a:rPr>
              <a:t>Calculate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proportion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each </a:t>
            </a:r>
            <a:r>
              <a:rPr sz="2100" spc="-10" dirty="0">
                <a:latin typeface="Calibri"/>
                <a:cs typeface="Calibri"/>
              </a:rPr>
              <a:t>value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 the </a:t>
            </a:r>
            <a:r>
              <a:rPr sz="2100" spc="-5" dirty="0">
                <a:latin typeface="Calibri"/>
                <a:cs typeface="Calibri"/>
              </a:rPr>
              <a:t>sensitive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attribute</a:t>
            </a:r>
            <a:endParaRPr sz="2100">
              <a:latin typeface="Calibri"/>
              <a:cs typeface="Calibri"/>
            </a:endParaRPr>
          </a:p>
          <a:p>
            <a:pPr marL="292100">
              <a:lnSpc>
                <a:spcPts val="2455"/>
              </a:lnSpc>
            </a:pPr>
            <a:r>
              <a:rPr sz="2100" spc="-10" dirty="0">
                <a:latin typeface="Calibri"/>
                <a:cs typeface="Calibri"/>
              </a:rPr>
              <a:t>compared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total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count.</a:t>
            </a:r>
            <a:endParaRPr sz="2100">
              <a:latin typeface="Calibri"/>
              <a:cs typeface="Calibri"/>
            </a:endParaRPr>
          </a:p>
          <a:p>
            <a:pPr marL="292100" marR="1297305" lvl="1" indent="685800">
              <a:lnSpc>
                <a:spcPts val="2390"/>
              </a:lnSpc>
              <a:spcBef>
                <a:spcPts val="1070"/>
              </a:spcBef>
              <a:buFont typeface="Calibri"/>
              <a:buAutoNum type="arabicPeriod" startAt="2"/>
              <a:tabLst>
                <a:tab pos="1374775" algn="l"/>
              </a:tabLst>
            </a:pPr>
            <a:r>
              <a:rPr sz="2100" i="1" spc="-5" dirty="0">
                <a:latin typeface="Calibri"/>
                <a:cs typeface="Calibri"/>
              </a:rPr>
              <a:t>global_freqs: </a:t>
            </a:r>
            <a:r>
              <a:rPr sz="2100" spc="-15" dirty="0">
                <a:latin typeface="Calibri"/>
                <a:cs typeface="Calibri"/>
              </a:rPr>
              <a:t>Stores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proportion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(p) in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global_freqs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dictionary</a:t>
            </a:r>
            <a:r>
              <a:rPr sz="2100" dirty="0">
                <a:latin typeface="Calibri"/>
                <a:cs typeface="Calibri"/>
              </a:rPr>
              <a:t> with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corresponding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60" dirty="0">
                <a:latin typeface="Calibri"/>
                <a:cs typeface="Calibri"/>
              </a:rPr>
              <a:t>key.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468" y="365759"/>
            <a:ext cx="11038840" cy="650875"/>
          </a:xfrm>
          <a:custGeom>
            <a:avLst/>
            <a:gdLst/>
            <a:ahLst/>
            <a:cxnLst/>
            <a:rect l="l" t="t" r="r" b="b"/>
            <a:pathLst>
              <a:path w="11038840" h="650875">
                <a:moveTo>
                  <a:pt x="0" y="650748"/>
                </a:moveTo>
                <a:lnTo>
                  <a:pt x="11038332" y="650748"/>
                </a:lnTo>
                <a:lnTo>
                  <a:pt x="11038332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512" y="310972"/>
            <a:ext cx="8267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ALGORITHM</a:t>
            </a:r>
            <a:r>
              <a:rPr spc="-30" dirty="0"/>
              <a:t> </a:t>
            </a:r>
            <a:r>
              <a:rPr spc="-20" dirty="0"/>
              <a:t>FOR </a:t>
            </a:r>
            <a:r>
              <a:rPr spc="-15" dirty="0"/>
              <a:t>T-CLOSENESS</a:t>
            </a:r>
            <a:r>
              <a:rPr spc="-45" dirty="0"/>
              <a:t> </a:t>
            </a:r>
            <a:r>
              <a:rPr spc="-15" dirty="0"/>
              <a:t>CONTD </a:t>
            </a:r>
            <a:r>
              <a:rPr spc="-5" dirty="0"/>
              <a:t>..</a:t>
            </a:r>
          </a:p>
        </p:txBody>
      </p:sp>
      <p:sp>
        <p:nvSpPr>
          <p:cNvPr id="4" name="object 4"/>
          <p:cNvSpPr/>
          <p:nvPr/>
        </p:nvSpPr>
        <p:spPr>
          <a:xfrm>
            <a:off x="315468" y="1016508"/>
            <a:ext cx="11038840" cy="5476240"/>
          </a:xfrm>
          <a:custGeom>
            <a:avLst/>
            <a:gdLst/>
            <a:ahLst/>
            <a:cxnLst/>
            <a:rect l="l" t="t" r="r" b="b"/>
            <a:pathLst>
              <a:path w="11038840" h="5476240">
                <a:moveTo>
                  <a:pt x="0" y="5475732"/>
                </a:moveTo>
                <a:lnTo>
                  <a:pt x="11038332" y="5475732"/>
                </a:lnTo>
                <a:lnTo>
                  <a:pt x="11038332" y="0"/>
                </a:lnTo>
                <a:lnTo>
                  <a:pt x="0" y="0"/>
                </a:lnTo>
                <a:lnTo>
                  <a:pt x="0" y="54757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712" y="1026366"/>
            <a:ext cx="10306050" cy="50895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36550" indent="-299085">
              <a:lnSpc>
                <a:spcPct val="100000"/>
              </a:lnSpc>
              <a:spcBef>
                <a:spcPts val="325"/>
              </a:spcBef>
              <a:buFont typeface="Calibri"/>
              <a:buAutoNum type="arabicPeriod" startAt="5"/>
              <a:tabLst>
                <a:tab pos="337185" algn="l"/>
                <a:tab pos="5919470" algn="l"/>
              </a:tabLst>
            </a:pPr>
            <a:r>
              <a:rPr sz="2400" b="1" spc="-5" dirty="0">
                <a:latin typeface="Calibri"/>
                <a:cs typeface="Calibri"/>
              </a:rPr>
              <a:t>while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there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exists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𝑃</a:t>
            </a:r>
            <a:r>
              <a:rPr sz="2625" spc="75" baseline="-15873" dirty="0">
                <a:latin typeface="Cambria Math"/>
                <a:cs typeface="Cambria Math"/>
              </a:rPr>
              <a:t>𝑤𝑜𝑟𝑘𝑖𝑛𝑔	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do</a:t>
            </a:r>
            <a:endParaRPr sz="2400">
              <a:latin typeface="Calibri"/>
              <a:cs typeface="Calibri"/>
            </a:endParaRPr>
          </a:p>
          <a:p>
            <a:pPr marL="1252220" lvl="1" indent="-529590">
              <a:lnSpc>
                <a:spcPct val="100000"/>
              </a:lnSpc>
              <a:spcBef>
                <a:spcPts val="225"/>
              </a:spcBef>
              <a:buFont typeface="Calibri"/>
              <a:buAutoNum type="arabicPeriod"/>
              <a:tabLst>
                <a:tab pos="1252855" algn="l"/>
              </a:tabLst>
            </a:pPr>
            <a:r>
              <a:rPr sz="2400" i="1" dirty="0">
                <a:latin typeface="Calibri"/>
                <a:cs typeface="Calibri"/>
              </a:rPr>
              <a:t>part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 partition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partitions</a:t>
            </a:r>
            <a:endParaRPr sz="2400">
              <a:latin typeface="Calibri"/>
              <a:cs typeface="Calibri"/>
            </a:endParaRPr>
          </a:p>
          <a:p>
            <a:pPr marL="38100" marR="30480" indent="685165">
              <a:lnSpc>
                <a:spcPct val="105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5.2 </a:t>
            </a:r>
            <a:r>
              <a:rPr sz="2400" spc="-15" dirty="0">
                <a:latin typeface="Calibri"/>
                <a:cs typeface="Calibri"/>
              </a:rPr>
              <a:t>groups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partition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0" dirty="0">
                <a:latin typeface="Calibri"/>
                <a:cs typeface="Calibri"/>
              </a:rPr>
              <a:t>column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counts </a:t>
            </a:r>
            <a:r>
              <a:rPr sz="2400" spc="-5" dirty="0">
                <a:latin typeface="Calibri"/>
                <a:cs typeface="Calibri"/>
              </a:rPr>
              <a:t>occurrences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group_counts.</a:t>
            </a:r>
            <a:endParaRPr sz="2400">
              <a:latin typeface="Calibri"/>
              <a:cs typeface="Calibri"/>
            </a:endParaRPr>
          </a:p>
          <a:p>
            <a:pPr marL="1252220" lvl="1" indent="-529590">
              <a:lnSpc>
                <a:spcPct val="100000"/>
              </a:lnSpc>
              <a:spcBef>
                <a:spcPts val="145"/>
              </a:spcBef>
              <a:buFont typeface="Calibri"/>
              <a:buAutoNum type="arabicPeriod" startAt="3"/>
              <a:tabLst>
                <a:tab pos="1252855" algn="l"/>
              </a:tabLst>
            </a:pP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each </a:t>
            </a:r>
            <a:r>
              <a:rPr sz="2400" b="1" spc="-10" dirty="0">
                <a:latin typeface="Calibri"/>
                <a:cs typeface="Calibri"/>
              </a:rPr>
              <a:t>value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,count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i="1" spc="-10" dirty="0">
                <a:latin typeface="Calibri"/>
                <a:cs typeface="Calibri"/>
              </a:rPr>
              <a:t>group_counts</a:t>
            </a:r>
            <a:endParaRPr sz="2400">
              <a:latin typeface="Calibri"/>
              <a:cs typeface="Calibri"/>
            </a:endParaRPr>
          </a:p>
          <a:p>
            <a:pPr marL="2321560" lvl="2" indent="-6838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322195" algn="l"/>
              </a:tabLst>
            </a:pPr>
            <a:r>
              <a:rPr sz="2400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fraction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count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 count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dataset.</a:t>
            </a:r>
            <a:endParaRPr sz="2400">
              <a:latin typeface="Calibri"/>
              <a:cs typeface="Calibri"/>
            </a:endParaRPr>
          </a:p>
          <a:p>
            <a:pPr marL="2398395" lvl="2" indent="-760730">
              <a:lnSpc>
                <a:spcPct val="100000"/>
              </a:lnSpc>
              <a:spcBef>
                <a:spcPts val="145"/>
              </a:spcBef>
              <a:buAutoNum type="arabicPeriod" startAt="2"/>
              <a:tabLst>
                <a:tab pos="2399030" algn="l"/>
                <a:tab pos="3039110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	</a:t>
            </a:r>
            <a:r>
              <a:rPr sz="2400" spc="-10" dirty="0">
                <a:latin typeface="Calibri"/>
                <a:cs typeface="Calibri"/>
              </a:rPr>
              <a:t>absolute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 between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global_freq.</a:t>
            </a:r>
            <a:endParaRPr sz="2400">
              <a:latin typeface="Calibri"/>
              <a:cs typeface="Calibri"/>
            </a:endParaRPr>
          </a:p>
          <a:p>
            <a:pPr marL="2397760" lvl="2" indent="-760095">
              <a:lnSpc>
                <a:spcPct val="100000"/>
              </a:lnSpc>
              <a:spcBef>
                <a:spcPts val="145"/>
              </a:spcBef>
              <a:buAutoNum type="arabicPeriod" startAt="2"/>
              <a:tabLst>
                <a:tab pos="2398395" algn="l"/>
              </a:tabLst>
            </a:pPr>
            <a:r>
              <a:rPr sz="2400" spc="-10" dirty="0">
                <a:latin typeface="Calibri"/>
                <a:cs typeface="Calibri"/>
              </a:rPr>
              <a:t>Updates </a:t>
            </a:r>
            <a:r>
              <a:rPr sz="2400" i="1" spc="-5" dirty="0">
                <a:latin typeface="Calibri"/>
                <a:cs typeface="Calibri"/>
              </a:rPr>
              <a:t>d_max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greater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previously</a:t>
            </a:r>
            <a:endParaRPr sz="2400">
              <a:latin typeface="Calibri"/>
              <a:cs typeface="Calibri"/>
            </a:endParaRPr>
          </a:p>
          <a:p>
            <a:pPr marL="2552700">
              <a:lnSpc>
                <a:spcPct val="100000"/>
              </a:lnSpc>
              <a:spcBef>
                <a:spcPts val="145"/>
              </a:spcBef>
            </a:pPr>
            <a:r>
              <a:rPr sz="2400" spc="-5" dirty="0">
                <a:latin typeface="Calibri"/>
                <a:cs typeface="Calibri"/>
              </a:rPr>
              <a:t>observed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maximum.</a:t>
            </a:r>
            <a:endParaRPr sz="2400">
              <a:latin typeface="Calibri"/>
              <a:cs typeface="Calibri"/>
            </a:endParaRPr>
          </a:p>
          <a:p>
            <a:pPr marL="1320800" lvl="1" indent="-598170">
              <a:lnSpc>
                <a:spcPct val="100000"/>
              </a:lnSpc>
              <a:spcBef>
                <a:spcPts val="310"/>
              </a:spcBef>
              <a:buFont typeface="Calibri"/>
              <a:buAutoNum type="arabicPeriod" startAt="4"/>
              <a:tabLst>
                <a:tab pos="1320800" algn="l"/>
                <a:tab pos="1321435" algn="l"/>
                <a:tab pos="8597265" algn="l"/>
              </a:tabLst>
            </a:pPr>
            <a:r>
              <a:rPr sz="2400" b="1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d_max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threshold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 it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	</a:t>
            </a:r>
            <a:r>
              <a:rPr sz="2400" spc="25" dirty="0">
                <a:latin typeface="Cambria Math"/>
                <a:cs typeface="Cambria Math"/>
              </a:rPr>
              <a:t>𝑃</a:t>
            </a:r>
            <a:r>
              <a:rPr sz="2625" spc="37" baseline="-15873" dirty="0">
                <a:latin typeface="Cambria Math"/>
                <a:cs typeface="Cambria Math"/>
              </a:rPr>
              <a:t>𝑓𝑖𝑛𝑖𝑠ℎ𝑒𝑑</a:t>
            </a:r>
            <a:endParaRPr sz="2625" baseline="-15873">
              <a:latin typeface="Cambria Math"/>
              <a:cs typeface="Cambria Math"/>
            </a:endParaRPr>
          </a:p>
          <a:p>
            <a:pPr marL="1320800" lvl="1" indent="-598170">
              <a:lnSpc>
                <a:spcPct val="100000"/>
              </a:lnSpc>
              <a:spcBef>
                <a:spcPts val="1215"/>
              </a:spcBef>
              <a:buFont typeface="Calibri"/>
              <a:buAutoNum type="arabicPeriod" startAt="4"/>
              <a:tabLst>
                <a:tab pos="1320800" algn="l"/>
                <a:tab pos="1321435" algn="l"/>
              </a:tabLst>
            </a:pPr>
            <a:r>
              <a:rPr sz="2400" b="1" spc="-5" dirty="0">
                <a:latin typeface="Calibri"/>
                <a:cs typeface="Calibri"/>
              </a:rPr>
              <a:t>else </a:t>
            </a: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d_max </a:t>
            </a:r>
            <a:r>
              <a:rPr sz="2400" i="1" dirty="0">
                <a:latin typeface="Calibri"/>
                <a:cs typeface="Calibri"/>
              </a:rPr>
              <a:t>&gt;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threshold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</a:t>
            </a:r>
            <a:r>
              <a:rPr sz="2400" spc="-5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libri"/>
              <a:buAutoNum type="arabicPeriod" startAt="4"/>
            </a:pPr>
            <a:endParaRPr sz="1850">
              <a:latin typeface="Calibri"/>
              <a:cs typeface="Calibri"/>
            </a:endParaRPr>
          </a:p>
          <a:p>
            <a:pPr marL="2466975" lvl="2" indent="-8293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66975" algn="l"/>
                <a:tab pos="2467610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original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30" dirty="0">
                <a:latin typeface="Cambria Math"/>
                <a:cs typeface="Cambria Math"/>
              </a:rPr>
              <a:t>𝑃</a:t>
            </a:r>
            <a:r>
              <a:rPr sz="2625" spc="44" baseline="-15873" dirty="0">
                <a:latin typeface="Cambria Math"/>
                <a:cs typeface="Cambria Math"/>
              </a:rPr>
              <a:t>𝑓𝑖𝑛𝑖𝑠ℎ𝑒𝑑</a:t>
            </a:r>
            <a:endParaRPr sz="2625" baseline="-1587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365759"/>
            <a:ext cx="10812780" cy="617220"/>
          </a:xfrm>
          <a:custGeom>
            <a:avLst/>
            <a:gdLst/>
            <a:ahLst/>
            <a:cxnLst/>
            <a:rect l="l" t="t" r="r" b="b"/>
            <a:pathLst>
              <a:path w="10812780" h="617219">
                <a:moveTo>
                  <a:pt x="0" y="617220"/>
                </a:moveTo>
                <a:lnTo>
                  <a:pt x="10812780" y="617220"/>
                </a:lnTo>
                <a:lnTo>
                  <a:pt x="10812780" y="0"/>
                </a:lnTo>
                <a:lnTo>
                  <a:pt x="0" y="0"/>
                </a:lnTo>
                <a:lnTo>
                  <a:pt x="0" y="6172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674" y="294512"/>
            <a:ext cx="8074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ALGORITHM</a:t>
            </a:r>
            <a:r>
              <a:rPr spc="-15" dirty="0"/>
              <a:t> </a:t>
            </a:r>
            <a:r>
              <a:rPr spc="-20" dirty="0"/>
              <a:t>FOR</a:t>
            </a:r>
            <a:r>
              <a:rPr spc="-10" dirty="0"/>
              <a:t> </a:t>
            </a:r>
            <a:r>
              <a:rPr spc="-15" dirty="0"/>
              <a:t>T-CLOSENESS</a:t>
            </a:r>
            <a:r>
              <a:rPr spc="-30" dirty="0"/>
              <a:t> </a:t>
            </a:r>
            <a:r>
              <a:rPr spc="-15" dirty="0"/>
              <a:t>(</a:t>
            </a:r>
            <a:r>
              <a:rPr sz="3200" spc="-15" dirty="0"/>
              <a:t>CONTD..)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541019" y="982980"/>
            <a:ext cx="10812780" cy="5100955"/>
          </a:xfrm>
          <a:custGeom>
            <a:avLst/>
            <a:gdLst/>
            <a:ahLst/>
            <a:cxnLst/>
            <a:rect l="l" t="t" r="r" b="b"/>
            <a:pathLst>
              <a:path w="10812780" h="5100955">
                <a:moveTo>
                  <a:pt x="0" y="5100828"/>
                </a:moveTo>
                <a:lnTo>
                  <a:pt x="10812780" y="5100828"/>
                </a:lnTo>
                <a:lnTo>
                  <a:pt x="10812780" y="0"/>
                </a:lnTo>
                <a:lnTo>
                  <a:pt x="0" y="0"/>
                </a:lnTo>
                <a:lnTo>
                  <a:pt x="0" y="51008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9874" y="1045590"/>
            <a:ext cx="10493375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29972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63220" algn="l"/>
                <a:tab pos="4900930" algn="l"/>
              </a:tabLst>
            </a:pP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finished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partitions	</a:t>
            </a:r>
            <a:r>
              <a:rPr sz="2400" spc="40" dirty="0">
                <a:latin typeface="Cambria Math"/>
                <a:cs typeface="Cambria Math"/>
              </a:rPr>
              <a:t>𝑃</a:t>
            </a:r>
            <a:r>
              <a:rPr sz="2625" spc="60" baseline="-15873" dirty="0">
                <a:latin typeface="Cambria Math"/>
                <a:cs typeface="Cambria Math"/>
              </a:rPr>
              <a:t>𝑓𝑖𝑛𝑖𝑠ℎ𝑒𝑑</a:t>
            </a:r>
            <a:r>
              <a:rPr sz="2400" spc="4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eriod" startAt="6"/>
            </a:pPr>
            <a:endParaRPr sz="2050">
              <a:latin typeface="Calibri"/>
              <a:cs typeface="Calibri"/>
            </a:endParaRPr>
          </a:p>
          <a:p>
            <a:pPr marL="362585" indent="-299720">
              <a:lnSpc>
                <a:spcPct val="100000"/>
              </a:lnSpc>
              <a:buAutoNum type="arabicPeriod" startAt="6"/>
              <a:tabLst>
                <a:tab pos="363220" algn="l"/>
              </a:tabLst>
            </a:pPr>
            <a:r>
              <a:rPr sz="2400" spc="-15" dirty="0">
                <a:latin typeface="Calibri"/>
                <a:cs typeface="Calibri"/>
              </a:rPr>
              <a:t>Display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points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plot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rectangular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subplots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demarcate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partitions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show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distribution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partitions.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362585" indent="-299720">
              <a:lnSpc>
                <a:spcPct val="100000"/>
              </a:lnSpc>
              <a:buAutoNum type="arabicPeriod" startAt="8"/>
              <a:tabLst>
                <a:tab pos="363220" algn="l"/>
              </a:tabLst>
            </a:pPr>
            <a:r>
              <a:rPr sz="2400" spc="-15" dirty="0">
                <a:latin typeface="Calibri"/>
                <a:cs typeface="Calibri"/>
              </a:rPr>
              <a:t>Display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t-closeness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quasi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sensitive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identifiers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Calibri"/>
                <a:cs typeface="Calibri"/>
              </a:rPr>
              <a:t>partition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227" y="365759"/>
            <a:ext cx="10673080" cy="716280"/>
          </a:xfrm>
          <a:custGeom>
            <a:avLst/>
            <a:gdLst/>
            <a:ahLst/>
            <a:cxnLst/>
            <a:rect l="l" t="t" r="r" b="b"/>
            <a:pathLst>
              <a:path w="10673080" h="716280">
                <a:moveTo>
                  <a:pt x="0" y="716279"/>
                </a:moveTo>
                <a:lnTo>
                  <a:pt x="10672572" y="716279"/>
                </a:lnTo>
                <a:lnTo>
                  <a:pt x="10672572" y="0"/>
                </a:lnTo>
                <a:lnTo>
                  <a:pt x="0" y="0"/>
                </a:lnTo>
                <a:lnTo>
                  <a:pt x="0" y="7162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663" y="305562"/>
            <a:ext cx="43326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/>
              <a:t>RESULTS </a:t>
            </a:r>
            <a:r>
              <a:rPr sz="4400" spc="-65" dirty="0"/>
              <a:t>OBTAINED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681227" y="1082039"/>
            <a:ext cx="10673080" cy="5095240"/>
          </a:xfrm>
          <a:custGeom>
            <a:avLst/>
            <a:gdLst/>
            <a:ahLst/>
            <a:cxnLst/>
            <a:rect l="l" t="t" r="r" b="b"/>
            <a:pathLst>
              <a:path w="10673080" h="5095240">
                <a:moveTo>
                  <a:pt x="0" y="5094732"/>
                </a:moveTo>
                <a:lnTo>
                  <a:pt x="10672572" y="5094732"/>
                </a:lnTo>
                <a:lnTo>
                  <a:pt x="10672572" y="0"/>
                </a:lnTo>
                <a:lnTo>
                  <a:pt x="0" y="0"/>
                </a:lnTo>
                <a:lnTo>
                  <a:pt x="0" y="50947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663" y="1070864"/>
            <a:ext cx="10515600" cy="356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cases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tested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quasi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identifiers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evaluate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discernability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318770" indent="-306705">
              <a:lnSpc>
                <a:spcPct val="100000"/>
              </a:lnSpc>
              <a:buAutoNum type="alphaLcParenR"/>
              <a:tabLst>
                <a:tab pos="319405" algn="l"/>
              </a:tabLst>
            </a:pPr>
            <a:r>
              <a:rPr sz="2400" spc="-45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quasi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numerical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lphaLcParenR"/>
            </a:pPr>
            <a:endParaRPr sz="195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buAutoNum type="alphaLcParenR"/>
              <a:tabLst>
                <a:tab pos="332740" algn="l"/>
              </a:tabLst>
            </a:pPr>
            <a:r>
              <a:rPr sz="2400" spc="-45" dirty="0">
                <a:latin typeface="Calibri"/>
                <a:cs typeface="Calibri"/>
              </a:rPr>
              <a:t>Two</a:t>
            </a:r>
            <a:r>
              <a:rPr sz="2400" spc="-5" dirty="0">
                <a:latin typeface="Calibri"/>
                <a:cs typeface="Calibri"/>
              </a:rPr>
              <a:t> quasi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 numerical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categorical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lphaLcParenR"/>
            </a:pPr>
            <a:endParaRPr sz="1950">
              <a:latin typeface="Calibri"/>
              <a:cs typeface="Calibri"/>
            </a:endParaRPr>
          </a:p>
          <a:p>
            <a:pPr marL="302260" indent="-289560">
              <a:lnSpc>
                <a:spcPct val="100000"/>
              </a:lnSpc>
              <a:buAutoNum type="alphaLcParenR"/>
              <a:tabLst>
                <a:tab pos="302260" algn="l"/>
              </a:tabLst>
            </a:pPr>
            <a:r>
              <a:rPr sz="2400" spc="-45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quasi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-15" dirty="0">
                <a:latin typeface="Calibri"/>
                <a:cs typeface="Calibri"/>
              </a:rPr>
              <a:t> categorical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Calibri"/>
              <a:buAutoNum type="alphaLcParenR"/>
            </a:pPr>
            <a:endParaRPr sz="195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buAutoNum type="alphaLcParenR"/>
              <a:tabLst>
                <a:tab pos="332740" algn="l"/>
              </a:tabLst>
            </a:pPr>
            <a:r>
              <a:rPr sz="2400" spc="-10" dirty="0">
                <a:latin typeface="Calibri"/>
                <a:cs typeface="Calibri"/>
              </a:rPr>
              <a:t>Three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quasi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1870" y="360997"/>
          <a:ext cx="10854053" cy="5687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7840"/>
                <a:gridCol w="3916679"/>
                <a:gridCol w="89534"/>
              </a:tblGrid>
              <a:tr h="600456">
                <a:tc gridSpan="3">
                  <a:txBody>
                    <a:bodyPr/>
                    <a:lstStyle/>
                    <a:p>
                      <a:pPr marL="93345">
                        <a:lnSpc>
                          <a:spcPts val="4265"/>
                        </a:lnSpc>
                      </a:pPr>
                      <a:r>
                        <a:rPr sz="4000" spc="-15" dirty="0">
                          <a:latin typeface="Calibri Light"/>
                          <a:cs typeface="Calibri Light"/>
                        </a:rPr>
                        <a:t>SCREENSHOTS</a:t>
                      </a:r>
                      <a:r>
                        <a:rPr sz="40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4000" spc="-5" dirty="0"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40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4000" spc="-10" dirty="0"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40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4000" spc="-55" dirty="0">
                          <a:latin typeface="Calibri Light"/>
                          <a:cs typeface="Calibri Light"/>
                        </a:rPr>
                        <a:t>RESULTS</a:t>
                      </a:r>
                      <a:r>
                        <a:rPr sz="40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4000" spc="-55" dirty="0">
                          <a:latin typeface="Calibri Light"/>
                          <a:cs typeface="Calibri Light"/>
                        </a:rPr>
                        <a:t>OBTAINED</a:t>
                      </a:r>
                      <a:endParaRPr sz="40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5693">
                <a:tc gridSpan="3">
                  <a:txBody>
                    <a:bodyPr/>
                    <a:lstStyle/>
                    <a:p>
                      <a:pPr marL="321945" indent="-229235">
                        <a:lnSpc>
                          <a:spcPts val="2795"/>
                        </a:lnSpc>
                        <a:buFont typeface="Arial MT"/>
                        <a:buChar char="•"/>
                        <a:tabLst>
                          <a:tab pos="322580" algn="l"/>
                        </a:tabLst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Case</a:t>
                      </a:r>
                      <a:r>
                        <a:rPr sz="2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2400" b="1" i="1" spc="-5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2400" b="1" i="1" dirty="0">
                          <a:latin typeface="Calibri"/>
                          <a:cs typeface="Calibri"/>
                        </a:rPr>
                        <a:t> k=5</a:t>
                      </a:r>
                      <a:r>
                        <a:rPr sz="2400" b="1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400" b="1" i="1" dirty="0">
                          <a:latin typeface="Calibri"/>
                          <a:cs typeface="Calibri"/>
                        </a:rPr>
                        <a:t> 2</a:t>
                      </a:r>
                      <a:r>
                        <a:rPr sz="2400" b="1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dirty="0">
                          <a:latin typeface="Calibri"/>
                          <a:cs typeface="Calibri"/>
                        </a:rPr>
                        <a:t>quasi</a:t>
                      </a:r>
                      <a:r>
                        <a:rPr sz="2400" b="1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spc="-10" dirty="0">
                          <a:latin typeface="Calibri"/>
                          <a:cs typeface="Calibri"/>
                        </a:rPr>
                        <a:t>identifiers,</a:t>
                      </a:r>
                      <a:r>
                        <a:rPr sz="2400" b="1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dirty="0">
                          <a:latin typeface="Calibri"/>
                          <a:cs typeface="Calibri"/>
                        </a:rPr>
                        <a:t>both</a:t>
                      </a:r>
                      <a:r>
                        <a:rPr sz="2400" b="1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spc="-10" dirty="0">
                          <a:latin typeface="Calibri"/>
                          <a:cs typeface="Calibri"/>
                        </a:rPr>
                        <a:t>numerical</a:t>
                      </a:r>
                      <a:r>
                        <a:rPr sz="2400" b="1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dirty="0">
                          <a:latin typeface="Calibri"/>
                          <a:cs typeface="Calibri"/>
                        </a:rPr>
                        <a:t>(age,</a:t>
                      </a:r>
                      <a:r>
                        <a:rPr sz="24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spc="-10" dirty="0">
                          <a:latin typeface="Calibri"/>
                          <a:cs typeface="Calibri"/>
                        </a:rPr>
                        <a:t>education-num)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49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21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666" y="1566672"/>
            <a:ext cx="6841537" cy="42397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7204" y="1566672"/>
            <a:ext cx="3912107" cy="4232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48" y="365759"/>
            <a:ext cx="10932160" cy="508000"/>
          </a:xfrm>
          <a:custGeom>
            <a:avLst/>
            <a:gdLst/>
            <a:ahLst/>
            <a:cxnLst/>
            <a:rect l="l" t="t" r="r" b="b"/>
            <a:pathLst>
              <a:path w="10932160" h="508000">
                <a:moveTo>
                  <a:pt x="0" y="507491"/>
                </a:moveTo>
                <a:lnTo>
                  <a:pt x="10931652" y="507491"/>
                </a:lnTo>
                <a:lnTo>
                  <a:pt x="10931652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497" y="239090"/>
            <a:ext cx="5310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</a:t>
            </a:r>
            <a:r>
              <a:rPr spc="-30" dirty="0"/>
              <a:t> </a:t>
            </a:r>
            <a:r>
              <a:rPr spc="-5" dirty="0"/>
              <a:t>1</a:t>
            </a:r>
            <a:r>
              <a:rPr spc="-20" dirty="0"/>
              <a:t> </a:t>
            </a:r>
            <a:r>
              <a:rPr spc="-55" dirty="0"/>
              <a:t>RESULTS</a:t>
            </a:r>
            <a:r>
              <a:rPr spc="-30" dirty="0"/>
              <a:t> </a:t>
            </a:r>
            <a:r>
              <a:rPr spc="-15" dirty="0"/>
              <a:t>CONTD</a:t>
            </a:r>
            <a:r>
              <a:rPr spc="-20" dirty="0"/>
              <a:t> </a:t>
            </a:r>
            <a:r>
              <a:rPr spc="-5" dirty="0"/>
              <a:t>…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5798" y="883666"/>
            <a:ext cx="10944860" cy="5493385"/>
            <a:chOff x="415798" y="883666"/>
            <a:chExt cx="10944860" cy="5493385"/>
          </a:xfrm>
        </p:grpSpPr>
        <p:sp>
          <p:nvSpPr>
            <p:cNvPr id="5" name="object 5"/>
            <p:cNvSpPr/>
            <p:nvPr/>
          </p:nvSpPr>
          <p:spPr>
            <a:xfrm>
              <a:off x="422148" y="890016"/>
              <a:ext cx="10932160" cy="5480685"/>
            </a:xfrm>
            <a:custGeom>
              <a:avLst/>
              <a:gdLst/>
              <a:ahLst/>
              <a:cxnLst/>
              <a:rect l="l" t="t" r="r" b="b"/>
              <a:pathLst>
                <a:path w="10932160" h="5480685">
                  <a:moveTo>
                    <a:pt x="0" y="5480304"/>
                  </a:moveTo>
                  <a:lnTo>
                    <a:pt x="10931652" y="5480304"/>
                  </a:lnTo>
                  <a:lnTo>
                    <a:pt x="10931652" y="0"/>
                  </a:lnTo>
                  <a:lnTo>
                    <a:pt x="0" y="0"/>
                  </a:lnTo>
                  <a:lnTo>
                    <a:pt x="0" y="5480304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0" y="986028"/>
              <a:ext cx="5751576" cy="5288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0077" y="981265"/>
              <a:ext cx="5761355" cy="5297805"/>
            </a:xfrm>
            <a:custGeom>
              <a:avLst/>
              <a:gdLst/>
              <a:ahLst/>
              <a:cxnLst/>
              <a:rect l="l" t="t" r="r" b="b"/>
              <a:pathLst>
                <a:path w="5761355" h="5297805">
                  <a:moveTo>
                    <a:pt x="0" y="5297805"/>
                  </a:moveTo>
                  <a:lnTo>
                    <a:pt x="5761101" y="5297805"/>
                  </a:lnTo>
                  <a:lnTo>
                    <a:pt x="5761101" y="0"/>
                  </a:lnTo>
                  <a:lnTo>
                    <a:pt x="0" y="0"/>
                  </a:lnTo>
                  <a:lnTo>
                    <a:pt x="0" y="52978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7583" y="986028"/>
              <a:ext cx="4335599" cy="52882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72757" y="981265"/>
              <a:ext cx="4621530" cy="5297805"/>
            </a:xfrm>
            <a:custGeom>
              <a:avLst/>
              <a:gdLst/>
              <a:ahLst/>
              <a:cxnLst/>
              <a:rect l="l" t="t" r="r" b="b"/>
              <a:pathLst>
                <a:path w="4621530" h="5297805">
                  <a:moveTo>
                    <a:pt x="0" y="5297805"/>
                  </a:moveTo>
                  <a:lnTo>
                    <a:pt x="4621149" y="5297805"/>
                  </a:lnTo>
                  <a:lnTo>
                    <a:pt x="4621149" y="0"/>
                  </a:lnTo>
                  <a:lnTo>
                    <a:pt x="0" y="0"/>
                  </a:lnTo>
                  <a:lnTo>
                    <a:pt x="0" y="52978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365759"/>
            <a:ext cx="11021695" cy="696595"/>
          </a:xfrm>
          <a:custGeom>
            <a:avLst/>
            <a:gdLst/>
            <a:ahLst/>
            <a:cxnLst/>
            <a:rect l="l" t="t" r="r" b="b"/>
            <a:pathLst>
              <a:path w="11021695" h="696594">
                <a:moveTo>
                  <a:pt x="0" y="696468"/>
                </a:moveTo>
                <a:lnTo>
                  <a:pt x="11021567" y="696468"/>
                </a:lnTo>
                <a:lnTo>
                  <a:pt x="11021567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8832" y="370459"/>
            <a:ext cx="990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GRAPH</a:t>
            </a:r>
            <a:r>
              <a:rPr sz="3600" spc="-10" dirty="0"/>
              <a:t> </a:t>
            </a:r>
            <a:r>
              <a:rPr sz="3600" spc="-20" dirty="0"/>
              <a:t>FOR</a:t>
            </a:r>
            <a:r>
              <a:rPr sz="3600" spc="-30" dirty="0"/>
              <a:t> </a:t>
            </a:r>
            <a:r>
              <a:rPr sz="3600" spc="-5" dirty="0"/>
              <a:t>K-ANONYMITY</a:t>
            </a:r>
            <a:r>
              <a:rPr sz="3600" spc="-10" dirty="0"/>
              <a:t> </a:t>
            </a:r>
            <a:r>
              <a:rPr sz="3600" spc="-5" dirty="0"/>
              <a:t>AND</a:t>
            </a:r>
            <a:r>
              <a:rPr sz="3600" spc="-10" dirty="0"/>
              <a:t> </a:t>
            </a:r>
            <a:r>
              <a:rPr sz="3600" spc="-5" dirty="0"/>
              <a:t>L-DIVERSITY</a:t>
            </a:r>
            <a:r>
              <a:rPr sz="3600" spc="-25" dirty="0"/>
              <a:t> </a:t>
            </a:r>
            <a:r>
              <a:rPr sz="3600" dirty="0"/>
              <a:t>(</a:t>
            </a:r>
            <a:r>
              <a:rPr sz="3600" spc="-5" dirty="0"/>
              <a:t> CASE</a:t>
            </a:r>
            <a:r>
              <a:rPr sz="3600" spc="-10" dirty="0"/>
              <a:t> </a:t>
            </a:r>
            <a:r>
              <a:rPr sz="3600" dirty="0"/>
              <a:t>1)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621645" y="1222198"/>
            <a:ext cx="10961370" cy="4860290"/>
            <a:chOff x="621645" y="1222198"/>
            <a:chExt cx="10961370" cy="4860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645" y="1222198"/>
              <a:ext cx="5238260" cy="48601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9168" y="1222198"/>
              <a:ext cx="5453758" cy="486013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933815" y="6105245"/>
            <a:ext cx="281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344" y="3184056"/>
            <a:ext cx="203835" cy="10153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10" dirty="0">
                <a:latin typeface="Calibri"/>
                <a:cs typeface="Calibri"/>
              </a:rPr>
              <a:t>Education_no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2222" y="3153322"/>
            <a:ext cx="203835" cy="10153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10" dirty="0">
                <a:latin typeface="Calibri"/>
                <a:cs typeface="Calibri"/>
              </a:rPr>
              <a:t>Education_no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3866" y="6138468"/>
            <a:ext cx="281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9787" y="1062227"/>
            <a:ext cx="11012805" cy="5481955"/>
          </a:xfrm>
          <a:custGeom>
            <a:avLst/>
            <a:gdLst/>
            <a:ahLst/>
            <a:cxnLst/>
            <a:rect l="l" t="t" r="r" b="b"/>
            <a:pathLst>
              <a:path w="11012805" h="5481955">
                <a:moveTo>
                  <a:pt x="0" y="5481828"/>
                </a:moveTo>
                <a:lnTo>
                  <a:pt x="11012423" y="5481828"/>
                </a:lnTo>
                <a:lnTo>
                  <a:pt x="11012423" y="0"/>
                </a:lnTo>
                <a:lnTo>
                  <a:pt x="0" y="0"/>
                </a:lnTo>
                <a:lnTo>
                  <a:pt x="0" y="5481828"/>
                </a:lnTo>
                <a:close/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644" y="254508"/>
            <a:ext cx="11041380" cy="620395"/>
          </a:xfrm>
          <a:custGeom>
            <a:avLst/>
            <a:gdLst/>
            <a:ahLst/>
            <a:cxnLst/>
            <a:rect l="l" t="t" r="r" b="b"/>
            <a:pathLst>
              <a:path w="11041380" h="620394">
                <a:moveTo>
                  <a:pt x="0" y="620268"/>
                </a:moveTo>
                <a:lnTo>
                  <a:pt x="11041380" y="620268"/>
                </a:lnTo>
                <a:lnTo>
                  <a:pt x="11041380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079" y="184785"/>
            <a:ext cx="4572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PROBLEM</a:t>
            </a:r>
            <a:r>
              <a:rPr spc="-55" dirty="0"/>
              <a:t> </a:t>
            </a:r>
            <a:r>
              <a:rPr spc="-80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580644" y="874775"/>
            <a:ext cx="11041380" cy="5227320"/>
          </a:xfrm>
          <a:custGeom>
            <a:avLst/>
            <a:gdLst/>
            <a:ahLst/>
            <a:cxnLst/>
            <a:rect l="l" t="t" r="r" b="b"/>
            <a:pathLst>
              <a:path w="11041380" h="5227320">
                <a:moveTo>
                  <a:pt x="0" y="5227320"/>
                </a:moveTo>
                <a:lnTo>
                  <a:pt x="11041380" y="5227320"/>
                </a:lnTo>
                <a:lnTo>
                  <a:pt x="11041380" y="0"/>
                </a:lnTo>
                <a:lnTo>
                  <a:pt x="0" y="0"/>
                </a:lnTo>
                <a:lnTo>
                  <a:pt x="0" y="5227320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079" y="832717"/>
            <a:ext cx="10624185" cy="318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1542415" algn="l"/>
                <a:tab pos="7855584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sets used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Generative </a:t>
            </a:r>
            <a:r>
              <a:rPr sz="2400" dirty="0">
                <a:latin typeface="Calibri"/>
                <a:cs typeface="Calibri"/>
              </a:rPr>
              <a:t>AI model </a:t>
            </a:r>
            <a:r>
              <a:rPr sz="2400" spc="-5" dirty="0">
                <a:latin typeface="Calibri"/>
                <a:cs typeface="Calibri"/>
              </a:rPr>
              <a:t>carry </a:t>
            </a:r>
            <a:r>
              <a:rPr sz="2400" spc="-10" dirty="0">
                <a:latin typeface="Calibri"/>
                <a:cs typeface="Calibri"/>
              </a:rPr>
              <a:t>confidential </a:t>
            </a:r>
            <a:r>
              <a:rPr sz="2400" spc="-5" dirty="0">
                <a:latin typeface="Calibri"/>
                <a:cs typeface="Calibri"/>
              </a:rPr>
              <a:t>reports, employee or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	sensitive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due-diligence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	</a:t>
            </a:r>
            <a:r>
              <a:rPr sz="2400" spc="-15" dirty="0">
                <a:latin typeface="Calibri"/>
                <a:cs typeface="Calibri"/>
              </a:rPr>
              <a:t>contracts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protected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privacy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safe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guarded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against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unauthorised</a:t>
            </a:r>
            <a:r>
              <a:rPr sz="2400" dirty="0">
                <a:latin typeface="Calibri"/>
                <a:cs typeface="Calibri"/>
              </a:rPr>
              <a:t> access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exploitation.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241300" algn="l"/>
                <a:tab pos="876300" algn="l"/>
              </a:tabLst>
            </a:pPr>
            <a:r>
              <a:rPr sz="2400" spc="-5" dirty="0">
                <a:latin typeface="Calibri"/>
                <a:cs typeface="Calibri"/>
              </a:rPr>
              <a:t>This	brings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privacy</a:t>
            </a:r>
            <a:r>
              <a:rPr sz="2400" spc="-5" dirty="0">
                <a:latin typeface="Calibri"/>
                <a:cs typeface="Calibri"/>
              </a:rPr>
              <a:t> preserving </a:t>
            </a:r>
            <a:r>
              <a:rPr sz="2400" spc="-10" dirty="0">
                <a:latin typeface="Calibri"/>
                <a:cs typeface="Calibri"/>
              </a:rPr>
              <a:t>technique.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455" y="365759"/>
            <a:ext cx="10753725" cy="597535"/>
          </a:xfrm>
          <a:custGeom>
            <a:avLst/>
            <a:gdLst/>
            <a:ahLst/>
            <a:cxnLst/>
            <a:rect l="l" t="t" r="r" b="b"/>
            <a:pathLst>
              <a:path w="10753725" h="597535">
                <a:moveTo>
                  <a:pt x="0" y="597408"/>
                </a:moveTo>
                <a:lnTo>
                  <a:pt x="10753344" y="597408"/>
                </a:lnTo>
                <a:lnTo>
                  <a:pt x="10753344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586" y="284175"/>
            <a:ext cx="718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GRAPH</a:t>
            </a:r>
            <a:r>
              <a:rPr spc="-20" dirty="0"/>
              <a:t> FOR </a:t>
            </a:r>
            <a:r>
              <a:rPr spc="-15" dirty="0"/>
              <a:t>T-CLOSENESS</a:t>
            </a:r>
            <a:r>
              <a:rPr spc="-40" dirty="0"/>
              <a:t> </a:t>
            </a:r>
            <a:r>
              <a:rPr spc="-5" dirty="0"/>
              <a:t>(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20" dirty="0"/>
              <a:t> </a:t>
            </a:r>
            <a:r>
              <a:rPr spc="-5" dirty="0"/>
              <a:t>1)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711" y="1280160"/>
            <a:ext cx="5556232" cy="53589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54672" y="2870835"/>
          <a:ext cx="4474210" cy="175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105"/>
                <a:gridCol w="2237105"/>
              </a:tblGrid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Anonymisation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Technique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Discernability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metric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K-anonymisation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L-diversity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T-closeness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72154" y="6385356"/>
            <a:ext cx="281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664" y="3478188"/>
            <a:ext cx="203835" cy="10153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10" dirty="0">
                <a:latin typeface="Calibri"/>
                <a:cs typeface="Calibri"/>
              </a:rPr>
              <a:t>Education_no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0455" y="963167"/>
            <a:ext cx="10753725" cy="5707380"/>
          </a:xfrm>
          <a:custGeom>
            <a:avLst/>
            <a:gdLst/>
            <a:ahLst/>
            <a:cxnLst/>
            <a:rect l="l" t="t" r="r" b="b"/>
            <a:pathLst>
              <a:path w="10753725" h="5707380">
                <a:moveTo>
                  <a:pt x="0" y="5707380"/>
                </a:moveTo>
                <a:lnTo>
                  <a:pt x="10753344" y="5707380"/>
                </a:lnTo>
                <a:lnTo>
                  <a:pt x="10753344" y="0"/>
                </a:lnTo>
                <a:lnTo>
                  <a:pt x="0" y="0"/>
                </a:lnTo>
                <a:lnTo>
                  <a:pt x="0" y="5707380"/>
                </a:lnTo>
                <a:close/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365759"/>
            <a:ext cx="10843260" cy="528955"/>
          </a:xfrm>
          <a:custGeom>
            <a:avLst/>
            <a:gdLst/>
            <a:ahLst/>
            <a:cxnLst/>
            <a:rect l="l" t="t" r="r" b="b"/>
            <a:pathLst>
              <a:path w="10843260" h="528955">
                <a:moveTo>
                  <a:pt x="0" y="528827"/>
                </a:moveTo>
                <a:lnTo>
                  <a:pt x="10843260" y="528827"/>
                </a:lnTo>
                <a:lnTo>
                  <a:pt x="10843260" y="0"/>
                </a:lnTo>
                <a:lnTo>
                  <a:pt x="0" y="0"/>
                </a:lnTo>
                <a:lnTo>
                  <a:pt x="0" y="5288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194" y="249681"/>
            <a:ext cx="2612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510540" y="894588"/>
            <a:ext cx="10843260" cy="5282565"/>
          </a:xfrm>
          <a:custGeom>
            <a:avLst/>
            <a:gdLst/>
            <a:ahLst/>
            <a:cxnLst/>
            <a:rect l="l" t="t" r="r" b="b"/>
            <a:pathLst>
              <a:path w="10843260" h="5282565">
                <a:moveTo>
                  <a:pt x="0" y="5282184"/>
                </a:moveTo>
                <a:lnTo>
                  <a:pt x="10843260" y="5282184"/>
                </a:lnTo>
                <a:lnTo>
                  <a:pt x="10843260" y="0"/>
                </a:lnTo>
                <a:lnTo>
                  <a:pt x="0" y="0"/>
                </a:lnTo>
                <a:lnTo>
                  <a:pt x="0" y="5282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194" y="887044"/>
            <a:ext cx="10687050" cy="51085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marR="6985" indent="-228600" algn="just">
              <a:lnSpc>
                <a:spcPct val="85100"/>
              </a:lnSpc>
              <a:spcBef>
                <a:spcPts val="370"/>
              </a:spcBef>
              <a:buChar char="•"/>
              <a:tabLst>
                <a:tab pos="241300" algn="l"/>
              </a:tabLst>
            </a:pP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1.Ahmed</a:t>
            </a:r>
            <a:r>
              <a:rPr sz="1500" spc="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Abdeen</a:t>
            </a:r>
            <a:r>
              <a:rPr sz="1500" spc="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Hamed,</a:t>
            </a:r>
            <a:r>
              <a:rPr sz="1500" spc="1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Malgorzata</a:t>
            </a:r>
            <a:r>
              <a:rPr sz="1500" spc="1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Zachara-Szymanska,</a:t>
            </a:r>
            <a:r>
              <a:rPr sz="1500" spc="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XindongWu,Safeguarding</a:t>
            </a:r>
            <a:r>
              <a:rPr sz="1500" spc="1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authenticity</a:t>
            </a:r>
            <a:r>
              <a:rPr sz="1500" spc="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500" spc="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mitigating</a:t>
            </a:r>
            <a:r>
              <a:rPr sz="1500" spc="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500" spc="1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harms </a:t>
            </a:r>
            <a:r>
              <a:rPr sz="1500" spc="-40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generative AI: Issues, research agenda,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policies for detection, fact-checking,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ethical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AI,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iScience 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,Volume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27,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Issue</a:t>
            </a:r>
            <a:r>
              <a:rPr sz="15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2,2024.</a:t>
            </a:r>
            <a:endParaRPr sz="1500">
              <a:latin typeface="Arial MT"/>
              <a:cs typeface="Arial MT"/>
            </a:endParaRPr>
          </a:p>
          <a:p>
            <a:pPr marL="240665" marR="7620" indent="-228600">
              <a:lnSpc>
                <a:spcPts val="1540"/>
              </a:lnSpc>
              <a:spcBef>
                <a:spcPts val="1525"/>
              </a:spcBef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2.</a:t>
            </a:r>
            <a:r>
              <a:rPr sz="15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J.</a:t>
            </a:r>
            <a:r>
              <a:rPr sz="15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-H.</a:t>
            </a:r>
            <a:r>
              <a:rPr sz="1500" spc="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Arial MT"/>
                <a:cs typeface="Arial MT"/>
              </a:rPr>
              <a:t>Weng</a:t>
            </a:r>
            <a:r>
              <a:rPr sz="15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15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Arial MT"/>
                <a:cs typeface="Arial MT"/>
              </a:rPr>
              <a:t>P.</a:t>
            </a:r>
            <a:r>
              <a:rPr sz="1500" spc="1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333333"/>
                </a:solidFill>
                <a:latin typeface="Arial MT"/>
                <a:cs typeface="Arial MT"/>
              </a:rPr>
              <a:t>-W.</a:t>
            </a:r>
            <a:r>
              <a:rPr sz="1500" spc="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Chi,</a:t>
            </a:r>
            <a:r>
              <a:rPr sz="15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"Multi-Level</a:t>
            </a:r>
            <a:r>
              <a:rPr sz="1500" spc="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Privacy</a:t>
            </a:r>
            <a:r>
              <a:rPr sz="15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Preserving</a:t>
            </a:r>
            <a:r>
              <a:rPr sz="1500" spc="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333333"/>
                </a:solidFill>
                <a:latin typeface="Arial MT"/>
                <a:cs typeface="Arial MT"/>
              </a:rPr>
              <a:t>K-Anonymity,"</a:t>
            </a:r>
            <a:r>
              <a:rPr sz="150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i="1" dirty="0">
                <a:solidFill>
                  <a:srgbClr val="333333"/>
                </a:solidFill>
                <a:latin typeface="Arial"/>
                <a:cs typeface="Arial"/>
              </a:rPr>
              <a:t>2021</a:t>
            </a:r>
            <a:r>
              <a:rPr sz="1500" i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333333"/>
                </a:solidFill>
                <a:latin typeface="Arial"/>
                <a:cs typeface="Arial"/>
              </a:rPr>
              <a:t>16th</a:t>
            </a:r>
            <a:r>
              <a:rPr sz="1500" i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spc="-10" dirty="0">
                <a:solidFill>
                  <a:srgbClr val="333333"/>
                </a:solidFill>
                <a:latin typeface="Arial"/>
                <a:cs typeface="Arial"/>
              </a:rPr>
              <a:t>Asia</a:t>
            </a:r>
            <a:r>
              <a:rPr sz="1500" i="1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333333"/>
                </a:solidFill>
                <a:latin typeface="Arial"/>
                <a:cs typeface="Arial"/>
              </a:rPr>
              <a:t>Joint</a:t>
            </a:r>
            <a:r>
              <a:rPr sz="1500" i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333333"/>
                </a:solidFill>
                <a:latin typeface="Arial"/>
                <a:cs typeface="Arial"/>
              </a:rPr>
              <a:t>Conference</a:t>
            </a:r>
            <a:r>
              <a:rPr sz="1500" i="1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spc="-1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500" i="1" spc="-4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333333"/>
                </a:solidFill>
                <a:latin typeface="Arial"/>
                <a:cs typeface="Arial"/>
              </a:rPr>
              <a:t>Information</a:t>
            </a:r>
            <a:r>
              <a:rPr sz="1500" i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333333"/>
                </a:solidFill>
                <a:latin typeface="Arial"/>
                <a:cs typeface="Arial"/>
              </a:rPr>
              <a:t>Security</a:t>
            </a:r>
            <a:r>
              <a:rPr sz="1500" i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333333"/>
                </a:solidFill>
                <a:latin typeface="Arial"/>
                <a:cs typeface="Arial"/>
              </a:rPr>
              <a:t>(AsiaJCIS)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,</a:t>
            </a:r>
            <a:r>
              <a:rPr sz="15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Seoul,</a:t>
            </a:r>
            <a:r>
              <a:rPr sz="15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Korea,</a:t>
            </a:r>
            <a:r>
              <a:rPr sz="15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Republic</a:t>
            </a:r>
            <a:r>
              <a:rPr sz="15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of,</a:t>
            </a:r>
            <a:r>
              <a:rPr sz="15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2021,</a:t>
            </a:r>
            <a:r>
              <a:rPr sz="15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pp.</a:t>
            </a:r>
            <a:r>
              <a:rPr sz="15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61-67.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12121"/>
              </a:buClr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240665" marR="7620" indent="-228600">
              <a:lnSpc>
                <a:spcPts val="1520"/>
              </a:lnSpc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3.</a:t>
            </a:r>
            <a:r>
              <a:rPr sz="1500" spc="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Mei</a:t>
            </a:r>
            <a:r>
              <a:rPr sz="15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333333"/>
                </a:solidFill>
                <a:latin typeface="Arial MT"/>
                <a:cs typeface="Arial MT"/>
              </a:rPr>
              <a:t>Yu,</a:t>
            </a:r>
            <a:r>
              <a:rPr sz="15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Arial MT"/>
                <a:cs typeface="Arial MT"/>
              </a:rPr>
              <a:t>Yu</a:t>
            </a:r>
            <a:r>
              <a:rPr sz="15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Du,</a:t>
            </a:r>
            <a:r>
              <a:rPr sz="15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333333"/>
                </a:solidFill>
                <a:latin typeface="Arial MT"/>
                <a:cs typeface="Arial MT"/>
              </a:rPr>
              <a:t>Tianyi</a:t>
            </a:r>
            <a:r>
              <a:rPr sz="15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Xu,</a:t>
            </a:r>
            <a:r>
              <a:rPr sz="15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Jian</a:t>
            </a:r>
            <a:r>
              <a:rPr sz="15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Arial MT"/>
                <a:cs typeface="Arial MT"/>
              </a:rPr>
              <a:t>Yu</a:t>
            </a:r>
            <a:r>
              <a:rPr sz="15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15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333333"/>
                </a:solidFill>
                <a:latin typeface="Arial MT"/>
                <a:cs typeface="Arial MT"/>
              </a:rPr>
              <a:t>Yaqing</a:t>
            </a:r>
            <a:r>
              <a:rPr sz="150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Liu,</a:t>
            </a:r>
            <a:r>
              <a:rPr sz="15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"A</a:t>
            </a:r>
            <a:r>
              <a:rPr sz="15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K-anonymity</a:t>
            </a:r>
            <a:r>
              <a:rPr sz="15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model</a:t>
            </a:r>
            <a:r>
              <a:rPr sz="150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sz="15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strongly</a:t>
            </a:r>
            <a:r>
              <a:rPr sz="15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identifiable</a:t>
            </a:r>
            <a:r>
              <a:rPr sz="15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attributes,"</a:t>
            </a:r>
            <a:r>
              <a:rPr sz="15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i="1" spc="-5" dirty="0">
                <a:solidFill>
                  <a:srgbClr val="333333"/>
                </a:solidFill>
                <a:latin typeface="Arial"/>
                <a:cs typeface="Arial"/>
              </a:rPr>
              <a:t>2013</a:t>
            </a:r>
            <a:r>
              <a:rPr sz="1500" i="1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333333"/>
                </a:solidFill>
                <a:latin typeface="Arial"/>
                <a:cs typeface="Arial"/>
              </a:rPr>
              <a:t>10th </a:t>
            </a:r>
            <a:r>
              <a:rPr sz="1500" i="1" spc="-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333333"/>
                </a:solidFill>
                <a:latin typeface="Arial"/>
                <a:cs typeface="Arial"/>
              </a:rPr>
              <a:t>International</a:t>
            </a:r>
            <a:r>
              <a:rPr sz="1500" i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333333"/>
                </a:solidFill>
                <a:latin typeface="Arial"/>
                <a:cs typeface="Arial"/>
              </a:rPr>
              <a:t>Conference</a:t>
            </a:r>
            <a:r>
              <a:rPr sz="1500" i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500" i="1" spc="-15" dirty="0">
                <a:solidFill>
                  <a:srgbClr val="333333"/>
                </a:solidFill>
                <a:latin typeface="Arial"/>
                <a:cs typeface="Arial"/>
              </a:rPr>
              <a:t>Fuzzy</a:t>
            </a:r>
            <a:r>
              <a:rPr sz="1500" i="1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333333"/>
                </a:solidFill>
                <a:latin typeface="Arial"/>
                <a:cs typeface="Arial"/>
              </a:rPr>
              <a:t>Systems</a:t>
            </a:r>
            <a:r>
              <a:rPr sz="1500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500" i="1" spc="-5" dirty="0">
                <a:solidFill>
                  <a:srgbClr val="333333"/>
                </a:solidFill>
                <a:latin typeface="Arial"/>
                <a:cs typeface="Arial"/>
              </a:rPr>
              <a:t>Knowledge</a:t>
            </a:r>
            <a:r>
              <a:rPr sz="1500" i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333333"/>
                </a:solidFill>
                <a:latin typeface="Arial"/>
                <a:cs typeface="Arial"/>
              </a:rPr>
              <a:t>Discovery</a:t>
            </a:r>
            <a:r>
              <a:rPr sz="1500" i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333333"/>
                </a:solidFill>
                <a:latin typeface="Arial"/>
                <a:cs typeface="Arial"/>
              </a:rPr>
              <a:t>(FSKD)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, Shenyang,</a:t>
            </a:r>
            <a:r>
              <a:rPr sz="15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China,</a:t>
            </a:r>
            <a:r>
              <a:rPr sz="15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2013,</a:t>
            </a:r>
            <a:r>
              <a:rPr sz="15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pp.</a:t>
            </a:r>
            <a:r>
              <a:rPr sz="15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428-432</a:t>
            </a:r>
            <a:r>
              <a:rPr sz="15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33"/>
                </a:solidFill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12121"/>
              </a:buClr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240665" marR="5080" indent="-228600">
              <a:lnSpc>
                <a:spcPts val="1540"/>
              </a:lnSpc>
              <a:buChar char="•"/>
              <a:tabLst>
                <a:tab pos="240665" algn="l"/>
                <a:tab pos="241300" algn="l"/>
                <a:tab pos="10460355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4. </a:t>
            </a:r>
            <a:r>
              <a:rPr sz="1500" spc="-1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L.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S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w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eene</a:t>
            </a:r>
            <a:r>
              <a:rPr sz="1500" spc="-125" dirty="0">
                <a:solidFill>
                  <a:srgbClr val="212121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c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hi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e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v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i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k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anon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mity </a:t>
            </a:r>
            <a:r>
              <a:rPr sz="1500" spc="-1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pr</a:t>
            </a:r>
            <a:r>
              <a:rPr sz="1500" spc="10" dirty="0">
                <a:solidFill>
                  <a:srgbClr val="212121"/>
                </a:solidFill>
                <a:latin typeface="Arial MT"/>
                <a:cs typeface="Arial MT"/>
              </a:rPr>
              <a:t>i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v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500" spc="15" dirty="0">
                <a:solidFill>
                  <a:srgbClr val="212121"/>
                </a:solidFill>
                <a:latin typeface="Arial MT"/>
                <a:cs typeface="Arial MT"/>
              </a:rPr>
              <a:t>c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y </a:t>
            </a:r>
            <a:r>
              <a:rPr sz="1500" spc="-1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pr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e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c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i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u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s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i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ge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er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l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i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z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ti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o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n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d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s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up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p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r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e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ss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io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n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. </a:t>
            </a:r>
            <a:r>
              <a:rPr sz="1500" spc="-1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I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n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er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n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ti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o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nal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J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ournal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	on 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Uncertainty,Fuzziness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Knowledge-basedSystems,10(5),2002;571588.</a:t>
            </a: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ts val="1664"/>
              </a:lnSpc>
              <a:spcBef>
                <a:spcPts val="1245"/>
              </a:spcBef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5.</a:t>
            </a:r>
            <a:r>
              <a:rPr sz="1500" spc="3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Jin</a:t>
            </a:r>
            <a:r>
              <a:rPr sz="1500" spc="3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Qian,</a:t>
            </a:r>
            <a:r>
              <a:rPr sz="1500" spc="3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Haoying</a:t>
            </a:r>
            <a:r>
              <a:rPr sz="1500" spc="3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Jiang,</a:t>
            </a:r>
            <a:r>
              <a:rPr sz="1500" spc="3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Ying</a:t>
            </a:r>
            <a:r>
              <a:rPr sz="1500" spc="3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121"/>
                </a:solidFill>
                <a:latin typeface="Arial MT"/>
                <a:cs typeface="Arial MT"/>
              </a:rPr>
              <a:t>Yu,</a:t>
            </a:r>
            <a:r>
              <a:rPr sz="1500" spc="3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Hui</a:t>
            </a:r>
            <a:r>
              <a:rPr sz="1500" spc="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Wang,</a:t>
            </a:r>
            <a:r>
              <a:rPr sz="1500" spc="3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DuoqianMiao,Multi-level</a:t>
            </a:r>
            <a:r>
              <a:rPr sz="1500" spc="3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personalized</a:t>
            </a:r>
            <a:r>
              <a:rPr sz="1500" spc="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k-anonymity</a:t>
            </a:r>
            <a:r>
              <a:rPr sz="1500" spc="3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privacy-preserving</a:t>
            </a:r>
            <a:endParaRPr sz="1500">
              <a:latin typeface="Arial MT"/>
              <a:cs typeface="Arial MT"/>
            </a:endParaRPr>
          </a:p>
          <a:p>
            <a:pPr marL="240665">
              <a:lnSpc>
                <a:spcPts val="1664"/>
              </a:lnSpc>
            </a:pP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based on</a:t>
            </a:r>
            <a:r>
              <a:rPr sz="15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sequential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three-way</a:t>
            </a:r>
            <a:r>
              <a:rPr sz="15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decisions,</a:t>
            </a:r>
            <a:r>
              <a:rPr sz="15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Expert</a:t>
            </a:r>
            <a:r>
              <a:rPr sz="15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Systems</a:t>
            </a:r>
            <a:r>
              <a:rPr sz="15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500" spc="-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Applications, 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Volume</a:t>
            </a:r>
            <a:r>
              <a:rPr sz="15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239,2024.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L="240665" marR="5715" indent="-228600" algn="just">
              <a:lnSpc>
                <a:spcPct val="85000"/>
              </a:lnSpc>
              <a:buChar char="•"/>
              <a:tabLst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6.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Fadel M. Megahed,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Ying-Ju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Chen, Joshua A. Ferris,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Sven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Knoth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&amp; L.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Allison Jones-Farmer (2024) How generative AI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models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such as ChatGPT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can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(mis)used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SPC practice, education, and research? An exploratory </a:t>
            </a:r>
            <a:r>
              <a:rPr sz="1500" spc="-25" dirty="0">
                <a:solidFill>
                  <a:srgbClr val="212121"/>
                </a:solidFill>
                <a:latin typeface="Arial MT"/>
                <a:cs typeface="Arial MT"/>
              </a:rPr>
              <a:t>study,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Quality 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Engineering,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36:2,</a:t>
            </a:r>
            <a:r>
              <a:rPr sz="15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287-315.</a:t>
            </a: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ts val="1670"/>
              </a:lnSpc>
              <a:spcBef>
                <a:spcPts val="1260"/>
              </a:spcBef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7.</a:t>
            </a:r>
            <a:r>
              <a:rPr sz="1500" spc="4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Huang,</a:t>
            </a:r>
            <a:r>
              <a:rPr sz="1500" spc="4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Weijie&amp;</a:t>
            </a:r>
            <a:r>
              <a:rPr sz="1500" spc="4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Chen,</a:t>
            </a:r>
            <a:r>
              <a:rPr sz="1500" spc="4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Xi.</a:t>
            </a:r>
            <a:r>
              <a:rPr sz="1500" spc="4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(2024).</a:t>
            </a:r>
            <a:r>
              <a:rPr sz="1500" spc="4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500" spc="3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Levy</a:t>
            </a:r>
            <a:r>
              <a:rPr sz="1500" spc="4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Scheme</a:t>
            </a:r>
            <a:r>
              <a:rPr sz="1500" spc="4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500" spc="4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User-Generated-Content</a:t>
            </a:r>
            <a:r>
              <a:rPr sz="1500" spc="4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Platforms</a:t>
            </a:r>
            <a:r>
              <a:rPr sz="1500" spc="48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500" spc="4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Its</a:t>
            </a:r>
            <a:r>
              <a:rPr sz="1500" spc="4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Implication</a:t>
            </a:r>
            <a:r>
              <a:rPr sz="1500" spc="48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endParaRPr sz="1500">
              <a:latin typeface="Arial MT"/>
              <a:cs typeface="Arial MT"/>
            </a:endParaRPr>
          </a:p>
          <a:p>
            <a:pPr marL="240665">
              <a:lnSpc>
                <a:spcPts val="1670"/>
              </a:lnSpc>
            </a:pP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Generative</a:t>
            </a:r>
            <a:r>
              <a:rPr sz="1500" spc="-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AI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Providers.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10.1007/978-981-97-0065-3_22.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 MT"/>
              <a:cs typeface="Arial MT"/>
            </a:endParaRPr>
          </a:p>
          <a:p>
            <a:pPr marL="240665" marR="5080" indent="-228600" algn="just">
              <a:lnSpc>
                <a:spcPct val="83700"/>
              </a:lnSpc>
              <a:buChar char="•"/>
              <a:tabLst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8. Gangarde,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Rupali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&amp;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Shrivastava, Deepshikha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&amp; Sharma,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Dr Amit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&amp; </a:t>
            </a:r>
            <a:r>
              <a:rPr sz="1500" spc="-30" dirty="0">
                <a:solidFill>
                  <a:srgbClr val="212121"/>
                </a:solidFill>
                <a:latin typeface="Arial MT"/>
                <a:cs typeface="Arial MT"/>
              </a:rPr>
              <a:t>Tandon, </a:t>
            </a:r>
            <a:r>
              <a:rPr sz="1500" spc="-25" dirty="0">
                <a:solidFill>
                  <a:srgbClr val="212121"/>
                </a:solidFill>
                <a:latin typeface="Arial MT"/>
                <a:cs typeface="Arial MT"/>
              </a:rPr>
              <a:t>Tanishka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&amp; 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Pawar, </a:t>
            </a:r>
            <a:r>
              <a:rPr sz="1500" spc="-35" dirty="0">
                <a:solidFill>
                  <a:srgbClr val="212121"/>
                </a:solidFill>
                <a:latin typeface="Arial MT"/>
                <a:cs typeface="Arial MT"/>
              </a:rPr>
              <a:t>Dr.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Ambika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&amp;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Garg,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Rachit.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(2022). Data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anonymization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to balance privacy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utility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online social media network data. Journal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of Discrete 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Mathematical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Sciences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Cryptography.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25.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829-838.</a:t>
            </a:r>
            <a:r>
              <a:rPr sz="15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10.1080/09720529.2021.2016225.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36" y="224027"/>
            <a:ext cx="11082655" cy="559435"/>
          </a:xfrm>
          <a:custGeom>
            <a:avLst/>
            <a:gdLst/>
            <a:ahLst/>
            <a:cxnLst/>
            <a:rect l="l" t="t" r="r" b="b"/>
            <a:pathLst>
              <a:path w="11082655" h="559435">
                <a:moveTo>
                  <a:pt x="0" y="559308"/>
                </a:moveTo>
                <a:lnTo>
                  <a:pt x="11082528" y="559308"/>
                </a:lnTo>
                <a:lnTo>
                  <a:pt x="11082528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123571"/>
            <a:ext cx="2612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402336" y="783336"/>
            <a:ext cx="11082655" cy="5943600"/>
          </a:xfrm>
          <a:custGeom>
            <a:avLst/>
            <a:gdLst/>
            <a:ahLst/>
            <a:cxnLst/>
            <a:rect l="l" t="t" r="r" b="b"/>
            <a:pathLst>
              <a:path w="11082655" h="5943600">
                <a:moveTo>
                  <a:pt x="0" y="5943600"/>
                </a:moveTo>
                <a:lnTo>
                  <a:pt x="11082528" y="5943600"/>
                </a:lnTo>
                <a:lnTo>
                  <a:pt x="11082528" y="0"/>
                </a:lnTo>
                <a:lnTo>
                  <a:pt x="0" y="0"/>
                </a:lnTo>
                <a:lnTo>
                  <a:pt x="0" y="594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85" y="778256"/>
            <a:ext cx="10927080" cy="57975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6985" indent="-228600" algn="just">
              <a:lnSpc>
                <a:spcPct val="8390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9. Nah, Fiona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&amp;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Zheng, Ruilin&amp; Cai, Jingyuan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&amp;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Siau, Keng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&amp;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Chen,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Langtao. (2023). Generative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AI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and 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ChatGPT: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Applications,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challenges,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AI-human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collaboration.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Journal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 Information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Technology</a:t>
            </a:r>
            <a:r>
              <a:rPr sz="1400" spc="3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Case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 Application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Research.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 25.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1-28.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 10.1080/15228053.2023.2233814.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650">
              <a:latin typeface="Arial MT"/>
              <a:cs typeface="Arial MT"/>
            </a:endParaRPr>
          </a:p>
          <a:p>
            <a:pPr marL="241300" marR="6350" indent="-228600">
              <a:lnSpc>
                <a:spcPts val="1560"/>
              </a:lnSpc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10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r>
              <a:rPr sz="1400" spc="1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J.</a:t>
            </a:r>
            <a:r>
              <a:rPr sz="1400" spc="2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Cao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et</a:t>
            </a:r>
            <a:r>
              <a:rPr sz="1400" spc="20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al.,</a:t>
            </a:r>
            <a:r>
              <a:rPr sz="1400" spc="1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"Hiding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Among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Your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Neighbors: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Face</a:t>
            </a:r>
            <a:r>
              <a:rPr sz="1400" spc="1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Image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Privacy</a:t>
            </a:r>
            <a:r>
              <a:rPr sz="1400" spc="1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Protection</a:t>
            </a:r>
            <a:r>
              <a:rPr sz="1400" spc="2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Differential</a:t>
            </a:r>
            <a:r>
              <a:rPr sz="1400" spc="20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Private</a:t>
            </a:r>
            <a:r>
              <a:rPr sz="1400" spc="1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k-anonymity,"</a:t>
            </a:r>
            <a:r>
              <a:rPr sz="1400" spc="2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2022</a:t>
            </a:r>
            <a:r>
              <a:rPr sz="1400" spc="1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IEEE </a:t>
            </a:r>
            <a:r>
              <a:rPr sz="1400" spc="-3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International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Symposium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Broadband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Multimedia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Systems 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Broadcasting</a:t>
            </a:r>
            <a:r>
              <a:rPr sz="14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(BMSB),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Bilbao, Spain,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2022,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pp.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1-6.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650">
              <a:latin typeface="Arial MT"/>
              <a:cs typeface="Arial MT"/>
            </a:endParaRPr>
          </a:p>
          <a:p>
            <a:pPr marL="241300" indent="-228600">
              <a:lnSpc>
                <a:spcPts val="162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11.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Zhang,</a:t>
            </a:r>
            <a:r>
              <a:rPr sz="1400" spc="1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G.,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Liu,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B.,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Zhu,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212121"/>
                </a:solidFill>
                <a:latin typeface="Arial MT"/>
                <a:cs typeface="Arial MT"/>
              </a:rPr>
              <a:t>T.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et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al.</a:t>
            </a:r>
            <a:r>
              <a:rPr sz="1400" spc="1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Visual</a:t>
            </a:r>
            <a:r>
              <a:rPr sz="1400" spc="1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privacy</a:t>
            </a:r>
            <a:r>
              <a:rPr sz="1400" spc="1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attacks</a:t>
            </a:r>
            <a:r>
              <a:rPr sz="1400" spc="2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defenses</a:t>
            </a:r>
            <a:r>
              <a:rPr sz="1400" spc="2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deep</a:t>
            </a:r>
            <a:r>
              <a:rPr sz="1400" spc="20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learning: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survey.</a:t>
            </a:r>
            <a:r>
              <a:rPr sz="1400" spc="2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Artif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Intell</a:t>
            </a:r>
            <a:r>
              <a:rPr sz="1400" spc="1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Rev</a:t>
            </a:r>
            <a:r>
              <a:rPr sz="1400" spc="1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55,</a:t>
            </a:r>
            <a:r>
              <a:rPr sz="1400" spc="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4347–4401</a:t>
            </a:r>
            <a:endParaRPr sz="1400">
              <a:latin typeface="Arial MT"/>
              <a:cs typeface="Arial MT"/>
            </a:endParaRPr>
          </a:p>
          <a:p>
            <a:pPr marL="241300">
              <a:lnSpc>
                <a:spcPts val="1620"/>
              </a:lnSpc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(2022).</a:t>
            </a:r>
            <a:r>
              <a:rPr sz="14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https://doi.org/10.1007/s10462-021-10123-y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MT"/>
              <a:cs typeface="Arial MT"/>
            </a:endParaRPr>
          </a:p>
          <a:p>
            <a:pPr marL="241300" marR="6350" indent="-228600" algn="just">
              <a:lnSpc>
                <a:spcPct val="93600"/>
              </a:lnSpc>
              <a:buChar char="•"/>
              <a:tabLst>
                <a:tab pos="2413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12.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Brijesh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B.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Mehta,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Udai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Pratap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Rao,Improved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l-diversity: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Scalable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anonymization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approach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Privacy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Preserving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Big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Data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Publishing,Journal of King Saud University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-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Computer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Information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Sciences,Volume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34, Issue 4,2022,Pages 1423-1430,ISSN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1319-1578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75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93900"/>
              </a:lnSpc>
              <a:buChar char="•"/>
              <a:tabLst>
                <a:tab pos="2413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13. </a:t>
            </a:r>
            <a:r>
              <a:rPr sz="1400" spc="-85" dirty="0">
                <a:solidFill>
                  <a:srgbClr val="333333"/>
                </a:solidFill>
                <a:latin typeface="Arial MT"/>
                <a:cs typeface="Arial MT"/>
              </a:rPr>
              <a:t>T. </a:t>
            </a:r>
            <a:r>
              <a:rPr sz="1400" spc="5" dirty="0">
                <a:solidFill>
                  <a:srgbClr val="333333"/>
                </a:solidFill>
                <a:latin typeface="Arial MT"/>
                <a:cs typeface="Arial MT"/>
              </a:rPr>
              <a:t>Xu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and Z.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Wei, "Waveform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Defence Against Deep Learning Generative Adversarial Network Attacks," </a:t>
            </a:r>
            <a:r>
              <a:rPr sz="1400" i="1" spc="-10" dirty="0">
                <a:solidFill>
                  <a:srgbClr val="333333"/>
                </a:solidFill>
                <a:latin typeface="Arial"/>
                <a:cs typeface="Arial"/>
              </a:rPr>
              <a:t>2022 13th </a:t>
            </a:r>
            <a:r>
              <a:rPr sz="1400" i="1" spc="-5" dirty="0">
                <a:solidFill>
                  <a:srgbClr val="333333"/>
                </a:solidFill>
                <a:latin typeface="Arial"/>
                <a:cs typeface="Arial"/>
              </a:rPr>
              <a:t>International </a:t>
            </a:r>
            <a:r>
              <a:rPr sz="1400" i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333333"/>
                </a:solidFill>
                <a:latin typeface="Arial"/>
                <a:cs typeface="Arial"/>
              </a:rPr>
              <a:t>Symposium on Communication Systems, </a:t>
            </a:r>
            <a:r>
              <a:rPr sz="1400" i="1" spc="-10" dirty="0">
                <a:solidFill>
                  <a:srgbClr val="333333"/>
                </a:solidFill>
                <a:latin typeface="Arial"/>
                <a:cs typeface="Arial"/>
              </a:rPr>
              <a:t>Networks </a:t>
            </a:r>
            <a:r>
              <a:rPr sz="1400" i="1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400" i="1" dirty="0">
                <a:solidFill>
                  <a:srgbClr val="333333"/>
                </a:solidFill>
                <a:latin typeface="Arial"/>
                <a:cs typeface="Arial"/>
              </a:rPr>
              <a:t>Digital </a:t>
            </a:r>
            <a:r>
              <a:rPr sz="1400" i="1" spc="-5" dirty="0">
                <a:solidFill>
                  <a:srgbClr val="333333"/>
                </a:solidFill>
                <a:latin typeface="Arial"/>
                <a:cs typeface="Arial"/>
              </a:rPr>
              <a:t>Signal Processing (CSNDSP)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, Porto, Portugal, 2022, pp. 503-508,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doi: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10.1109/CSNDSP54353.2022.9907905.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800">
              <a:latin typeface="Arial MT"/>
              <a:cs typeface="Arial MT"/>
            </a:endParaRPr>
          </a:p>
          <a:p>
            <a:pPr marL="241300" marR="6985" indent="-228600">
              <a:lnSpc>
                <a:spcPts val="1560"/>
              </a:lnSpc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14.</a:t>
            </a:r>
            <a:r>
              <a:rPr sz="1400" spc="1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Muthulakshmi,</a:t>
            </a:r>
            <a:r>
              <a:rPr sz="14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333333"/>
                </a:solidFill>
                <a:latin typeface="Arial MT"/>
                <a:cs typeface="Arial MT"/>
              </a:rPr>
              <a:t>V.,</a:t>
            </a:r>
            <a:r>
              <a:rPr sz="14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Francis</a:t>
            </a:r>
            <a:r>
              <a:rPr sz="1400" spc="1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H.</a:t>
            </a:r>
            <a:r>
              <a:rPr sz="14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Shajin,</a:t>
            </a:r>
            <a:r>
              <a:rPr sz="1400" spc="1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J.</a:t>
            </a:r>
            <a:r>
              <a:rPr sz="1400" spc="1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Dhiviya</a:t>
            </a:r>
            <a:r>
              <a:rPr sz="1400" spc="1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Rose,</a:t>
            </a:r>
            <a:r>
              <a:rPr sz="1400" spc="1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1400" spc="1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Arial MT"/>
                <a:cs typeface="Arial MT"/>
              </a:rPr>
              <a:t>P.</a:t>
            </a:r>
            <a:r>
              <a:rPr sz="1400" spc="1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Rajesh.</a:t>
            </a:r>
            <a:r>
              <a:rPr sz="14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“Generative</a:t>
            </a:r>
            <a:r>
              <a:rPr sz="1400" spc="1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Adversarial</a:t>
            </a:r>
            <a:r>
              <a:rPr sz="1400" spc="1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Networks</a:t>
            </a:r>
            <a:r>
              <a:rPr sz="1400" spc="1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Classifier</a:t>
            </a:r>
            <a:r>
              <a:rPr sz="14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Optimized</a:t>
            </a:r>
            <a:r>
              <a:rPr sz="1400" spc="1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with </a:t>
            </a:r>
            <a:r>
              <a:rPr sz="1400" spc="-3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Water</a:t>
            </a:r>
            <a:r>
              <a:rPr sz="14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Strider</a:t>
            </a:r>
            <a:r>
              <a:rPr sz="1400" spc="-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Algorithm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 Fake</a:t>
            </a:r>
            <a:r>
              <a:rPr sz="14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Tweets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Detection.”</a:t>
            </a:r>
            <a:r>
              <a:rPr sz="14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IETE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Journal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Research,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(2023),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1–16.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doi:10.1080/03772063.2023.2172466.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75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93600"/>
              </a:lnSpc>
              <a:buChar char="•"/>
              <a:tabLst>
                <a:tab pos="2413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15. </a:t>
            </a:r>
            <a:r>
              <a:rPr sz="1400" spc="-95" dirty="0">
                <a:solidFill>
                  <a:srgbClr val="212121"/>
                </a:solidFill>
                <a:latin typeface="Arial MT"/>
                <a:cs typeface="Arial MT"/>
              </a:rPr>
              <a:t>P.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Cobelli,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S.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Nesmachnow and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J.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Toutouh,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"A comparison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Generative Adversarial Networks for image super-resolution," 2022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IEEE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Latin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American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Conference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Computational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Intelligence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(LA-CCI),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Montevideo,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Uruguay,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2022, pp.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1-6,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doi: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10.1109/LA-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CCI54402.2022.9981850.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800">
              <a:latin typeface="Arial MT"/>
              <a:cs typeface="Arial MT"/>
            </a:endParaRPr>
          </a:p>
          <a:p>
            <a:pPr marL="241300" marR="5715" indent="-228600">
              <a:lnSpc>
                <a:spcPts val="1560"/>
              </a:lnSpc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16.</a:t>
            </a:r>
            <a:r>
              <a:rPr sz="1400" spc="3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Anande,</a:t>
            </a:r>
            <a:r>
              <a:rPr sz="1400" spc="3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212121"/>
                </a:solidFill>
                <a:latin typeface="Arial MT"/>
                <a:cs typeface="Arial MT"/>
              </a:rPr>
              <a:t>T.</a:t>
            </a:r>
            <a:r>
              <a:rPr sz="1400" spc="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J.,</a:t>
            </a:r>
            <a:r>
              <a:rPr sz="1400" spc="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Al-Saadi,</a:t>
            </a:r>
            <a:r>
              <a:rPr sz="1400" spc="3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S.,</a:t>
            </a:r>
            <a:r>
              <a:rPr sz="1400" spc="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sz="1400" spc="3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Leeson,</a:t>
            </a:r>
            <a:r>
              <a:rPr sz="1400" spc="3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M.</a:t>
            </a:r>
            <a:r>
              <a:rPr sz="1400" spc="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S.</a:t>
            </a:r>
            <a:r>
              <a:rPr sz="1400" spc="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(2023).</a:t>
            </a:r>
            <a:r>
              <a:rPr sz="1400" spc="3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Generative</a:t>
            </a:r>
            <a:r>
              <a:rPr sz="1400" spc="3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adversarial</a:t>
            </a:r>
            <a:r>
              <a:rPr sz="1400" spc="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networks</a:t>
            </a:r>
            <a:r>
              <a:rPr sz="1400" spc="3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400" spc="3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network</a:t>
            </a:r>
            <a:r>
              <a:rPr sz="1400" spc="3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traffic</a:t>
            </a:r>
            <a:r>
              <a:rPr sz="1400" spc="3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1400" spc="3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generation. </a:t>
            </a:r>
            <a:r>
              <a:rPr sz="1400" spc="-3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International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Journal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Computers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1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Applications,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45(4),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297–305.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https://doi.org/10.1080/1206212X.2023.2191072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0901680" cy="603885"/>
          </a:xfrm>
          <a:custGeom>
            <a:avLst/>
            <a:gdLst/>
            <a:ahLst/>
            <a:cxnLst/>
            <a:rect l="l" t="t" r="r" b="b"/>
            <a:pathLst>
              <a:path w="10901680" h="603885">
                <a:moveTo>
                  <a:pt x="0" y="603503"/>
                </a:moveTo>
                <a:lnTo>
                  <a:pt x="10901172" y="603503"/>
                </a:lnTo>
                <a:lnTo>
                  <a:pt x="10901172" y="0"/>
                </a:lnTo>
                <a:lnTo>
                  <a:pt x="0" y="0"/>
                </a:lnTo>
                <a:lnTo>
                  <a:pt x="0" y="6035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063" y="287273"/>
            <a:ext cx="2612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452627" y="969263"/>
            <a:ext cx="10901680" cy="4351020"/>
          </a:xfrm>
          <a:custGeom>
            <a:avLst/>
            <a:gdLst/>
            <a:ahLst/>
            <a:cxnLst/>
            <a:rect l="l" t="t" r="r" b="b"/>
            <a:pathLst>
              <a:path w="10901680" h="4351020">
                <a:moveTo>
                  <a:pt x="0" y="4351020"/>
                </a:moveTo>
                <a:lnTo>
                  <a:pt x="10901172" y="4351020"/>
                </a:lnTo>
                <a:lnTo>
                  <a:pt x="10901172" y="0"/>
                </a:lnTo>
                <a:lnTo>
                  <a:pt x="0" y="0"/>
                </a:lnTo>
                <a:lnTo>
                  <a:pt x="0" y="43510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063" y="979423"/>
            <a:ext cx="10744835" cy="38773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marR="5715" indent="-228600" algn="just">
              <a:lnSpc>
                <a:spcPct val="95000"/>
              </a:lnSpc>
              <a:spcBef>
                <a:spcPts val="190"/>
              </a:spcBef>
              <a:buChar char="•"/>
              <a:tabLst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17.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Z. Shi,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J. </a:t>
            </a:r>
            <a:r>
              <a:rPr sz="1500" spc="-40" dirty="0">
                <a:solidFill>
                  <a:srgbClr val="212121"/>
                </a:solidFill>
                <a:latin typeface="Arial MT"/>
                <a:cs typeface="Arial MT"/>
              </a:rPr>
              <a:t>Teng,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S. Zheng and K.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Guo,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"Exploring the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Effects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Various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Generative Adversarial Networks 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Techniques 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on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Image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Generation,"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2023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IEEE </a:t>
            </a:r>
            <a:r>
              <a:rPr sz="1500" spc="-30" dirty="0">
                <a:solidFill>
                  <a:srgbClr val="212121"/>
                </a:solidFill>
                <a:latin typeface="Arial MT"/>
                <a:cs typeface="Arial MT"/>
              </a:rPr>
              <a:t>11th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Joint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International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Information 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Technology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Artificial Intelligence Conference 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(ITAIC), 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Chongqing,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China,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2023,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pp.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1796-1799,</a:t>
            </a:r>
            <a:r>
              <a:rPr sz="15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doi: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10.1109/ITAIC58329.2023.10409102.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941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18. </a:t>
            </a:r>
            <a:r>
              <a:rPr sz="1500" spc="-70" dirty="0">
                <a:solidFill>
                  <a:srgbClr val="212121"/>
                </a:solidFill>
                <a:latin typeface="Arial MT"/>
                <a:cs typeface="Arial MT"/>
              </a:rPr>
              <a:t>V.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s.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Krishna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Katta, H. Kapalavai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S. Mondal,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"Generating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New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Human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Faces and Improving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Quality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Images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Using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Generative Adversarial Networks(GAN)," 2023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2nd International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Conference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on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Edge Computing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Applications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(ICECAA),</a:t>
            </a:r>
            <a:r>
              <a:rPr sz="15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Namakkal,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India,</a:t>
            </a:r>
            <a:r>
              <a:rPr sz="15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2023,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pp.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1647-1652,</a:t>
            </a:r>
            <a:r>
              <a:rPr sz="15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doi: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 10.1109/ICECAA58104.2023.10212099.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12121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41300" marR="5080" indent="-228600" algn="just">
              <a:lnSpc>
                <a:spcPts val="1670"/>
              </a:lnSpc>
              <a:buChar char="•"/>
              <a:tabLst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19.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Romero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Moreno,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121"/>
                </a:solidFill>
                <a:latin typeface="Arial MT"/>
                <a:cs typeface="Arial MT"/>
              </a:rPr>
              <a:t>F.</a:t>
            </a:r>
            <a:r>
              <a:rPr sz="1500" spc="-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(2024).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Generative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AI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deepfakes: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human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rights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approach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to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tackling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harmful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content. </a:t>
            </a:r>
            <a:r>
              <a:rPr sz="1500" spc="-40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International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Review</a:t>
            </a:r>
            <a:r>
              <a:rPr sz="15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121"/>
                </a:solidFill>
                <a:latin typeface="Arial MT"/>
                <a:cs typeface="Arial MT"/>
              </a:rPr>
              <a:t>Law,</a:t>
            </a:r>
            <a:r>
              <a:rPr sz="15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Computers &amp;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121"/>
                </a:solidFill>
                <a:latin typeface="Arial MT"/>
                <a:cs typeface="Arial MT"/>
              </a:rPr>
              <a:t>Technology,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1–30.</a:t>
            </a:r>
            <a:r>
              <a:rPr sz="1500" spc="-1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https://doi.org/10.1080/13600869.2024.2324540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12121"/>
              </a:buClr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93800"/>
              </a:lnSpc>
              <a:buChar char="•"/>
              <a:tabLst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20. 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Jabar,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M., Chiong-Javier,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E.,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&amp;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Pradubmook 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Sherer, </a:t>
            </a:r>
            <a:r>
              <a:rPr sz="1500" spc="-110" dirty="0">
                <a:solidFill>
                  <a:srgbClr val="212121"/>
                </a:solidFill>
                <a:latin typeface="Arial MT"/>
                <a:cs typeface="Arial MT"/>
              </a:rPr>
              <a:t>P.</a:t>
            </a:r>
            <a:r>
              <a:rPr sz="1500" spc="-10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(2024). Qualitative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ethical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technology assessment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artificial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intelligence (AI)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and the internet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things (IoT) among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filipino Gen Z members: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implications for ethics education in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higher 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institutions.</a:t>
            </a:r>
            <a:r>
              <a:rPr sz="1500" spc="-1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Asia</a:t>
            </a:r>
            <a:r>
              <a:rPr sz="15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Pacific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Journal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Education,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1–15.</a:t>
            </a:r>
            <a:r>
              <a:rPr sz="1500" spc="-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https://doi.org/10.1080/02188791.2024.2303048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12121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41300" marR="6985" indent="-228600" algn="just">
              <a:lnSpc>
                <a:spcPts val="1670"/>
              </a:lnSpc>
              <a:buChar char="•"/>
              <a:tabLst>
                <a:tab pos="241300" algn="l"/>
              </a:tabLst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21.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Long,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William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J.,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Marc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Pang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Quek.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“Personal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Data Privacy Protection in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an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Age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Globalization: </a:t>
            </a:r>
            <a:r>
              <a:rPr sz="1500" spc="-10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US-EU Safe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Harbor Compromise.”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Journal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 European Public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Policy</a:t>
            </a:r>
            <a:r>
              <a:rPr sz="15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9,</a:t>
            </a:r>
            <a:r>
              <a:rPr sz="15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no.</a:t>
            </a:r>
            <a:r>
              <a:rPr sz="1500" spc="-5" dirty="0">
                <a:solidFill>
                  <a:srgbClr val="212121"/>
                </a:solidFill>
                <a:latin typeface="Arial MT"/>
                <a:cs typeface="Arial MT"/>
              </a:rPr>
              <a:t> 3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(2002):</a:t>
            </a:r>
            <a:r>
              <a:rPr sz="15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325–44.</a:t>
            </a:r>
            <a:r>
              <a:rPr sz="15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doi:10.1080/13501760210138778.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" y="137160"/>
            <a:ext cx="10767060" cy="664845"/>
          </a:xfrm>
          <a:custGeom>
            <a:avLst/>
            <a:gdLst/>
            <a:ahLst/>
            <a:cxnLst/>
            <a:rect l="l" t="t" r="r" b="b"/>
            <a:pathLst>
              <a:path w="10767060" h="664845">
                <a:moveTo>
                  <a:pt x="0" y="664464"/>
                </a:moveTo>
                <a:lnTo>
                  <a:pt x="10767060" y="664464"/>
                </a:lnTo>
                <a:lnTo>
                  <a:pt x="10767060" y="0"/>
                </a:lnTo>
                <a:lnTo>
                  <a:pt x="0" y="0"/>
                </a:lnTo>
                <a:lnTo>
                  <a:pt x="0" y="66446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089" y="89154"/>
            <a:ext cx="2201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</a:t>
            </a:r>
            <a:r>
              <a:rPr spc="-45" dirty="0"/>
              <a:t>E</a:t>
            </a:r>
            <a:r>
              <a:rPr spc="10" dirty="0"/>
              <a:t>C</a:t>
            </a:r>
            <a:r>
              <a:rPr spc="-10" dirty="0"/>
              <a:t>TIVE</a:t>
            </a:r>
          </a:p>
        </p:txBody>
      </p:sp>
      <p:sp>
        <p:nvSpPr>
          <p:cNvPr id="4" name="object 4"/>
          <p:cNvSpPr/>
          <p:nvPr/>
        </p:nvSpPr>
        <p:spPr>
          <a:xfrm>
            <a:off x="586740" y="801623"/>
            <a:ext cx="10767060" cy="5554980"/>
          </a:xfrm>
          <a:custGeom>
            <a:avLst/>
            <a:gdLst/>
            <a:ahLst/>
            <a:cxnLst/>
            <a:rect l="l" t="t" r="r" b="b"/>
            <a:pathLst>
              <a:path w="10767060" h="5554980">
                <a:moveTo>
                  <a:pt x="0" y="5554980"/>
                </a:moveTo>
                <a:lnTo>
                  <a:pt x="10767060" y="5554980"/>
                </a:lnTo>
                <a:lnTo>
                  <a:pt x="10767060" y="0"/>
                </a:lnTo>
                <a:lnTo>
                  <a:pt x="0" y="0"/>
                </a:lnTo>
                <a:lnTo>
                  <a:pt x="0" y="5554980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1884" y="823976"/>
            <a:ext cx="7619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1580" algn="l"/>
                <a:tab pos="2922270" algn="l"/>
                <a:tab pos="3966210" algn="l"/>
                <a:tab pos="5142865" algn="l"/>
                <a:tab pos="6153150" algn="l"/>
                <a:tab pos="6889115" algn="l"/>
              </a:tabLst>
            </a:pP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1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-p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ving	AI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uphold</a:t>
            </a:r>
            <a:r>
              <a:rPr sz="2400" dirty="0">
                <a:latin typeface="Calibri"/>
                <a:cs typeface="Calibri"/>
              </a:rPr>
              <a:t>s	et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5" dirty="0">
                <a:latin typeface="Calibri"/>
                <a:cs typeface="Calibri"/>
              </a:rPr>
              <a:t>usa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089" y="799592"/>
            <a:ext cx="2823845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06700"/>
              </a:lnSpc>
              <a:spcBef>
                <a:spcPts val="100"/>
              </a:spcBef>
              <a:buFont typeface="Arial MT"/>
              <a:buChar char="•"/>
              <a:tabLst>
                <a:tab pos="187960" algn="l"/>
                <a:tab pos="551815" algn="l"/>
              </a:tabLst>
            </a:pPr>
            <a:r>
              <a:rPr sz="2400" dirty="0">
                <a:latin typeface="Calibri"/>
                <a:cs typeface="Calibri"/>
              </a:rPr>
              <a:t>A	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  </a:t>
            </a:r>
            <a:r>
              <a:rPr sz="2400" spc="-10" dirty="0">
                <a:latin typeface="Calibri"/>
                <a:cs typeface="Calibri"/>
              </a:rPr>
              <a:t>standards.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089" y="1808733"/>
            <a:ext cx="10605135" cy="436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 algn="just">
              <a:lnSpc>
                <a:spcPct val="107100"/>
              </a:lnSpc>
              <a:spcBef>
                <a:spcPts val="100"/>
              </a:spcBef>
              <a:buFont typeface="Arial MT"/>
              <a:buChar char="•"/>
              <a:tabLst>
                <a:tab pos="187960" algn="l"/>
              </a:tabLst>
            </a:pPr>
            <a:r>
              <a:rPr sz="2400" spc="-10" dirty="0">
                <a:latin typeface="Calibri"/>
                <a:cs typeface="Calibri"/>
              </a:rPr>
              <a:t>Establishing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privacy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essential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public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trust,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preventing</a:t>
            </a:r>
            <a:r>
              <a:rPr sz="2400" spc="-10" dirty="0">
                <a:latin typeface="Calibri"/>
                <a:cs typeface="Calibri"/>
              </a:rPr>
              <a:t> discriminatory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mitigating</a:t>
            </a:r>
            <a:r>
              <a:rPr sz="2400" spc="-5" dirty="0">
                <a:latin typeface="Calibri"/>
                <a:cs typeface="Calibri"/>
              </a:rPr>
              <a:t> financial,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social,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harms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emerging </a:t>
            </a:r>
            <a:r>
              <a:rPr sz="2400" spc="-5" dirty="0">
                <a:latin typeface="Calibri"/>
                <a:cs typeface="Calibri"/>
              </a:rPr>
              <a:t> technologies.</a:t>
            </a:r>
            <a:endParaRPr sz="2400">
              <a:latin typeface="Calibri"/>
              <a:cs typeface="Calibri"/>
            </a:endParaRPr>
          </a:p>
          <a:p>
            <a:pPr marL="187960" indent="-175260" algn="just">
              <a:lnSpc>
                <a:spcPct val="100000"/>
              </a:lnSpc>
              <a:spcBef>
                <a:spcPts val="2005"/>
              </a:spcBef>
              <a:buFont typeface="Arial MT"/>
              <a:buChar char="•"/>
              <a:tabLst>
                <a:tab pos="187960" algn="l"/>
              </a:tabLst>
            </a:pPr>
            <a:r>
              <a:rPr sz="2400" spc="-10" dirty="0">
                <a:latin typeface="Calibri"/>
                <a:cs typeface="Calibri"/>
              </a:rPr>
              <a:t>Propose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privacy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preservation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spc="-10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868680" lvl="1" indent="-400050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000" spc="-5" dirty="0">
                <a:latin typeface="Calibri"/>
                <a:cs typeface="Calibri"/>
              </a:rPr>
              <a:t>k-anonymity</a:t>
            </a:r>
            <a:endParaRPr sz="2000">
              <a:latin typeface="Calibri"/>
              <a:cs typeface="Calibri"/>
            </a:endParaRPr>
          </a:p>
          <a:p>
            <a:pPr marL="868680" lvl="1" indent="-400050">
              <a:lnSpc>
                <a:spcPct val="100000"/>
              </a:lnSpc>
              <a:buAutoNum type="arabicPeriod"/>
              <a:tabLst>
                <a:tab pos="868680" algn="l"/>
                <a:tab pos="869315" algn="l"/>
              </a:tabLst>
            </a:pP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diversity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t-closeness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k-anonymized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812800" lvl="1" indent="-344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2165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Feeding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un-anonymised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anonymised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Generative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Adversarial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endParaRPr sz="2000">
              <a:latin typeface="Calibri"/>
              <a:cs typeface="Calibri"/>
            </a:endParaRPr>
          </a:p>
          <a:p>
            <a:pPr marL="240665" marR="5715" indent="-228600">
              <a:lnSpc>
                <a:spcPct val="107100"/>
              </a:lnSpc>
              <a:spcBef>
                <a:spcPts val="835"/>
              </a:spcBef>
              <a:buFont typeface="Arial MT"/>
              <a:buChar char="•"/>
              <a:tabLst>
                <a:tab pos="241300" algn="l"/>
                <a:tab pos="1111250" algn="l"/>
                <a:tab pos="2612390" algn="l"/>
                <a:tab pos="3371215" algn="l"/>
                <a:tab pos="3805554" algn="l"/>
                <a:tab pos="5508625" algn="l"/>
                <a:tab pos="7045959" algn="l"/>
                <a:tab pos="7451725" algn="l"/>
                <a:tab pos="8841740" algn="l"/>
                <a:tab pos="9526270" algn="l"/>
                <a:tab pos="9922510" algn="l"/>
              </a:tabLst>
            </a:pPr>
            <a:r>
              <a:rPr sz="2400" spc="-5" dirty="0">
                <a:latin typeface="Calibri"/>
                <a:cs typeface="Calibri"/>
              </a:rPr>
              <a:t>Thes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hnique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k	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alizin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urbin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tricting	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m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  individual</a:t>
            </a:r>
            <a:r>
              <a:rPr sz="2400" spc="-15" dirty="0">
                <a:latin typeface="Calibri"/>
                <a:cs typeface="Calibri"/>
              </a:rPr>
              <a:t> records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5" dirty="0">
                <a:latin typeface="Calibri"/>
                <a:cs typeface="Calibri"/>
              </a:rPr>
              <a:t> identifiable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retaining</a:t>
            </a:r>
            <a:r>
              <a:rPr sz="2400" spc="-15" dirty="0">
                <a:latin typeface="Calibri"/>
                <a:cs typeface="Calibri"/>
              </a:rPr>
              <a:t> overall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patterns.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anonymisation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dirty="0">
                <a:latin typeface="Calibri"/>
                <a:cs typeface="Calibri"/>
              </a:rPr>
              <a:t> Mondrian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generalisation.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1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268224"/>
            <a:ext cx="11012805" cy="666115"/>
          </a:xfrm>
          <a:custGeom>
            <a:avLst/>
            <a:gdLst/>
            <a:ahLst/>
            <a:cxnLst/>
            <a:rect l="l" t="t" r="r" b="b"/>
            <a:pathLst>
              <a:path w="11012805" h="666115">
                <a:moveTo>
                  <a:pt x="0" y="665988"/>
                </a:moveTo>
                <a:lnTo>
                  <a:pt x="11012423" y="665988"/>
                </a:lnTo>
                <a:lnTo>
                  <a:pt x="11012423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8832" y="221056"/>
            <a:ext cx="5627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PROPOSED</a:t>
            </a:r>
            <a:r>
              <a:rPr spc="-35" dirty="0"/>
              <a:t> </a:t>
            </a:r>
            <a:r>
              <a:rPr spc="-20" dirty="0"/>
              <a:t>SYSTEM</a:t>
            </a:r>
            <a:r>
              <a:rPr spc="-25" dirty="0"/>
              <a:t> </a:t>
            </a:r>
            <a:r>
              <a:rPr spc="-5" dirty="0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0262" y="924686"/>
            <a:ext cx="11031855" cy="5724525"/>
            <a:chOff x="580262" y="924686"/>
            <a:chExt cx="11031855" cy="5724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787" y="934211"/>
              <a:ext cx="11012423" cy="55580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5025" y="929449"/>
              <a:ext cx="11022330" cy="5567680"/>
            </a:xfrm>
            <a:custGeom>
              <a:avLst/>
              <a:gdLst/>
              <a:ahLst/>
              <a:cxnLst/>
              <a:rect l="l" t="t" r="r" b="b"/>
              <a:pathLst>
                <a:path w="11022330" h="5567680">
                  <a:moveTo>
                    <a:pt x="0" y="5567553"/>
                  </a:moveTo>
                  <a:lnTo>
                    <a:pt x="11021948" y="5567553"/>
                  </a:lnTo>
                  <a:lnTo>
                    <a:pt x="11021948" y="0"/>
                  </a:lnTo>
                  <a:lnTo>
                    <a:pt x="0" y="0"/>
                  </a:lnTo>
                  <a:lnTo>
                    <a:pt x="0" y="5567553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79333" y="5451094"/>
              <a:ext cx="1337945" cy="1191895"/>
            </a:xfrm>
            <a:custGeom>
              <a:avLst/>
              <a:gdLst/>
              <a:ahLst/>
              <a:cxnLst/>
              <a:rect l="l" t="t" r="r" b="b"/>
              <a:pathLst>
                <a:path w="1337945" h="1191895">
                  <a:moveTo>
                    <a:pt x="1188858" y="0"/>
                  </a:moveTo>
                  <a:lnTo>
                    <a:pt x="883931" y="208470"/>
                  </a:lnTo>
                  <a:lnTo>
                    <a:pt x="835232" y="197505"/>
                  </a:lnTo>
                  <a:lnTo>
                    <a:pt x="786087" y="189428"/>
                  </a:lnTo>
                  <a:lnTo>
                    <a:pt x="736694" y="184200"/>
                  </a:lnTo>
                  <a:lnTo>
                    <a:pt x="687252" y="181779"/>
                  </a:lnTo>
                  <a:lnTo>
                    <a:pt x="637956" y="182124"/>
                  </a:lnTo>
                  <a:lnTo>
                    <a:pt x="589006" y="185196"/>
                  </a:lnTo>
                  <a:lnTo>
                    <a:pt x="540598" y="190954"/>
                  </a:lnTo>
                  <a:lnTo>
                    <a:pt x="492930" y="199356"/>
                  </a:lnTo>
                  <a:lnTo>
                    <a:pt x="446199" y="210363"/>
                  </a:lnTo>
                  <a:lnTo>
                    <a:pt x="400604" y="223933"/>
                  </a:lnTo>
                  <a:lnTo>
                    <a:pt x="356342" y="240027"/>
                  </a:lnTo>
                  <a:lnTo>
                    <a:pt x="313610" y="258603"/>
                  </a:lnTo>
                  <a:lnTo>
                    <a:pt x="272605" y="279621"/>
                  </a:lnTo>
                  <a:lnTo>
                    <a:pt x="233527" y="303040"/>
                  </a:lnTo>
                  <a:lnTo>
                    <a:pt x="196571" y="328820"/>
                  </a:lnTo>
                  <a:lnTo>
                    <a:pt x="161936" y="356920"/>
                  </a:lnTo>
                  <a:lnTo>
                    <a:pt x="126098" y="391145"/>
                  </a:lnTo>
                  <a:lnTo>
                    <a:pt x="94771" y="426946"/>
                  </a:lnTo>
                  <a:lnTo>
                    <a:pt x="67934" y="464109"/>
                  </a:lnTo>
                  <a:lnTo>
                    <a:pt x="45565" y="502419"/>
                  </a:lnTo>
                  <a:lnTo>
                    <a:pt x="27643" y="541665"/>
                  </a:lnTo>
                  <a:lnTo>
                    <a:pt x="14146" y="581630"/>
                  </a:lnTo>
                  <a:lnTo>
                    <a:pt x="5054" y="622103"/>
                  </a:lnTo>
                  <a:lnTo>
                    <a:pt x="346" y="662868"/>
                  </a:lnTo>
                  <a:lnTo>
                    <a:pt x="0" y="703712"/>
                  </a:lnTo>
                  <a:lnTo>
                    <a:pt x="3994" y="744421"/>
                  </a:lnTo>
                  <a:lnTo>
                    <a:pt x="12308" y="784781"/>
                  </a:lnTo>
                  <a:lnTo>
                    <a:pt x="24921" y="824578"/>
                  </a:lnTo>
                  <a:lnTo>
                    <a:pt x="41811" y="863599"/>
                  </a:lnTo>
                  <a:lnTo>
                    <a:pt x="62957" y="901630"/>
                  </a:lnTo>
                  <a:lnTo>
                    <a:pt x="88338" y="938456"/>
                  </a:lnTo>
                  <a:lnTo>
                    <a:pt x="117933" y="973864"/>
                  </a:lnTo>
                  <a:lnTo>
                    <a:pt x="151720" y="1007640"/>
                  </a:lnTo>
                  <a:lnTo>
                    <a:pt x="189678" y="1039570"/>
                  </a:lnTo>
                  <a:lnTo>
                    <a:pt x="231786" y="1069441"/>
                  </a:lnTo>
                  <a:lnTo>
                    <a:pt x="272691" y="1094071"/>
                  </a:lnTo>
                  <a:lnTo>
                    <a:pt x="315328" y="1115912"/>
                  </a:lnTo>
                  <a:lnTo>
                    <a:pt x="359487" y="1134977"/>
                  </a:lnTo>
                  <a:lnTo>
                    <a:pt x="404959" y="1151277"/>
                  </a:lnTo>
                  <a:lnTo>
                    <a:pt x="451533" y="1164823"/>
                  </a:lnTo>
                  <a:lnTo>
                    <a:pt x="499001" y="1175629"/>
                  </a:lnTo>
                  <a:lnTo>
                    <a:pt x="547150" y="1183704"/>
                  </a:lnTo>
                  <a:lnTo>
                    <a:pt x="595773" y="1189062"/>
                  </a:lnTo>
                  <a:lnTo>
                    <a:pt x="644659" y="1191713"/>
                  </a:lnTo>
                  <a:lnTo>
                    <a:pt x="693598" y="1191670"/>
                  </a:lnTo>
                  <a:lnTo>
                    <a:pt x="742380" y="1188944"/>
                  </a:lnTo>
                  <a:lnTo>
                    <a:pt x="790795" y="1183547"/>
                  </a:lnTo>
                  <a:lnTo>
                    <a:pt x="838633" y="1175491"/>
                  </a:lnTo>
                  <a:lnTo>
                    <a:pt x="885685" y="1164787"/>
                  </a:lnTo>
                  <a:lnTo>
                    <a:pt x="931741" y="1151447"/>
                  </a:lnTo>
                  <a:lnTo>
                    <a:pt x="976590" y="1135483"/>
                  </a:lnTo>
                  <a:lnTo>
                    <a:pt x="1020023" y="1116907"/>
                  </a:lnTo>
                  <a:lnTo>
                    <a:pt x="1061830" y="1095729"/>
                  </a:lnTo>
                  <a:lnTo>
                    <a:pt x="1101801" y="1071963"/>
                  </a:lnTo>
                  <a:lnTo>
                    <a:pt x="1139727" y="1045620"/>
                  </a:lnTo>
                  <a:lnTo>
                    <a:pt x="1175396" y="1016711"/>
                  </a:lnTo>
                  <a:lnTo>
                    <a:pt x="1211233" y="982486"/>
                  </a:lnTo>
                  <a:lnTo>
                    <a:pt x="1242560" y="946685"/>
                  </a:lnTo>
                  <a:lnTo>
                    <a:pt x="1269398" y="909522"/>
                  </a:lnTo>
                  <a:lnTo>
                    <a:pt x="1291767" y="871212"/>
                  </a:lnTo>
                  <a:lnTo>
                    <a:pt x="1309689" y="831966"/>
                  </a:lnTo>
                  <a:lnTo>
                    <a:pt x="1323186" y="792001"/>
                  </a:lnTo>
                  <a:lnTo>
                    <a:pt x="1332277" y="751528"/>
                  </a:lnTo>
                  <a:lnTo>
                    <a:pt x="1336986" y="710763"/>
                  </a:lnTo>
                  <a:lnTo>
                    <a:pt x="1337332" y="669919"/>
                  </a:lnTo>
                  <a:lnTo>
                    <a:pt x="1333338" y="629210"/>
                  </a:lnTo>
                  <a:lnTo>
                    <a:pt x="1325023" y="588850"/>
                  </a:lnTo>
                  <a:lnTo>
                    <a:pt x="1312411" y="549053"/>
                  </a:lnTo>
                  <a:lnTo>
                    <a:pt x="1295521" y="510032"/>
                  </a:lnTo>
                  <a:lnTo>
                    <a:pt x="1274374" y="472001"/>
                  </a:lnTo>
                  <a:lnTo>
                    <a:pt x="1248993" y="435175"/>
                  </a:lnTo>
                  <a:lnTo>
                    <a:pt x="1219399" y="399767"/>
                  </a:lnTo>
                  <a:lnTo>
                    <a:pt x="1185612" y="365991"/>
                  </a:lnTo>
                  <a:lnTo>
                    <a:pt x="1147654" y="334061"/>
                  </a:lnTo>
                  <a:lnTo>
                    <a:pt x="1105546" y="304190"/>
                  </a:lnTo>
                  <a:lnTo>
                    <a:pt x="11888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9333" y="5451094"/>
              <a:ext cx="1337945" cy="1191895"/>
            </a:xfrm>
            <a:custGeom>
              <a:avLst/>
              <a:gdLst/>
              <a:ahLst/>
              <a:cxnLst/>
              <a:rect l="l" t="t" r="r" b="b"/>
              <a:pathLst>
                <a:path w="1337945" h="1191895">
                  <a:moveTo>
                    <a:pt x="1188858" y="0"/>
                  </a:moveTo>
                  <a:lnTo>
                    <a:pt x="1105546" y="304190"/>
                  </a:lnTo>
                  <a:lnTo>
                    <a:pt x="1147654" y="334061"/>
                  </a:lnTo>
                  <a:lnTo>
                    <a:pt x="1185612" y="365991"/>
                  </a:lnTo>
                  <a:lnTo>
                    <a:pt x="1219399" y="399767"/>
                  </a:lnTo>
                  <a:lnTo>
                    <a:pt x="1248993" y="435175"/>
                  </a:lnTo>
                  <a:lnTo>
                    <a:pt x="1274374" y="472001"/>
                  </a:lnTo>
                  <a:lnTo>
                    <a:pt x="1295521" y="510032"/>
                  </a:lnTo>
                  <a:lnTo>
                    <a:pt x="1312411" y="549053"/>
                  </a:lnTo>
                  <a:lnTo>
                    <a:pt x="1325023" y="588850"/>
                  </a:lnTo>
                  <a:lnTo>
                    <a:pt x="1333338" y="629210"/>
                  </a:lnTo>
                  <a:lnTo>
                    <a:pt x="1337332" y="669919"/>
                  </a:lnTo>
                  <a:lnTo>
                    <a:pt x="1336986" y="710763"/>
                  </a:lnTo>
                  <a:lnTo>
                    <a:pt x="1332277" y="751528"/>
                  </a:lnTo>
                  <a:lnTo>
                    <a:pt x="1323186" y="792001"/>
                  </a:lnTo>
                  <a:lnTo>
                    <a:pt x="1309689" y="831966"/>
                  </a:lnTo>
                  <a:lnTo>
                    <a:pt x="1291767" y="871212"/>
                  </a:lnTo>
                  <a:lnTo>
                    <a:pt x="1269398" y="909522"/>
                  </a:lnTo>
                  <a:lnTo>
                    <a:pt x="1242560" y="946685"/>
                  </a:lnTo>
                  <a:lnTo>
                    <a:pt x="1211233" y="982486"/>
                  </a:lnTo>
                  <a:lnTo>
                    <a:pt x="1175396" y="1016711"/>
                  </a:lnTo>
                  <a:lnTo>
                    <a:pt x="1139727" y="1045620"/>
                  </a:lnTo>
                  <a:lnTo>
                    <a:pt x="1101801" y="1071963"/>
                  </a:lnTo>
                  <a:lnTo>
                    <a:pt x="1061830" y="1095729"/>
                  </a:lnTo>
                  <a:lnTo>
                    <a:pt x="1020023" y="1116907"/>
                  </a:lnTo>
                  <a:lnTo>
                    <a:pt x="976590" y="1135483"/>
                  </a:lnTo>
                  <a:lnTo>
                    <a:pt x="931741" y="1151447"/>
                  </a:lnTo>
                  <a:lnTo>
                    <a:pt x="885685" y="1164787"/>
                  </a:lnTo>
                  <a:lnTo>
                    <a:pt x="838633" y="1175491"/>
                  </a:lnTo>
                  <a:lnTo>
                    <a:pt x="790795" y="1183547"/>
                  </a:lnTo>
                  <a:lnTo>
                    <a:pt x="742380" y="1188944"/>
                  </a:lnTo>
                  <a:lnTo>
                    <a:pt x="693598" y="1191670"/>
                  </a:lnTo>
                  <a:lnTo>
                    <a:pt x="644659" y="1191713"/>
                  </a:lnTo>
                  <a:lnTo>
                    <a:pt x="595773" y="1189062"/>
                  </a:lnTo>
                  <a:lnTo>
                    <a:pt x="547150" y="1183704"/>
                  </a:lnTo>
                  <a:lnTo>
                    <a:pt x="499001" y="1175629"/>
                  </a:lnTo>
                  <a:lnTo>
                    <a:pt x="451533" y="1164823"/>
                  </a:lnTo>
                  <a:lnTo>
                    <a:pt x="404959" y="1151277"/>
                  </a:lnTo>
                  <a:lnTo>
                    <a:pt x="359487" y="1134977"/>
                  </a:lnTo>
                  <a:lnTo>
                    <a:pt x="315328" y="1115912"/>
                  </a:lnTo>
                  <a:lnTo>
                    <a:pt x="272691" y="1094071"/>
                  </a:lnTo>
                  <a:lnTo>
                    <a:pt x="231786" y="1069441"/>
                  </a:lnTo>
                  <a:lnTo>
                    <a:pt x="189678" y="1039570"/>
                  </a:lnTo>
                  <a:lnTo>
                    <a:pt x="151720" y="1007640"/>
                  </a:lnTo>
                  <a:lnTo>
                    <a:pt x="117933" y="973864"/>
                  </a:lnTo>
                  <a:lnTo>
                    <a:pt x="88338" y="938456"/>
                  </a:lnTo>
                  <a:lnTo>
                    <a:pt x="62957" y="901630"/>
                  </a:lnTo>
                  <a:lnTo>
                    <a:pt x="41811" y="863599"/>
                  </a:lnTo>
                  <a:lnTo>
                    <a:pt x="24921" y="824578"/>
                  </a:lnTo>
                  <a:lnTo>
                    <a:pt x="12308" y="784781"/>
                  </a:lnTo>
                  <a:lnTo>
                    <a:pt x="3994" y="744421"/>
                  </a:lnTo>
                  <a:lnTo>
                    <a:pt x="0" y="703712"/>
                  </a:lnTo>
                  <a:lnTo>
                    <a:pt x="346" y="662868"/>
                  </a:lnTo>
                  <a:lnTo>
                    <a:pt x="5054" y="622103"/>
                  </a:lnTo>
                  <a:lnTo>
                    <a:pt x="14146" y="581630"/>
                  </a:lnTo>
                  <a:lnTo>
                    <a:pt x="27643" y="541665"/>
                  </a:lnTo>
                  <a:lnTo>
                    <a:pt x="45565" y="502419"/>
                  </a:lnTo>
                  <a:lnTo>
                    <a:pt x="67934" y="464109"/>
                  </a:lnTo>
                  <a:lnTo>
                    <a:pt x="94771" y="426946"/>
                  </a:lnTo>
                  <a:lnTo>
                    <a:pt x="126098" y="391145"/>
                  </a:lnTo>
                  <a:lnTo>
                    <a:pt x="161936" y="356920"/>
                  </a:lnTo>
                  <a:lnTo>
                    <a:pt x="196571" y="328820"/>
                  </a:lnTo>
                  <a:lnTo>
                    <a:pt x="233527" y="303040"/>
                  </a:lnTo>
                  <a:lnTo>
                    <a:pt x="272605" y="279621"/>
                  </a:lnTo>
                  <a:lnTo>
                    <a:pt x="313610" y="258603"/>
                  </a:lnTo>
                  <a:lnTo>
                    <a:pt x="356342" y="240027"/>
                  </a:lnTo>
                  <a:lnTo>
                    <a:pt x="400604" y="223933"/>
                  </a:lnTo>
                  <a:lnTo>
                    <a:pt x="446199" y="210363"/>
                  </a:lnTo>
                  <a:lnTo>
                    <a:pt x="492930" y="199356"/>
                  </a:lnTo>
                  <a:lnTo>
                    <a:pt x="540598" y="190954"/>
                  </a:lnTo>
                  <a:lnTo>
                    <a:pt x="589006" y="185196"/>
                  </a:lnTo>
                  <a:lnTo>
                    <a:pt x="637956" y="182124"/>
                  </a:lnTo>
                  <a:lnTo>
                    <a:pt x="687252" y="181779"/>
                  </a:lnTo>
                  <a:lnTo>
                    <a:pt x="736694" y="184200"/>
                  </a:lnTo>
                  <a:lnTo>
                    <a:pt x="786087" y="189428"/>
                  </a:lnTo>
                  <a:lnTo>
                    <a:pt x="835232" y="197505"/>
                  </a:lnTo>
                  <a:lnTo>
                    <a:pt x="883931" y="208470"/>
                  </a:lnTo>
                  <a:lnTo>
                    <a:pt x="1188858" y="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75001" y="5751982"/>
            <a:ext cx="7448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Original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tri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on  </a:t>
            </a:r>
            <a:r>
              <a:rPr sz="1200" spc="-10" dirty="0">
                <a:latin typeface="Calibri"/>
                <a:cs typeface="Calibri"/>
              </a:rPr>
              <a:t>restored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70005" y="64780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54508"/>
            <a:ext cx="10972800" cy="619125"/>
          </a:xfrm>
          <a:custGeom>
            <a:avLst/>
            <a:gdLst/>
            <a:ahLst/>
            <a:cxnLst/>
            <a:rect l="l" t="t" r="r" b="b"/>
            <a:pathLst>
              <a:path w="10972800" h="619125">
                <a:moveTo>
                  <a:pt x="0" y="618744"/>
                </a:moveTo>
                <a:lnTo>
                  <a:pt x="10972800" y="618744"/>
                </a:lnTo>
                <a:lnTo>
                  <a:pt x="10972800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ln w="952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220726"/>
            <a:ext cx="3339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LIST</a:t>
            </a:r>
            <a:r>
              <a:rPr sz="3600" spc="-80" dirty="0"/>
              <a:t> </a:t>
            </a:r>
            <a:r>
              <a:rPr sz="3600" spc="-5" dirty="0"/>
              <a:t>OF</a:t>
            </a:r>
            <a:r>
              <a:rPr sz="3600" spc="-60" dirty="0"/>
              <a:t> </a:t>
            </a:r>
            <a:r>
              <a:rPr sz="3600" spc="-5" dirty="0"/>
              <a:t>MODULES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09600" y="873252"/>
            <a:ext cx="10972800" cy="5483860"/>
          </a:xfrm>
          <a:custGeom>
            <a:avLst/>
            <a:gdLst/>
            <a:ahLst/>
            <a:cxnLst/>
            <a:rect l="l" t="t" r="r" b="b"/>
            <a:pathLst>
              <a:path w="10972800" h="5483860">
                <a:moveTo>
                  <a:pt x="0" y="5483352"/>
                </a:moveTo>
                <a:lnTo>
                  <a:pt x="10972800" y="5483352"/>
                </a:lnTo>
                <a:lnTo>
                  <a:pt x="10972800" y="0"/>
                </a:lnTo>
                <a:lnTo>
                  <a:pt x="0" y="0"/>
                </a:lnTo>
                <a:lnTo>
                  <a:pt x="0" y="5483352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0" y="1013840"/>
            <a:ext cx="10371455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242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Aggregation,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Preprocessing,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Sensitive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205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spc="-10" dirty="0">
                <a:latin typeface="Calibri"/>
                <a:cs typeface="Calibri"/>
              </a:rPr>
              <a:t>K-Anonymisation 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205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2420" algn="l"/>
              </a:tabLst>
            </a:pPr>
            <a:r>
              <a:rPr sz="2400" spc="-10" dirty="0">
                <a:latin typeface="Calibri"/>
                <a:cs typeface="Calibri"/>
              </a:rPr>
              <a:t>L-diversification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choosing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205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  <a:tab pos="7980045" algn="l"/>
              </a:tabLst>
            </a:pPr>
            <a:r>
              <a:rPr sz="2400" dirty="0">
                <a:latin typeface="Calibri"/>
                <a:cs typeface="Calibri"/>
              </a:rPr>
              <a:t>t-closeness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technique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introduction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maintain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original	distribution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5759"/>
            <a:ext cx="10515600" cy="676910"/>
          </a:xfrm>
          <a:custGeom>
            <a:avLst/>
            <a:gdLst/>
            <a:ahLst/>
            <a:cxnLst/>
            <a:rect l="l" t="t" r="r" b="b"/>
            <a:pathLst>
              <a:path w="10515600" h="676910">
                <a:moveTo>
                  <a:pt x="0" y="676656"/>
                </a:moveTo>
                <a:lnTo>
                  <a:pt x="10515600" y="676656"/>
                </a:lnTo>
                <a:lnTo>
                  <a:pt x="10515600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23545"/>
            <a:ext cx="301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DATASET</a:t>
            </a:r>
            <a:r>
              <a:rPr spc="-75" dirty="0"/>
              <a:t> </a:t>
            </a:r>
            <a:r>
              <a:rPr spc="-5" dirty="0"/>
              <a:t>USED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1042416"/>
            <a:ext cx="10515600" cy="5062855"/>
          </a:xfrm>
          <a:custGeom>
            <a:avLst/>
            <a:gdLst/>
            <a:ahLst/>
            <a:cxnLst/>
            <a:rect l="l" t="t" r="r" b="b"/>
            <a:pathLst>
              <a:path w="10515600" h="5062855">
                <a:moveTo>
                  <a:pt x="0" y="5062728"/>
                </a:moveTo>
                <a:lnTo>
                  <a:pt x="10515600" y="5062728"/>
                </a:lnTo>
                <a:lnTo>
                  <a:pt x="10515600" y="0"/>
                </a:lnTo>
                <a:lnTo>
                  <a:pt x="0" y="0"/>
                </a:lnTo>
                <a:lnTo>
                  <a:pt x="0" y="50627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438169"/>
            <a:ext cx="8780780" cy="20694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Adult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Census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48,842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14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mixture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numerical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categorical</a:t>
            </a:r>
            <a:r>
              <a:rPr sz="2800" spc="-20" dirty="0">
                <a:latin typeface="Calibri"/>
                <a:cs typeface="Calibri"/>
              </a:rPr>
              <a:t> features.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link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https://archive.ics.uci.edu/dataset/2/adult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297179"/>
            <a:ext cx="10925810" cy="698500"/>
          </a:xfrm>
          <a:custGeom>
            <a:avLst/>
            <a:gdLst/>
            <a:ahLst/>
            <a:cxnLst/>
            <a:rect l="l" t="t" r="r" b="b"/>
            <a:pathLst>
              <a:path w="10925810" h="698500">
                <a:moveTo>
                  <a:pt x="0" y="697992"/>
                </a:moveTo>
                <a:lnTo>
                  <a:pt x="10925556" y="697992"/>
                </a:lnTo>
                <a:lnTo>
                  <a:pt x="10925556" y="0"/>
                </a:lnTo>
                <a:lnTo>
                  <a:pt x="0" y="0"/>
                </a:lnTo>
                <a:lnTo>
                  <a:pt x="0" y="6979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020" y="228345"/>
            <a:ext cx="72974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ABOUT</a:t>
            </a:r>
            <a:r>
              <a:rPr sz="4400" spc="-55" dirty="0"/>
              <a:t> </a:t>
            </a:r>
            <a:r>
              <a:rPr sz="4400" dirty="0"/>
              <a:t>MONDRIAN</a:t>
            </a:r>
            <a:r>
              <a:rPr sz="4400" spc="-30" dirty="0"/>
              <a:t> </a:t>
            </a:r>
            <a:r>
              <a:rPr sz="4400" spc="-15" dirty="0"/>
              <a:t>ALGORITHM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69976" y="995172"/>
            <a:ext cx="10925810" cy="5059680"/>
          </a:xfrm>
          <a:custGeom>
            <a:avLst/>
            <a:gdLst/>
            <a:ahLst/>
            <a:cxnLst/>
            <a:rect l="l" t="t" r="r" b="b"/>
            <a:pathLst>
              <a:path w="10925810" h="5059680">
                <a:moveTo>
                  <a:pt x="0" y="5059680"/>
                </a:moveTo>
                <a:lnTo>
                  <a:pt x="10925556" y="5059680"/>
                </a:lnTo>
                <a:lnTo>
                  <a:pt x="10925556" y="0"/>
                </a:lnTo>
                <a:lnTo>
                  <a:pt x="0" y="0"/>
                </a:lnTo>
                <a:lnTo>
                  <a:pt x="0" y="50596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9020" y="994029"/>
            <a:ext cx="10695305" cy="363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7620" indent="-64135">
              <a:lnSpc>
                <a:spcPct val="1058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559435" algn="l"/>
                <a:tab pos="887730" algn="l"/>
                <a:tab pos="1172210" algn="l"/>
                <a:tab pos="2520950" algn="l"/>
                <a:tab pos="3206750" algn="l"/>
                <a:tab pos="5170170" algn="l"/>
                <a:tab pos="6508750" algn="l"/>
                <a:tab pos="7156450" algn="l"/>
                <a:tab pos="7845425" algn="l"/>
                <a:tab pos="8834755" algn="l"/>
                <a:tab pos="1042225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is	a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-d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	an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z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al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thm	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g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rtitioning	</a:t>
            </a:r>
            <a:r>
              <a:rPr sz="2400" spc="-25" dirty="0">
                <a:latin typeface="Calibri"/>
                <a:cs typeface="Calibri"/>
              </a:rPr>
              <a:t>to  </a:t>
            </a:r>
            <a:r>
              <a:rPr sz="2400" spc="-15" dirty="0">
                <a:latin typeface="Calibri"/>
                <a:cs typeface="Calibri"/>
              </a:rPr>
              <a:t>anonymize</a:t>
            </a:r>
            <a:r>
              <a:rPr sz="2400" spc="-10" dirty="0">
                <a:latin typeface="Calibri"/>
                <a:cs typeface="Calibri"/>
              </a:rPr>
              <a:t> relational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recursively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partitions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dataset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finding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quasi-identifier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highest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unique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continues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partition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equivalence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size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2k-1.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fastest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recording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preserving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5" dirty="0">
                <a:latin typeface="Calibri"/>
                <a:cs typeface="Calibri"/>
              </a:rPr>
              <a:t>utility.</a:t>
            </a:r>
            <a:endParaRPr sz="2400">
              <a:latin typeface="Calibri"/>
              <a:cs typeface="Calibri"/>
            </a:endParaRPr>
          </a:p>
          <a:p>
            <a:pPr marL="76200" marR="6350" indent="-64135">
              <a:lnSpc>
                <a:spcPct val="105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partitions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examined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check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whether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satisfy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k-anonymity,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l-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diversity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t-closeness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criterion.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368" y="365759"/>
            <a:ext cx="10695940" cy="736600"/>
          </a:xfrm>
          <a:custGeom>
            <a:avLst/>
            <a:gdLst/>
            <a:ahLst/>
            <a:cxnLst/>
            <a:rect l="l" t="t" r="r" b="b"/>
            <a:pathLst>
              <a:path w="10695940" h="736600">
                <a:moveTo>
                  <a:pt x="0" y="736091"/>
                </a:moveTo>
                <a:lnTo>
                  <a:pt x="10695432" y="736091"/>
                </a:lnTo>
                <a:lnTo>
                  <a:pt x="10695432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717" y="353313"/>
            <a:ext cx="8555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FLOW</a:t>
            </a:r>
            <a:r>
              <a:rPr spc="-15" dirty="0"/>
              <a:t> CHART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MONDRIAN</a:t>
            </a:r>
            <a:r>
              <a:rPr spc="-10" dirty="0"/>
              <a:t> </a:t>
            </a:r>
            <a:r>
              <a:rPr spc="-20" dirty="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8843" y="1092327"/>
            <a:ext cx="10714990" cy="4804410"/>
            <a:chOff x="648843" y="1092327"/>
            <a:chExt cx="10714990" cy="4804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368" y="1101852"/>
              <a:ext cx="10695432" cy="47853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3605" y="1097089"/>
              <a:ext cx="10705465" cy="4794885"/>
            </a:xfrm>
            <a:custGeom>
              <a:avLst/>
              <a:gdLst/>
              <a:ahLst/>
              <a:cxnLst/>
              <a:rect l="l" t="t" r="r" b="b"/>
              <a:pathLst>
                <a:path w="10705465" h="4794885">
                  <a:moveTo>
                    <a:pt x="0" y="4794885"/>
                  </a:moveTo>
                  <a:lnTo>
                    <a:pt x="10704957" y="4794885"/>
                  </a:lnTo>
                  <a:lnTo>
                    <a:pt x="10704957" y="0"/>
                  </a:lnTo>
                  <a:lnTo>
                    <a:pt x="0" y="0"/>
                  </a:lnTo>
                  <a:lnTo>
                    <a:pt x="0" y="47948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76247" y="5905906"/>
            <a:ext cx="6558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Depiction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Mondrian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anonymisation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95" y="288036"/>
            <a:ext cx="11494135" cy="765175"/>
          </a:xfrm>
          <a:custGeom>
            <a:avLst/>
            <a:gdLst/>
            <a:ahLst/>
            <a:cxnLst/>
            <a:rect l="l" t="t" r="r" b="b"/>
            <a:pathLst>
              <a:path w="11494135" h="765175">
                <a:moveTo>
                  <a:pt x="0" y="765047"/>
                </a:moveTo>
                <a:lnTo>
                  <a:pt x="11494008" y="765047"/>
                </a:lnTo>
                <a:lnTo>
                  <a:pt x="11494008" y="0"/>
                </a:lnTo>
                <a:lnTo>
                  <a:pt x="0" y="0"/>
                </a:lnTo>
                <a:lnTo>
                  <a:pt x="0" y="76504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040" y="252221"/>
            <a:ext cx="6922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ALGORITHM</a:t>
            </a:r>
            <a:r>
              <a:rPr sz="4400" spc="-85" dirty="0"/>
              <a:t> </a:t>
            </a:r>
            <a:r>
              <a:rPr sz="4400" spc="-5" dirty="0"/>
              <a:t>OF</a:t>
            </a:r>
            <a:r>
              <a:rPr sz="4400" spc="-40" dirty="0"/>
              <a:t> </a:t>
            </a:r>
            <a:r>
              <a:rPr sz="4400" dirty="0"/>
              <a:t>K-ANONYMITY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48995" y="1053083"/>
            <a:ext cx="11494135" cy="5539740"/>
          </a:xfrm>
          <a:custGeom>
            <a:avLst/>
            <a:gdLst/>
            <a:ahLst/>
            <a:cxnLst/>
            <a:rect l="l" t="t" r="r" b="b"/>
            <a:pathLst>
              <a:path w="11494135" h="5539740">
                <a:moveTo>
                  <a:pt x="0" y="5539740"/>
                </a:moveTo>
                <a:lnTo>
                  <a:pt x="11494008" y="5539740"/>
                </a:lnTo>
                <a:lnTo>
                  <a:pt x="11494008" y="0"/>
                </a:lnTo>
                <a:lnTo>
                  <a:pt x="0" y="0"/>
                </a:lnTo>
                <a:lnTo>
                  <a:pt x="0" y="553974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840" y="1021842"/>
            <a:ext cx="11086465" cy="501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4160">
              <a:lnSpc>
                <a:spcPts val="3185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Input: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Original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Dataset;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quasi-identifier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QI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(</a:t>
            </a:r>
            <a:r>
              <a:rPr sz="2800" spc="25" dirty="0">
                <a:latin typeface="Cambria Math"/>
                <a:cs typeface="Cambria Math"/>
              </a:rPr>
              <a:t>𝐴</a:t>
            </a:r>
            <a:r>
              <a:rPr sz="3075" spc="37" baseline="-16260" dirty="0">
                <a:latin typeface="Cambria Math"/>
                <a:cs typeface="Cambria Math"/>
              </a:rPr>
              <a:t>1</a:t>
            </a:r>
            <a:r>
              <a:rPr sz="2800" spc="2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55" dirty="0">
                <a:latin typeface="Cambria Math"/>
                <a:cs typeface="Cambria Math"/>
              </a:rPr>
              <a:t>𝐴</a:t>
            </a:r>
            <a:r>
              <a:rPr sz="3075" spc="82" baseline="-16260" dirty="0">
                <a:latin typeface="Cambria Math"/>
                <a:cs typeface="Cambria Math"/>
              </a:rPr>
              <a:t>2</a:t>
            </a:r>
            <a:r>
              <a:rPr sz="2800" spc="55" dirty="0">
                <a:latin typeface="Calibri"/>
                <a:cs typeface="Calibri"/>
              </a:rPr>
              <a:t>,…,</a:t>
            </a:r>
            <a:r>
              <a:rPr sz="2800" spc="55" dirty="0">
                <a:latin typeface="Cambria Math"/>
                <a:cs typeface="Cambria Math"/>
              </a:rPr>
              <a:t>𝐴</a:t>
            </a:r>
            <a:r>
              <a:rPr sz="3075" spc="82" baseline="-16260" dirty="0">
                <a:latin typeface="Cambria Math"/>
                <a:cs typeface="Cambria Math"/>
              </a:rPr>
              <a:t>𝑛</a:t>
            </a:r>
            <a:r>
              <a:rPr sz="2800" spc="5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64160">
              <a:lnSpc>
                <a:spcPts val="3020"/>
              </a:lnSpc>
            </a:pPr>
            <a:r>
              <a:rPr sz="2800" b="1" spc="-10" dirty="0">
                <a:latin typeface="Calibri"/>
                <a:cs typeface="Calibri"/>
              </a:rPr>
              <a:t>Output: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anonymised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264160">
              <a:lnSpc>
                <a:spcPts val="3005"/>
              </a:lnSpc>
            </a:pPr>
            <a:r>
              <a:rPr sz="2800" b="1" spc="-10" dirty="0">
                <a:latin typeface="Calibri"/>
                <a:cs typeface="Calibri"/>
              </a:rPr>
              <a:t>Method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88900">
              <a:lnSpc>
                <a:spcPts val="3215"/>
              </a:lnSpc>
              <a:tabLst>
                <a:tab pos="603885" algn="l"/>
                <a:tab pos="2454275" algn="l"/>
                <a:tab pos="2837180" algn="l"/>
              </a:tabLst>
            </a:pPr>
            <a:r>
              <a:rPr sz="2950" spc="-65" dirty="0">
                <a:latin typeface="Cambria Math"/>
                <a:cs typeface="Cambria Math"/>
              </a:rPr>
              <a:t>1.	</a:t>
            </a:r>
            <a:r>
              <a:rPr sz="2800" spc="25" dirty="0">
                <a:latin typeface="Cambria Math"/>
                <a:cs typeface="Cambria Math"/>
              </a:rPr>
              <a:t>𝑃</a:t>
            </a:r>
            <a:r>
              <a:rPr sz="3075" spc="37" baseline="-16260" dirty="0">
                <a:latin typeface="Cambria Math"/>
                <a:cs typeface="Cambria Math"/>
              </a:rPr>
              <a:t>𝑓𝑖𝑛𝑖𝑠ℎ𝑒𝑑</a:t>
            </a:r>
            <a:r>
              <a:rPr sz="3075" spc="60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←	{}	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𝑃</a:t>
            </a:r>
            <a:r>
              <a:rPr sz="3075" spc="37" baseline="-16260" dirty="0">
                <a:latin typeface="Cambria Math"/>
                <a:cs typeface="Cambria Math"/>
              </a:rPr>
              <a:t>𝑓𝑖𝑛𝑖𝑠ℎ𝑒𝑑</a:t>
            </a:r>
            <a:r>
              <a:rPr sz="3075" spc="592" baseline="-1626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denotes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finished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partitions.</a:t>
            </a:r>
            <a:endParaRPr sz="2800">
              <a:latin typeface="Calibri"/>
              <a:cs typeface="Calibri"/>
            </a:endParaRPr>
          </a:p>
          <a:p>
            <a:pPr marL="574675" marR="436245" indent="-486409">
              <a:lnSpc>
                <a:spcPts val="3170"/>
              </a:lnSpc>
              <a:spcBef>
                <a:spcPts val="275"/>
              </a:spcBef>
              <a:tabLst>
                <a:tab pos="603885" algn="l"/>
                <a:tab pos="4414520" algn="l"/>
              </a:tabLst>
            </a:pPr>
            <a:r>
              <a:rPr sz="2950" spc="-65" dirty="0">
                <a:latin typeface="Cambria Math"/>
                <a:cs typeface="Cambria Math"/>
              </a:rPr>
              <a:t>2.		</a:t>
            </a:r>
            <a:r>
              <a:rPr sz="2800" spc="55" dirty="0">
                <a:latin typeface="Cambria Math"/>
                <a:cs typeface="Cambria Math"/>
              </a:rPr>
              <a:t>𝑃</a:t>
            </a:r>
            <a:r>
              <a:rPr sz="3075" spc="82" baseline="-16260" dirty="0">
                <a:latin typeface="Cambria Math"/>
                <a:cs typeface="Cambria Math"/>
              </a:rPr>
              <a:t>𝑤𝑜𝑟𝑘𝑖𝑛𝑔</a:t>
            </a:r>
            <a:r>
              <a:rPr sz="3075" spc="54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←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{{1,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2,…</a:t>
            </a:r>
            <a:r>
              <a:rPr sz="2800" i="1" spc="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,N}}	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5" dirty="0">
                <a:latin typeface="Cambria Math"/>
                <a:cs typeface="Cambria Math"/>
              </a:rPr>
              <a:t>𝑃</a:t>
            </a:r>
            <a:r>
              <a:rPr sz="3075" spc="82" baseline="-16260" dirty="0">
                <a:latin typeface="Cambria Math"/>
                <a:cs typeface="Cambria Math"/>
              </a:rPr>
              <a:t>𝑤𝑜𝑟𝑘𝑖𝑛𝑔</a:t>
            </a:r>
            <a:r>
              <a:rPr sz="3075" spc="532" baseline="-1626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denotes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working set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initialized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entire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dataset.</a:t>
            </a:r>
            <a:endParaRPr sz="2800">
              <a:latin typeface="Calibri"/>
              <a:cs typeface="Calibri"/>
            </a:endParaRPr>
          </a:p>
          <a:p>
            <a:pPr marL="440690" indent="-352425">
              <a:lnSpc>
                <a:spcPts val="2780"/>
              </a:lnSpc>
              <a:buFont typeface="Calibri"/>
              <a:buAutoNum type="arabicPeriod" startAt="3"/>
              <a:tabLst>
                <a:tab pos="441325" algn="l"/>
              </a:tabLst>
            </a:pPr>
            <a:r>
              <a:rPr sz="2800" b="1" spc="-10" dirty="0">
                <a:latin typeface="Calibri"/>
                <a:cs typeface="Calibri"/>
              </a:rPr>
              <a:t>while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there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exists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 marL="1169035" lvl="1" indent="-623570">
              <a:lnSpc>
                <a:spcPts val="3025"/>
              </a:lnSpc>
              <a:buAutoNum type="arabicPeriod"/>
              <a:tabLst>
                <a:tab pos="1169670" algn="l"/>
              </a:tabLst>
            </a:pPr>
            <a:r>
              <a:rPr sz="2800" spc="-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←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partition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partitions</a:t>
            </a:r>
            <a:endParaRPr sz="2800">
              <a:latin typeface="Calibri"/>
              <a:cs typeface="Calibri"/>
            </a:endParaRPr>
          </a:p>
          <a:p>
            <a:pPr marL="1169035" lvl="1" indent="-623570">
              <a:lnSpc>
                <a:spcPts val="3025"/>
              </a:lnSpc>
              <a:buAutoNum type="arabicPeriod"/>
              <a:tabLst>
                <a:tab pos="1169670" algn="l"/>
              </a:tabLst>
            </a:pPr>
            <a:r>
              <a:rPr sz="2800" spc="-15" dirty="0">
                <a:latin typeface="Calibri"/>
                <a:cs typeface="Calibri"/>
              </a:rPr>
              <a:t>Calculate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relative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-10" dirty="0">
                <a:latin typeface="Calibri"/>
                <a:cs typeface="Calibri"/>
              </a:rPr>
              <a:t> columns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p.</a:t>
            </a:r>
            <a:endParaRPr sz="2800">
              <a:latin typeface="Calibri"/>
              <a:cs typeface="Calibri"/>
            </a:endParaRPr>
          </a:p>
          <a:p>
            <a:pPr marL="546100">
              <a:lnSpc>
                <a:spcPts val="3025"/>
              </a:lnSpc>
            </a:pPr>
            <a:r>
              <a:rPr sz="2800" spc="-5" dirty="0">
                <a:latin typeface="Calibri"/>
                <a:cs typeface="Calibri"/>
              </a:rPr>
              <a:t>3.3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descending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order)</a:t>
            </a:r>
            <a:endParaRPr sz="2800">
              <a:latin typeface="Calibri"/>
              <a:cs typeface="Calibri"/>
            </a:endParaRPr>
          </a:p>
          <a:p>
            <a:pPr marL="1169670" lvl="1" indent="-624205">
              <a:lnSpc>
                <a:spcPts val="3060"/>
              </a:lnSpc>
              <a:buFont typeface="Calibri"/>
              <a:buAutoNum type="arabicPeriod" startAt="4"/>
              <a:tabLst>
                <a:tab pos="1170305" algn="l"/>
              </a:tabLst>
            </a:pP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each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column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partition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endParaRPr sz="2800">
              <a:latin typeface="Calibri"/>
              <a:cs typeface="Calibri"/>
            </a:endParaRPr>
          </a:p>
          <a:p>
            <a:pPr marL="1754505" marR="17780" lvl="2" indent="-751840">
              <a:lnSpc>
                <a:spcPts val="2590"/>
              </a:lnSpc>
              <a:spcBef>
                <a:spcPts val="200"/>
              </a:spcBef>
              <a:buAutoNum type="arabicPeriod"/>
              <a:tabLst>
                <a:tab pos="1764030" algn="l"/>
              </a:tabLst>
            </a:pPr>
            <a:r>
              <a:rPr sz="2400" spc="-5" dirty="0">
                <a:latin typeface="Calibri"/>
                <a:cs typeface="Calibri"/>
              </a:rPr>
              <a:t>split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partition </a:t>
            </a:r>
            <a:r>
              <a:rPr sz="2400" dirty="0">
                <a:latin typeface="Calibri"/>
                <a:cs typeface="Calibri"/>
              </a:rPr>
              <a:t>along </a:t>
            </a:r>
            <a:r>
              <a:rPr sz="2400" spc="-10" dirty="0">
                <a:latin typeface="Calibri"/>
                <a:cs typeface="Calibri"/>
              </a:rPr>
              <a:t>that column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median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column values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split</a:t>
            </a:r>
            <a:r>
              <a:rPr sz="2400" spc="-10" dirty="0">
                <a:latin typeface="Calibri"/>
                <a:cs typeface="Calibri"/>
              </a:rPr>
              <a:t> point.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1418</Words>
  <Application>Microsoft Office PowerPoint</Application>
  <PresentationFormat>Custom</PresentationFormat>
  <Paragraphs>197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PROBLEM STATEMENT</vt:lpstr>
      <vt:lpstr>OBJECTIVE</vt:lpstr>
      <vt:lpstr>PROPOSED SYSTEM MODEL</vt:lpstr>
      <vt:lpstr>LIST OF MODULES</vt:lpstr>
      <vt:lpstr>DATASET USED</vt:lpstr>
      <vt:lpstr>ABOUT MONDRIAN ALGORITHM</vt:lpstr>
      <vt:lpstr>FLOW CHART OF MONDRIAN ALGORITHM</vt:lpstr>
      <vt:lpstr>ALGORITHM OF K-ANONYMITY</vt:lpstr>
      <vt:lpstr>ALGORITHM FOR K-ANONYMITY (CONTD ..)</vt:lpstr>
      <vt:lpstr>ALGORITHM FOR L-DIVERSITY</vt:lpstr>
      <vt:lpstr>ALGORITHM FOR L-DIVERSITY (CONTD ..)</vt:lpstr>
      <vt:lpstr>ALGORITHM FOR T-CLOSENESS</vt:lpstr>
      <vt:lpstr>ALGORITHM FOR T-CLOSENESS CONTD ..</vt:lpstr>
      <vt:lpstr>ALGORITHM FOR T-CLOSENESS (CONTD..)</vt:lpstr>
      <vt:lpstr>RESULTS OBTAINED</vt:lpstr>
      <vt:lpstr>Slide 17</vt:lpstr>
      <vt:lpstr>CASE 1 RESULTS CONTD …</vt:lpstr>
      <vt:lpstr>GRAPH FOR K-ANONYMITY AND L-DIVERSITY ( CASE 1)</vt:lpstr>
      <vt:lpstr>GRAPH FOR T-CLOSENESS ( CASE 1)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6611: CREATIVE INNOVATIVE  PROJECT</dc:title>
  <dc:creator>Padmaja Harikrishnan</dc:creator>
  <cp:lastModifiedBy>2022503010</cp:lastModifiedBy>
  <cp:revision>1</cp:revision>
  <dcterms:created xsi:type="dcterms:W3CDTF">2024-04-25T06:38:28Z</dcterms:created>
  <dcterms:modified xsi:type="dcterms:W3CDTF">2024-04-25T07:04:36Z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2024-04-25T00:00:00Z</vt:filetime>
  </property>
</Properties>
</file>