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61" r:id="rId9"/>
    <p:sldId id="262" r:id="rId10"/>
    <p:sldId id="281" r:id="rId11"/>
    <p:sldId id="263" r:id="rId12"/>
    <p:sldId id="264" r:id="rId13"/>
    <p:sldId id="265" r:id="rId14"/>
    <p:sldId id="284" r:id="rId15"/>
    <p:sldId id="283" r:id="rId16"/>
    <p:sldId id="286" r:id="rId17"/>
    <p:sldId id="285" r:id="rId18"/>
    <p:sldId id="277" r:id="rId1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74" y="9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2F3D7-A1E7-4B15-AE9A-E209A84A53ED}" type="doc">
      <dgm:prSet loTypeId="urn:microsoft.com/office/officeart/2005/8/layout/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FDC5DF-427D-4DC6-88C2-5FB5580B5518}">
      <dgm:prSet/>
      <dgm:spPr/>
      <dgm:t>
        <a:bodyPr/>
        <a:lstStyle/>
        <a:p>
          <a:r>
            <a:rPr lang="en-IN" b="1" dirty="0">
              <a:solidFill>
                <a:schemeClr val="bg1"/>
              </a:solidFill>
            </a:rPr>
            <a:t>Data Extraction from</a:t>
          </a:r>
          <a:endParaRPr lang="en-IN" dirty="0">
            <a:solidFill>
              <a:schemeClr val="bg1"/>
            </a:solidFill>
          </a:endParaRPr>
        </a:p>
      </dgm:t>
    </dgm:pt>
    <dgm:pt modelId="{8CDF5DE7-5B9F-4CFD-A6B2-14F08E4E5EEB}" type="parTrans" cxnId="{02187C67-00FB-4713-9AF8-9AB4FF84DD1E}">
      <dgm:prSet/>
      <dgm:spPr/>
      <dgm:t>
        <a:bodyPr/>
        <a:lstStyle/>
        <a:p>
          <a:endParaRPr lang="en-IN"/>
        </a:p>
      </dgm:t>
    </dgm:pt>
    <dgm:pt modelId="{59516E35-A7F9-4464-AB48-967615EB5BC7}" type="sibTrans" cxnId="{02187C67-00FB-4713-9AF8-9AB4FF84DD1E}">
      <dgm:prSet/>
      <dgm:spPr/>
      <dgm:t>
        <a:bodyPr/>
        <a:lstStyle/>
        <a:p>
          <a:endParaRPr lang="en-IN"/>
        </a:p>
      </dgm:t>
    </dgm:pt>
    <dgm:pt modelId="{FD5E3EBB-BE9C-4EE9-9FCF-BD436F31DFE1}">
      <dgm:prSet/>
      <dgm:spPr/>
      <dgm:t>
        <a:bodyPr/>
        <a:lstStyle/>
        <a:p>
          <a:r>
            <a:rPr lang="en-IN" b="1" dirty="0">
              <a:solidFill>
                <a:schemeClr val="bg1"/>
              </a:solidFill>
            </a:rPr>
            <a:t>Preprocessing (Key-Value Pairs)</a:t>
          </a:r>
          <a:endParaRPr lang="en-IN" dirty="0">
            <a:solidFill>
              <a:schemeClr val="bg1"/>
            </a:solidFill>
          </a:endParaRPr>
        </a:p>
      </dgm:t>
    </dgm:pt>
    <dgm:pt modelId="{272AA9B6-FF62-421F-BF26-C6C81D45F57B}" type="parTrans" cxnId="{9AAF3AC3-55A6-49D5-89DB-E26F3D79E12C}">
      <dgm:prSet/>
      <dgm:spPr/>
      <dgm:t>
        <a:bodyPr/>
        <a:lstStyle/>
        <a:p>
          <a:endParaRPr lang="en-IN"/>
        </a:p>
      </dgm:t>
    </dgm:pt>
    <dgm:pt modelId="{88687FBF-0D4D-4934-9B8B-A1004F57DBCF}" type="sibTrans" cxnId="{9AAF3AC3-55A6-49D5-89DB-E26F3D79E12C}">
      <dgm:prSet/>
      <dgm:spPr/>
      <dgm:t>
        <a:bodyPr/>
        <a:lstStyle/>
        <a:p>
          <a:endParaRPr lang="en-IN"/>
        </a:p>
      </dgm:t>
    </dgm:pt>
    <dgm:pt modelId="{99A906E1-8B15-4A6F-8475-BE3145B06F08}">
      <dgm:prSet/>
      <dgm:spPr/>
      <dgm:t>
        <a:bodyPr/>
        <a:lstStyle/>
        <a:p>
          <a:r>
            <a:rPr lang="en-IN" b="1" dirty="0">
              <a:solidFill>
                <a:schemeClr val="bg1"/>
              </a:solidFill>
            </a:rPr>
            <a:t>Translation to Hindi</a:t>
          </a:r>
          <a:endParaRPr lang="en-IN" dirty="0">
            <a:solidFill>
              <a:schemeClr val="bg1"/>
            </a:solidFill>
          </a:endParaRPr>
        </a:p>
      </dgm:t>
    </dgm:pt>
    <dgm:pt modelId="{2C1BA5D5-5AB4-49E5-9B15-D89B3D37E260}" type="parTrans" cxnId="{6CED2838-0CD4-41EB-BF5C-8BA2C6076034}">
      <dgm:prSet/>
      <dgm:spPr/>
      <dgm:t>
        <a:bodyPr/>
        <a:lstStyle/>
        <a:p>
          <a:endParaRPr lang="en-IN"/>
        </a:p>
      </dgm:t>
    </dgm:pt>
    <dgm:pt modelId="{467D59DC-5854-4AC6-A68D-E7DF703A2F4D}" type="sibTrans" cxnId="{6CED2838-0CD4-41EB-BF5C-8BA2C6076034}">
      <dgm:prSet/>
      <dgm:spPr/>
      <dgm:t>
        <a:bodyPr/>
        <a:lstStyle/>
        <a:p>
          <a:endParaRPr lang="en-IN"/>
        </a:p>
      </dgm:t>
    </dgm:pt>
    <dgm:pt modelId="{9CF9FD5E-F372-47E2-A12A-C799FC0979E6}">
      <dgm:prSet/>
      <dgm:spPr/>
      <dgm:t>
        <a:bodyPr/>
        <a:lstStyle/>
        <a:p>
          <a:r>
            <a:rPr lang="en-IN" b="1" dirty="0">
              <a:solidFill>
                <a:schemeClr val="bg1"/>
              </a:solidFill>
            </a:rPr>
            <a:t>Template Sentence Generation</a:t>
          </a:r>
          <a:endParaRPr lang="en-IN" dirty="0">
            <a:solidFill>
              <a:schemeClr val="bg1"/>
            </a:solidFill>
          </a:endParaRPr>
        </a:p>
      </dgm:t>
    </dgm:pt>
    <dgm:pt modelId="{F9E826C0-2B21-4FC3-A2DF-F00D68B3A43A}" type="parTrans" cxnId="{B4103B54-91CA-4006-8E72-778BE918B50A}">
      <dgm:prSet/>
      <dgm:spPr/>
      <dgm:t>
        <a:bodyPr/>
        <a:lstStyle/>
        <a:p>
          <a:endParaRPr lang="en-IN"/>
        </a:p>
      </dgm:t>
    </dgm:pt>
    <dgm:pt modelId="{DBA15938-BFE4-4BEA-AB38-E8C57FFD8A04}" type="sibTrans" cxnId="{B4103B54-91CA-4006-8E72-778BE918B50A}">
      <dgm:prSet/>
      <dgm:spPr/>
      <dgm:t>
        <a:bodyPr/>
        <a:lstStyle/>
        <a:p>
          <a:endParaRPr lang="en-IN"/>
        </a:p>
      </dgm:t>
    </dgm:pt>
    <dgm:pt modelId="{D573E289-A1B5-4495-B995-797E74905FBB}">
      <dgm:prSet/>
      <dgm:spPr/>
      <dgm:t>
        <a:bodyPr/>
        <a:lstStyle/>
        <a:p>
          <a:r>
            <a:rPr lang="en-IN" b="1" dirty="0">
              <a:solidFill>
                <a:schemeClr val="bg1"/>
              </a:solidFill>
            </a:rPr>
            <a:t>Final Knowledge Graph</a:t>
          </a:r>
          <a:endParaRPr lang="en-IN" dirty="0">
            <a:solidFill>
              <a:schemeClr val="bg1"/>
            </a:solidFill>
          </a:endParaRPr>
        </a:p>
      </dgm:t>
    </dgm:pt>
    <dgm:pt modelId="{AD6B9CE4-994C-497D-AC20-CA09C5CDE2C9}" type="parTrans" cxnId="{3F70BA56-0C68-4FC2-97A6-DF29D3241626}">
      <dgm:prSet/>
      <dgm:spPr/>
      <dgm:t>
        <a:bodyPr/>
        <a:lstStyle/>
        <a:p>
          <a:endParaRPr lang="en-IN"/>
        </a:p>
      </dgm:t>
    </dgm:pt>
    <dgm:pt modelId="{D9D04406-21E5-4C3F-A71E-821F39E4E0B8}" type="sibTrans" cxnId="{3F70BA56-0C68-4FC2-97A6-DF29D3241626}">
      <dgm:prSet/>
      <dgm:spPr/>
      <dgm:t>
        <a:bodyPr/>
        <a:lstStyle/>
        <a:p>
          <a:endParaRPr lang="en-IN"/>
        </a:p>
      </dgm:t>
    </dgm:pt>
    <dgm:pt modelId="{1EDA62D6-73BF-418F-B755-B84DBB942609}">
      <dgm:prSet/>
      <dgm:spPr/>
      <dgm:t>
        <a:bodyPr/>
        <a:lstStyle/>
        <a:p>
          <a:r>
            <a:rPr lang="en-IN" b="1" dirty="0">
              <a:solidFill>
                <a:schemeClr val="bg1"/>
              </a:solidFill>
            </a:rPr>
            <a:t>Gender-Specific Adjustments</a:t>
          </a:r>
          <a:endParaRPr lang="en-IN" dirty="0">
            <a:solidFill>
              <a:schemeClr val="bg1"/>
            </a:solidFill>
          </a:endParaRPr>
        </a:p>
      </dgm:t>
    </dgm:pt>
    <dgm:pt modelId="{73F7BCBF-27A6-4186-901E-A9EB135DB208}" type="parTrans" cxnId="{DAB5A12D-34B8-4FE2-A6DC-967E445342E6}">
      <dgm:prSet/>
      <dgm:spPr/>
      <dgm:t>
        <a:bodyPr/>
        <a:lstStyle/>
        <a:p>
          <a:endParaRPr lang="en-IN"/>
        </a:p>
      </dgm:t>
    </dgm:pt>
    <dgm:pt modelId="{D327AC0C-CDEE-476A-8383-27E9DBBB22F7}" type="sibTrans" cxnId="{DAB5A12D-34B8-4FE2-A6DC-967E445342E6}">
      <dgm:prSet/>
      <dgm:spPr/>
      <dgm:t>
        <a:bodyPr/>
        <a:lstStyle/>
        <a:p>
          <a:endParaRPr lang="en-IN"/>
        </a:p>
      </dgm:t>
    </dgm:pt>
    <dgm:pt modelId="{BD05C8A9-147C-4ABC-97D3-6A54E5DD9CAE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Feature Addition</a:t>
          </a:r>
          <a:endParaRPr lang="en-IN" b="1" dirty="0">
            <a:solidFill>
              <a:schemeClr val="bg1"/>
            </a:solidFill>
          </a:endParaRPr>
        </a:p>
      </dgm:t>
    </dgm:pt>
    <dgm:pt modelId="{31148F9C-6E2F-4C8A-8CC5-FB7B24F8214B}" type="parTrans" cxnId="{7D0E575D-E962-4C0B-9AFF-B0CACC66E8A7}">
      <dgm:prSet/>
      <dgm:spPr/>
      <dgm:t>
        <a:bodyPr/>
        <a:lstStyle/>
        <a:p>
          <a:endParaRPr lang="en-IN"/>
        </a:p>
      </dgm:t>
    </dgm:pt>
    <dgm:pt modelId="{47693014-2E98-4828-930F-7F98CDF98ACE}" type="sibTrans" cxnId="{7D0E575D-E962-4C0B-9AFF-B0CACC66E8A7}">
      <dgm:prSet/>
      <dgm:spPr/>
      <dgm:t>
        <a:bodyPr/>
        <a:lstStyle/>
        <a:p>
          <a:endParaRPr lang="en-IN"/>
        </a:p>
      </dgm:t>
    </dgm:pt>
    <dgm:pt modelId="{0A49C9A3-75D9-4A60-8D53-4A05040DEE4B}" type="pres">
      <dgm:prSet presAssocID="{6412F3D7-A1E7-4B15-AE9A-E209A84A53ED}" presName="diagram" presStyleCnt="0">
        <dgm:presLayoutVars>
          <dgm:dir/>
          <dgm:resizeHandles val="exact"/>
        </dgm:presLayoutVars>
      </dgm:prSet>
      <dgm:spPr/>
    </dgm:pt>
    <dgm:pt modelId="{A4B2357B-8F8D-4B99-88F5-DC3C2C3409FD}" type="pres">
      <dgm:prSet presAssocID="{62FDC5DF-427D-4DC6-88C2-5FB5580B5518}" presName="node" presStyleLbl="node1" presStyleIdx="0" presStyleCnt="7">
        <dgm:presLayoutVars>
          <dgm:bulletEnabled val="1"/>
        </dgm:presLayoutVars>
      </dgm:prSet>
      <dgm:spPr/>
    </dgm:pt>
    <dgm:pt modelId="{2CE46AD4-1766-4F4D-9771-295683294767}" type="pres">
      <dgm:prSet presAssocID="{59516E35-A7F9-4464-AB48-967615EB5BC7}" presName="sibTrans" presStyleLbl="sibTrans2D1" presStyleIdx="0" presStyleCnt="6"/>
      <dgm:spPr/>
    </dgm:pt>
    <dgm:pt modelId="{81B87BF7-19A4-4480-B039-14433B6A1B10}" type="pres">
      <dgm:prSet presAssocID="{59516E35-A7F9-4464-AB48-967615EB5BC7}" presName="connectorText" presStyleLbl="sibTrans2D1" presStyleIdx="0" presStyleCnt="6"/>
      <dgm:spPr/>
    </dgm:pt>
    <dgm:pt modelId="{6F868EE8-B416-4C2E-B5B9-406980E82F36}" type="pres">
      <dgm:prSet presAssocID="{FD5E3EBB-BE9C-4EE9-9FCF-BD436F31DFE1}" presName="node" presStyleLbl="node1" presStyleIdx="1" presStyleCnt="7">
        <dgm:presLayoutVars>
          <dgm:bulletEnabled val="1"/>
        </dgm:presLayoutVars>
      </dgm:prSet>
      <dgm:spPr/>
    </dgm:pt>
    <dgm:pt modelId="{F80C1FAB-1842-4BDF-8748-378EF4BA4C0D}" type="pres">
      <dgm:prSet presAssocID="{88687FBF-0D4D-4934-9B8B-A1004F57DBCF}" presName="sibTrans" presStyleLbl="sibTrans2D1" presStyleIdx="1" presStyleCnt="6"/>
      <dgm:spPr/>
    </dgm:pt>
    <dgm:pt modelId="{98C8D1A7-4A9D-4443-9BC1-9785553237F4}" type="pres">
      <dgm:prSet presAssocID="{88687FBF-0D4D-4934-9B8B-A1004F57DBCF}" presName="connectorText" presStyleLbl="sibTrans2D1" presStyleIdx="1" presStyleCnt="6"/>
      <dgm:spPr/>
    </dgm:pt>
    <dgm:pt modelId="{554C48DE-A472-461F-97A4-732089A13EA7}" type="pres">
      <dgm:prSet presAssocID="{99A906E1-8B15-4A6F-8475-BE3145B06F08}" presName="node" presStyleLbl="node1" presStyleIdx="2" presStyleCnt="7">
        <dgm:presLayoutVars>
          <dgm:bulletEnabled val="1"/>
        </dgm:presLayoutVars>
      </dgm:prSet>
      <dgm:spPr/>
    </dgm:pt>
    <dgm:pt modelId="{F5F69E60-B8C5-4EA2-BCCF-0733A5A34664}" type="pres">
      <dgm:prSet presAssocID="{467D59DC-5854-4AC6-A68D-E7DF703A2F4D}" presName="sibTrans" presStyleLbl="sibTrans2D1" presStyleIdx="2" presStyleCnt="6"/>
      <dgm:spPr/>
    </dgm:pt>
    <dgm:pt modelId="{7129683F-153A-49A6-A94A-4644195FF110}" type="pres">
      <dgm:prSet presAssocID="{467D59DC-5854-4AC6-A68D-E7DF703A2F4D}" presName="connectorText" presStyleLbl="sibTrans2D1" presStyleIdx="2" presStyleCnt="6"/>
      <dgm:spPr/>
    </dgm:pt>
    <dgm:pt modelId="{6172114B-415C-4532-BD3A-27CD0D2DBAB1}" type="pres">
      <dgm:prSet presAssocID="{9CF9FD5E-F372-47E2-A12A-C799FC0979E6}" presName="node" presStyleLbl="node1" presStyleIdx="3" presStyleCnt="7">
        <dgm:presLayoutVars>
          <dgm:bulletEnabled val="1"/>
        </dgm:presLayoutVars>
      </dgm:prSet>
      <dgm:spPr/>
    </dgm:pt>
    <dgm:pt modelId="{66C93E99-F60D-4C53-AE81-B38B63F1B7C8}" type="pres">
      <dgm:prSet presAssocID="{DBA15938-BFE4-4BEA-AB38-E8C57FFD8A04}" presName="sibTrans" presStyleLbl="sibTrans2D1" presStyleIdx="3" presStyleCnt="6"/>
      <dgm:spPr/>
    </dgm:pt>
    <dgm:pt modelId="{007598D8-9C30-4679-A16E-314DFEBDB971}" type="pres">
      <dgm:prSet presAssocID="{DBA15938-BFE4-4BEA-AB38-E8C57FFD8A04}" presName="connectorText" presStyleLbl="sibTrans2D1" presStyleIdx="3" presStyleCnt="6"/>
      <dgm:spPr/>
    </dgm:pt>
    <dgm:pt modelId="{11A00942-08E7-48FA-9D3A-ED400FBB3603}" type="pres">
      <dgm:prSet presAssocID="{1EDA62D6-73BF-418F-B755-B84DBB942609}" presName="node" presStyleLbl="node1" presStyleIdx="4" presStyleCnt="7">
        <dgm:presLayoutVars>
          <dgm:bulletEnabled val="1"/>
        </dgm:presLayoutVars>
      </dgm:prSet>
      <dgm:spPr/>
    </dgm:pt>
    <dgm:pt modelId="{363ACA9C-A3C8-46D3-8A68-7302E4A9FA9B}" type="pres">
      <dgm:prSet presAssocID="{D327AC0C-CDEE-476A-8383-27E9DBBB22F7}" presName="sibTrans" presStyleLbl="sibTrans2D1" presStyleIdx="4" presStyleCnt="6"/>
      <dgm:spPr/>
    </dgm:pt>
    <dgm:pt modelId="{5F666E17-A6B6-4C84-BD73-AA8BFE7EDF47}" type="pres">
      <dgm:prSet presAssocID="{D327AC0C-CDEE-476A-8383-27E9DBBB22F7}" presName="connectorText" presStyleLbl="sibTrans2D1" presStyleIdx="4" presStyleCnt="6"/>
      <dgm:spPr/>
    </dgm:pt>
    <dgm:pt modelId="{E28FC4A9-9BF3-457F-B392-53D86D7F9723}" type="pres">
      <dgm:prSet presAssocID="{BD05C8A9-147C-4ABC-97D3-6A54E5DD9CAE}" presName="node" presStyleLbl="node1" presStyleIdx="5" presStyleCnt="7">
        <dgm:presLayoutVars>
          <dgm:bulletEnabled val="1"/>
        </dgm:presLayoutVars>
      </dgm:prSet>
      <dgm:spPr/>
    </dgm:pt>
    <dgm:pt modelId="{F5AF1579-D721-45F3-B035-F8333259517B}" type="pres">
      <dgm:prSet presAssocID="{47693014-2E98-4828-930F-7F98CDF98ACE}" presName="sibTrans" presStyleLbl="sibTrans2D1" presStyleIdx="5" presStyleCnt="6"/>
      <dgm:spPr/>
    </dgm:pt>
    <dgm:pt modelId="{F1A4F580-FA6D-4C6F-839F-E49000B18F27}" type="pres">
      <dgm:prSet presAssocID="{47693014-2E98-4828-930F-7F98CDF98ACE}" presName="connectorText" presStyleLbl="sibTrans2D1" presStyleIdx="5" presStyleCnt="6"/>
      <dgm:spPr/>
    </dgm:pt>
    <dgm:pt modelId="{4E12CD3C-2CC4-4263-B546-73B946603D56}" type="pres">
      <dgm:prSet presAssocID="{D573E289-A1B5-4495-B995-797E74905FBB}" presName="node" presStyleLbl="node1" presStyleIdx="6" presStyleCnt="7">
        <dgm:presLayoutVars>
          <dgm:bulletEnabled val="1"/>
        </dgm:presLayoutVars>
      </dgm:prSet>
      <dgm:spPr/>
    </dgm:pt>
  </dgm:ptLst>
  <dgm:cxnLst>
    <dgm:cxn modelId="{365FD603-1705-492D-963A-88BB96CE66E6}" type="presOf" srcId="{D327AC0C-CDEE-476A-8383-27E9DBBB22F7}" destId="{5F666E17-A6B6-4C84-BD73-AA8BFE7EDF47}" srcOrd="1" destOrd="0" presId="urn:microsoft.com/office/officeart/2005/8/layout/process5"/>
    <dgm:cxn modelId="{9C93C808-165E-4641-BD73-4B940C564345}" type="presOf" srcId="{1EDA62D6-73BF-418F-B755-B84DBB942609}" destId="{11A00942-08E7-48FA-9D3A-ED400FBB3603}" srcOrd="0" destOrd="0" presId="urn:microsoft.com/office/officeart/2005/8/layout/process5"/>
    <dgm:cxn modelId="{0219151A-D316-4E54-81FD-D90E2EB0EE5D}" type="presOf" srcId="{D327AC0C-CDEE-476A-8383-27E9DBBB22F7}" destId="{363ACA9C-A3C8-46D3-8A68-7302E4A9FA9B}" srcOrd="0" destOrd="0" presId="urn:microsoft.com/office/officeart/2005/8/layout/process5"/>
    <dgm:cxn modelId="{D85E1926-F427-44EE-8A1B-98E45E5D6EBC}" type="presOf" srcId="{FD5E3EBB-BE9C-4EE9-9FCF-BD436F31DFE1}" destId="{6F868EE8-B416-4C2E-B5B9-406980E82F36}" srcOrd="0" destOrd="0" presId="urn:microsoft.com/office/officeart/2005/8/layout/process5"/>
    <dgm:cxn modelId="{DAB5A12D-34B8-4FE2-A6DC-967E445342E6}" srcId="{6412F3D7-A1E7-4B15-AE9A-E209A84A53ED}" destId="{1EDA62D6-73BF-418F-B755-B84DBB942609}" srcOrd="4" destOrd="0" parTransId="{73F7BCBF-27A6-4186-901E-A9EB135DB208}" sibTransId="{D327AC0C-CDEE-476A-8383-27E9DBBB22F7}"/>
    <dgm:cxn modelId="{6CED2838-0CD4-41EB-BF5C-8BA2C6076034}" srcId="{6412F3D7-A1E7-4B15-AE9A-E209A84A53ED}" destId="{99A906E1-8B15-4A6F-8475-BE3145B06F08}" srcOrd="2" destOrd="0" parTransId="{2C1BA5D5-5AB4-49E5-9B15-D89B3D37E260}" sibTransId="{467D59DC-5854-4AC6-A68D-E7DF703A2F4D}"/>
    <dgm:cxn modelId="{7D0E575D-E962-4C0B-9AFF-B0CACC66E8A7}" srcId="{6412F3D7-A1E7-4B15-AE9A-E209A84A53ED}" destId="{BD05C8A9-147C-4ABC-97D3-6A54E5DD9CAE}" srcOrd="5" destOrd="0" parTransId="{31148F9C-6E2F-4C8A-8CC5-FB7B24F8214B}" sibTransId="{47693014-2E98-4828-930F-7F98CDF98ACE}"/>
    <dgm:cxn modelId="{9C345B62-8CC0-4B27-9BC3-98134495940E}" type="presOf" srcId="{467D59DC-5854-4AC6-A68D-E7DF703A2F4D}" destId="{7129683F-153A-49A6-A94A-4644195FF110}" srcOrd="1" destOrd="0" presId="urn:microsoft.com/office/officeart/2005/8/layout/process5"/>
    <dgm:cxn modelId="{02187C67-00FB-4713-9AF8-9AB4FF84DD1E}" srcId="{6412F3D7-A1E7-4B15-AE9A-E209A84A53ED}" destId="{62FDC5DF-427D-4DC6-88C2-5FB5580B5518}" srcOrd="0" destOrd="0" parTransId="{8CDF5DE7-5B9F-4CFD-A6B2-14F08E4E5EEB}" sibTransId="{59516E35-A7F9-4464-AB48-967615EB5BC7}"/>
    <dgm:cxn modelId="{E3C52D69-BB3E-4BE3-B745-3D68895DEDBC}" type="presOf" srcId="{47693014-2E98-4828-930F-7F98CDF98ACE}" destId="{F1A4F580-FA6D-4C6F-839F-E49000B18F27}" srcOrd="1" destOrd="0" presId="urn:microsoft.com/office/officeart/2005/8/layout/process5"/>
    <dgm:cxn modelId="{7C9A086B-E102-4D01-A542-89879DD52781}" type="presOf" srcId="{BD05C8A9-147C-4ABC-97D3-6A54E5DD9CAE}" destId="{E28FC4A9-9BF3-457F-B392-53D86D7F9723}" srcOrd="0" destOrd="0" presId="urn:microsoft.com/office/officeart/2005/8/layout/process5"/>
    <dgm:cxn modelId="{11CD5B6D-5D7A-4AB7-ABFF-67EB1B42E49A}" type="presOf" srcId="{62FDC5DF-427D-4DC6-88C2-5FB5580B5518}" destId="{A4B2357B-8F8D-4B99-88F5-DC3C2C3409FD}" srcOrd="0" destOrd="0" presId="urn:microsoft.com/office/officeart/2005/8/layout/process5"/>
    <dgm:cxn modelId="{1BBC1971-8252-4C94-9CAF-6D886BCF564D}" type="presOf" srcId="{DBA15938-BFE4-4BEA-AB38-E8C57FFD8A04}" destId="{007598D8-9C30-4679-A16E-314DFEBDB971}" srcOrd="1" destOrd="0" presId="urn:microsoft.com/office/officeart/2005/8/layout/process5"/>
    <dgm:cxn modelId="{B4103B54-91CA-4006-8E72-778BE918B50A}" srcId="{6412F3D7-A1E7-4B15-AE9A-E209A84A53ED}" destId="{9CF9FD5E-F372-47E2-A12A-C799FC0979E6}" srcOrd="3" destOrd="0" parTransId="{F9E826C0-2B21-4FC3-A2DF-F00D68B3A43A}" sibTransId="{DBA15938-BFE4-4BEA-AB38-E8C57FFD8A04}"/>
    <dgm:cxn modelId="{1B4FDD74-CF8E-4CC8-8AD2-5E63CCB2255B}" type="presOf" srcId="{99A906E1-8B15-4A6F-8475-BE3145B06F08}" destId="{554C48DE-A472-461F-97A4-732089A13EA7}" srcOrd="0" destOrd="0" presId="urn:microsoft.com/office/officeart/2005/8/layout/process5"/>
    <dgm:cxn modelId="{3F70BA56-0C68-4FC2-97A6-DF29D3241626}" srcId="{6412F3D7-A1E7-4B15-AE9A-E209A84A53ED}" destId="{D573E289-A1B5-4495-B995-797E74905FBB}" srcOrd="6" destOrd="0" parTransId="{AD6B9CE4-994C-497D-AC20-CA09C5CDE2C9}" sibTransId="{D9D04406-21E5-4C3F-A71E-821F39E4E0B8}"/>
    <dgm:cxn modelId="{93DD0A9B-7D54-4C2A-9757-5AD034157DB8}" type="presOf" srcId="{59516E35-A7F9-4464-AB48-967615EB5BC7}" destId="{81B87BF7-19A4-4480-B039-14433B6A1B10}" srcOrd="1" destOrd="0" presId="urn:microsoft.com/office/officeart/2005/8/layout/process5"/>
    <dgm:cxn modelId="{A87B69A0-5789-4884-BD1A-0F1975D0B40E}" type="presOf" srcId="{9CF9FD5E-F372-47E2-A12A-C799FC0979E6}" destId="{6172114B-415C-4532-BD3A-27CD0D2DBAB1}" srcOrd="0" destOrd="0" presId="urn:microsoft.com/office/officeart/2005/8/layout/process5"/>
    <dgm:cxn modelId="{9AAF3AC3-55A6-49D5-89DB-E26F3D79E12C}" srcId="{6412F3D7-A1E7-4B15-AE9A-E209A84A53ED}" destId="{FD5E3EBB-BE9C-4EE9-9FCF-BD436F31DFE1}" srcOrd="1" destOrd="0" parTransId="{272AA9B6-FF62-421F-BF26-C6C81D45F57B}" sibTransId="{88687FBF-0D4D-4934-9B8B-A1004F57DBCF}"/>
    <dgm:cxn modelId="{38CF51C3-F43F-4EE8-AEE6-5BF3DEAAA096}" type="presOf" srcId="{59516E35-A7F9-4464-AB48-967615EB5BC7}" destId="{2CE46AD4-1766-4F4D-9771-295683294767}" srcOrd="0" destOrd="0" presId="urn:microsoft.com/office/officeart/2005/8/layout/process5"/>
    <dgm:cxn modelId="{DC1A1DCA-65D5-4025-B76D-0C54FA0FA376}" type="presOf" srcId="{47693014-2E98-4828-930F-7F98CDF98ACE}" destId="{F5AF1579-D721-45F3-B035-F8333259517B}" srcOrd="0" destOrd="0" presId="urn:microsoft.com/office/officeart/2005/8/layout/process5"/>
    <dgm:cxn modelId="{6631A6CF-3D36-4A5A-800D-29DACCDB1BFE}" type="presOf" srcId="{DBA15938-BFE4-4BEA-AB38-E8C57FFD8A04}" destId="{66C93E99-F60D-4C53-AE81-B38B63F1B7C8}" srcOrd="0" destOrd="0" presId="urn:microsoft.com/office/officeart/2005/8/layout/process5"/>
    <dgm:cxn modelId="{74F89AD9-6A28-4276-B8BC-0EF068407A46}" type="presOf" srcId="{6412F3D7-A1E7-4B15-AE9A-E209A84A53ED}" destId="{0A49C9A3-75D9-4A60-8D53-4A05040DEE4B}" srcOrd="0" destOrd="0" presId="urn:microsoft.com/office/officeart/2005/8/layout/process5"/>
    <dgm:cxn modelId="{FE2720EE-1B55-46A6-8A46-05FA0962539B}" type="presOf" srcId="{88687FBF-0D4D-4934-9B8B-A1004F57DBCF}" destId="{98C8D1A7-4A9D-4443-9BC1-9785553237F4}" srcOrd="1" destOrd="0" presId="urn:microsoft.com/office/officeart/2005/8/layout/process5"/>
    <dgm:cxn modelId="{CAA138F0-9CF8-4A86-8A0F-401C464942BE}" type="presOf" srcId="{467D59DC-5854-4AC6-A68D-E7DF703A2F4D}" destId="{F5F69E60-B8C5-4EA2-BCCF-0733A5A34664}" srcOrd="0" destOrd="0" presId="urn:microsoft.com/office/officeart/2005/8/layout/process5"/>
    <dgm:cxn modelId="{D34755F3-EC73-411E-802C-B008F6510C38}" type="presOf" srcId="{88687FBF-0D4D-4934-9B8B-A1004F57DBCF}" destId="{F80C1FAB-1842-4BDF-8748-378EF4BA4C0D}" srcOrd="0" destOrd="0" presId="urn:microsoft.com/office/officeart/2005/8/layout/process5"/>
    <dgm:cxn modelId="{43F4B0F3-9ED6-43CE-9393-E8FC0796EB20}" type="presOf" srcId="{D573E289-A1B5-4495-B995-797E74905FBB}" destId="{4E12CD3C-2CC4-4263-B546-73B946603D56}" srcOrd="0" destOrd="0" presId="urn:microsoft.com/office/officeart/2005/8/layout/process5"/>
    <dgm:cxn modelId="{F744CD8B-1CDC-47CF-81D1-72736B69EC40}" type="presParOf" srcId="{0A49C9A3-75D9-4A60-8D53-4A05040DEE4B}" destId="{A4B2357B-8F8D-4B99-88F5-DC3C2C3409FD}" srcOrd="0" destOrd="0" presId="urn:microsoft.com/office/officeart/2005/8/layout/process5"/>
    <dgm:cxn modelId="{71748840-9B9E-4BF9-986E-4849C5C6CBB0}" type="presParOf" srcId="{0A49C9A3-75D9-4A60-8D53-4A05040DEE4B}" destId="{2CE46AD4-1766-4F4D-9771-295683294767}" srcOrd="1" destOrd="0" presId="urn:microsoft.com/office/officeart/2005/8/layout/process5"/>
    <dgm:cxn modelId="{47526D16-90D4-4F5F-B7E8-7DF6C84ADB28}" type="presParOf" srcId="{2CE46AD4-1766-4F4D-9771-295683294767}" destId="{81B87BF7-19A4-4480-B039-14433B6A1B10}" srcOrd="0" destOrd="0" presId="urn:microsoft.com/office/officeart/2005/8/layout/process5"/>
    <dgm:cxn modelId="{A09E0352-BECD-45BF-BE70-D86D908234CE}" type="presParOf" srcId="{0A49C9A3-75D9-4A60-8D53-4A05040DEE4B}" destId="{6F868EE8-B416-4C2E-B5B9-406980E82F36}" srcOrd="2" destOrd="0" presId="urn:microsoft.com/office/officeart/2005/8/layout/process5"/>
    <dgm:cxn modelId="{F4E0659F-4FD4-493B-A024-D7FF6A96E7D1}" type="presParOf" srcId="{0A49C9A3-75D9-4A60-8D53-4A05040DEE4B}" destId="{F80C1FAB-1842-4BDF-8748-378EF4BA4C0D}" srcOrd="3" destOrd="0" presId="urn:microsoft.com/office/officeart/2005/8/layout/process5"/>
    <dgm:cxn modelId="{D879C328-06E8-4BA1-B1BA-30D183E6ED6A}" type="presParOf" srcId="{F80C1FAB-1842-4BDF-8748-378EF4BA4C0D}" destId="{98C8D1A7-4A9D-4443-9BC1-9785553237F4}" srcOrd="0" destOrd="0" presId="urn:microsoft.com/office/officeart/2005/8/layout/process5"/>
    <dgm:cxn modelId="{EA3A8BC0-EA2B-4EA5-B176-4293C0BD4863}" type="presParOf" srcId="{0A49C9A3-75D9-4A60-8D53-4A05040DEE4B}" destId="{554C48DE-A472-461F-97A4-732089A13EA7}" srcOrd="4" destOrd="0" presId="urn:microsoft.com/office/officeart/2005/8/layout/process5"/>
    <dgm:cxn modelId="{3FC607D9-A90D-4465-9F11-A32BEE2DEE81}" type="presParOf" srcId="{0A49C9A3-75D9-4A60-8D53-4A05040DEE4B}" destId="{F5F69E60-B8C5-4EA2-BCCF-0733A5A34664}" srcOrd="5" destOrd="0" presId="urn:microsoft.com/office/officeart/2005/8/layout/process5"/>
    <dgm:cxn modelId="{E5EA238A-9CC9-4AD7-8026-3CD9C4B1BB2E}" type="presParOf" srcId="{F5F69E60-B8C5-4EA2-BCCF-0733A5A34664}" destId="{7129683F-153A-49A6-A94A-4644195FF110}" srcOrd="0" destOrd="0" presId="urn:microsoft.com/office/officeart/2005/8/layout/process5"/>
    <dgm:cxn modelId="{5E7D2EA5-EB69-4EC7-A437-58B32AC9A224}" type="presParOf" srcId="{0A49C9A3-75D9-4A60-8D53-4A05040DEE4B}" destId="{6172114B-415C-4532-BD3A-27CD0D2DBAB1}" srcOrd="6" destOrd="0" presId="urn:microsoft.com/office/officeart/2005/8/layout/process5"/>
    <dgm:cxn modelId="{1FBFB2BA-05E4-4D59-BA42-008244AD8CB2}" type="presParOf" srcId="{0A49C9A3-75D9-4A60-8D53-4A05040DEE4B}" destId="{66C93E99-F60D-4C53-AE81-B38B63F1B7C8}" srcOrd="7" destOrd="0" presId="urn:microsoft.com/office/officeart/2005/8/layout/process5"/>
    <dgm:cxn modelId="{97D9E0D2-73F1-4795-9988-A412BA0C8516}" type="presParOf" srcId="{66C93E99-F60D-4C53-AE81-B38B63F1B7C8}" destId="{007598D8-9C30-4679-A16E-314DFEBDB971}" srcOrd="0" destOrd="0" presId="urn:microsoft.com/office/officeart/2005/8/layout/process5"/>
    <dgm:cxn modelId="{F472CAD5-3A42-47A8-9200-B83F6D38CFB7}" type="presParOf" srcId="{0A49C9A3-75D9-4A60-8D53-4A05040DEE4B}" destId="{11A00942-08E7-48FA-9D3A-ED400FBB3603}" srcOrd="8" destOrd="0" presId="urn:microsoft.com/office/officeart/2005/8/layout/process5"/>
    <dgm:cxn modelId="{7F30D299-1E52-4598-825A-2968697D87E2}" type="presParOf" srcId="{0A49C9A3-75D9-4A60-8D53-4A05040DEE4B}" destId="{363ACA9C-A3C8-46D3-8A68-7302E4A9FA9B}" srcOrd="9" destOrd="0" presId="urn:microsoft.com/office/officeart/2005/8/layout/process5"/>
    <dgm:cxn modelId="{C43B9D39-9613-4AC2-A027-3352C3CD041E}" type="presParOf" srcId="{363ACA9C-A3C8-46D3-8A68-7302E4A9FA9B}" destId="{5F666E17-A6B6-4C84-BD73-AA8BFE7EDF47}" srcOrd="0" destOrd="0" presId="urn:microsoft.com/office/officeart/2005/8/layout/process5"/>
    <dgm:cxn modelId="{C395F026-ED51-4D90-A9B5-B54A3BEE25F0}" type="presParOf" srcId="{0A49C9A3-75D9-4A60-8D53-4A05040DEE4B}" destId="{E28FC4A9-9BF3-457F-B392-53D86D7F9723}" srcOrd="10" destOrd="0" presId="urn:microsoft.com/office/officeart/2005/8/layout/process5"/>
    <dgm:cxn modelId="{9E47D3E1-E551-41F9-83AC-3351B3E5EC71}" type="presParOf" srcId="{0A49C9A3-75D9-4A60-8D53-4A05040DEE4B}" destId="{F5AF1579-D721-45F3-B035-F8333259517B}" srcOrd="11" destOrd="0" presId="urn:microsoft.com/office/officeart/2005/8/layout/process5"/>
    <dgm:cxn modelId="{3E769E48-2FE5-42E5-B826-EC7BF97D4FCF}" type="presParOf" srcId="{F5AF1579-D721-45F3-B035-F8333259517B}" destId="{F1A4F580-FA6D-4C6F-839F-E49000B18F27}" srcOrd="0" destOrd="0" presId="urn:microsoft.com/office/officeart/2005/8/layout/process5"/>
    <dgm:cxn modelId="{0B6F65FB-447A-4AF7-9B0C-26114B7B7FDB}" type="presParOf" srcId="{0A49C9A3-75D9-4A60-8D53-4A05040DEE4B}" destId="{4E12CD3C-2CC4-4263-B546-73B946603D56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2357B-8F8D-4B99-88F5-DC3C2C3409FD}">
      <dsp:nvSpPr>
        <dsp:cNvPr id="0" name=""/>
        <dsp:cNvSpPr/>
      </dsp:nvSpPr>
      <dsp:spPr>
        <a:xfrm>
          <a:off x="3382" y="413438"/>
          <a:ext cx="1478737" cy="887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bg1"/>
              </a:solidFill>
            </a:rPr>
            <a:t>Data Extraction from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29368" y="439424"/>
        <a:ext cx="1426765" cy="835270"/>
      </dsp:txXfrm>
    </dsp:sp>
    <dsp:sp modelId="{2CE46AD4-1766-4F4D-9771-295683294767}">
      <dsp:nvSpPr>
        <dsp:cNvPr id="0" name=""/>
        <dsp:cNvSpPr/>
      </dsp:nvSpPr>
      <dsp:spPr>
        <a:xfrm>
          <a:off x="1612248" y="673696"/>
          <a:ext cx="313492" cy="366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612248" y="747041"/>
        <a:ext cx="219444" cy="220036"/>
      </dsp:txXfrm>
    </dsp:sp>
    <dsp:sp modelId="{6F868EE8-B416-4C2E-B5B9-406980E82F36}">
      <dsp:nvSpPr>
        <dsp:cNvPr id="0" name=""/>
        <dsp:cNvSpPr/>
      </dsp:nvSpPr>
      <dsp:spPr>
        <a:xfrm>
          <a:off x="2073614" y="413438"/>
          <a:ext cx="1478737" cy="887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bg1"/>
              </a:solidFill>
            </a:rPr>
            <a:t>Preprocessing (Key-Value Pairs)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2099600" y="439424"/>
        <a:ext cx="1426765" cy="835270"/>
      </dsp:txXfrm>
    </dsp:sp>
    <dsp:sp modelId="{F80C1FAB-1842-4BDF-8748-378EF4BA4C0D}">
      <dsp:nvSpPr>
        <dsp:cNvPr id="0" name=""/>
        <dsp:cNvSpPr/>
      </dsp:nvSpPr>
      <dsp:spPr>
        <a:xfrm>
          <a:off x="3682481" y="673696"/>
          <a:ext cx="313492" cy="366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682481" y="747041"/>
        <a:ext cx="219444" cy="220036"/>
      </dsp:txXfrm>
    </dsp:sp>
    <dsp:sp modelId="{554C48DE-A472-461F-97A4-732089A13EA7}">
      <dsp:nvSpPr>
        <dsp:cNvPr id="0" name=""/>
        <dsp:cNvSpPr/>
      </dsp:nvSpPr>
      <dsp:spPr>
        <a:xfrm>
          <a:off x="4143847" y="413438"/>
          <a:ext cx="1478737" cy="887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bg1"/>
              </a:solidFill>
            </a:rPr>
            <a:t>Translation to Hindi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4169833" y="439424"/>
        <a:ext cx="1426765" cy="835270"/>
      </dsp:txXfrm>
    </dsp:sp>
    <dsp:sp modelId="{F5F69E60-B8C5-4EA2-BCCF-0733A5A34664}">
      <dsp:nvSpPr>
        <dsp:cNvPr id="0" name=""/>
        <dsp:cNvSpPr/>
      </dsp:nvSpPr>
      <dsp:spPr>
        <a:xfrm>
          <a:off x="5752714" y="673696"/>
          <a:ext cx="313492" cy="366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5752714" y="747041"/>
        <a:ext cx="219444" cy="220036"/>
      </dsp:txXfrm>
    </dsp:sp>
    <dsp:sp modelId="{6172114B-415C-4532-BD3A-27CD0D2DBAB1}">
      <dsp:nvSpPr>
        <dsp:cNvPr id="0" name=""/>
        <dsp:cNvSpPr/>
      </dsp:nvSpPr>
      <dsp:spPr>
        <a:xfrm>
          <a:off x="6214080" y="413438"/>
          <a:ext cx="1478737" cy="887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bg1"/>
              </a:solidFill>
            </a:rPr>
            <a:t>Template Sentence Generation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6240066" y="439424"/>
        <a:ext cx="1426765" cy="835270"/>
      </dsp:txXfrm>
    </dsp:sp>
    <dsp:sp modelId="{66C93E99-F60D-4C53-AE81-B38B63F1B7C8}">
      <dsp:nvSpPr>
        <dsp:cNvPr id="0" name=""/>
        <dsp:cNvSpPr/>
      </dsp:nvSpPr>
      <dsp:spPr>
        <a:xfrm rot="5400000">
          <a:off x="6796702" y="1404192"/>
          <a:ext cx="313492" cy="366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-5400000">
        <a:off x="6843430" y="1430809"/>
        <a:ext cx="220036" cy="219444"/>
      </dsp:txXfrm>
    </dsp:sp>
    <dsp:sp modelId="{11A00942-08E7-48FA-9D3A-ED400FBB3603}">
      <dsp:nvSpPr>
        <dsp:cNvPr id="0" name=""/>
        <dsp:cNvSpPr/>
      </dsp:nvSpPr>
      <dsp:spPr>
        <a:xfrm>
          <a:off x="6214080" y="1892176"/>
          <a:ext cx="1478737" cy="887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bg1"/>
              </a:solidFill>
            </a:rPr>
            <a:t>Gender-Specific Adjustments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6240066" y="1918162"/>
        <a:ext cx="1426765" cy="835270"/>
      </dsp:txXfrm>
    </dsp:sp>
    <dsp:sp modelId="{363ACA9C-A3C8-46D3-8A68-7302E4A9FA9B}">
      <dsp:nvSpPr>
        <dsp:cNvPr id="0" name=""/>
        <dsp:cNvSpPr/>
      </dsp:nvSpPr>
      <dsp:spPr>
        <a:xfrm rot="10800000">
          <a:off x="5770458" y="2152433"/>
          <a:ext cx="313492" cy="366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5864506" y="2225778"/>
        <a:ext cx="219444" cy="220036"/>
      </dsp:txXfrm>
    </dsp:sp>
    <dsp:sp modelId="{E28FC4A9-9BF3-457F-B392-53D86D7F9723}">
      <dsp:nvSpPr>
        <dsp:cNvPr id="0" name=""/>
        <dsp:cNvSpPr/>
      </dsp:nvSpPr>
      <dsp:spPr>
        <a:xfrm>
          <a:off x="4143847" y="1892176"/>
          <a:ext cx="1478737" cy="887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Feature Addition</a:t>
          </a:r>
          <a:endParaRPr lang="en-IN" sz="1600" b="1" kern="1200" dirty="0">
            <a:solidFill>
              <a:schemeClr val="bg1"/>
            </a:solidFill>
          </a:endParaRPr>
        </a:p>
      </dsp:txBody>
      <dsp:txXfrm>
        <a:off x="4169833" y="1918162"/>
        <a:ext cx="1426765" cy="835270"/>
      </dsp:txXfrm>
    </dsp:sp>
    <dsp:sp modelId="{F5AF1579-D721-45F3-B035-F8333259517B}">
      <dsp:nvSpPr>
        <dsp:cNvPr id="0" name=""/>
        <dsp:cNvSpPr/>
      </dsp:nvSpPr>
      <dsp:spPr>
        <a:xfrm rot="10800000">
          <a:off x="3700226" y="2152433"/>
          <a:ext cx="313492" cy="366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3794274" y="2225778"/>
        <a:ext cx="219444" cy="220036"/>
      </dsp:txXfrm>
    </dsp:sp>
    <dsp:sp modelId="{4E12CD3C-2CC4-4263-B546-73B946603D56}">
      <dsp:nvSpPr>
        <dsp:cNvPr id="0" name=""/>
        <dsp:cNvSpPr/>
      </dsp:nvSpPr>
      <dsp:spPr>
        <a:xfrm>
          <a:off x="2073614" y="1892176"/>
          <a:ext cx="1478737" cy="8872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bg1"/>
              </a:solidFill>
            </a:rPr>
            <a:t>Final Knowledge Graph</a:t>
          </a:r>
          <a:endParaRPr lang="en-IN" sz="1600" kern="1200" dirty="0">
            <a:solidFill>
              <a:schemeClr val="bg1"/>
            </a:solidFill>
          </a:endParaRPr>
        </a:p>
      </dsp:txBody>
      <dsp:txXfrm>
        <a:off x="2099600" y="1918162"/>
        <a:ext cx="1426765" cy="835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25675" y="1243436"/>
            <a:ext cx="4064634" cy="2231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41825" y="3802931"/>
            <a:ext cx="3461385" cy="57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0525" y="454583"/>
            <a:ext cx="6012815" cy="75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1793" y="1441673"/>
            <a:ext cx="6758305" cy="266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700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7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90"/>
            <a:ext cx="5154295" cy="5134610"/>
            <a:chOff x="0" y="490"/>
            <a:chExt cx="5154295" cy="5134610"/>
          </a:xfrm>
        </p:grpSpPr>
        <p:sp>
          <p:nvSpPr>
            <p:cNvPr id="4" name="object 4"/>
            <p:cNvSpPr/>
            <p:nvPr/>
          </p:nvSpPr>
          <p:spPr>
            <a:xfrm>
              <a:off x="0" y="647"/>
              <a:ext cx="5154295" cy="5134610"/>
            </a:xfrm>
            <a:custGeom>
              <a:avLst/>
              <a:gdLst/>
              <a:ahLst/>
              <a:cxnLst/>
              <a:rect l="l" t="t" r="r" b="b"/>
              <a:pathLst>
                <a:path w="5154295" h="5134610">
                  <a:moveTo>
                    <a:pt x="5153698" y="5134254"/>
                  </a:moveTo>
                  <a:lnTo>
                    <a:pt x="0" y="0"/>
                  </a:lnTo>
                  <a:lnTo>
                    <a:pt x="0" y="1141628"/>
                  </a:lnTo>
                  <a:lnTo>
                    <a:pt x="0" y="2567127"/>
                  </a:lnTo>
                  <a:lnTo>
                    <a:pt x="0" y="2783332"/>
                  </a:lnTo>
                  <a:lnTo>
                    <a:pt x="2349131" y="5123840"/>
                  </a:lnTo>
                  <a:lnTo>
                    <a:pt x="2566378" y="5123840"/>
                  </a:lnTo>
                  <a:lnTo>
                    <a:pt x="2576842" y="5134254"/>
                  </a:lnTo>
                  <a:lnTo>
                    <a:pt x="5153698" y="5134254"/>
                  </a:lnTo>
                  <a:close/>
                </a:path>
              </a:pathLst>
            </a:custGeom>
            <a:solidFill>
              <a:srgbClr val="FFFFFF">
                <a:alpha val="30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6" y="490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1150049" y="2291520"/>
                  </a:lnTo>
                  <a:lnTo>
                    <a:pt x="0" y="1145760"/>
                  </a:lnTo>
                  <a:lnTo>
                    <a:pt x="0" y="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2821" y="588326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0" y="0"/>
                  </a:lnTo>
                  <a:lnTo>
                    <a:pt x="1150049" y="0"/>
                  </a:lnTo>
                  <a:lnTo>
                    <a:pt x="2300099" y="114576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25674" y="1243436"/>
            <a:ext cx="4784925" cy="128022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lang="en-US" sz="2800" b="1" dirty="0"/>
              <a:t>Building a Knowledge Graph for Scientists using </a:t>
            </a:r>
            <a:r>
              <a:rPr lang="en-US" sz="2800" b="1" dirty="0" err="1"/>
              <a:t>Wikidata</a:t>
            </a:r>
            <a:endParaRPr lang="en-US" sz="3600" b="1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ubTitle" idx="4"/>
          </p:nvPr>
        </p:nvSpPr>
        <p:spPr>
          <a:xfrm>
            <a:off x="364289" y="3180796"/>
            <a:ext cx="3461385" cy="1438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en-US" sz="1800" spc="-10" dirty="0"/>
              <a:t>Rajeev (20232-101</a:t>
            </a:r>
          </a:p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en-US" sz="1800" spc="-10" dirty="0"/>
              <a:t>Shivam Chaturvedi </a:t>
            </a:r>
          </a:p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en-US" sz="1800" spc="-10" dirty="0"/>
              <a:t>Manas Biswas</a:t>
            </a:r>
          </a:p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en-US" sz="1800" spc="-10" dirty="0"/>
              <a:t>Niraj Gupta</a:t>
            </a:r>
          </a:p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en-US" sz="1800" spc="-10" dirty="0"/>
              <a:t>Shalu Kumari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35287"/>
            <a:ext cx="533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8575" algn="l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Data Preprocessing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1123950"/>
            <a:ext cx="7391400" cy="331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Data preprocessing involves structuring the extracted data into </a:t>
            </a:r>
            <a:r>
              <a:rPr lang="en-US" sz="1400" b="1" dirty="0">
                <a:solidFill>
                  <a:schemeClr val="bg1"/>
                </a:solidFill>
              </a:rPr>
              <a:t>key-value pairs</a:t>
            </a:r>
            <a:r>
              <a:rPr lang="en-US" sz="1400" dirty="0">
                <a:solidFill>
                  <a:schemeClr val="bg1"/>
                </a:solidFill>
              </a:rPr>
              <a:t> for further processing. It ensures that the data is consistent, properly translated, and ready for sentence generation.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1. Key-Value Pair Extraction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Extracted fields include the scientist’s </a:t>
            </a:r>
            <a:r>
              <a:rPr lang="en-US" sz="1400" b="1" dirty="0">
                <a:solidFill>
                  <a:schemeClr val="bg1"/>
                </a:solidFill>
              </a:rPr>
              <a:t>name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b="1" dirty="0">
                <a:solidFill>
                  <a:schemeClr val="bg1"/>
                </a:solidFill>
              </a:rPr>
              <a:t>birthdate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b="1" dirty="0">
                <a:solidFill>
                  <a:schemeClr val="bg1"/>
                </a:solidFill>
              </a:rPr>
              <a:t>birthplace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b="1" dirty="0">
                <a:solidFill>
                  <a:schemeClr val="bg1"/>
                </a:solidFill>
              </a:rPr>
              <a:t>occupation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b="1" dirty="0">
                <a:solidFill>
                  <a:schemeClr val="bg1"/>
                </a:solidFill>
              </a:rPr>
              <a:t>awards</a:t>
            </a:r>
            <a:r>
              <a:rPr lang="en-US" sz="1400" dirty="0">
                <a:solidFill>
                  <a:schemeClr val="bg1"/>
                </a:solidFill>
              </a:rPr>
              <a:t>, and </a:t>
            </a:r>
            <a:r>
              <a:rPr lang="en-US" sz="1400" b="1" dirty="0">
                <a:solidFill>
                  <a:schemeClr val="bg1"/>
                </a:solidFill>
              </a:rPr>
              <a:t>academic lineage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2. Translation to Hindi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Automatic translation of extracted data into Hindi using the </a:t>
            </a:r>
            <a:r>
              <a:rPr lang="en-US" sz="1400" b="1" dirty="0">
                <a:solidFill>
                  <a:schemeClr val="bg1"/>
                </a:solidFill>
              </a:rPr>
              <a:t>Google Translate API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7345" marR="29209" indent="-33528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endParaRPr lang="en-US" sz="14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347345" marR="29209" indent="-33528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endParaRPr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9794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16B9D8-8D9A-BB4C-B489-F731AB50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37861"/>
            <a:ext cx="4324954" cy="2619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0C3FD2-60D0-A97F-CBFD-6E2774C6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69" y="4193027"/>
            <a:ext cx="6535062" cy="2667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9FFB91-0683-FAFE-3570-6C1064C5242E}"/>
              </a:ext>
            </a:extLst>
          </p:cNvPr>
          <p:cNvSpPr txBox="1"/>
          <p:nvPr/>
        </p:nvSpPr>
        <p:spPr>
          <a:xfrm>
            <a:off x="1219200" y="493752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1: </a:t>
            </a:r>
            <a:r>
              <a:rPr lang="en-US" sz="1800" b="1" dirty="0">
                <a:solidFill>
                  <a:schemeClr val="bg1"/>
                </a:solidFill>
              </a:rPr>
              <a:t>Key-Value Pair Extraction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5BB18F-F338-03A1-41A2-826FE85AE3FE}"/>
              </a:ext>
            </a:extLst>
          </p:cNvPr>
          <p:cNvSpPr txBox="1"/>
          <p:nvPr/>
        </p:nvSpPr>
        <p:spPr>
          <a:xfrm>
            <a:off x="1219200" y="3680065"/>
            <a:ext cx="425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 2: </a:t>
            </a:r>
            <a:r>
              <a:rPr lang="en-US" sz="1800" b="1" dirty="0">
                <a:solidFill>
                  <a:schemeClr val="bg1"/>
                </a:solidFill>
              </a:rPr>
              <a:t>Translation to Hindi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64365"/>
            <a:ext cx="601281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5320" algn="ctr">
              <a:lnSpc>
                <a:spcPct val="100000"/>
              </a:lnSpc>
              <a:spcBef>
                <a:spcPts val="100"/>
              </a:spcBef>
            </a:pPr>
            <a:r>
              <a:rPr lang="en-IN" sz="2000" dirty="0"/>
              <a:t>Template Sentence Generation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823004" y="919621"/>
            <a:ext cx="8016196" cy="420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 marR="27940" indent="-33528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r>
              <a:rPr lang="en-US" sz="1200" dirty="0">
                <a:solidFill>
                  <a:schemeClr val="bg1"/>
                </a:solidFill>
              </a:rPr>
              <a:t>Template sentence generation involves filling predefined sentence structures with the extracted key-value pairs to produce meaningful narratives about each scientist in both </a:t>
            </a:r>
            <a:r>
              <a:rPr lang="en-US" sz="1200" b="1" dirty="0">
                <a:solidFill>
                  <a:schemeClr val="bg1"/>
                </a:solidFill>
              </a:rPr>
              <a:t>English</a:t>
            </a:r>
            <a:r>
              <a:rPr lang="en-US" sz="1200" dirty="0">
                <a:solidFill>
                  <a:schemeClr val="bg1"/>
                </a:solidFill>
              </a:rPr>
              <a:t> and </a:t>
            </a:r>
            <a:r>
              <a:rPr lang="en-US" sz="1200" b="1" dirty="0">
                <a:solidFill>
                  <a:schemeClr val="bg1"/>
                </a:solidFill>
              </a:rPr>
              <a:t>Hindi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347345" marR="27940" indent="-33528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endParaRPr lang="en-US" sz="1200" dirty="0">
              <a:solidFill>
                <a:schemeClr val="bg1"/>
              </a:solidFill>
              <a:latin typeface="Tahoma"/>
              <a:cs typeface="Tahoma"/>
            </a:endParaRPr>
          </a:p>
          <a:p>
            <a:r>
              <a:rPr lang="en-IN" sz="1200" b="1" dirty="0">
                <a:solidFill>
                  <a:schemeClr val="bg1"/>
                </a:solidFill>
              </a:rPr>
              <a:t>Example Template Sentence:</a:t>
            </a:r>
          </a:p>
          <a:p>
            <a:endParaRPr lang="en-IN" sz="1200" b="1" dirty="0">
              <a:solidFill>
                <a:schemeClr val="bg1"/>
              </a:solidFill>
            </a:endParaRPr>
          </a:p>
          <a:p>
            <a:r>
              <a:rPr lang="en-IN" sz="1200" b="1" dirty="0">
                <a:solidFill>
                  <a:schemeClr val="bg1"/>
                </a:solidFill>
              </a:rPr>
              <a:t>Template in English</a:t>
            </a:r>
            <a:r>
              <a:rPr lang="en-IN" sz="1200" dirty="0">
                <a:solidFill>
                  <a:schemeClr val="bg1"/>
                </a:solidFill>
              </a:rPr>
              <a:t>: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b="1" dirty="0">
              <a:solidFill>
                <a:schemeClr val="bg1"/>
              </a:solidFill>
            </a:endParaRPr>
          </a:p>
          <a:p>
            <a:r>
              <a:rPr lang="en-IN" sz="1200" b="1" dirty="0">
                <a:solidFill>
                  <a:schemeClr val="bg1"/>
                </a:solidFill>
              </a:rPr>
              <a:t>Template in Hindi</a:t>
            </a:r>
            <a:r>
              <a:rPr lang="en-IN" sz="1200" dirty="0">
                <a:solidFill>
                  <a:schemeClr val="bg1"/>
                </a:solidFill>
              </a:rPr>
              <a:t>: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Steps: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 Use the </a:t>
            </a:r>
            <a:r>
              <a:rPr lang="en-US" sz="1200" b="1" dirty="0">
                <a:solidFill>
                  <a:schemeClr val="bg1"/>
                </a:solidFill>
              </a:rPr>
              <a:t>key-value pairs</a:t>
            </a:r>
            <a:r>
              <a:rPr lang="en-US" sz="1200" dirty="0">
                <a:solidFill>
                  <a:schemeClr val="bg1"/>
                </a:solidFill>
              </a:rPr>
              <a:t> extracted earlier to fill in the placeholders in the sentence.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  Translate the final sentences into </a:t>
            </a:r>
            <a:r>
              <a:rPr lang="en-US" sz="1200" b="1" dirty="0">
                <a:solidFill>
                  <a:schemeClr val="bg1"/>
                </a:solidFill>
              </a:rPr>
              <a:t>Hindi</a:t>
            </a:r>
            <a:r>
              <a:rPr lang="en-US" sz="1200" dirty="0">
                <a:solidFill>
                  <a:schemeClr val="bg1"/>
                </a:solidFill>
              </a:rPr>
              <a:t> while respecting grammatical rules, sentence structures change based on the gender of the subject (e.g., gender-specific endings).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English Template</a:t>
            </a:r>
            <a:r>
              <a:rPr lang="en-US" sz="1200" dirty="0">
                <a:solidFill>
                  <a:schemeClr val="bg1"/>
                </a:solidFill>
              </a:rPr>
              <a:t> → </a:t>
            </a:r>
            <a:r>
              <a:rPr lang="en-US" sz="1200" b="1" dirty="0">
                <a:solidFill>
                  <a:schemeClr val="bg1"/>
                </a:solidFill>
              </a:rPr>
              <a:t>Filled with Key-Values</a:t>
            </a:r>
            <a:r>
              <a:rPr lang="en-US" sz="1200" dirty="0">
                <a:solidFill>
                  <a:schemeClr val="bg1"/>
                </a:solidFill>
              </a:rPr>
              <a:t> → </a:t>
            </a:r>
            <a:r>
              <a:rPr lang="en-US" sz="1200" b="1" dirty="0">
                <a:solidFill>
                  <a:schemeClr val="bg1"/>
                </a:solidFill>
              </a:rPr>
              <a:t>Translated Sentence in Hindi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3CD0B-1C9C-B291-D9E4-A4C47437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04" y="2210071"/>
            <a:ext cx="6339796" cy="323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118EE-7229-DC25-8AB2-FC49CC51A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4" y="2863485"/>
            <a:ext cx="6827984" cy="269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129" y="454583"/>
            <a:ext cx="627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Feature Addition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30526" y="1006827"/>
            <a:ext cx="677354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Definition:</a:t>
            </a:r>
          </a:p>
          <a:p>
            <a:r>
              <a:rPr lang="en-US" sz="1400" dirty="0">
                <a:solidFill>
                  <a:schemeClr val="bg1"/>
                </a:solidFill>
              </a:rPr>
              <a:t>Additional features such as </a:t>
            </a:r>
            <a:r>
              <a:rPr lang="en-US" sz="1400" b="1" dirty="0">
                <a:solidFill>
                  <a:schemeClr val="bg1"/>
                </a:solidFill>
              </a:rPr>
              <a:t>awards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b="1" dirty="0">
                <a:solidFill>
                  <a:schemeClr val="bg1"/>
                </a:solidFill>
              </a:rPr>
              <a:t>degrees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b="1" dirty="0">
                <a:solidFill>
                  <a:schemeClr val="bg1"/>
                </a:solidFill>
              </a:rPr>
              <a:t>doctoral advisors</a:t>
            </a:r>
            <a:r>
              <a:rPr lang="en-US" sz="1400" dirty="0">
                <a:solidFill>
                  <a:schemeClr val="bg1"/>
                </a:solidFill>
              </a:rPr>
              <a:t>, and </a:t>
            </a:r>
            <a:r>
              <a:rPr lang="en-US" sz="1400" b="1" dirty="0">
                <a:solidFill>
                  <a:schemeClr val="bg1"/>
                </a:solidFill>
              </a:rPr>
              <a:t>doctoral students</a:t>
            </a:r>
            <a:r>
              <a:rPr lang="en-US" sz="1400" dirty="0">
                <a:solidFill>
                  <a:schemeClr val="bg1"/>
                </a:solidFill>
              </a:rPr>
              <a:t> were added to enrich the knowledge graph and provide more context about each scientist.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IN" sz="1400" b="1" dirty="0">
                <a:solidFill>
                  <a:schemeClr val="bg1"/>
                </a:solidFill>
              </a:rPr>
              <a:t>Example of Added Features</a:t>
            </a:r>
            <a:r>
              <a:rPr lang="en-IN" sz="1400" dirty="0">
                <a:solidFill>
                  <a:schemeClr val="bg1"/>
                </a:solidFill>
              </a:rPr>
              <a:t>: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0BBA0-CBCA-ADFF-2EEE-326E3AC4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26" y="2419350"/>
            <a:ext cx="4143953" cy="20481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514936"/>
            <a:ext cx="533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8575" algn="l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      Output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1123950"/>
            <a:ext cx="7391400" cy="728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7345" marR="29209" indent="-33528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endParaRPr lang="en-US" sz="14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347345" marR="29209" indent="-33528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endParaRPr sz="1400" dirty="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C23BC-4CF6-75ED-6E9D-D11A79CF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19202"/>
            <a:ext cx="8130236" cy="24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7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129" y="454583"/>
            <a:ext cx="627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Workflow Diagram</a:t>
            </a:r>
            <a:endParaRPr spc="-1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4093E8E-AD0C-ABCE-DDF2-48F3B776AF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486374"/>
              </p:ext>
            </p:extLst>
          </p:nvPr>
        </p:nvGraphicFramePr>
        <p:xfrm>
          <a:off x="723900" y="1123950"/>
          <a:ext cx="7696200" cy="3192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29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514936"/>
            <a:ext cx="533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8575" algn="l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Challenges and Solutions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1123950"/>
            <a:ext cx="7391400" cy="3098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  Data Extraction</a:t>
            </a:r>
            <a:r>
              <a:rPr lang="en-IN" sz="14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Handling incomplete or missing data from </a:t>
            </a:r>
            <a:r>
              <a:rPr lang="en-IN" sz="1400" dirty="0" err="1">
                <a:solidFill>
                  <a:schemeClr val="bg1"/>
                </a:solidFill>
              </a:rPr>
              <a:t>Wikidata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Solution: Implement optional queries and fallback defaults (e.g., "Unknown")</a:t>
            </a:r>
          </a:p>
          <a:p>
            <a:pPr marL="457200" lvl="1"/>
            <a:endParaRPr lang="en-IN" sz="1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  Translation Accuracy</a:t>
            </a:r>
            <a:r>
              <a:rPr lang="en-IN" sz="14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The challenge of maintaining context when translating scientific terms.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Solution: Post-processing and validation with manual checks for critical translations</a:t>
            </a:r>
          </a:p>
          <a:p>
            <a:pPr marL="457200" lvl="1"/>
            <a:endParaRPr lang="en-IN" sz="1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  Gender-Specific Language</a:t>
            </a:r>
            <a:r>
              <a:rPr lang="en-IN" sz="14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Ensuring sentences respect Hindi grammar’s gender-based distinctions.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Solution: Automated rules that adapt sentence endings based on gender claims.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7345" marR="29209" indent="-33528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endParaRPr lang="en-US" sz="14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347345" marR="29209" indent="-33528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endParaRPr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56266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700" y="285750"/>
            <a:ext cx="6324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8575" algn="l">
              <a:lnSpc>
                <a:spcPct val="100000"/>
              </a:lnSpc>
              <a:spcBef>
                <a:spcPts val="100"/>
              </a:spcBef>
            </a:pPr>
            <a:r>
              <a:rPr lang="en-US" sz="1800" dirty="0"/>
              <a:t>Work to Be Done by End of Semester</a:t>
            </a:r>
            <a:endParaRPr sz="1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834127"/>
            <a:ext cx="7391400" cy="3921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1. Optimization of Sentence Generation with NLG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Task: Refine sentence generation for complex data relationships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Role of NLG: Convert structured data into readable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   Impact: Enhance readability and user engagement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2. Extended Feature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   Task: Incorporate new features (Research Fields, Collaborations)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   Role of NLG: Generate detailed narratives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   Impact: Provide insightful content on scientists' work and affiliations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3. Automation and 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   Task: Automate workflow for larger data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    Role of NLG: Generate domain-specific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   Impact: Scale to other domains (e.g., historical figures, inventors)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4. Evaluation and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   Task: Evaluate accuracy of translations and sentence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   Role of NLG: Assess quality in English and Hindi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   Impact: Ensure cultural sensitivity and scientific correctness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7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3107" y="2103673"/>
            <a:ext cx="513778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0" dirty="0">
                <a:latin typeface="Tahoma"/>
                <a:cs typeface="Tahoma"/>
              </a:rPr>
              <a:t>THANK</a:t>
            </a:r>
            <a:r>
              <a:rPr sz="6000" b="1" spc="-565" dirty="0">
                <a:latin typeface="Tahoma"/>
                <a:cs typeface="Tahoma"/>
              </a:rPr>
              <a:t> </a:t>
            </a:r>
            <a:r>
              <a:rPr sz="6000" b="1" spc="-25" dirty="0">
                <a:latin typeface="Tahoma"/>
                <a:cs typeface="Tahoma"/>
              </a:rPr>
              <a:t>YOU</a:t>
            </a:r>
            <a:r>
              <a:rPr lang="en-US" sz="6000" b="1" spc="-25" dirty="0">
                <a:latin typeface="Tahoma"/>
                <a:cs typeface="Tahoma"/>
              </a:rPr>
              <a:t> !</a:t>
            </a:r>
            <a:endParaRPr sz="6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385" y="403477"/>
            <a:ext cx="3150235" cy="3709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34645" marR="5080" indent="-322580">
              <a:lnSpc>
                <a:spcPts val="2850"/>
              </a:lnSpc>
              <a:spcBef>
                <a:spcPts val="220"/>
              </a:spcBef>
            </a:pPr>
            <a:r>
              <a:rPr spc="45" dirty="0"/>
              <a:t>Knowledge </a:t>
            </a:r>
            <a:r>
              <a:rPr spc="-10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1600" y="1276350"/>
            <a:ext cx="3531235" cy="309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algn="just">
              <a:lnSpc>
                <a:spcPct val="115399"/>
              </a:lnSpc>
              <a:spcBef>
                <a:spcPts val="100"/>
              </a:spcBef>
            </a:pPr>
            <a:r>
              <a:rPr sz="1300" spc="10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knowledge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graph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(KG)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represents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collection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35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interlinked</a:t>
            </a:r>
            <a:r>
              <a:rPr sz="1300" spc="35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descriptions</a:t>
            </a:r>
            <a:r>
              <a:rPr sz="1300" spc="35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35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entities</a:t>
            </a:r>
            <a:r>
              <a:rPr sz="1300" spc="35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–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real-world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objects,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events,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situations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abstract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concepts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–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where: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ahoma"/>
              <a:cs typeface="Tahoma"/>
            </a:endParaRPr>
          </a:p>
          <a:p>
            <a:pPr marL="469900" marR="5080" indent="-359410" algn="just">
              <a:lnSpc>
                <a:spcPct val="115399"/>
              </a:lnSpc>
              <a:buAutoNum type="arabicPeriod"/>
              <a:tabLst>
                <a:tab pos="469900" algn="l"/>
                <a:tab pos="471805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	Descriptions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formal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structure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allows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people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computers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1300" spc="35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them</a:t>
            </a:r>
            <a:r>
              <a:rPr sz="1300" spc="35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35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35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efficient</a:t>
            </a:r>
            <a:r>
              <a:rPr sz="1300" spc="35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unambiguous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manner.</a:t>
            </a:r>
            <a:endParaRPr sz="1300" dirty="0">
              <a:latin typeface="Tahoma"/>
              <a:cs typeface="Tahoma"/>
            </a:endParaRPr>
          </a:p>
          <a:p>
            <a:pPr marL="469900" marR="5080" indent="-359410" algn="just">
              <a:lnSpc>
                <a:spcPct val="115399"/>
              </a:lnSpc>
              <a:spcBef>
                <a:spcPts val="975"/>
              </a:spcBef>
              <a:buAutoNum type="arabicPeriod"/>
              <a:tabLst>
                <a:tab pos="469900" algn="l"/>
                <a:tab pos="471805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	Entity</a:t>
            </a:r>
            <a:r>
              <a:rPr sz="1300" spc="19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descriptions</a:t>
            </a:r>
            <a:r>
              <a:rPr sz="1300" spc="19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contribute</a:t>
            </a:r>
            <a:r>
              <a:rPr sz="1300" spc="19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19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another,</a:t>
            </a:r>
            <a:r>
              <a:rPr sz="130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forming</a:t>
            </a:r>
            <a:r>
              <a:rPr sz="13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network,</a:t>
            </a:r>
            <a:r>
              <a:rPr sz="13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sz="13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each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entity</a:t>
            </a:r>
            <a:r>
              <a:rPr sz="1300" spc="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represents</a:t>
            </a:r>
            <a:r>
              <a:rPr sz="1300" spc="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part</a:t>
            </a:r>
            <a:r>
              <a:rPr sz="1300" spc="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description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entities,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related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it.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805" y="774412"/>
            <a:ext cx="3917795" cy="1797338"/>
          </a:xfrm>
          <a:prstGeom prst="rect">
            <a:avLst/>
          </a:prstGeom>
        </p:spPr>
      </p:pic>
      <p:pic>
        <p:nvPicPr>
          <p:cNvPr id="1026" name="Picture 2" descr="The data schema of the scientific knowledge graph. | Download Scientific  Diagram">
            <a:extLst>
              <a:ext uri="{FF2B5EF4-FFF2-40B4-BE49-F238E27FC236}">
                <a16:creationId xmlns:a16="http://schemas.microsoft.com/office/drawing/2014/main" id="{51A8F7DA-6A6E-72E9-91ED-00D0AD368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5" y="3010068"/>
            <a:ext cx="3906645" cy="18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61950"/>
            <a:ext cx="685800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114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What</a:t>
            </a:r>
            <a:r>
              <a:rPr spc="-200" dirty="0"/>
              <a:t> </a:t>
            </a:r>
            <a:r>
              <a:rPr spc="-55" dirty="0"/>
              <a:t>is</a:t>
            </a:r>
            <a:r>
              <a:rPr spc="-200" dirty="0"/>
              <a:t> </a:t>
            </a:r>
            <a:r>
              <a:rPr spc="-10" dirty="0"/>
              <a:t>Wikidata?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76350"/>
            <a:ext cx="82296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1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ui-sans-serif"/>
              </a:rPr>
              <a:t>   A collaboratively edited knowledge base hosted by the Wikimedia Foundation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ui-sans-serif"/>
              </a:rPr>
              <a:t>   Common source of open data for Wikimedia projects and anyone else, under a public domain license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ui-sans-serif"/>
              </a:rPr>
              <a:t>   Primary data storage: JSON blobs in an SQL database, using specific IDs as the base of </a:t>
            </a:r>
            <a:r>
              <a:rPr lang="en-IN" sz="1600" b="0" i="0" dirty="0" err="1">
                <a:solidFill>
                  <a:schemeClr val="bg1"/>
                </a:solidFill>
                <a:effectLst/>
                <a:latin typeface="ui-sans-serif"/>
              </a:rPr>
              <a:t>Wikidata</a:t>
            </a:r>
            <a:endParaRPr lang="en-IN" sz="1600" b="0" i="0" dirty="0">
              <a:solidFill>
                <a:schemeClr val="bg1"/>
              </a:solidFill>
              <a:effectLst/>
              <a:latin typeface="ui-sans-serif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ui-sans-serif"/>
              </a:rPr>
              <a:t>   Entity ID structure:</a:t>
            </a:r>
          </a:p>
          <a:p>
            <a:pPr marL="742950" lvl="2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ui-sans-serif"/>
              </a:rPr>
              <a:t>Items: Prefixed with Q .</a:t>
            </a:r>
            <a:r>
              <a:rPr lang="en-US" sz="1600" dirty="0">
                <a:solidFill>
                  <a:schemeClr val="bg1"/>
                </a:solidFill>
              </a:rPr>
              <a:t>The core entities in </a:t>
            </a:r>
            <a:r>
              <a:rPr lang="en-US" sz="1600" dirty="0" err="1">
                <a:solidFill>
                  <a:schemeClr val="bg1"/>
                </a:solidFill>
              </a:rPr>
              <a:t>Wikidata</a:t>
            </a:r>
            <a:r>
              <a:rPr lang="en-US" sz="1600" dirty="0">
                <a:solidFill>
                  <a:schemeClr val="bg1"/>
                </a:solidFill>
              </a:rPr>
              <a:t>, representing concepts, people, places, etc., identified by unique QIDs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ui-sans-serif"/>
              </a:rPr>
              <a:t>(e.g., Albert Einstein (Q937))</a:t>
            </a:r>
          </a:p>
          <a:p>
            <a:pPr marL="742950" lvl="2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ui-sans-serif"/>
              </a:rPr>
              <a:t>Properties: Prefixed with P . </a:t>
            </a:r>
            <a:r>
              <a:rPr lang="en-US" sz="1600" dirty="0">
                <a:solidFill>
                  <a:schemeClr val="bg1"/>
                </a:solidFill>
              </a:rPr>
              <a:t>Define relationships between items, identified by PIDs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ui-sans-serif"/>
              </a:rPr>
              <a:t>(e.g., instance of (P31))</a:t>
            </a:r>
          </a:p>
          <a:p>
            <a:pPr marL="742950" lvl="2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ui-sans-serif"/>
              </a:rPr>
              <a:t>Lexemes: Prefixed with L.</a:t>
            </a:r>
            <a:r>
              <a:rPr lang="en-US" sz="1600" dirty="0">
                <a:solidFill>
                  <a:schemeClr val="bg1"/>
                </a:solidFill>
              </a:rPr>
              <a:t> Represent linguistic entities like words or phrases, identified by LIDs, capturing language data such as grammar.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ui-sans-serif"/>
              </a:rPr>
              <a:t> (e.g., L1)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ui-sans-serif"/>
              </a:rPr>
              <a:t>   </a:t>
            </a:r>
            <a:r>
              <a:rPr lang="en-IN" sz="1600" b="0" i="0" dirty="0" err="1">
                <a:solidFill>
                  <a:schemeClr val="bg1"/>
                </a:solidFill>
                <a:effectLst/>
                <a:latin typeface="ui-sans-serif"/>
              </a:rPr>
              <a:t>Wikidata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ui-sans-serif"/>
              </a:rPr>
              <a:t> Query Service: Uses an RDF triple store to allow SPARQL queries against current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8175"/>
            <a:ext cx="6090574" cy="42331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48524" y="964838"/>
            <a:ext cx="2346325" cy="275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SPARQL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Query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Tahoma"/>
              <a:cs typeface="Tahoma"/>
            </a:endParaRPr>
          </a:p>
          <a:p>
            <a:pPr marL="12700" marR="589915">
              <a:lnSpc>
                <a:spcPts val="1650"/>
              </a:lnSpc>
            </a:pP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SELECT</a:t>
            </a:r>
            <a:r>
              <a:rPr sz="14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0000"/>
                </a:solidFill>
                <a:latin typeface="Tahoma"/>
                <a:cs typeface="Tahoma"/>
              </a:rPr>
              <a:t>?human</a:t>
            </a:r>
            <a:r>
              <a:rPr sz="14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?label </a:t>
            </a:r>
            <a:r>
              <a:rPr sz="1400" spc="55" dirty="0">
                <a:solidFill>
                  <a:srgbClr val="FF0000"/>
                </a:solidFill>
                <a:latin typeface="Tahoma"/>
                <a:cs typeface="Tahoma"/>
              </a:rPr>
              <a:t>WHERE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585"/>
              </a:lnSpc>
            </a:pPr>
            <a:r>
              <a:rPr sz="1400" spc="-310" dirty="0">
                <a:solidFill>
                  <a:srgbClr val="FF0000"/>
                </a:solidFill>
                <a:latin typeface="Tahoma"/>
                <a:cs typeface="Tahoma"/>
              </a:rPr>
              <a:t>{</a:t>
            </a:r>
            <a:endParaRPr sz="1400" dirty="0">
              <a:latin typeface="Tahoma"/>
              <a:cs typeface="Tahoma"/>
            </a:endParaRPr>
          </a:p>
          <a:p>
            <a:pPr marL="12700" marR="5080" indent="68580">
              <a:lnSpc>
                <a:spcPts val="1650"/>
              </a:lnSpc>
              <a:spcBef>
                <a:spcPts val="65"/>
              </a:spcBef>
            </a:pPr>
            <a:r>
              <a:rPr sz="1400" spc="-40" dirty="0">
                <a:solidFill>
                  <a:srgbClr val="FF0000"/>
                </a:solidFill>
                <a:latin typeface="Tahoma"/>
                <a:cs typeface="Tahoma"/>
              </a:rPr>
              <a:t>?human</a:t>
            </a:r>
            <a:r>
              <a:rPr sz="1400" spc="-1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wdt:P31(instance</a:t>
            </a:r>
            <a:r>
              <a:rPr sz="1400" spc="-1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Tahoma"/>
                <a:cs typeface="Tahoma"/>
              </a:rPr>
              <a:t>of) 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wd:Q15632617(fictional being);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ts val="1585"/>
              </a:lnSpc>
            </a:pP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rdfs:label</a:t>
            </a:r>
            <a:r>
              <a:rPr sz="1400" spc="-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?label.</a:t>
            </a:r>
            <a:endParaRPr sz="1400" dirty="0">
              <a:latin typeface="Tahoma"/>
              <a:cs typeface="Tahoma"/>
            </a:endParaRPr>
          </a:p>
          <a:p>
            <a:pPr marL="12700" marR="39370" indent="68580">
              <a:lnSpc>
                <a:spcPts val="1650"/>
              </a:lnSpc>
              <a:spcBef>
                <a:spcPts val="65"/>
              </a:spcBef>
            </a:pPr>
            <a:r>
              <a:rPr sz="1400" spc="-20" dirty="0">
                <a:solidFill>
                  <a:srgbClr val="FF0000"/>
                </a:solidFill>
                <a:latin typeface="Tahoma"/>
                <a:cs typeface="Tahoma"/>
              </a:rPr>
              <a:t>FILTER(LANG(?label)</a:t>
            </a:r>
            <a:r>
              <a:rPr sz="14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21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4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0000"/>
                </a:solidFill>
                <a:latin typeface="Tahoma"/>
                <a:cs typeface="Tahoma"/>
              </a:rPr>
              <a:t>"en"). 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FILTER(STRSTARTS(?label,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"Mr.</a:t>
            </a:r>
            <a:r>
              <a:rPr sz="1400" spc="-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Tahoma"/>
                <a:cs typeface="Tahoma"/>
              </a:rPr>
              <a:t>")).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600"/>
              </a:lnSpc>
            </a:pPr>
            <a:r>
              <a:rPr sz="1400" spc="-310" dirty="0">
                <a:solidFill>
                  <a:srgbClr val="FF0000"/>
                </a:solidFill>
                <a:latin typeface="Tahoma"/>
                <a:cs typeface="Tahoma"/>
              </a:rPr>
              <a:t>}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6012815" cy="512542"/>
          </a:xfrm>
          <a:prstGeom prst="rect">
            <a:avLst/>
          </a:prstGeom>
        </p:spPr>
        <p:txBody>
          <a:bodyPr vert="horz" wrap="square" lIns="0" tIns="141825" rIns="0" bIns="0" rtlCol="0">
            <a:spAutoFit/>
          </a:bodyPr>
          <a:lstStyle/>
          <a:p>
            <a:pPr marL="204343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endParaRPr spc="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E55AB-E66E-D20A-D96D-3386B9C0BAAA}"/>
              </a:ext>
            </a:extLst>
          </p:cNvPr>
          <p:cNvSpPr txBox="1"/>
          <p:nvPr/>
        </p:nvSpPr>
        <p:spPr>
          <a:xfrm>
            <a:off x="609600" y="1276349"/>
            <a:ext cx="7848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Objective: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The main objective of this project is to </a:t>
            </a:r>
            <a:r>
              <a:rPr lang="en-US" sz="1400" b="1" dirty="0">
                <a:solidFill>
                  <a:schemeClr val="bg1"/>
                </a:solidFill>
              </a:rPr>
              <a:t>build a knowledge graph</a:t>
            </a:r>
            <a:r>
              <a:rPr lang="en-US" sz="1400" dirty="0">
                <a:solidFill>
                  <a:schemeClr val="bg1"/>
                </a:solidFill>
              </a:rPr>
              <a:t> using data from </a:t>
            </a:r>
            <a:r>
              <a:rPr lang="en-US" sz="1400" b="1" dirty="0" err="1">
                <a:solidFill>
                  <a:schemeClr val="bg1"/>
                </a:solidFill>
              </a:rPr>
              <a:t>Wikidata</a:t>
            </a:r>
            <a:r>
              <a:rPr lang="en-US" sz="1400" dirty="0">
                <a:solidFill>
                  <a:schemeClr val="bg1"/>
                </a:solidFill>
              </a:rPr>
              <a:t> to organize detailed information about scientists. The knowledge graph is enhanced with: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</a:rPr>
              <a:t>Translation to Hindi</a:t>
            </a:r>
            <a:r>
              <a:rPr lang="en-US" sz="1400" dirty="0">
                <a:solidFill>
                  <a:schemeClr val="bg1"/>
                </a:solidFill>
              </a:rPr>
              <a:t> for accessibility to non-English speakers.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</a:rPr>
              <a:t>Gender-specific sentence generation</a:t>
            </a:r>
            <a:r>
              <a:rPr lang="en-US" sz="1400" dirty="0">
                <a:solidFill>
                  <a:schemeClr val="bg1"/>
                </a:solidFill>
              </a:rPr>
              <a:t> for grammatically correct and culturally appropriate descriptions.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</a:rPr>
              <a:t>Template-based sentence generation</a:t>
            </a:r>
            <a:r>
              <a:rPr lang="en-US" sz="1400" dirty="0">
                <a:solidFill>
                  <a:schemeClr val="bg1"/>
                </a:solidFill>
              </a:rPr>
              <a:t>, providing structured, automated narratives for each scientist.</a:t>
            </a:r>
          </a:p>
        </p:txBody>
      </p:sp>
    </p:spTree>
    <p:extLst>
      <p:ext uri="{BB962C8B-B14F-4D97-AF65-F5344CB8AC3E}">
        <p14:creationId xmlns:p14="http://schemas.microsoft.com/office/powerpoint/2010/main" val="162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6012815" cy="512542"/>
          </a:xfrm>
          <a:prstGeom prst="rect">
            <a:avLst/>
          </a:prstGeom>
        </p:spPr>
        <p:txBody>
          <a:bodyPr vert="horz" wrap="square" lIns="0" tIns="141825" rIns="0" bIns="0" rtlCol="0">
            <a:spAutoFit/>
          </a:bodyPr>
          <a:lstStyle/>
          <a:p>
            <a:pPr marL="204343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Motivation</a:t>
            </a:r>
            <a:endParaRPr spc="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E55AB-E66E-D20A-D96D-3386B9C0BAAA}"/>
              </a:ext>
            </a:extLst>
          </p:cNvPr>
          <p:cNvSpPr txBox="1"/>
          <p:nvPr/>
        </p:nvSpPr>
        <p:spPr>
          <a:xfrm>
            <a:off x="609600" y="1276349"/>
            <a:ext cx="7848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Accessibility of Knowledge</a:t>
            </a:r>
            <a:r>
              <a:rPr lang="en-US" sz="1400" dirty="0">
                <a:solidFill>
                  <a:schemeClr val="bg1"/>
                </a:solidFill>
              </a:rPr>
              <a:t>: A significant portion of India’s population speaks Hindi as their first language. By translating key scientific information into Hindi, this project aims to make knowledge about scientists accessible to a wider audience, especially students and educators.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Automation of Knowledge Representation</a:t>
            </a:r>
            <a:r>
              <a:rPr lang="en-US" sz="1400" dirty="0">
                <a:solidFill>
                  <a:schemeClr val="bg1"/>
                </a:solidFill>
              </a:rPr>
              <a:t>: Manual entry of data into knowledge systems is time-consuming. Automating this process using </a:t>
            </a:r>
            <a:r>
              <a:rPr lang="en-US" sz="1400" b="1" dirty="0">
                <a:solidFill>
                  <a:schemeClr val="bg1"/>
                </a:solidFill>
              </a:rPr>
              <a:t>NLP techniques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b="1" dirty="0">
                <a:solidFill>
                  <a:schemeClr val="bg1"/>
                </a:solidFill>
              </a:rPr>
              <a:t>knowledge graphs</a:t>
            </a:r>
            <a:r>
              <a:rPr lang="en-US" sz="1400" dirty="0">
                <a:solidFill>
                  <a:schemeClr val="bg1"/>
                </a:solidFill>
              </a:rPr>
              <a:t> makes large-scale data processing feasible.</a:t>
            </a:r>
          </a:p>
        </p:txBody>
      </p:sp>
    </p:spTree>
    <p:extLst>
      <p:ext uri="{BB962C8B-B14F-4D97-AF65-F5344CB8AC3E}">
        <p14:creationId xmlns:p14="http://schemas.microsoft.com/office/powerpoint/2010/main" val="90721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6012815" cy="512542"/>
          </a:xfrm>
          <a:prstGeom prst="rect">
            <a:avLst/>
          </a:prstGeom>
        </p:spPr>
        <p:txBody>
          <a:bodyPr vert="horz" wrap="square" lIns="0" tIns="141825" rIns="0" bIns="0" rtlCol="0">
            <a:spAutoFit/>
          </a:bodyPr>
          <a:lstStyle/>
          <a:p>
            <a:pPr marL="204343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Use Case</a:t>
            </a:r>
            <a:endParaRPr spc="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E55AB-E66E-D20A-D96D-3386B9C0BAAA}"/>
              </a:ext>
            </a:extLst>
          </p:cNvPr>
          <p:cNvSpPr txBox="1"/>
          <p:nvPr/>
        </p:nvSpPr>
        <p:spPr>
          <a:xfrm>
            <a:off x="647700" y="1504950"/>
            <a:ext cx="78486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Educational Tools</a:t>
            </a:r>
            <a:r>
              <a:rPr lang="en-US" sz="1400" dirty="0">
                <a:solidFill>
                  <a:schemeClr val="bg1"/>
                </a:solidFill>
              </a:rPr>
              <a:t>: The knowledge graph can be used to automatically generate scientific profiles in Hindi, assisting teachers and students in accessing accurate, structured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Intelligent Systems</a:t>
            </a:r>
            <a:r>
              <a:rPr lang="en-US" sz="1400" dirty="0">
                <a:solidFill>
                  <a:schemeClr val="bg1"/>
                </a:solidFill>
              </a:rPr>
              <a:t>: This work can be extended to </a:t>
            </a:r>
            <a:r>
              <a:rPr lang="en-US" sz="1400" b="1" dirty="0">
                <a:solidFill>
                  <a:schemeClr val="bg1"/>
                </a:solidFill>
              </a:rPr>
              <a:t>chatbots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b="1" dirty="0">
                <a:solidFill>
                  <a:schemeClr val="bg1"/>
                </a:solidFill>
              </a:rPr>
              <a:t>question-answering systems</a:t>
            </a:r>
            <a:r>
              <a:rPr lang="en-US" sz="1400" dirty="0">
                <a:solidFill>
                  <a:schemeClr val="bg1"/>
                </a:solidFill>
              </a:rPr>
              <a:t>, or </a:t>
            </a:r>
            <a:r>
              <a:rPr lang="en-US" sz="1400" b="1" dirty="0">
                <a:solidFill>
                  <a:schemeClr val="bg1"/>
                </a:solidFill>
              </a:rPr>
              <a:t>voice assistants</a:t>
            </a:r>
            <a:r>
              <a:rPr lang="en-US" sz="1400" dirty="0">
                <a:solidFill>
                  <a:schemeClr val="bg1"/>
                </a:solidFill>
              </a:rPr>
              <a:t> that offer information in Hindi, making them useful for wider audiences.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Research and Data Insights</a:t>
            </a:r>
            <a:r>
              <a:rPr lang="en-US" sz="1400" dirty="0">
                <a:solidFill>
                  <a:schemeClr val="bg1"/>
                </a:solidFill>
              </a:rPr>
              <a:t>: The graph provides a structured format that can be extended to track </a:t>
            </a:r>
            <a:r>
              <a:rPr lang="en-US" sz="1400" b="1" dirty="0">
                <a:solidFill>
                  <a:schemeClr val="bg1"/>
                </a:solidFill>
              </a:rPr>
              <a:t>research contributions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b="1" dirty="0">
                <a:solidFill>
                  <a:schemeClr val="bg1"/>
                </a:solidFill>
              </a:rPr>
              <a:t>collaborations</a:t>
            </a:r>
            <a:r>
              <a:rPr lang="en-US" sz="1400" dirty="0">
                <a:solidFill>
                  <a:schemeClr val="bg1"/>
                </a:solidFill>
              </a:rPr>
              <a:t>, and </a:t>
            </a:r>
            <a:r>
              <a:rPr lang="en-US" sz="1400" b="1" dirty="0">
                <a:solidFill>
                  <a:schemeClr val="bg1"/>
                </a:solidFill>
              </a:rPr>
              <a:t>educational lineages</a:t>
            </a:r>
            <a:r>
              <a:rPr lang="en-US" sz="1400" dirty="0">
                <a:solidFill>
                  <a:schemeClr val="bg1"/>
                </a:solidFill>
              </a:rPr>
              <a:t> (e.g., doctoral advisors and students).</a:t>
            </a:r>
          </a:p>
        </p:txBody>
      </p:sp>
    </p:spTree>
    <p:extLst>
      <p:ext uri="{BB962C8B-B14F-4D97-AF65-F5344CB8AC3E}">
        <p14:creationId xmlns:p14="http://schemas.microsoft.com/office/powerpoint/2010/main" val="226270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525758"/>
            <a:ext cx="491095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Work Done So Far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95400" y="1123950"/>
            <a:ext cx="6762115" cy="2420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endParaRPr sz="1300" dirty="0">
              <a:latin typeface="Verdana"/>
              <a:cs typeface="Verdana"/>
            </a:endParaRPr>
          </a:p>
          <a:p>
            <a:pPr marL="340360" marR="5080" indent="-328295" algn="just">
              <a:lnSpc>
                <a:spcPct val="115399"/>
              </a:lnSpc>
              <a:spcBef>
                <a:spcPts val="5"/>
              </a:spcBef>
              <a:buFont typeface="Tahoma"/>
              <a:buChar char="●"/>
              <a:tabLst>
                <a:tab pos="340360" algn="l"/>
                <a:tab pos="342900" algn="l"/>
              </a:tabLst>
            </a:pPr>
            <a:r>
              <a:rPr sz="1400" dirty="0">
                <a:solidFill>
                  <a:schemeClr val="bg1"/>
                </a:solidFill>
              </a:rPr>
              <a:t>	Studied Wikidata and learnt about it’s structure and chose a domain to work in so that we can create our Hindi Wikipedia Pages in that language </a:t>
            </a:r>
            <a:endParaRPr lang="en-US" sz="1400" dirty="0">
              <a:solidFill>
                <a:schemeClr val="bg1"/>
              </a:solidFill>
            </a:endParaRPr>
          </a:p>
          <a:p>
            <a:pPr marL="340360" marR="5080" indent="-328295" algn="just">
              <a:lnSpc>
                <a:spcPct val="115399"/>
              </a:lnSpc>
              <a:spcBef>
                <a:spcPts val="5"/>
              </a:spcBef>
              <a:buFont typeface="Tahoma"/>
              <a:buChar char="●"/>
              <a:tabLst>
                <a:tab pos="340360" algn="l"/>
                <a:tab pos="342900" algn="l"/>
              </a:tabLst>
            </a:pPr>
            <a:endParaRPr lang="en-US" sz="1400" dirty="0">
              <a:solidFill>
                <a:schemeClr val="bg1"/>
              </a:solidFill>
            </a:endParaRPr>
          </a:p>
          <a:p>
            <a:pPr marL="340360" marR="5080" indent="-328295" algn="just">
              <a:lnSpc>
                <a:spcPct val="115399"/>
              </a:lnSpc>
              <a:spcBef>
                <a:spcPts val="5"/>
              </a:spcBef>
              <a:buFont typeface="Tahoma"/>
              <a:buChar char="●"/>
              <a:tabLst>
                <a:tab pos="340360" algn="l"/>
                <a:tab pos="342900" algn="l"/>
              </a:tabLst>
            </a:pPr>
            <a:r>
              <a:rPr lang="en-IN" sz="1400" dirty="0">
                <a:solidFill>
                  <a:schemeClr val="bg1"/>
                </a:solidFill>
              </a:rPr>
              <a:t>Below are the main steps :</a:t>
            </a:r>
            <a:endParaRPr lang="en-US" sz="1400" dirty="0">
              <a:solidFill>
                <a:schemeClr val="bg1"/>
              </a:solidFill>
            </a:endParaRPr>
          </a:p>
          <a:p>
            <a:pPr marL="340360" marR="5080" lvl="5" indent="-328295" algn="just">
              <a:lnSpc>
                <a:spcPct val="115399"/>
              </a:lnSpc>
              <a:spcBef>
                <a:spcPts val="5"/>
              </a:spcBef>
              <a:buFont typeface="Courier New" panose="02070309020205020404" pitchFamily="49" charset="0"/>
              <a:buChar char="o"/>
              <a:tabLst>
                <a:tab pos="340360" algn="l"/>
                <a:tab pos="342900" algn="l"/>
              </a:tabLst>
            </a:pPr>
            <a:r>
              <a:rPr lang="en-IN" sz="1400" dirty="0">
                <a:solidFill>
                  <a:schemeClr val="bg1"/>
                </a:solidFill>
              </a:rPr>
              <a:t>Data Extraction</a:t>
            </a:r>
            <a:endParaRPr lang="en-IN" sz="1300" spc="165" dirty="0">
              <a:solidFill>
                <a:schemeClr val="bg1"/>
              </a:solidFill>
              <a:latin typeface="Verdana"/>
            </a:endParaRPr>
          </a:p>
          <a:p>
            <a:pPr marL="340360" marR="5080" lvl="5" indent="-328295" algn="just">
              <a:lnSpc>
                <a:spcPct val="115399"/>
              </a:lnSpc>
              <a:spcBef>
                <a:spcPts val="5"/>
              </a:spcBef>
              <a:buFont typeface="Courier New" panose="02070309020205020404" pitchFamily="49" charset="0"/>
              <a:buChar char="o"/>
              <a:tabLst>
                <a:tab pos="340360" algn="l"/>
                <a:tab pos="342900" algn="l"/>
              </a:tabLst>
            </a:pPr>
            <a:r>
              <a:rPr lang="en-IN" sz="1400" dirty="0">
                <a:solidFill>
                  <a:schemeClr val="bg1"/>
                </a:solidFill>
              </a:rPr>
              <a:t>Data Preprocessing</a:t>
            </a:r>
          </a:p>
          <a:p>
            <a:pPr marL="340360" marR="5080" lvl="5" indent="-328295" algn="just">
              <a:lnSpc>
                <a:spcPct val="115399"/>
              </a:lnSpc>
              <a:spcBef>
                <a:spcPts val="5"/>
              </a:spcBef>
              <a:buFont typeface="Courier New" panose="02070309020205020404" pitchFamily="49" charset="0"/>
              <a:buChar char="o"/>
              <a:tabLst>
                <a:tab pos="340360" algn="l"/>
                <a:tab pos="342900" algn="l"/>
              </a:tabLst>
            </a:pPr>
            <a:r>
              <a:rPr lang="en-IN" sz="1400" dirty="0">
                <a:solidFill>
                  <a:schemeClr val="bg1"/>
                </a:solidFill>
              </a:rPr>
              <a:t>Template Sentence Generation</a:t>
            </a:r>
          </a:p>
          <a:p>
            <a:pPr marL="340360" marR="5080" lvl="5" indent="-328295" algn="just">
              <a:lnSpc>
                <a:spcPct val="115399"/>
              </a:lnSpc>
              <a:spcBef>
                <a:spcPts val="5"/>
              </a:spcBef>
              <a:buFont typeface="Courier New" panose="02070309020205020404" pitchFamily="49" charset="0"/>
              <a:buChar char="o"/>
              <a:tabLst>
                <a:tab pos="340360" algn="l"/>
                <a:tab pos="342900" algn="l"/>
              </a:tabLst>
            </a:pPr>
            <a:r>
              <a:rPr lang="en-IN" sz="1400" dirty="0">
                <a:solidFill>
                  <a:schemeClr val="bg1"/>
                </a:solidFill>
              </a:rPr>
              <a:t>Gender-Specific Language Handling</a:t>
            </a:r>
          </a:p>
          <a:p>
            <a:pPr marL="340360" marR="5080" lvl="5" indent="-328295" algn="just">
              <a:lnSpc>
                <a:spcPct val="115399"/>
              </a:lnSpc>
              <a:spcBef>
                <a:spcPts val="5"/>
              </a:spcBef>
              <a:buFont typeface="Courier New" panose="02070309020205020404" pitchFamily="49" charset="0"/>
              <a:buChar char="o"/>
              <a:tabLst>
                <a:tab pos="340360" algn="l"/>
                <a:tab pos="342900" algn="l"/>
              </a:tabLst>
            </a:pPr>
            <a:r>
              <a:rPr lang="en-IN" sz="1400" dirty="0">
                <a:solidFill>
                  <a:schemeClr val="bg1"/>
                </a:solidFill>
              </a:rPr>
              <a:t>Feature Addition</a:t>
            </a:r>
            <a:endParaRPr lang="en-IN" sz="1300" spc="165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35287"/>
            <a:ext cx="533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8575" algn="l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Data Extraction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1123950"/>
            <a:ext cx="3657600" cy="18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extraction involves retrieving structured data from </a:t>
            </a:r>
            <a:r>
              <a:rPr lang="en-US" sz="1400" b="1" dirty="0" err="1">
                <a:solidFill>
                  <a:schemeClr val="bg1"/>
                </a:solidFill>
              </a:rPr>
              <a:t>Wikidata</a:t>
            </a:r>
            <a:r>
              <a:rPr lang="en-US" sz="1400" dirty="0">
                <a:solidFill>
                  <a:schemeClr val="bg1"/>
                </a:solidFill>
              </a:rPr>
              <a:t> using </a:t>
            </a:r>
            <a:r>
              <a:rPr lang="en-US" sz="1400" b="1" dirty="0">
                <a:solidFill>
                  <a:schemeClr val="bg1"/>
                </a:solidFill>
              </a:rPr>
              <a:t>SPARQL</a:t>
            </a:r>
            <a:r>
              <a:rPr lang="en-US" sz="1400" dirty="0">
                <a:solidFill>
                  <a:schemeClr val="bg1"/>
                </a:solidFill>
              </a:rPr>
              <a:t> queries. This allows us to gather information such as scientists' names, birth dates, birth places, occupations, awards, and academic relationships.</a:t>
            </a:r>
          </a:p>
          <a:p>
            <a:pPr marL="347345" marR="29209" indent="-33528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endParaRPr lang="en-US" sz="14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347345" marR="29209" indent="-33528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endParaRPr sz="1400" dirty="0">
              <a:latin typeface="Tahoma"/>
              <a:cs typeface="Tahom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1FF1D-2B82-C97E-D23B-EA7E0FC9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25" y="3122139"/>
            <a:ext cx="6158231" cy="1794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6A8424-D07F-08C7-3726-95CF44C5721A}"/>
              </a:ext>
            </a:extLst>
          </p:cNvPr>
          <p:cNvSpPr txBox="1"/>
          <p:nvPr/>
        </p:nvSpPr>
        <p:spPr>
          <a:xfrm>
            <a:off x="5181600" y="1123950"/>
            <a:ext cx="381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Key Points: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SPARQL: A query language for accessing and retrieving structured data from </a:t>
            </a:r>
            <a:r>
              <a:rPr lang="en-US" sz="1400" dirty="0" err="1">
                <a:solidFill>
                  <a:schemeClr val="bg1"/>
                </a:solidFill>
              </a:rPr>
              <a:t>Wikidata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query extracts: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Name of the scientist.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Birthdate and birthplace.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Occupation (e.g., physicist, biologist).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1177</Words>
  <Application>Microsoft Office PowerPoint</Application>
  <PresentationFormat>On-screen Show (16:9)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Courier New</vt:lpstr>
      <vt:lpstr>Tahoma</vt:lpstr>
      <vt:lpstr>ui-sans-serif</vt:lpstr>
      <vt:lpstr>Verdana</vt:lpstr>
      <vt:lpstr>Wingdings</vt:lpstr>
      <vt:lpstr>Office Theme</vt:lpstr>
      <vt:lpstr>Building a Knowledge Graph for Scientists using Wikidata</vt:lpstr>
      <vt:lpstr>Knowledge Graphs</vt:lpstr>
      <vt:lpstr>What is Wikidata?</vt:lpstr>
      <vt:lpstr>PowerPoint Presentation</vt:lpstr>
      <vt:lpstr>Introduction</vt:lpstr>
      <vt:lpstr>Motivation</vt:lpstr>
      <vt:lpstr>Use Case</vt:lpstr>
      <vt:lpstr>Work Done So Far</vt:lpstr>
      <vt:lpstr>Data Extraction</vt:lpstr>
      <vt:lpstr>Data Preprocessing</vt:lpstr>
      <vt:lpstr>PowerPoint Presentation</vt:lpstr>
      <vt:lpstr>Template Sentence Generation</vt:lpstr>
      <vt:lpstr>Feature Addition</vt:lpstr>
      <vt:lpstr>      Output</vt:lpstr>
      <vt:lpstr>Workflow Diagram</vt:lpstr>
      <vt:lpstr>Challenges and Solutions</vt:lpstr>
      <vt:lpstr>Work to Be Done by End of Semester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Shalu Kumari</dc:creator>
  <cp:lastModifiedBy>Shalu Kumari</cp:lastModifiedBy>
  <cp:revision>3</cp:revision>
  <dcterms:created xsi:type="dcterms:W3CDTF">2024-09-28T05:59:07Z</dcterms:created>
  <dcterms:modified xsi:type="dcterms:W3CDTF">2024-09-28T08:25:06Z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