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8288000" cy="10287000"/>
  <p:notesSz cx="6858000" cy="9144000"/>
  <p:embeddedFontLst>
    <p:embeddedFont>
      <p:font typeface="Montserrat" panose="00000500000000000000" pitchFamily="2" charset="0"/>
      <p:regular r:id="rId26"/>
    </p:embeddedFont>
    <p:embeddedFont>
      <p:font typeface="RoxboroughCF" panose="020B0604020202020204" charset="0"/>
      <p:regular r:id="rId27"/>
    </p:embeddedFont>
    <p:embeddedFont>
      <p:font typeface="Sorts Mill Goudy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Why Clean Data?</a:t>
            </a:r>
          </a:p>
          <a:p>
            <a:r>
              <a:rPr lang="en-US"/>
              <a:t>Raw data often contains timestamps, unknown values, or inconsistencies.</a:t>
            </a:r>
          </a:p>
          <a:p>
            <a:r>
              <a:rPr lang="en-US"/>
              <a:t>Example: Convert 1940-05-20T00:00:00Z to 1940 (Hindi: १९४०).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are using google translator for translation so it give much better output 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we focused on generating template sentences, but first, we identified the crucial Key</a:t>
            </a:r>
          </a:p>
          <a:p>
            <a:r>
              <a:rPr lang="en-US"/>
              <a:t>Value pairs for the Scientist Domain. Key</a:t>
            </a:r>
          </a:p>
          <a:p>
            <a:r>
              <a:rPr lang="en-US"/>
              <a:t> attributes such as Doctoral Advisor, Student,</a:t>
            </a:r>
          </a:p>
          <a:p>
            <a:r>
              <a:rPr lang="en-US"/>
              <a:t>Doctoral Student, Awards Won, and Field of</a:t>
            </a:r>
          </a:p>
          <a:p>
            <a:r>
              <a:rPr lang="en-US"/>
              <a:t> Work were considered essential. To extract</a:t>
            </a:r>
          </a:p>
          <a:p>
            <a:r>
              <a:rPr lang="en-US"/>
              <a:t> these pairs,  TF-IDF is one of the highly effective algorithm.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output shows the tanslated data in form of dictionary from which the sentences will be generated.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ranlp-1.2.pdf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ranlp-1.2.pdf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5C342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C88A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5C342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000600" y="1008"/>
            <a:ext cx="3288028" cy="3288028"/>
            <a:chOff x="0" y="0"/>
            <a:chExt cx="4384037" cy="43840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383151" cy="4383151"/>
            </a:xfrm>
            <a:custGeom>
              <a:avLst/>
              <a:gdLst/>
              <a:ahLst/>
              <a:cxnLst/>
              <a:rect l="l" t="t" r="r" b="b"/>
              <a:pathLst>
                <a:path w="4383151" h="4383151">
                  <a:moveTo>
                    <a:pt x="4383151" y="4383151"/>
                  </a:moveTo>
                  <a:lnTo>
                    <a:pt x="0" y="0"/>
                  </a:lnTo>
                  <a:lnTo>
                    <a:pt x="4383151" y="0"/>
                  </a:lnTo>
                  <a:lnTo>
                    <a:pt x="4383151" y="4383151"/>
                  </a:lnTo>
                  <a:close/>
                </a:path>
              </a:pathLst>
            </a:custGeom>
            <a:solidFill>
              <a:srgbClr val="9B4922">
                <a:alpha val="2745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Freeform 12"/>
          <p:cNvSpPr/>
          <p:nvPr/>
        </p:nvSpPr>
        <p:spPr>
          <a:xfrm>
            <a:off x="0" y="980"/>
            <a:ext cx="10308590" cy="10269534"/>
          </a:xfrm>
          <a:custGeom>
            <a:avLst/>
            <a:gdLst/>
            <a:ahLst/>
            <a:cxnLst/>
            <a:rect l="l" t="t" r="r" b="b"/>
            <a:pathLst>
              <a:path w="10308590" h="10269534">
                <a:moveTo>
                  <a:pt x="0" y="0"/>
                </a:moveTo>
                <a:lnTo>
                  <a:pt x="10308590" y="0"/>
                </a:lnTo>
                <a:lnTo>
                  <a:pt x="10308590" y="10269534"/>
                </a:lnTo>
                <a:lnTo>
                  <a:pt x="0" y="1026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7651348" y="2495762"/>
            <a:ext cx="9569850" cy="2052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1"/>
              </a:lnSpc>
            </a:pPr>
            <a:r>
              <a:rPr lang="en-US" sz="4494" spc="719">
                <a:solidFill>
                  <a:srgbClr val="EFE7DD"/>
                </a:solidFill>
                <a:latin typeface="Montserrat"/>
                <a:ea typeface="Montserrat"/>
                <a:cs typeface="Montserrat"/>
                <a:sym typeface="Montserrat"/>
              </a:rPr>
              <a:t>BUILDING A KNOWLEDGE GRAPH FOR SCIENTISTS USING WIKIDATA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8" y="6372387"/>
            <a:ext cx="6922770" cy="220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3600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Shivam Chaturvedi (2023201019)</a:t>
            </a:r>
          </a:p>
          <a:p>
            <a:pPr algn="l">
              <a:lnSpc>
                <a:spcPts val="4350"/>
              </a:lnSpc>
            </a:pPr>
            <a:r>
              <a:rPr lang="en-US" sz="3600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Manas Biswas (2023201016)</a:t>
            </a:r>
          </a:p>
          <a:p>
            <a:pPr algn="l">
              <a:lnSpc>
                <a:spcPts val="4350"/>
              </a:lnSpc>
            </a:pPr>
            <a:r>
              <a:rPr lang="en-US" sz="3600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Niraj Gupta (2023201013)</a:t>
            </a:r>
          </a:p>
          <a:p>
            <a:pPr algn="l">
              <a:lnSpc>
                <a:spcPts val="4350"/>
              </a:lnSpc>
            </a:pPr>
            <a:r>
              <a:rPr lang="en-US" sz="3600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Shalu Kumari (2023201031)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10000" y="1186501"/>
            <a:ext cx="1066800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768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DATA EXTRACTION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03445" y="2389507"/>
            <a:ext cx="10564853" cy="599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Key Points:</a:t>
            </a:r>
          </a:p>
          <a:p>
            <a:pPr marL="678810" lvl="1" indent="-339405" algn="l">
              <a:lnSpc>
                <a:spcPts val="3375"/>
              </a:lnSpc>
              <a:buFont typeface="Arial"/>
              <a:buChar char="•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SPARQL: A query language for accessing and retrieving structured data from Wikidata.</a:t>
            </a:r>
          </a:p>
          <a:p>
            <a:pPr marL="678810" lvl="1" indent="-339405" algn="l">
              <a:lnSpc>
                <a:spcPts val="3375"/>
              </a:lnSpc>
              <a:buFont typeface="Arial"/>
              <a:buChar char="•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query extracts:</a:t>
            </a:r>
          </a:p>
          <a:p>
            <a:pPr marL="1597500" lvl="2" indent="-532500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Name of the scientist.</a:t>
            </a:r>
          </a:p>
          <a:p>
            <a:pPr marL="1597500" lvl="2" indent="-532500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Birthdate and birthplace.</a:t>
            </a:r>
          </a:p>
          <a:p>
            <a:pPr marL="1597343" lvl="2" indent="-532448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Occupation (e.g., physicist, biologist).</a:t>
            </a:r>
          </a:p>
          <a:p>
            <a:pPr marL="1597343" lvl="2" indent="-532448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Awards</a:t>
            </a:r>
          </a:p>
          <a:p>
            <a:pPr marL="1597343" lvl="2" indent="-532448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Educational Institutions</a:t>
            </a:r>
          </a:p>
          <a:p>
            <a:pPr marL="1597343" lvl="2" indent="-532448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Death dates</a:t>
            </a:r>
          </a:p>
          <a:p>
            <a:pPr marL="1597343" lvl="2" indent="-532448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Descriptions</a:t>
            </a:r>
          </a:p>
          <a:p>
            <a:pPr marL="1597343" lvl="2" indent="-532448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Occupations</a:t>
            </a:r>
          </a:p>
          <a:p>
            <a:pPr marL="1597500" lvl="2" indent="-532500" algn="l">
              <a:lnSpc>
                <a:spcPts val="3375"/>
              </a:lnSpc>
              <a:buFont typeface="Arial"/>
              <a:buChar char="⚬"/>
            </a:pPr>
            <a:r>
              <a:rPr lang="en-US" sz="2813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Labels</a:t>
            </a:r>
          </a:p>
          <a:p>
            <a:pPr marL="1597500" lvl="2" indent="-532500" algn="l">
              <a:lnSpc>
                <a:spcPts val="3375"/>
              </a:lnSpc>
            </a:pPr>
            <a:endParaRPr lang="en-US" sz="2813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2838492" y="1028700"/>
            <a:ext cx="11301259" cy="3870681"/>
          </a:xfrm>
          <a:custGeom>
            <a:avLst/>
            <a:gdLst/>
            <a:ahLst/>
            <a:cxnLst/>
            <a:rect l="l" t="t" r="r" b="b"/>
            <a:pathLst>
              <a:path w="11301259" h="3870681">
                <a:moveTo>
                  <a:pt x="0" y="0"/>
                </a:moveTo>
                <a:lnTo>
                  <a:pt x="11301259" y="0"/>
                </a:lnTo>
                <a:lnTo>
                  <a:pt x="11301259" y="3870681"/>
                </a:lnTo>
                <a:lnTo>
                  <a:pt x="0" y="3870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838492" y="5430866"/>
            <a:ext cx="11301259" cy="4336858"/>
          </a:xfrm>
          <a:custGeom>
            <a:avLst/>
            <a:gdLst/>
            <a:ahLst/>
            <a:cxnLst/>
            <a:rect l="l" t="t" r="r" b="b"/>
            <a:pathLst>
              <a:path w="11301259" h="4336858">
                <a:moveTo>
                  <a:pt x="0" y="0"/>
                </a:moveTo>
                <a:lnTo>
                  <a:pt x="11301259" y="0"/>
                </a:lnTo>
                <a:lnTo>
                  <a:pt x="11301259" y="4336858"/>
                </a:lnTo>
                <a:lnTo>
                  <a:pt x="0" y="43368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C88A3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81200" y="883274"/>
            <a:ext cx="138684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96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Data Preprocessing &amp; Cleaning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38400" y="2260600"/>
            <a:ext cx="14782800" cy="8062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193" lvl="1" indent="-333597" algn="l">
              <a:lnSpc>
                <a:spcPts val="3317"/>
              </a:lnSpc>
              <a:buFont typeface="Arial"/>
              <a:buChar char="•"/>
            </a:pPr>
            <a:r>
              <a:rPr lang="en-US" sz="2764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 preprocessing involves structuring the extracted data into key-value pairs for further processing. It ensures that the data is consistent, properly translated, and ready for sentence generation.</a:t>
            </a:r>
          </a:p>
          <a:p>
            <a:pPr algn="l">
              <a:lnSpc>
                <a:spcPts val="3317"/>
              </a:lnSpc>
            </a:pPr>
            <a:endParaRPr lang="en-US" sz="276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67193" lvl="1" indent="-333597" algn="l">
              <a:lnSpc>
                <a:spcPts val="3317"/>
              </a:lnSpc>
              <a:buFont typeface="Arial"/>
              <a:buChar char="•"/>
            </a:pPr>
            <a:r>
              <a:rPr lang="en-US" sz="2764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Why Clean Data?</a:t>
            </a:r>
          </a:p>
          <a:p>
            <a:pPr algn="l">
              <a:lnSpc>
                <a:spcPts val="3317"/>
              </a:lnSpc>
            </a:pPr>
            <a:r>
              <a:rPr lang="en-US" sz="2764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      Raw data often contains timestamps, unknown values, or inconsistencies.</a:t>
            </a:r>
          </a:p>
          <a:p>
            <a:pPr algn="l">
              <a:lnSpc>
                <a:spcPts val="3317"/>
              </a:lnSpc>
            </a:pPr>
            <a:r>
              <a:rPr lang="en-US" sz="2764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     Example: Convert 1940-05-20T00:00:00Z to 1940 (Hindi: १९४०).</a:t>
            </a:r>
          </a:p>
          <a:p>
            <a:pPr marL="667193" lvl="1" indent="-333597" algn="l">
              <a:lnSpc>
                <a:spcPts val="3317"/>
              </a:lnSpc>
            </a:pPr>
            <a:endParaRPr lang="en-US" sz="276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67193" lvl="1" indent="-333597" algn="l">
              <a:lnSpc>
                <a:spcPts val="3317"/>
              </a:lnSpc>
              <a:buFont typeface="Arial"/>
              <a:buChar char="•"/>
            </a:pPr>
            <a:r>
              <a:rPr lang="en-US" sz="2764" spc="442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STEPS:</a:t>
            </a:r>
          </a:p>
          <a:p>
            <a:pPr marL="667193" lvl="1" indent="-333597" algn="l">
              <a:lnSpc>
                <a:spcPts val="3317"/>
              </a:lnSpc>
            </a:pPr>
            <a:endParaRPr lang="en-US" sz="2764" spc="442">
              <a:solidFill>
                <a:srgbClr val="764B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7193" lvl="1" indent="-333597" algn="l">
              <a:lnSpc>
                <a:spcPts val="3317"/>
              </a:lnSpc>
            </a:pPr>
            <a:r>
              <a:rPr lang="en-US" sz="2764" spc="442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1. KEY-VALUE PAIR EXTRACTION:</a:t>
            </a:r>
          </a:p>
          <a:p>
            <a:pPr marL="667193" lvl="1" indent="-333597" algn="l">
              <a:lnSpc>
                <a:spcPts val="3317"/>
              </a:lnSpc>
              <a:buFont typeface="Arial"/>
              <a:buChar char="•"/>
            </a:pPr>
            <a:r>
              <a:rPr lang="en-US" sz="2764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Extracted fields include the scientist’s name, birthdate, birthplace, occupation, awards, and academic lineage.</a:t>
            </a:r>
          </a:p>
          <a:p>
            <a:pPr marL="667193" lvl="1" indent="-333597" algn="l">
              <a:lnSpc>
                <a:spcPts val="3317"/>
              </a:lnSpc>
            </a:pPr>
            <a:endParaRPr lang="en-US" sz="276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67193" lvl="1" indent="-333597" algn="l">
              <a:lnSpc>
                <a:spcPts val="3317"/>
              </a:lnSpc>
            </a:pPr>
            <a:r>
              <a:rPr lang="en-US" sz="2764" spc="442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2. TRANSLATION TO HINDI:</a:t>
            </a:r>
          </a:p>
          <a:p>
            <a:pPr marL="667193" lvl="1" indent="-333597" algn="l">
              <a:lnSpc>
                <a:spcPts val="3317"/>
              </a:lnSpc>
              <a:buFont typeface="Arial"/>
              <a:buChar char="•"/>
            </a:pPr>
            <a:r>
              <a:rPr lang="en-US" sz="2764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Automatic translation of extracted data into Hindi using the Google Translate API.</a:t>
            </a:r>
          </a:p>
          <a:p>
            <a:pPr marL="667193" lvl="1" indent="-333597" algn="l">
              <a:lnSpc>
                <a:spcPts val="3317"/>
              </a:lnSpc>
            </a:pPr>
            <a:endParaRPr lang="en-US" sz="276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67193" lvl="1" indent="-333597" algn="just">
              <a:lnSpc>
                <a:spcPts val="3852"/>
              </a:lnSpc>
            </a:pPr>
            <a:endParaRPr lang="en-US" sz="276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67193" lvl="1" indent="-333597" algn="just">
              <a:lnSpc>
                <a:spcPts val="3852"/>
              </a:lnSpc>
            </a:pPr>
            <a:endParaRPr lang="en-US" sz="276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2590800" y="2075722"/>
            <a:ext cx="8649908" cy="5239482"/>
          </a:xfrm>
          <a:custGeom>
            <a:avLst/>
            <a:gdLst/>
            <a:ahLst/>
            <a:cxnLst/>
            <a:rect l="l" t="t" r="r" b="b"/>
            <a:pathLst>
              <a:path w="8649908" h="5239482">
                <a:moveTo>
                  <a:pt x="0" y="0"/>
                </a:moveTo>
                <a:lnTo>
                  <a:pt x="8649908" y="0"/>
                </a:lnTo>
                <a:lnTo>
                  <a:pt x="8649908" y="5239482"/>
                </a:lnTo>
                <a:lnTo>
                  <a:pt x="0" y="52394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608938" y="8386054"/>
            <a:ext cx="13070124" cy="533474"/>
          </a:xfrm>
          <a:custGeom>
            <a:avLst/>
            <a:gdLst/>
            <a:ahLst/>
            <a:cxnLst/>
            <a:rect l="l" t="t" r="r" b="b"/>
            <a:pathLst>
              <a:path w="13070124" h="533474">
                <a:moveTo>
                  <a:pt x="0" y="0"/>
                </a:moveTo>
                <a:lnTo>
                  <a:pt x="13070124" y="0"/>
                </a:lnTo>
                <a:lnTo>
                  <a:pt x="13070124" y="533474"/>
                </a:lnTo>
                <a:lnTo>
                  <a:pt x="0" y="533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529840" y="1033224"/>
            <a:ext cx="8199120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639" spc="422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STEP 1: KEY-VALUE PAIR EXTRACTION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840" y="7396325"/>
            <a:ext cx="8323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3089" spc="494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STEP 2: TRANSLATION TO HINDI:</a:t>
            </a:r>
          </a:p>
          <a:p>
            <a:pPr algn="l">
              <a:lnSpc>
                <a:spcPts val="3707"/>
              </a:lnSpc>
            </a:pPr>
            <a:endParaRPr lang="en-US" sz="3089" spc="494">
              <a:solidFill>
                <a:srgbClr val="764B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20535" y="2634301"/>
            <a:ext cx="14074597" cy="6533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endParaRPr/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What is TF-IDF?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statistical method to measure the relevance of words in a document.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Combines: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Term Frequency (TF): Frequency of a term in a document.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Inverse Document Frequency (IDF): How unique a term is across documents.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Why TF-IDF?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Helps identify the most relevant attributes (key-value pairs) for each scientist.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Ensures important details like doctoral advisor, awards, and fields of work are included.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How it Works: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Calculated for each key-value pair: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High TF-IDF score → Highly relevant to the scientist.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Low TF-IDF score → Less relevant or common across scientists.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Example:</a:t>
            </a:r>
          </a:p>
          <a:p>
            <a:pPr algn="just">
              <a:lnSpc>
                <a:spcPts val="3343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"Doctoral Advisor" appears rarely but has high relevance.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16503" y="1176976"/>
            <a:ext cx="10054995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3"/>
              </a:lnSpc>
              <a:spcBef>
                <a:spcPct val="0"/>
              </a:spcBef>
            </a:pPr>
            <a:r>
              <a:rPr lang="en-US" sz="4186" spc="669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USING TF-IDF TO PRIORITIZE KEY-VALUE PAIRS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828800" y="731905"/>
            <a:ext cx="1202563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-79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Template Sentence Generation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46008" y="1813842"/>
            <a:ext cx="16032392" cy="8143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250" lvl="1" indent="-301625" algn="just">
              <a:lnSpc>
                <a:spcPts val="3343"/>
              </a:lnSpc>
              <a:buFont typeface="Arial"/>
              <a:buChar char="•"/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Template sentence generation involves filling predefined sentence structures with the extracted key-value pairs to produce meaningful narratives about each scientist in both English and Hindi.</a:t>
            </a:r>
          </a:p>
          <a:p>
            <a:pPr marL="603250" lvl="1" indent="-301625" algn="just">
              <a:lnSpc>
                <a:spcPts val="3343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Example Template Sentence:</a:t>
            </a: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Template in English:</a:t>
            </a: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Template in Hindi:</a:t>
            </a: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03250" lvl="1" indent="-301625"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Steps:</a:t>
            </a:r>
          </a:p>
          <a:p>
            <a:pPr marL="603250" lvl="1" indent="-301625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579120" lvl="1" indent="-28956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Use the key-value pairs extracted earlier to fill in the placeholders in the sentence.</a:t>
            </a:r>
          </a:p>
          <a:p>
            <a:pPr marL="579120" lvl="1" indent="-28956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Translate the final sentences into Hindi while respecting grammatical rules, sentence structures change based on the gender of the subject (e.g., gender-specific endings).</a:t>
            </a:r>
          </a:p>
          <a:p>
            <a:pPr marL="579120" lvl="1" indent="-289560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579120" lvl="1" indent="-289560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579120" lvl="1" indent="-289560" algn="l">
              <a:lnSpc>
                <a:spcPts val="2879"/>
              </a:lnSpc>
            </a:pPr>
            <a:r>
              <a:rPr lang="en-US" sz="240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English Template → Filled with Key-Values → Translated Sentence in Hindi.</a:t>
            </a:r>
          </a:p>
          <a:p>
            <a:pPr marL="579120" lvl="1" indent="-289560" algn="l">
              <a:lnSpc>
                <a:spcPts val="2879"/>
              </a:lnSpc>
            </a:pPr>
            <a:endParaRPr lang="en-US" sz="240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46008" y="4420142"/>
            <a:ext cx="12679592" cy="646596"/>
          </a:xfrm>
          <a:custGeom>
            <a:avLst/>
            <a:gdLst/>
            <a:ahLst/>
            <a:cxnLst/>
            <a:rect l="l" t="t" r="r" b="b"/>
            <a:pathLst>
              <a:path w="12679592" h="646596">
                <a:moveTo>
                  <a:pt x="0" y="0"/>
                </a:moveTo>
                <a:lnTo>
                  <a:pt x="12679592" y="0"/>
                </a:lnTo>
                <a:lnTo>
                  <a:pt x="12679592" y="646596"/>
                </a:lnTo>
                <a:lnTo>
                  <a:pt x="0" y="64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46008" y="5726970"/>
            <a:ext cx="13655968" cy="538010"/>
          </a:xfrm>
          <a:custGeom>
            <a:avLst/>
            <a:gdLst/>
            <a:ahLst/>
            <a:cxnLst/>
            <a:rect l="l" t="t" r="r" b="b"/>
            <a:pathLst>
              <a:path w="13655968" h="538010">
                <a:moveTo>
                  <a:pt x="0" y="0"/>
                </a:moveTo>
                <a:lnTo>
                  <a:pt x="13655968" y="0"/>
                </a:lnTo>
                <a:lnTo>
                  <a:pt x="13655968" y="538010"/>
                </a:lnTo>
                <a:lnTo>
                  <a:pt x="0" y="5380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58258" y="921866"/>
            <a:ext cx="1255268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-96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Feature Addition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61052" y="2035879"/>
            <a:ext cx="13547090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447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DEFINITION: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Additional features such as awards, degrees, doctoral advisors, and doctoral students were added to enrich the knowledge graph and provide more context about each scientist.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algn="l">
              <a:lnSpc>
                <a:spcPts val="3359"/>
              </a:lnSpc>
            </a:pPr>
            <a:r>
              <a:rPr lang="en-US" sz="2799" spc="447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EXAMPLE OF ADDED FEATURES:</a:t>
            </a:r>
          </a:p>
          <a:p>
            <a:pPr algn="l">
              <a:lnSpc>
                <a:spcPts val="3359"/>
              </a:lnSpc>
            </a:pPr>
            <a:endParaRPr lang="en-US" sz="2799" spc="447">
              <a:solidFill>
                <a:srgbClr val="764B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359"/>
              </a:lnSpc>
            </a:pPr>
            <a:endParaRPr lang="en-US" sz="2799" spc="447">
              <a:solidFill>
                <a:srgbClr val="764B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861052" y="4838700"/>
            <a:ext cx="8287906" cy="4096322"/>
          </a:xfrm>
          <a:custGeom>
            <a:avLst/>
            <a:gdLst/>
            <a:ahLst/>
            <a:cxnLst/>
            <a:rect l="l" t="t" r="r" b="b"/>
            <a:pathLst>
              <a:path w="8287906" h="4096322">
                <a:moveTo>
                  <a:pt x="0" y="0"/>
                </a:moveTo>
                <a:lnTo>
                  <a:pt x="8287906" y="0"/>
                </a:lnTo>
                <a:lnTo>
                  <a:pt x="8287906" y="4096322"/>
                </a:lnTo>
                <a:lnTo>
                  <a:pt x="0" y="4096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58258" y="931391"/>
            <a:ext cx="1255268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768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WORKFLOW DIAGRAM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54564" y="3074776"/>
            <a:ext cx="2957474" cy="1774484"/>
            <a:chOff x="0" y="0"/>
            <a:chExt cx="3943299" cy="23659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43350" cy="2366010"/>
            </a:xfrm>
            <a:custGeom>
              <a:avLst/>
              <a:gdLst/>
              <a:ahLst/>
              <a:cxnLst/>
              <a:rect l="l" t="t" r="r" b="b"/>
              <a:pathLst>
                <a:path w="3943350" h="2366010">
                  <a:moveTo>
                    <a:pt x="0" y="236601"/>
                  </a:moveTo>
                  <a:cubicBezTo>
                    <a:pt x="0" y="105918"/>
                    <a:pt x="105918" y="0"/>
                    <a:pt x="236601" y="0"/>
                  </a:cubicBezTo>
                  <a:lnTo>
                    <a:pt x="3706749" y="0"/>
                  </a:lnTo>
                  <a:cubicBezTo>
                    <a:pt x="3837432" y="0"/>
                    <a:pt x="3943350" y="105918"/>
                    <a:pt x="3943350" y="236601"/>
                  </a:cubicBezTo>
                  <a:lnTo>
                    <a:pt x="3943350" y="2129409"/>
                  </a:lnTo>
                  <a:cubicBezTo>
                    <a:pt x="3943350" y="2260092"/>
                    <a:pt x="3837432" y="2366010"/>
                    <a:pt x="3706749" y="2366010"/>
                  </a:cubicBezTo>
                  <a:lnTo>
                    <a:pt x="236601" y="2366010"/>
                  </a:lnTo>
                  <a:cubicBezTo>
                    <a:pt x="105918" y="2366010"/>
                    <a:pt x="0" y="2260092"/>
                    <a:pt x="0" y="2129409"/>
                  </a:cubicBez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97011" y="3438524"/>
            <a:ext cx="2872580" cy="1046988"/>
            <a:chOff x="0" y="0"/>
            <a:chExt cx="3830107" cy="13959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30107" cy="1395984"/>
            </a:xfrm>
            <a:custGeom>
              <a:avLst/>
              <a:gdLst/>
              <a:ahLst/>
              <a:cxnLst/>
              <a:rect l="l" t="t" r="r" b="b"/>
              <a:pathLst>
                <a:path w="3830107" h="1395984">
                  <a:moveTo>
                    <a:pt x="0" y="0"/>
                  </a:moveTo>
                  <a:lnTo>
                    <a:pt x="3830107" y="0"/>
                  </a:lnTo>
                  <a:lnTo>
                    <a:pt x="3830107" y="1395984"/>
                  </a:lnTo>
                  <a:lnTo>
                    <a:pt x="0" y="1395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30688" b="-30688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1280" y="119380"/>
              <a:ext cx="3667547" cy="1195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sz="3200">
                  <a:solidFill>
                    <a:srgbClr val="764B36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Data Extraction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672296" y="3595292"/>
            <a:ext cx="626984" cy="733452"/>
            <a:chOff x="0" y="0"/>
            <a:chExt cx="835979" cy="97793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6041" cy="977900"/>
            </a:xfrm>
            <a:custGeom>
              <a:avLst/>
              <a:gdLst/>
              <a:ahLst/>
              <a:cxnLst/>
              <a:rect l="l" t="t" r="r" b="b"/>
              <a:pathLst>
                <a:path w="836041" h="977900">
                  <a:moveTo>
                    <a:pt x="0" y="195580"/>
                  </a:moveTo>
                  <a:lnTo>
                    <a:pt x="417957" y="195580"/>
                  </a:lnTo>
                  <a:lnTo>
                    <a:pt x="417957" y="0"/>
                  </a:lnTo>
                  <a:lnTo>
                    <a:pt x="836041" y="488950"/>
                  </a:lnTo>
                  <a:lnTo>
                    <a:pt x="417957" y="977900"/>
                  </a:lnTo>
                  <a:lnTo>
                    <a:pt x="417957" y="782320"/>
                  </a:lnTo>
                  <a:lnTo>
                    <a:pt x="0" y="78232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595028" y="3074776"/>
            <a:ext cx="2957474" cy="1774484"/>
            <a:chOff x="0" y="0"/>
            <a:chExt cx="3943299" cy="236597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943350" cy="2366010"/>
            </a:xfrm>
            <a:custGeom>
              <a:avLst/>
              <a:gdLst/>
              <a:ahLst/>
              <a:cxnLst/>
              <a:rect l="l" t="t" r="r" b="b"/>
              <a:pathLst>
                <a:path w="3943350" h="2366010">
                  <a:moveTo>
                    <a:pt x="0" y="236601"/>
                  </a:moveTo>
                  <a:cubicBezTo>
                    <a:pt x="0" y="105918"/>
                    <a:pt x="105918" y="0"/>
                    <a:pt x="236601" y="0"/>
                  </a:cubicBezTo>
                  <a:lnTo>
                    <a:pt x="3706749" y="0"/>
                  </a:lnTo>
                  <a:cubicBezTo>
                    <a:pt x="3837432" y="0"/>
                    <a:pt x="3943350" y="105918"/>
                    <a:pt x="3943350" y="236601"/>
                  </a:cubicBezTo>
                  <a:lnTo>
                    <a:pt x="3943350" y="2129409"/>
                  </a:lnTo>
                  <a:cubicBezTo>
                    <a:pt x="3943350" y="2260092"/>
                    <a:pt x="3837432" y="2366010"/>
                    <a:pt x="3706749" y="2366010"/>
                  </a:cubicBezTo>
                  <a:lnTo>
                    <a:pt x="236601" y="2366010"/>
                  </a:lnTo>
                  <a:cubicBezTo>
                    <a:pt x="105918" y="2366010"/>
                    <a:pt x="0" y="2260092"/>
                    <a:pt x="0" y="2129409"/>
                  </a:cubicBez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637475" y="3219449"/>
            <a:ext cx="2872580" cy="1485138"/>
            <a:chOff x="0" y="0"/>
            <a:chExt cx="3830107" cy="19801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830107" cy="1980184"/>
            </a:xfrm>
            <a:custGeom>
              <a:avLst/>
              <a:gdLst/>
              <a:ahLst/>
              <a:cxnLst/>
              <a:rect l="l" t="t" r="r" b="b"/>
              <a:pathLst>
                <a:path w="3830107" h="1980184">
                  <a:moveTo>
                    <a:pt x="0" y="0"/>
                  </a:moveTo>
                  <a:lnTo>
                    <a:pt x="3830107" y="0"/>
                  </a:lnTo>
                  <a:lnTo>
                    <a:pt x="3830107" y="1980184"/>
                  </a:lnTo>
                  <a:lnTo>
                    <a:pt x="0" y="1980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883" b="-688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1280" y="119380"/>
              <a:ext cx="3667547" cy="1779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sz="3200">
                  <a:solidFill>
                    <a:srgbClr val="764B36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Preprocessing (Key-Value Pairs)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812762" y="3595292"/>
            <a:ext cx="626984" cy="733452"/>
            <a:chOff x="0" y="0"/>
            <a:chExt cx="835979" cy="97793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36041" cy="977900"/>
            </a:xfrm>
            <a:custGeom>
              <a:avLst/>
              <a:gdLst/>
              <a:ahLst/>
              <a:cxnLst/>
              <a:rect l="l" t="t" r="r" b="b"/>
              <a:pathLst>
                <a:path w="836041" h="977900">
                  <a:moveTo>
                    <a:pt x="0" y="195580"/>
                  </a:moveTo>
                  <a:lnTo>
                    <a:pt x="417957" y="195580"/>
                  </a:lnTo>
                  <a:lnTo>
                    <a:pt x="417957" y="0"/>
                  </a:lnTo>
                  <a:lnTo>
                    <a:pt x="836041" y="488950"/>
                  </a:lnTo>
                  <a:lnTo>
                    <a:pt x="417957" y="977900"/>
                  </a:lnTo>
                  <a:lnTo>
                    <a:pt x="417957" y="782320"/>
                  </a:lnTo>
                  <a:lnTo>
                    <a:pt x="0" y="78232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35494" y="3074776"/>
            <a:ext cx="2957474" cy="1774484"/>
            <a:chOff x="0" y="0"/>
            <a:chExt cx="3943299" cy="236597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943350" cy="2366010"/>
            </a:xfrm>
            <a:custGeom>
              <a:avLst/>
              <a:gdLst/>
              <a:ahLst/>
              <a:cxnLst/>
              <a:rect l="l" t="t" r="r" b="b"/>
              <a:pathLst>
                <a:path w="3943350" h="2366010">
                  <a:moveTo>
                    <a:pt x="0" y="236601"/>
                  </a:moveTo>
                  <a:cubicBezTo>
                    <a:pt x="0" y="105918"/>
                    <a:pt x="105918" y="0"/>
                    <a:pt x="236601" y="0"/>
                  </a:cubicBezTo>
                  <a:lnTo>
                    <a:pt x="3706749" y="0"/>
                  </a:lnTo>
                  <a:cubicBezTo>
                    <a:pt x="3837432" y="0"/>
                    <a:pt x="3943350" y="105918"/>
                    <a:pt x="3943350" y="236601"/>
                  </a:cubicBezTo>
                  <a:lnTo>
                    <a:pt x="3943350" y="2129409"/>
                  </a:lnTo>
                  <a:cubicBezTo>
                    <a:pt x="3943350" y="2260092"/>
                    <a:pt x="3837432" y="2366010"/>
                    <a:pt x="3706749" y="2366010"/>
                  </a:cubicBezTo>
                  <a:lnTo>
                    <a:pt x="236601" y="2366010"/>
                  </a:lnTo>
                  <a:cubicBezTo>
                    <a:pt x="105918" y="2366010"/>
                    <a:pt x="0" y="2260092"/>
                    <a:pt x="0" y="2129409"/>
                  </a:cubicBez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77941" y="3438524"/>
            <a:ext cx="2872580" cy="1046988"/>
            <a:chOff x="0" y="0"/>
            <a:chExt cx="3830107" cy="139598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830107" cy="1395984"/>
            </a:xfrm>
            <a:custGeom>
              <a:avLst/>
              <a:gdLst/>
              <a:ahLst/>
              <a:cxnLst/>
              <a:rect l="l" t="t" r="r" b="b"/>
              <a:pathLst>
                <a:path w="3830107" h="1395984">
                  <a:moveTo>
                    <a:pt x="0" y="0"/>
                  </a:moveTo>
                  <a:lnTo>
                    <a:pt x="3830107" y="0"/>
                  </a:lnTo>
                  <a:lnTo>
                    <a:pt x="3830107" y="1395984"/>
                  </a:lnTo>
                  <a:lnTo>
                    <a:pt x="0" y="1395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30688" b="-30688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81280" y="119380"/>
              <a:ext cx="3667547" cy="1195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sz="3200">
                  <a:solidFill>
                    <a:srgbClr val="764B36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Translation to Hindi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 rot="10800000">
            <a:off x="4672296" y="6395346"/>
            <a:ext cx="626984" cy="733452"/>
            <a:chOff x="0" y="0"/>
            <a:chExt cx="835979" cy="97793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36041" cy="977900"/>
            </a:xfrm>
            <a:custGeom>
              <a:avLst/>
              <a:gdLst/>
              <a:ahLst/>
              <a:cxnLst/>
              <a:rect l="l" t="t" r="r" b="b"/>
              <a:pathLst>
                <a:path w="836041" h="977900">
                  <a:moveTo>
                    <a:pt x="0" y="195580"/>
                  </a:moveTo>
                  <a:lnTo>
                    <a:pt x="417957" y="195580"/>
                  </a:lnTo>
                  <a:lnTo>
                    <a:pt x="417957" y="0"/>
                  </a:lnTo>
                  <a:lnTo>
                    <a:pt x="836041" y="488950"/>
                  </a:lnTo>
                  <a:lnTo>
                    <a:pt x="417957" y="977900"/>
                  </a:lnTo>
                  <a:lnTo>
                    <a:pt x="417957" y="782320"/>
                  </a:lnTo>
                  <a:lnTo>
                    <a:pt x="0" y="78232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735494" y="5952628"/>
            <a:ext cx="2957474" cy="1774484"/>
            <a:chOff x="0" y="0"/>
            <a:chExt cx="3943299" cy="236597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943350" cy="2366010"/>
            </a:xfrm>
            <a:custGeom>
              <a:avLst/>
              <a:gdLst/>
              <a:ahLst/>
              <a:cxnLst/>
              <a:rect l="l" t="t" r="r" b="b"/>
              <a:pathLst>
                <a:path w="3943350" h="2366010">
                  <a:moveTo>
                    <a:pt x="0" y="236601"/>
                  </a:moveTo>
                  <a:cubicBezTo>
                    <a:pt x="0" y="105918"/>
                    <a:pt x="105918" y="0"/>
                    <a:pt x="236601" y="0"/>
                  </a:cubicBezTo>
                  <a:lnTo>
                    <a:pt x="3706749" y="0"/>
                  </a:lnTo>
                  <a:cubicBezTo>
                    <a:pt x="3837432" y="0"/>
                    <a:pt x="3943350" y="105918"/>
                    <a:pt x="3943350" y="236601"/>
                  </a:cubicBezTo>
                  <a:lnTo>
                    <a:pt x="3943350" y="2129409"/>
                  </a:lnTo>
                  <a:cubicBezTo>
                    <a:pt x="3943350" y="2260092"/>
                    <a:pt x="3837432" y="2366010"/>
                    <a:pt x="3706749" y="2366010"/>
                  </a:cubicBezTo>
                  <a:lnTo>
                    <a:pt x="236601" y="2366010"/>
                  </a:lnTo>
                  <a:cubicBezTo>
                    <a:pt x="105918" y="2366010"/>
                    <a:pt x="0" y="2260092"/>
                    <a:pt x="0" y="2129409"/>
                  </a:cubicBez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791574" y="6227699"/>
            <a:ext cx="2872580" cy="1485138"/>
            <a:chOff x="0" y="0"/>
            <a:chExt cx="3830107" cy="198018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830107" cy="1980184"/>
            </a:xfrm>
            <a:custGeom>
              <a:avLst/>
              <a:gdLst/>
              <a:ahLst/>
              <a:cxnLst/>
              <a:rect l="l" t="t" r="r" b="b"/>
              <a:pathLst>
                <a:path w="3830107" h="1980184">
                  <a:moveTo>
                    <a:pt x="0" y="0"/>
                  </a:moveTo>
                  <a:lnTo>
                    <a:pt x="3830107" y="0"/>
                  </a:lnTo>
                  <a:lnTo>
                    <a:pt x="3830107" y="1980184"/>
                  </a:lnTo>
                  <a:lnTo>
                    <a:pt x="0" y="1980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883" b="-688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81280" y="119380"/>
              <a:ext cx="3667547" cy="1779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sz="3200" dirty="0">
                  <a:solidFill>
                    <a:srgbClr val="764B36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Template Sentence Generation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 rot="5400000">
            <a:off x="10645034" y="5070992"/>
            <a:ext cx="626984" cy="733452"/>
            <a:chOff x="0" y="0"/>
            <a:chExt cx="835979" cy="97793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36041" cy="977900"/>
            </a:xfrm>
            <a:custGeom>
              <a:avLst/>
              <a:gdLst/>
              <a:ahLst/>
              <a:cxnLst/>
              <a:rect l="l" t="t" r="r" b="b"/>
              <a:pathLst>
                <a:path w="836041" h="977900">
                  <a:moveTo>
                    <a:pt x="0" y="195580"/>
                  </a:moveTo>
                  <a:lnTo>
                    <a:pt x="417957" y="195580"/>
                  </a:lnTo>
                  <a:lnTo>
                    <a:pt x="417957" y="0"/>
                  </a:lnTo>
                  <a:lnTo>
                    <a:pt x="836041" y="488950"/>
                  </a:lnTo>
                  <a:lnTo>
                    <a:pt x="417957" y="977900"/>
                  </a:lnTo>
                  <a:lnTo>
                    <a:pt x="417957" y="782320"/>
                  </a:lnTo>
                  <a:lnTo>
                    <a:pt x="0" y="78232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5577179" y="5952605"/>
            <a:ext cx="2957512" cy="1774507"/>
            <a:chOff x="5486888" y="-106196"/>
            <a:chExt cx="3943350" cy="2366010"/>
          </a:xfrm>
        </p:grpSpPr>
        <p:sp>
          <p:nvSpPr>
            <p:cNvPr id="45" name="Freeform 45"/>
            <p:cNvSpPr/>
            <p:nvPr/>
          </p:nvSpPr>
          <p:spPr>
            <a:xfrm>
              <a:off x="5486888" y="-106196"/>
              <a:ext cx="3943350" cy="2366010"/>
            </a:xfrm>
            <a:custGeom>
              <a:avLst/>
              <a:gdLst/>
              <a:ahLst/>
              <a:cxnLst/>
              <a:rect l="l" t="t" r="r" b="b"/>
              <a:pathLst>
                <a:path w="3943350" h="2366010">
                  <a:moveTo>
                    <a:pt x="0" y="236601"/>
                  </a:moveTo>
                  <a:cubicBezTo>
                    <a:pt x="0" y="105918"/>
                    <a:pt x="105918" y="0"/>
                    <a:pt x="236601" y="0"/>
                  </a:cubicBezTo>
                  <a:lnTo>
                    <a:pt x="3706749" y="0"/>
                  </a:lnTo>
                  <a:cubicBezTo>
                    <a:pt x="3837432" y="0"/>
                    <a:pt x="3943350" y="105918"/>
                    <a:pt x="3943350" y="236601"/>
                  </a:cubicBezTo>
                  <a:lnTo>
                    <a:pt x="3943350" y="2129409"/>
                  </a:lnTo>
                  <a:cubicBezTo>
                    <a:pt x="3943350" y="2260092"/>
                    <a:pt x="3837432" y="2366010"/>
                    <a:pt x="3706749" y="2366010"/>
                  </a:cubicBezTo>
                  <a:lnTo>
                    <a:pt x="236601" y="2366010"/>
                  </a:lnTo>
                  <a:cubicBezTo>
                    <a:pt x="105918" y="2366010"/>
                    <a:pt x="0" y="2260092"/>
                    <a:pt x="0" y="2129409"/>
                  </a:cubicBez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299326" y="6257942"/>
            <a:ext cx="3175285" cy="1046988"/>
            <a:chOff x="-403607" y="0"/>
            <a:chExt cx="4233714" cy="1395984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3830107" cy="1395984"/>
            </a:xfrm>
            <a:custGeom>
              <a:avLst/>
              <a:gdLst/>
              <a:ahLst/>
              <a:cxnLst/>
              <a:rect l="l" t="t" r="r" b="b"/>
              <a:pathLst>
                <a:path w="3830107" h="1395984">
                  <a:moveTo>
                    <a:pt x="0" y="0"/>
                  </a:moveTo>
                  <a:lnTo>
                    <a:pt x="3830107" y="0"/>
                  </a:lnTo>
                  <a:lnTo>
                    <a:pt x="3830107" y="1395984"/>
                  </a:lnTo>
                  <a:lnTo>
                    <a:pt x="0" y="1395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30688" b="-30688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-403607" y="168012"/>
              <a:ext cx="3667547" cy="1195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sz="3200" dirty="0">
                  <a:solidFill>
                    <a:srgbClr val="764B36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Feature Addition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 rot="-10800000">
            <a:off x="8848252" y="6552766"/>
            <a:ext cx="626984" cy="733452"/>
            <a:chOff x="0" y="0"/>
            <a:chExt cx="835979" cy="977936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36041" cy="977900"/>
            </a:xfrm>
            <a:custGeom>
              <a:avLst/>
              <a:gdLst/>
              <a:ahLst/>
              <a:cxnLst/>
              <a:rect l="l" t="t" r="r" b="b"/>
              <a:pathLst>
                <a:path w="836041" h="977900">
                  <a:moveTo>
                    <a:pt x="0" y="195580"/>
                  </a:moveTo>
                  <a:lnTo>
                    <a:pt x="417957" y="195580"/>
                  </a:lnTo>
                  <a:lnTo>
                    <a:pt x="417957" y="0"/>
                  </a:lnTo>
                  <a:lnTo>
                    <a:pt x="836041" y="488950"/>
                  </a:lnTo>
                  <a:lnTo>
                    <a:pt x="417957" y="977900"/>
                  </a:lnTo>
                  <a:lnTo>
                    <a:pt x="417957" y="782320"/>
                  </a:lnTo>
                  <a:lnTo>
                    <a:pt x="0" y="78232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486611" y="5938330"/>
            <a:ext cx="2957474" cy="1774484"/>
            <a:chOff x="0" y="0"/>
            <a:chExt cx="3943299" cy="2365979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3943350" cy="2366010"/>
            </a:xfrm>
            <a:custGeom>
              <a:avLst/>
              <a:gdLst/>
              <a:ahLst/>
              <a:cxnLst/>
              <a:rect l="l" t="t" r="r" b="b"/>
              <a:pathLst>
                <a:path w="3943350" h="2366010">
                  <a:moveTo>
                    <a:pt x="0" y="236601"/>
                  </a:moveTo>
                  <a:cubicBezTo>
                    <a:pt x="0" y="105918"/>
                    <a:pt x="105918" y="0"/>
                    <a:pt x="236601" y="0"/>
                  </a:cubicBezTo>
                  <a:lnTo>
                    <a:pt x="3706749" y="0"/>
                  </a:lnTo>
                  <a:cubicBezTo>
                    <a:pt x="3837432" y="0"/>
                    <a:pt x="3943350" y="105918"/>
                    <a:pt x="3943350" y="236601"/>
                  </a:cubicBezTo>
                  <a:lnTo>
                    <a:pt x="3943350" y="2129409"/>
                  </a:lnTo>
                  <a:cubicBezTo>
                    <a:pt x="3943350" y="2260092"/>
                    <a:pt x="3837432" y="2366010"/>
                    <a:pt x="3706749" y="2366010"/>
                  </a:cubicBezTo>
                  <a:lnTo>
                    <a:pt x="236601" y="2366010"/>
                  </a:lnTo>
                  <a:cubicBezTo>
                    <a:pt x="105918" y="2366010"/>
                    <a:pt x="0" y="2260092"/>
                    <a:pt x="0" y="2129409"/>
                  </a:cubicBez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539494" y="6083003"/>
            <a:ext cx="2872580" cy="1485138"/>
            <a:chOff x="0" y="0"/>
            <a:chExt cx="3830107" cy="198018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3830107" cy="1980184"/>
            </a:xfrm>
            <a:custGeom>
              <a:avLst/>
              <a:gdLst/>
              <a:ahLst/>
              <a:cxnLst/>
              <a:rect l="l" t="t" r="r" b="b"/>
              <a:pathLst>
                <a:path w="3830107" h="1980184">
                  <a:moveTo>
                    <a:pt x="0" y="0"/>
                  </a:moveTo>
                  <a:lnTo>
                    <a:pt x="3830107" y="0"/>
                  </a:lnTo>
                  <a:lnTo>
                    <a:pt x="3830107" y="1980184"/>
                  </a:lnTo>
                  <a:lnTo>
                    <a:pt x="0" y="1980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883" b="-688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81280" y="119380"/>
              <a:ext cx="3667547" cy="1779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</a:pPr>
              <a:r>
                <a:rPr lang="en-US" sz="3200" dirty="0">
                  <a:solidFill>
                    <a:srgbClr val="764B36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Final Knowledge Graph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2976995" y="2379982"/>
            <a:ext cx="13372971" cy="6703202"/>
          </a:xfrm>
          <a:custGeom>
            <a:avLst/>
            <a:gdLst/>
            <a:ahLst/>
            <a:cxnLst/>
            <a:rect l="l" t="t" r="r" b="b"/>
            <a:pathLst>
              <a:path w="13372971" h="6703202">
                <a:moveTo>
                  <a:pt x="0" y="0"/>
                </a:moveTo>
                <a:lnTo>
                  <a:pt x="13372971" y="0"/>
                </a:lnTo>
                <a:lnTo>
                  <a:pt x="13372971" y="6703202"/>
                </a:lnTo>
                <a:lnTo>
                  <a:pt x="0" y="6703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352800" y="1052097"/>
            <a:ext cx="1066800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768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OUTPUT FILES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3058396" y="2379982"/>
            <a:ext cx="12718551" cy="6263887"/>
          </a:xfrm>
          <a:custGeom>
            <a:avLst/>
            <a:gdLst/>
            <a:ahLst/>
            <a:cxnLst/>
            <a:rect l="l" t="t" r="r" b="b"/>
            <a:pathLst>
              <a:path w="12718551" h="6263887">
                <a:moveTo>
                  <a:pt x="0" y="0"/>
                </a:moveTo>
                <a:lnTo>
                  <a:pt x="12718552" y="0"/>
                </a:lnTo>
                <a:lnTo>
                  <a:pt x="12718552" y="6263887"/>
                </a:lnTo>
                <a:lnTo>
                  <a:pt x="0" y="6263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352800" y="1033047"/>
            <a:ext cx="10668000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919" spc="627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SENTENCE GENERATION OUTPUT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8A79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41050" y="1050991"/>
            <a:ext cx="1202563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96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0640" y="2598418"/>
            <a:ext cx="15514320" cy="419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Objective: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main objective of this project is to build a knowledge graph using data from Wikidata to organize detailed information about scientists. The knowledge graph is enhanced with: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Translation to Hindi for accessibility to non-English speakers.</a:t>
            </a:r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Gender-specific sentence generation for grammatically correct and culturally appropriate descriptions.</a:t>
            </a:r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Template-based sentence generation, providing structured, automated narratives for each scientist.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C88A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9B492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52800" y="1042572"/>
            <a:ext cx="10668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96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Challenges and Solutions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38400" y="3238500"/>
            <a:ext cx="14782800" cy="405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 spc="447" dirty="0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  DATA EXTRACTION:</a:t>
            </a:r>
          </a:p>
          <a:p>
            <a:pPr marL="1590039" lvl="2" indent="-530013" algn="l">
              <a:lnSpc>
                <a:spcPts val="3359"/>
              </a:lnSpc>
              <a:buFont typeface="Arial"/>
              <a:buChar char="⚬"/>
            </a:pPr>
            <a:r>
              <a:rPr lang="en-US" sz="2799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Handling incomplete or missing data from </a:t>
            </a:r>
            <a:r>
              <a:rPr lang="en-US" sz="2799" dirty="0" err="1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Wikidata</a:t>
            </a:r>
            <a:r>
              <a:rPr lang="en-US" sz="2799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</a:p>
          <a:p>
            <a:pPr marL="1590039" lvl="2" indent="-530013" algn="l">
              <a:lnSpc>
                <a:spcPts val="3359"/>
              </a:lnSpc>
              <a:buFont typeface="Arial"/>
              <a:buChar char="⚬"/>
            </a:pPr>
            <a:r>
              <a:rPr lang="en-US" sz="2799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Solution: Implement optional queries and fallback defaults (e.g., "Unknown")</a:t>
            </a:r>
          </a:p>
          <a:p>
            <a:pPr marL="1590039" lvl="2" indent="-530013" algn="l">
              <a:lnSpc>
                <a:spcPts val="3359"/>
              </a:lnSpc>
            </a:pPr>
            <a:endParaRPr lang="en-US" sz="2799" dirty="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 spc="447" dirty="0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  TRANSLATION ACCURACY:</a:t>
            </a:r>
          </a:p>
          <a:p>
            <a:pPr marL="1590039" lvl="2" indent="-530013" algn="l">
              <a:lnSpc>
                <a:spcPts val="3359"/>
              </a:lnSpc>
              <a:buFont typeface="Arial"/>
              <a:buChar char="⚬"/>
            </a:pPr>
            <a:r>
              <a:rPr lang="en-US" sz="2799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challenge of maintaining context when translating scientific terms.</a:t>
            </a:r>
          </a:p>
          <a:p>
            <a:pPr marL="1590039" lvl="2" indent="-530013" algn="l">
              <a:lnSpc>
                <a:spcPts val="3359"/>
              </a:lnSpc>
              <a:buFont typeface="Arial"/>
              <a:buChar char="⚬"/>
            </a:pPr>
            <a:r>
              <a:rPr lang="en-US" sz="2799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Solution: Post-processing and validation with manual checks for critical translations</a:t>
            </a:r>
          </a:p>
          <a:p>
            <a:pPr marL="1590039" lvl="2" indent="-530013" algn="just">
              <a:lnSpc>
                <a:spcPts val="3900"/>
              </a:lnSpc>
            </a:pPr>
            <a:endParaRPr lang="en-US" sz="2799" dirty="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1590039" lvl="2" indent="-530013" algn="just">
              <a:lnSpc>
                <a:spcPts val="3900"/>
              </a:lnSpc>
            </a:pPr>
            <a:endParaRPr lang="en-US" sz="2799" dirty="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hlinkClick r:id="rId2" tooltip="https://aclanthology.org/2023.ranlp-1.2.pdf"/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52800" y="1033047"/>
            <a:ext cx="10668000" cy="90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127" dirty="0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Link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47800" y="2615326"/>
            <a:ext cx="158115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820" lvl="1" indent="-428910">
              <a:lnSpc>
                <a:spcPts val="4265"/>
              </a:lnSpc>
              <a:buFont typeface="Arial"/>
              <a:buChar char="•"/>
            </a:pPr>
            <a:r>
              <a:rPr lang="en-US" sz="3554" dirty="0" err="1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Github</a:t>
            </a: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Repo Link for the code and PPT</a:t>
            </a:r>
          </a:p>
          <a:p>
            <a:pPr marL="857820" lvl="1" indent="-428910">
              <a:lnSpc>
                <a:spcPts val="4265"/>
              </a:lnSpc>
              <a:buFont typeface="Arial"/>
              <a:buChar char="•"/>
            </a:pPr>
            <a:endParaRPr lang="en-US" sz="3554" dirty="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428910" lvl="1">
              <a:lnSpc>
                <a:spcPts val="4265"/>
              </a:lnSpc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https://github.com/shaluKm/Automatic-Hindi-Wikipedia-Generation</a:t>
            </a:r>
          </a:p>
          <a:p>
            <a:pPr marL="428910" lvl="1" algn="l">
              <a:lnSpc>
                <a:spcPts val="4265"/>
              </a:lnSpc>
            </a:pPr>
            <a:endParaRPr lang="en-US" sz="3554" dirty="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E510E9-1B42-D432-D619-8E8453213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0FA9CB-E548-04F3-B5CB-B0074C029BAB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hlinkClick r:id="rId2" tooltip="https://aclanthology.org/2023.ranlp-1.2.pdf"/>
              <a:extLst>
                <a:ext uri="{FF2B5EF4-FFF2-40B4-BE49-F238E27FC236}">
                  <a16:creationId xmlns:a16="http://schemas.microsoft.com/office/drawing/2014/main" id="{89838042-32EE-1540-A0B3-3F822F4867E1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3509F67B-E7F3-C80E-6F00-91AAD7235CF5}"/>
              </a:ext>
            </a:extLst>
          </p:cNvPr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68C6A2-A7B4-AC25-AE4D-B915CD3AFF0F}"/>
                </a:ext>
              </a:extLst>
            </p:cNvPr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F99D113-3CE1-E1FA-821C-94DEA8CAA735}"/>
              </a:ext>
            </a:extLst>
          </p:cNvPr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69F284-0025-2E67-55D2-97B05DF1D0DD}"/>
                </a:ext>
              </a:extLst>
            </p:cNvPr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35AB83D1-8F8B-555C-54E1-74A185C5BEE0}"/>
              </a:ext>
            </a:extLst>
          </p:cNvPr>
          <p:cNvSpPr txBox="1"/>
          <p:nvPr/>
        </p:nvSpPr>
        <p:spPr>
          <a:xfrm>
            <a:off x="3352800" y="1033047"/>
            <a:ext cx="1066800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127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References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61B351B-62DE-F0DB-85B4-2D4BD0D3AA60}"/>
              </a:ext>
            </a:extLst>
          </p:cNvPr>
          <p:cNvSpPr txBox="1"/>
          <p:nvPr/>
        </p:nvSpPr>
        <p:spPr>
          <a:xfrm>
            <a:off x="1447800" y="2615326"/>
            <a:ext cx="15811500" cy="4962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8910" lvl="1">
              <a:lnSpc>
                <a:spcPts val="4265"/>
              </a:lnSpc>
            </a:pPr>
            <a:endParaRPr lang="en-US" sz="3554" dirty="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857820" lvl="1" indent="-428910">
              <a:lnSpc>
                <a:spcPts val="4265"/>
              </a:lnSpc>
              <a:buFont typeface="Arial"/>
              <a:buChar char="•"/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https://github.com/shaluKm/Automatic-Hindi-Wikipedia-Generation</a:t>
            </a:r>
          </a:p>
          <a:p>
            <a:pPr marL="857820" lvl="1" indent="-428910" algn="l">
              <a:lnSpc>
                <a:spcPts val="4265"/>
              </a:lnSpc>
              <a:buFont typeface="Arial"/>
              <a:buChar char="•"/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https://aclanthology.org/2023.ranlp-1.2.pdf</a:t>
            </a:r>
          </a:p>
          <a:p>
            <a:pPr marL="857820" lvl="1" indent="-428910" algn="l">
              <a:lnSpc>
                <a:spcPts val="4265"/>
              </a:lnSpc>
              <a:buFont typeface="Arial"/>
              <a:buChar char="•"/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https://jena.apache.org/tutorials/sparql.html</a:t>
            </a:r>
          </a:p>
          <a:p>
            <a:pPr marL="857820" lvl="1" indent="-428910" algn="l">
              <a:lnSpc>
                <a:spcPts val="4265"/>
              </a:lnSpc>
              <a:buFont typeface="Arial"/>
              <a:buChar char="•"/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https://en.wikipedia.org/wiki/Wikipedia:Wikidata</a:t>
            </a:r>
          </a:p>
          <a:p>
            <a:pPr marL="857820" lvl="1" indent="-428910" algn="l">
              <a:lnSpc>
                <a:spcPts val="4265"/>
              </a:lnSpc>
              <a:buFont typeface="Arial"/>
              <a:buChar char="•"/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https://www.wikidata.org/wiki/Help:Linking_Wikipedia_pages</a:t>
            </a:r>
          </a:p>
          <a:p>
            <a:pPr marL="857820" lvl="1" indent="-428910" algn="l">
              <a:lnSpc>
                <a:spcPts val="4265"/>
              </a:lnSpc>
              <a:buFont typeface="Arial"/>
              <a:buChar char="•"/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https://github.com/aditya3498/Automatic_Hindi_Wikipedia_Generation</a:t>
            </a:r>
          </a:p>
          <a:p>
            <a:pPr marL="857820" lvl="1" indent="-428910" algn="l">
              <a:lnSpc>
                <a:spcPts val="4265"/>
              </a:lnSpc>
              <a:buFont typeface="Arial"/>
              <a:buChar char="•"/>
            </a:pPr>
            <a:r>
              <a:rPr lang="en-US" sz="3554" dirty="0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https://github.com/aditya3498/WikiData-To-WikiPages</a:t>
            </a:r>
          </a:p>
          <a:p>
            <a:pPr marL="428910" lvl="1" algn="l">
              <a:lnSpc>
                <a:spcPts val="4265"/>
              </a:lnSpc>
            </a:pPr>
            <a:endParaRPr lang="en-US" sz="3554" dirty="0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  <p:extLst>
      <p:ext uri="{BB962C8B-B14F-4D97-AF65-F5344CB8AC3E}">
        <p14:creationId xmlns:p14="http://schemas.microsoft.com/office/powerpoint/2010/main" val="352556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06214" y="4200996"/>
            <a:ext cx="10275572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 spc="-240">
                <a:solidFill>
                  <a:srgbClr val="764B36"/>
                </a:solidFill>
                <a:latin typeface="RoxboroughCF"/>
                <a:ea typeface="RoxboroughCF"/>
                <a:cs typeface="RoxboroughCF"/>
                <a:sym typeface="RoxboroughCF"/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41050" y="1060516"/>
            <a:ext cx="1202563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768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0640" y="2598418"/>
            <a:ext cx="15514320" cy="33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endParaRPr/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Accessibility of Knowledge: A significant portion of India’s population speaks Hindi as their first language. By translating key scientific information into Hindi, this project aims to make knowledge about scientists accessible to a wider audience, especially students and educators.</a:t>
            </a:r>
          </a:p>
          <a:p>
            <a:pPr marL="675639" lvl="1" indent="-337820" algn="l">
              <a:lnSpc>
                <a:spcPts val="3359"/>
              </a:lnSpc>
            </a:pPr>
            <a:endParaRPr lang="en-US" sz="2799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Automation of Knowledge Representation: Manual entry of data into knowledge systems is time-consuming. Automating this process using NLP techniques and knowledge graphs makes large-scale data processing feasible.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C88A3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12179350" y="1028700"/>
            <a:ext cx="4847221" cy="8473077"/>
          </a:xfrm>
          <a:custGeom>
            <a:avLst/>
            <a:gdLst/>
            <a:ahLst/>
            <a:cxnLst/>
            <a:rect l="l" t="t" r="r" b="b"/>
            <a:pathLst>
              <a:path w="4847221" h="8473077">
                <a:moveTo>
                  <a:pt x="0" y="0"/>
                </a:moveTo>
                <a:lnTo>
                  <a:pt x="4847221" y="0"/>
                </a:lnTo>
                <a:lnTo>
                  <a:pt x="4847221" y="8473077"/>
                </a:lnTo>
                <a:lnTo>
                  <a:pt x="0" y="8473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4" t="-41" b="-4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577330" y="1506248"/>
            <a:ext cx="1202563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768">
                <a:solidFill>
                  <a:srgbClr val="EFE7DD"/>
                </a:solidFill>
                <a:latin typeface="Montserrat"/>
                <a:ea typeface="Montserrat"/>
                <a:cs typeface="Montserrat"/>
                <a:sym typeface="Montserrat"/>
              </a:rPr>
              <a:t>PROCESS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59037" y="4069937"/>
            <a:ext cx="10564853" cy="299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endParaRPr/>
          </a:p>
          <a:p>
            <a:pPr marL="678808" lvl="1" indent="-339404" algn="l">
              <a:lnSpc>
                <a:spcPts val="3375"/>
              </a:lnSpc>
              <a:buFont typeface="Arial"/>
              <a:buChar char="•"/>
            </a:pPr>
            <a:r>
              <a:rPr lang="en-US" sz="2813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SPARQL Query Execution to extract scientist data.</a:t>
            </a:r>
          </a:p>
          <a:p>
            <a:pPr marL="678808" lvl="1" indent="-339404" algn="l">
              <a:lnSpc>
                <a:spcPts val="3375"/>
              </a:lnSpc>
              <a:buFont typeface="Arial"/>
              <a:buChar char="•"/>
            </a:pPr>
            <a:r>
              <a:rPr lang="en-US" sz="2813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Fetch additional details using Wikidata API. </a:t>
            </a:r>
          </a:p>
          <a:p>
            <a:pPr marL="678808" lvl="1" indent="-339404" algn="l">
              <a:lnSpc>
                <a:spcPts val="3375"/>
              </a:lnSpc>
              <a:buFont typeface="Arial"/>
              <a:buChar char="•"/>
            </a:pPr>
            <a:r>
              <a:rPr lang="en-US" sz="2813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Clean and translate data to Hindi. </a:t>
            </a:r>
          </a:p>
          <a:p>
            <a:pPr marL="678808" lvl="1" indent="-339404" algn="l">
              <a:lnSpc>
                <a:spcPts val="3375"/>
              </a:lnSpc>
              <a:buFont typeface="Arial"/>
              <a:buChar char="•"/>
            </a:pPr>
            <a:r>
              <a:rPr lang="en-US" sz="2813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Generate template-based sentences. </a:t>
            </a:r>
          </a:p>
          <a:p>
            <a:pPr marL="678810" lvl="1" indent="-339405" algn="l">
              <a:lnSpc>
                <a:spcPts val="3375"/>
              </a:lnSpc>
              <a:buFont typeface="Arial"/>
              <a:buChar char="•"/>
            </a:pPr>
            <a:r>
              <a:rPr lang="en-US" sz="2813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Save outputs in CSV files.</a:t>
            </a:r>
          </a:p>
          <a:p>
            <a:pPr marL="1597500" lvl="2" indent="-532500" algn="l">
              <a:lnSpc>
                <a:spcPts val="3375"/>
              </a:lnSpc>
            </a:pPr>
            <a:endParaRPr lang="en-US" sz="2813">
              <a:solidFill>
                <a:srgbClr val="EFE7DD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5C342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8A79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926770" y="844419"/>
            <a:ext cx="6300470" cy="51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452" spc="552">
                <a:solidFill>
                  <a:srgbClr val="EFE7DD"/>
                </a:solidFill>
                <a:latin typeface="Montserrat"/>
                <a:ea typeface="Montserrat"/>
                <a:cs typeface="Montserrat"/>
                <a:sym typeface="Montserrat"/>
              </a:rPr>
              <a:t>KNOWLEDGE GRAPHS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63200" y="2508250"/>
            <a:ext cx="7062470" cy="587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600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knowledge graph (KG) represents a collection of  interlinked  descriptions  of  entities  – real-world objects, events, situations or abstract concepts – where:</a:t>
            </a:r>
          </a:p>
          <a:p>
            <a:pPr algn="l">
              <a:lnSpc>
                <a:spcPts val="3120"/>
              </a:lnSpc>
            </a:pPr>
            <a:endParaRPr lang="en-US" sz="2600">
              <a:solidFill>
                <a:srgbClr val="EFE7DD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848361" lvl="1" indent="-424180" algn="just">
              <a:lnSpc>
                <a:spcPts val="3600"/>
              </a:lnSpc>
              <a:buAutoNum type="arabicPeriod"/>
            </a:pPr>
            <a:r>
              <a:rPr lang="en-US" sz="2600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	Descriptions have a formal structure that allows  both  people  and  computers  to process  them  in  an  efficient  and unambiguous manner.</a:t>
            </a:r>
          </a:p>
          <a:p>
            <a:pPr marL="848361" lvl="1" indent="-424180" algn="just">
              <a:lnSpc>
                <a:spcPts val="3600"/>
              </a:lnSpc>
              <a:buAutoNum type="arabicPeriod"/>
            </a:pPr>
            <a:r>
              <a:rPr lang="en-US" sz="2600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	Entity  descriptions  contribute  to  one another, forming a network, where each entity represents part of the description of the entities, related to it.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03610" y="1548824"/>
            <a:ext cx="7835590" cy="3594676"/>
          </a:xfrm>
          <a:custGeom>
            <a:avLst/>
            <a:gdLst/>
            <a:ahLst/>
            <a:cxnLst/>
            <a:rect l="l" t="t" r="r" b="b"/>
            <a:pathLst>
              <a:path w="7835590" h="3594676">
                <a:moveTo>
                  <a:pt x="0" y="0"/>
                </a:moveTo>
                <a:lnTo>
                  <a:pt x="7835590" y="0"/>
                </a:lnTo>
                <a:lnTo>
                  <a:pt x="7835590" y="3594676"/>
                </a:lnTo>
                <a:lnTo>
                  <a:pt x="0" y="3594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70" r="-807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 descr="The data schema of the scientific knowledge graph. | Download Scientific  Diagram"/>
          <p:cNvSpPr/>
          <p:nvPr/>
        </p:nvSpPr>
        <p:spPr>
          <a:xfrm>
            <a:off x="1025910" y="6020136"/>
            <a:ext cx="7813290" cy="3707184"/>
          </a:xfrm>
          <a:custGeom>
            <a:avLst/>
            <a:gdLst/>
            <a:ahLst/>
            <a:cxnLst/>
            <a:rect l="l" t="t" r="r" b="b"/>
            <a:pathLst>
              <a:path w="7813290" h="3707184">
                <a:moveTo>
                  <a:pt x="0" y="0"/>
                </a:moveTo>
                <a:lnTo>
                  <a:pt x="7813290" y="0"/>
                </a:lnTo>
                <a:lnTo>
                  <a:pt x="7813290" y="3707184"/>
                </a:lnTo>
                <a:lnTo>
                  <a:pt x="0" y="370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125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43200" y="746125"/>
            <a:ext cx="1371600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768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WHAT IS WIKIDATA?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9200" y="2565400"/>
            <a:ext cx="16459200" cy="55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94452" lvl="2" indent="-498151" algn="l">
              <a:lnSpc>
                <a:spcPts val="3402"/>
              </a:lnSpc>
              <a:buFont typeface="Arial"/>
              <a:buChar char="⚬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A collaboratively edited knowledge base hosted by the Wikimedia Foundation</a:t>
            </a:r>
          </a:p>
          <a:p>
            <a:pPr marL="1494452" lvl="2" indent="-498151" algn="l">
              <a:lnSpc>
                <a:spcPts val="3402"/>
              </a:lnSpc>
              <a:buFont typeface="Arial"/>
              <a:buChar char="⚬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Common source of open data for Wikimedia projects and anyone else, under a public domain license</a:t>
            </a:r>
          </a:p>
          <a:p>
            <a:pPr marL="1494452" lvl="2" indent="-498151" algn="l">
              <a:lnSpc>
                <a:spcPts val="3402"/>
              </a:lnSpc>
              <a:buFont typeface="Arial"/>
              <a:buChar char="⚬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Primary data storage: JSON blobs in an SQL database, using specific IDs as the base of Wikidata</a:t>
            </a:r>
          </a:p>
          <a:p>
            <a:pPr marL="1494452" lvl="2" indent="-498151" algn="l">
              <a:lnSpc>
                <a:spcPts val="3402"/>
              </a:lnSpc>
              <a:buFont typeface="Arial"/>
              <a:buChar char="⚬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Entity ID structure:</a:t>
            </a:r>
          </a:p>
          <a:p>
            <a:pPr marL="1494452" lvl="3" indent="-373613" algn="l">
              <a:lnSpc>
                <a:spcPts val="3402"/>
              </a:lnSpc>
              <a:buFont typeface="Arial"/>
              <a:buChar char="￭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Items: Prefixed with Q .The core entities in Wikidata, representing concepts, people, places, etc., identified by unique QIDs(e.g., Albert Einstein (Q937))</a:t>
            </a:r>
          </a:p>
          <a:p>
            <a:pPr marL="1494452" lvl="3" indent="-373613" algn="l">
              <a:lnSpc>
                <a:spcPts val="3402"/>
              </a:lnSpc>
              <a:buFont typeface="Arial"/>
              <a:buChar char="￭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Properties: Prefixed with P . Define relationships between items, identified by PIDs(e.g., instance of (P31))</a:t>
            </a:r>
          </a:p>
          <a:p>
            <a:pPr marL="1494452" lvl="3" indent="-373613" algn="l">
              <a:lnSpc>
                <a:spcPts val="3402"/>
              </a:lnSpc>
              <a:buFont typeface="Arial"/>
              <a:buChar char="￭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Lexemes: Prefixed with L. Represent linguistic entities like words or phrases, identified by LIDs, capturing language data such as grammar. (e.g., L1)</a:t>
            </a:r>
          </a:p>
          <a:p>
            <a:pPr marL="1494452" lvl="2" indent="-498151" algn="l">
              <a:lnSpc>
                <a:spcPts val="3402"/>
              </a:lnSpc>
              <a:buFont typeface="Arial"/>
              <a:buChar char="⚬"/>
            </a:pPr>
            <a:r>
              <a:rPr lang="en-US" sz="2835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Wikidata Query Service: Uses an RDF triple store to allow SPARQL queries against current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C88A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>
            <a:off x="0" y="1016350"/>
            <a:ext cx="12181148" cy="8466248"/>
          </a:xfrm>
          <a:custGeom>
            <a:avLst/>
            <a:gdLst/>
            <a:ahLst/>
            <a:cxnLst/>
            <a:rect l="l" t="t" r="r" b="b"/>
            <a:pathLst>
              <a:path w="12181148" h="8466248">
                <a:moveTo>
                  <a:pt x="0" y="0"/>
                </a:moveTo>
                <a:lnTo>
                  <a:pt x="12181148" y="0"/>
                </a:lnTo>
                <a:lnTo>
                  <a:pt x="12181148" y="8466248"/>
                </a:lnTo>
                <a:lnTo>
                  <a:pt x="0" y="8466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6" b="-163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2897048" y="1942376"/>
            <a:ext cx="4692650" cy="5325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SPARQL Query Example: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EFE7DD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algn="l">
              <a:lnSpc>
                <a:spcPts val="3299"/>
              </a:lnSpc>
            </a:pPr>
            <a:r>
              <a:rPr lang="en-US" sz="2799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?human ?label WHERE</a:t>
            </a:r>
          </a:p>
          <a:p>
            <a:pPr algn="l">
              <a:lnSpc>
                <a:spcPts val="3169"/>
              </a:lnSpc>
            </a:pPr>
            <a:r>
              <a:rPr lang="en-US" sz="2799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{</a:t>
            </a:r>
          </a:p>
          <a:p>
            <a:pPr algn="l">
              <a:lnSpc>
                <a:spcPts val="3299"/>
              </a:lnSpc>
            </a:pPr>
            <a:r>
              <a:rPr lang="en-US" sz="2799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?human wdt:P31(instance of) wd:Q15632617(fictional being);</a:t>
            </a:r>
          </a:p>
          <a:p>
            <a:pPr algn="l">
              <a:lnSpc>
                <a:spcPts val="3169"/>
              </a:lnSpc>
            </a:pPr>
            <a:r>
              <a:rPr lang="en-US" sz="2799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rdfs:label ?label.</a:t>
            </a:r>
          </a:p>
          <a:p>
            <a:pPr algn="l">
              <a:lnSpc>
                <a:spcPts val="3299"/>
              </a:lnSpc>
            </a:pPr>
            <a:r>
              <a:rPr lang="en-US" sz="2799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FILTER(LANG(?label) = "en"). FILTER(STRSTARTS(?label, "Mr. ")).</a:t>
            </a:r>
          </a:p>
          <a:p>
            <a:pPr algn="l">
              <a:lnSpc>
                <a:spcPts val="3199"/>
              </a:lnSpc>
            </a:pPr>
            <a:r>
              <a:rPr lang="en-US" sz="2799">
                <a:solidFill>
                  <a:srgbClr val="EFE7DD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41050" y="1060516"/>
            <a:ext cx="1202563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768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USE CASE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6840" y="3055620"/>
            <a:ext cx="15514320" cy="377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Educational Tools: The knowledge graph can be used to automatically generate scientific profiles in Hindi, assisting teachers and students in accessing accurate, structured knowledge.</a:t>
            </a:r>
          </a:p>
          <a:p>
            <a:pPr marL="675639" lvl="1" indent="-337820" algn="l">
              <a:lnSpc>
                <a:spcPts val="3359"/>
              </a:lnSpc>
            </a:pPr>
            <a:endParaRPr lang="en-US" sz="2799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Intelligent Systems: This work can be extended to chatbots, question-answering systems, or voice assistants that offer information in Hindi, making them useful for wider audiences.</a:t>
            </a:r>
          </a:p>
          <a:p>
            <a:pPr marL="675639" lvl="1" indent="-337820" algn="l">
              <a:lnSpc>
                <a:spcPts val="3359"/>
              </a:lnSpc>
            </a:pPr>
            <a:endParaRPr lang="en-US" sz="2799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75639" lvl="1" indent="-33782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Research and Data Insights: The graph provides a structured format that can be extended to track research contributions, collaborations, and educational lineages (e.g., doctoral advisors and students).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4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EFE7D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762002"/>
            <a:ext cx="1617980" cy="1617980"/>
            <a:chOff x="0" y="0"/>
            <a:chExt cx="2157307" cy="21573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1078357" y="2156841"/>
                  </a:lnTo>
                  <a:lnTo>
                    <a:pt x="0" y="1078357"/>
                  </a:lnTo>
                  <a:lnTo>
                    <a:pt x="0" y="0"/>
                  </a:lnTo>
                  <a:lnTo>
                    <a:pt x="2156841" y="2156841"/>
                  </a:lnTo>
                  <a:close/>
                </a:path>
              </a:pathLst>
            </a:custGeom>
            <a:solidFill>
              <a:srgbClr val="764B3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8098" y="1176976"/>
            <a:ext cx="1617980" cy="1617980"/>
            <a:chOff x="0" y="0"/>
            <a:chExt cx="2157307" cy="2157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6841" cy="2156841"/>
            </a:xfrm>
            <a:custGeom>
              <a:avLst/>
              <a:gdLst/>
              <a:ahLst/>
              <a:cxnLst/>
              <a:rect l="l" t="t" r="r" b="b"/>
              <a:pathLst>
                <a:path w="2156841" h="2156841">
                  <a:moveTo>
                    <a:pt x="2156841" y="2156841"/>
                  </a:moveTo>
                  <a:lnTo>
                    <a:pt x="0" y="0"/>
                  </a:lnTo>
                  <a:lnTo>
                    <a:pt x="1078357" y="0"/>
                  </a:lnTo>
                  <a:lnTo>
                    <a:pt x="2156714" y="1078357"/>
                  </a:lnTo>
                  <a:lnTo>
                    <a:pt x="2156714" y="2156714"/>
                  </a:lnTo>
                  <a:close/>
                </a:path>
              </a:pathLst>
            </a:custGeom>
            <a:solidFill>
              <a:srgbClr val="D1774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506417" y="828905"/>
            <a:ext cx="1066800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768">
                <a:solidFill>
                  <a:srgbClr val="764B36"/>
                </a:solidFill>
                <a:latin typeface="Montserrat"/>
                <a:ea typeface="Montserrat"/>
                <a:cs typeface="Montserrat"/>
                <a:sym typeface="Montserrat"/>
              </a:rPr>
              <a:t>DATA EXTRACTION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23052" y="2251075"/>
            <a:ext cx="12552826" cy="375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954">
                <a:solidFill>
                  <a:srgbClr val="764B3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 extraction involves retrieving structured data from Wikidata using SPARQL queries. This allows us to gather information such as scientists' names, birth dates, birth places, occupations, awards, and academic relationships.</a:t>
            </a:r>
          </a:p>
          <a:p>
            <a:pPr algn="just">
              <a:lnSpc>
                <a:spcPts val="5509"/>
              </a:lnSpc>
            </a:pPr>
            <a:endParaRPr lang="en-US" sz="395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algn="just">
              <a:lnSpc>
                <a:spcPts val="5509"/>
              </a:lnSpc>
            </a:pPr>
            <a:endParaRPr lang="en-US" sz="3954">
              <a:solidFill>
                <a:srgbClr val="764B3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1399</Words>
  <Application>Microsoft Office PowerPoint</Application>
  <PresentationFormat>Custom</PresentationFormat>
  <Paragraphs>179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Montserrat</vt:lpstr>
      <vt:lpstr>Sorts Mill Goudy</vt:lpstr>
      <vt:lpstr>RoxboroughCF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IS.pptx</dc:title>
  <dc:creator>Shalu Kumari</dc:creator>
  <cp:lastModifiedBy>Shalu Kumari</cp:lastModifiedBy>
  <cp:revision>5</cp:revision>
  <dcterms:created xsi:type="dcterms:W3CDTF">2006-08-16T00:00:00Z</dcterms:created>
  <dcterms:modified xsi:type="dcterms:W3CDTF">2024-11-22T11:40:17Z</dcterms:modified>
  <dc:identifier>DAGW-XcjwXw</dc:identifier>
</cp:coreProperties>
</file>