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325" r:id="rId5"/>
    <p:sldId id="326" r:id="rId6"/>
    <p:sldId id="327" r:id="rId7"/>
    <p:sldId id="341" r:id="rId8"/>
    <p:sldId id="340" r:id="rId9"/>
    <p:sldId id="330" r:id="rId10"/>
    <p:sldId id="328" r:id="rId11"/>
    <p:sldId id="347" r:id="rId12"/>
    <p:sldId id="348" r:id="rId13"/>
    <p:sldId id="342" r:id="rId14"/>
    <p:sldId id="355" r:id="rId15"/>
    <p:sldId id="363" r:id="rId16"/>
    <p:sldId id="364" r:id="rId17"/>
    <p:sldId id="343" r:id="rId18"/>
    <p:sldId id="356" r:id="rId19"/>
    <p:sldId id="365" r:id="rId20"/>
    <p:sldId id="366" r:id="rId21"/>
    <p:sldId id="344" r:id="rId22"/>
    <p:sldId id="357" r:id="rId23"/>
    <p:sldId id="367" r:id="rId24"/>
    <p:sldId id="368" r:id="rId25"/>
    <p:sldId id="349" r:id="rId26"/>
    <p:sldId id="358" r:id="rId27"/>
    <p:sldId id="362" r:id="rId28"/>
    <p:sldId id="353" r:id="rId29"/>
    <p:sldId id="361" r:id="rId30"/>
    <p:sldId id="350" r:id="rId31"/>
    <p:sldId id="351" r:id="rId32"/>
    <p:sldId id="352" r:id="rId33"/>
    <p:sldId id="354" r:id="rId34"/>
    <p:sldId id="359" r:id="rId35"/>
    <p:sldId id="33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p:scale>
          <a:sx n="86" d="100"/>
          <a:sy n="86" d="100"/>
        </p:scale>
        <p:origin x="562"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682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a:t>
            </a:r>
          </a:p>
        </p:txBody>
      </p:sp>
      <p:sp>
        <p:nvSpPr>
          <p:cNvPr id="8" name="TextBox 7">
            <a:extLst>
              <a:ext uri="{FF2B5EF4-FFF2-40B4-BE49-F238E27FC236}">
                <a16:creationId xmlns:a16="http://schemas.microsoft.com/office/drawing/2014/main" id="{7D4D4BF5-E6DC-4887-C45C-39895BC5BC64}"/>
              </a:ext>
            </a:extLst>
          </p:cNvPr>
          <p:cNvSpPr txBox="1"/>
          <p:nvPr/>
        </p:nvSpPr>
        <p:spPr>
          <a:xfrm>
            <a:off x="2743200" y="3647768"/>
            <a:ext cx="6410632" cy="1938992"/>
          </a:xfrm>
          <a:prstGeom prst="rect">
            <a:avLst/>
          </a:prstGeom>
          <a:noFill/>
        </p:spPr>
        <p:txBody>
          <a:bodyPr wrap="square">
            <a:spAutoFit/>
          </a:bodyPr>
          <a:lstStyle/>
          <a:p>
            <a:pPr algn="ctr"/>
            <a:r>
              <a:rPr lang="en-IN" sz="2000" b="1" dirty="0"/>
              <a:t>Group 21</a:t>
            </a:r>
          </a:p>
          <a:p>
            <a:pPr algn="ctr"/>
            <a:r>
              <a:rPr lang="en-IN" sz="2000" dirty="0"/>
              <a:t> Radhika Garg (2023201030)</a:t>
            </a:r>
          </a:p>
          <a:p>
            <a:pPr algn="ctr"/>
            <a:r>
              <a:rPr lang="en-IN" sz="2000" dirty="0"/>
              <a:t> Shalu Kumari (2023201031)</a:t>
            </a:r>
          </a:p>
          <a:p>
            <a:pPr algn="ctr"/>
            <a:r>
              <a:rPr lang="en-IN" sz="2000" dirty="0"/>
              <a:t>Shoaib Ahmed (2023201080) </a:t>
            </a:r>
          </a:p>
          <a:p>
            <a:pPr algn="ctr"/>
            <a:endParaRPr lang="en-IN" sz="2000" dirty="0"/>
          </a:p>
          <a:p>
            <a:pPr algn="ctr"/>
            <a:r>
              <a:rPr lang="en-IN" sz="2000" dirty="0"/>
              <a:t>May 9th, 2024</a:t>
            </a:r>
            <a:endParaRPr lang="en-IN" sz="2000" b="1" dirty="0"/>
          </a:p>
        </p:txBody>
      </p:sp>
      <p:sp>
        <p:nvSpPr>
          <p:cNvPr id="11" name="Title 3">
            <a:extLst>
              <a:ext uri="{FF2B5EF4-FFF2-40B4-BE49-F238E27FC236}">
                <a16:creationId xmlns:a16="http://schemas.microsoft.com/office/drawing/2014/main" id="{305E10E9-9AB7-0642-D4C4-DDFDAB7B5B2C}"/>
              </a:ext>
            </a:extLst>
          </p:cNvPr>
          <p:cNvSpPr>
            <a:spLocks noGrp="1"/>
          </p:cNvSpPr>
          <p:nvPr>
            <p:ph type="title"/>
          </p:nvPr>
        </p:nvSpPr>
        <p:spPr>
          <a:xfrm>
            <a:off x="454024" y="941388"/>
            <a:ext cx="11207033" cy="2487612"/>
          </a:xfrm>
        </p:spPr>
        <p:txBody>
          <a:bodyPr/>
          <a:lstStyle/>
          <a:p>
            <a:r>
              <a:rPr lang="en-IN" sz="4000" dirty="0"/>
              <a:t>Natural Language Inference</a:t>
            </a:r>
            <a:br>
              <a:rPr lang="en-IN" sz="4000" dirty="0"/>
            </a:br>
            <a:r>
              <a:rPr lang="en-IN" sz="4000" dirty="0"/>
              <a:t> </a:t>
            </a:r>
            <a:br>
              <a:rPr lang="en-IN" sz="4000" dirty="0"/>
            </a:br>
            <a:r>
              <a:rPr lang="en-IN" sz="4000" dirty="0"/>
              <a:t>Intro to NLP - CS7.401 </a:t>
            </a:r>
            <a:endParaRPr lang="en-US" sz="40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pPr lvl="1" algn="ctr"/>
            <a:r>
              <a:rPr lang="en-US" sz="3600" dirty="0">
                <a:latin typeface="+mj-lt"/>
              </a:rPr>
              <a:t>LOGISTIC REGRESSION</a:t>
            </a:r>
            <a:br>
              <a:rPr lang="en-US" sz="3600" dirty="0">
                <a:latin typeface="+mj-lt"/>
              </a:rPr>
            </a:b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6" name="TextBox 5">
            <a:extLst>
              <a:ext uri="{FF2B5EF4-FFF2-40B4-BE49-F238E27FC236}">
                <a16:creationId xmlns:a16="http://schemas.microsoft.com/office/drawing/2014/main" id="{AD532A7B-50CD-47A6-9958-7449D0B5AA8D}"/>
              </a:ext>
            </a:extLst>
          </p:cNvPr>
          <p:cNvSpPr txBox="1"/>
          <p:nvPr/>
        </p:nvSpPr>
        <p:spPr>
          <a:xfrm>
            <a:off x="1266825" y="1258529"/>
            <a:ext cx="10115550" cy="4801314"/>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The code performs text classification using logistic regression on the SNLI (Stanford Natural Language Inference) dataset, which consists of sentence pairs labeled with their entailment relationship (entailment, neutral, contradiction).</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It preprocesses the dataset by converting text to lowercase, tokenizing, removing </a:t>
            </a:r>
            <a:r>
              <a:rPr lang="en-US" b="0" i="0" dirty="0" err="1">
                <a:solidFill>
                  <a:srgbClr val="0D0D0D"/>
                </a:solidFill>
                <a:effectLst/>
                <a:highlight>
                  <a:srgbClr val="FFFFFF"/>
                </a:highlight>
                <a:latin typeface="Söhne"/>
              </a:rPr>
              <a:t>stopwords</a:t>
            </a:r>
            <a:r>
              <a:rPr lang="en-US" b="0" i="0" dirty="0">
                <a:solidFill>
                  <a:srgbClr val="0D0D0D"/>
                </a:solidFill>
                <a:effectLst/>
                <a:highlight>
                  <a:srgbClr val="FFFFFF"/>
                </a:highlight>
                <a:latin typeface="Söhne"/>
              </a:rPr>
              <a:t>, and limiting the number of features to 5000 using </a:t>
            </a:r>
            <a:r>
              <a:rPr lang="en-US" b="0" i="0" dirty="0" err="1">
                <a:solidFill>
                  <a:srgbClr val="0D0D0D"/>
                </a:solidFill>
                <a:effectLst/>
                <a:highlight>
                  <a:srgbClr val="FFFFFF"/>
                </a:highlight>
                <a:latin typeface="Söhne"/>
              </a:rPr>
              <a:t>CountVectorizer</a:t>
            </a:r>
            <a:r>
              <a:rPr lang="en-US" b="0" i="0" dirty="0">
                <a:solidFill>
                  <a:srgbClr val="0D0D0D"/>
                </a:solidFill>
                <a:effectLst/>
                <a:highlight>
                  <a:srgbClr val="FFFFFF"/>
                </a:highlight>
                <a:latin typeface="Söhne"/>
              </a:rPr>
              <a:t> from scikit-learn.</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logistic regression model is instantiated and trained on the training features and labels. It uses a maximum iteration of 1000 for convergence.</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After training, the model's accuracy is evaluated on both the validation and test sets using </a:t>
            </a:r>
            <a:r>
              <a:rPr lang="en-US" b="0" i="0" dirty="0" err="1">
                <a:solidFill>
                  <a:srgbClr val="0D0D0D"/>
                </a:solidFill>
                <a:effectLst/>
                <a:highlight>
                  <a:srgbClr val="FFFFFF"/>
                </a:highlight>
                <a:latin typeface="Söhne"/>
              </a:rPr>
              <a:t>accuracy_score</a:t>
            </a:r>
            <a:r>
              <a:rPr lang="en-US" b="0" i="0" dirty="0">
                <a:solidFill>
                  <a:srgbClr val="0D0D0D"/>
                </a:solidFill>
                <a:effectLst/>
                <a:highlight>
                  <a:srgbClr val="FFFFFF"/>
                </a:highlight>
                <a:latin typeface="Söhne"/>
              </a:rPr>
              <a:t> from scikit-learn. Additionally, a classification report is printed to show precision, recall, and F1-score for each class.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Finally, a confusion matrix is generated based on the validation set predictions, and a heatmap visualization of the confusion matrix is plotted using seaborn and matplotlib. This helps to visualize the model's performance in predicting each class and where it might be making errors.</a:t>
            </a:r>
          </a:p>
        </p:txBody>
      </p:sp>
    </p:spTree>
    <p:extLst>
      <p:ext uri="{BB962C8B-B14F-4D97-AF65-F5344CB8AC3E}">
        <p14:creationId xmlns:p14="http://schemas.microsoft.com/office/powerpoint/2010/main" val="274270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pPr lvl="1" algn="ctr"/>
            <a:r>
              <a:rPr lang="en-US" sz="3600" dirty="0">
                <a:latin typeface="+mj-lt"/>
              </a:rPr>
              <a:t>LOGISTIC REGRESSION  : ANALYSIS</a:t>
            </a:r>
            <a:br>
              <a:rPr lang="en-US" sz="3600" dirty="0">
                <a:latin typeface="+mj-lt"/>
              </a:rPr>
            </a:b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3" name="Rectangle 2">
            <a:extLst>
              <a:ext uri="{FF2B5EF4-FFF2-40B4-BE49-F238E27FC236}">
                <a16:creationId xmlns:a16="http://schemas.microsoft.com/office/drawing/2014/main" id="{018630E0-05B0-802A-8EA1-A3507F680105}"/>
              </a:ext>
            </a:extLst>
          </p:cNvPr>
          <p:cNvSpPr>
            <a:spLocks noChangeArrowheads="1"/>
          </p:cNvSpPr>
          <p:nvPr/>
        </p:nvSpPr>
        <p:spPr bwMode="auto">
          <a:xfrm>
            <a:off x="1644174" y="1785884"/>
            <a:ext cx="426270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a:cs typeface="Times New Roman" panose="02020603050405020304" pitchFamily="18" charset="0"/>
              </a:rPr>
              <a:t>1.eSNLI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MBX10"/>
                <a:cs typeface="Times New Roman" panose="02020603050405020304" pitchFamily="18" charset="0"/>
              </a:rPr>
              <a:t>Train Accuracy: 0.53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MBX10"/>
                <a:cs typeface="Times New Roman" panose="02020603050405020304" pitchFamily="18" charset="0"/>
              </a:rPr>
              <a:t>Validation Accuracy: 0.52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MBX10"/>
                <a:cs typeface="Times New Roman" panose="02020603050405020304" pitchFamily="18" charset="0"/>
              </a:rPr>
              <a:t>Test Accuracy: 0.52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Classification Report: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0       0.50      0.59      0.54      3329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1       0.55      0.47      0.51      3235</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2       0.52      0.50      0.51      3278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0.52      9842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0.52      0.52      0.52      9842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0.52      0.52      0.52      9842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6">
            <a:extLst>
              <a:ext uri="{FF2B5EF4-FFF2-40B4-BE49-F238E27FC236}">
                <a16:creationId xmlns:a16="http://schemas.microsoft.com/office/drawing/2014/main" id="{C528A443-1F21-FB75-55BF-7C98A0551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20" y="2111707"/>
            <a:ext cx="2506663" cy="2087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D35649C-94FF-8B84-B5AB-FE522F41E0FB}"/>
              </a:ext>
            </a:extLst>
          </p:cNvPr>
          <p:cNvSpPr>
            <a:spLocks noChangeArrowheads="1"/>
          </p:cNvSpPr>
          <p:nvPr/>
        </p:nvSpPr>
        <p:spPr bwMode="auto">
          <a:xfrm>
            <a:off x="1644174" y="547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1617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pPr lvl="1" algn="ctr"/>
            <a:r>
              <a:rPr lang="en-US" sz="3600" dirty="0">
                <a:latin typeface="+mj-lt"/>
              </a:rPr>
              <a:t>LOGISTIC REGRESSION  : ANALYSIS</a:t>
            </a:r>
            <a:br>
              <a:rPr lang="en-US" sz="3600" dirty="0">
                <a:latin typeface="+mj-lt"/>
              </a:rPr>
            </a:b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5" name="Rectangle 3">
            <a:extLst>
              <a:ext uri="{FF2B5EF4-FFF2-40B4-BE49-F238E27FC236}">
                <a16:creationId xmlns:a16="http://schemas.microsoft.com/office/drawing/2014/main" id="{4D35649C-94FF-8B84-B5AB-FE522F41E0FB}"/>
              </a:ext>
            </a:extLst>
          </p:cNvPr>
          <p:cNvSpPr>
            <a:spLocks noChangeArrowheads="1"/>
          </p:cNvSpPr>
          <p:nvPr/>
        </p:nvSpPr>
        <p:spPr bwMode="auto">
          <a:xfrm>
            <a:off x="1644174" y="547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BC19643A-AD83-329B-EB90-A5DBED967548}"/>
              </a:ext>
            </a:extLst>
          </p:cNvPr>
          <p:cNvSpPr>
            <a:spLocks noChangeArrowheads="1"/>
          </p:cNvSpPr>
          <p:nvPr/>
        </p:nvSpPr>
        <p:spPr bwMode="auto">
          <a:xfrm>
            <a:off x="1484376" y="1913514"/>
            <a:ext cx="426270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2.MultiNLI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MR10"/>
                <a:cs typeface="Times New Roman" panose="02020603050405020304" pitchFamily="18" charset="0"/>
              </a:rPr>
              <a:t>Train Accuracy: 0.42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MR10"/>
                <a:cs typeface="Times New Roman" panose="02020603050405020304" pitchFamily="18" charset="0"/>
              </a:rPr>
              <a:t>Test Accuracy: 0.36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Classification Report: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0       0.33      0.35      0.34     26032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1       0.37      0.34      0.35     26540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2       0.38      0.40      0.39     25969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0.36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0.36      0.36      0.36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0.36      0.36      0.36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7">
            <a:extLst>
              <a:ext uri="{FF2B5EF4-FFF2-40B4-BE49-F238E27FC236}">
                <a16:creationId xmlns:a16="http://schemas.microsoft.com/office/drawing/2014/main" id="{C1C6D24B-F33E-5C17-4664-DA30E081F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889" y="1831277"/>
            <a:ext cx="2644775" cy="216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3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pPr lvl="1" algn="ctr"/>
            <a:r>
              <a:rPr lang="en-US" sz="3600" dirty="0">
                <a:latin typeface="+mj-lt"/>
              </a:rPr>
              <a:t>LOGISTIC REGRESSION  : ANALYSIS</a:t>
            </a:r>
            <a:br>
              <a:rPr lang="en-US" sz="3600" dirty="0">
                <a:latin typeface="+mj-lt"/>
              </a:rPr>
            </a:b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5" name="Rectangle 3">
            <a:extLst>
              <a:ext uri="{FF2B5EF4-FFF2-40B4-BE49-F238E27FC236}">
                <a16:creationId xmlns:a16="http://schemas.microsoft.com/office/drawing/2014/main" id="{4D35649C-94FF-8B84-B5AB-FE522F41E0FB}"/>
              </a:ext>
            </a:extLst>
          </p:cNvPr>
          <p:cNvSpPr>
            <a:spLocks noChangeArrowheads="1"/>
          </p:cNvSpPr>
          <p:nvPr/>
        </p:nvSpPr>
        <p:spPr bwMode="auto">
          <a:xfrm>
            <a:off x="1644174" y="547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A893D07D-5782-3E2D-CA08-C5788150AC75}"/>
              </a:ext>
            </a:extLst>
          </p:cNvPr>
          <p:cNvSpPr>
            <a:spLocks noChangeArrowheads="1"/>
          </p:cNvSpPr>
          <p:nvPr/>
        </p:nvSpPr>
        <p:spPr bwMode="auto">
          <a:xfrm>
            <a:off x="2095130" y="1662522"/>
            <a:ext cx="451873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3.SNLI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Train Accuracy: 0.53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Validation Accuracy: 0.51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Test Accuracy: 0.52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Classification Report: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-1       0.00      0.00      0.00       158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0       0.49      0.59      0.53      3329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1       0.54      0.47      0.50      3235</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2       0.52      0.50      0.51      3278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0.51     10000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0.39      0.39      0.39     10000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0.51      0.51      0.51     10000</a:t>
            </a:r>
            <a:endParaRPr kumimoji="0" lang="en-US" altLang="en-US" sz="1800" b="0" i="0" u="none" strike="noStrike" cap="none" normalizeH="0" baseline="0" dirty="0">
              <a:ln>
                <a:noFill/>
              </a:ln>
              <a:effectLst/>
              <a:latin typeface="Arial" panose="020B0604020202020204" pitchFamily="34" charset="0"/>
            </a:endParaRPr>
          </a:p>
        </p:txBody>
      </p:sp>
      <p:pic>
        <p:nvPicPr>
          <p:cNvPr id="4097" name="Picture 18">
            <a:extLst>
              <a:ext uri="{FF2B5EF4-FFF2-40B4-BE49-F238E27FC236}">
                <a16:creationId xmlns:a16="http://schemas.microsoft.com/office/drawing/2014/main" id="{6FC0DB19-7C4A-06DD-C9B1-4E3A7C58F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392" y="2116854"/>
            <a:ext cx="2618913" cy="217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LSTM</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6" name="TextBox 5">
            <a:extLst>
              <a:ext uri="{FF2B5EF4-FFF2-40B4-BE49-F238E27FC236}">
                <a16:creationId xmlns:a16="http://schemas.microsoft.com/office/drawing/2014/main" id="{4B1D54A2-8D80-51B6-A324-150CAED4AE36}"/>
              </a:ext>
            </a:extLst>
          </p:cNvPr>
          <p:cNvSpPr txBox="1"/>
          <p:nvPr/>
        </p:nvSpPr>
        <p:spPr>
          <a:xfrm>
            <a:off x="877824" y="1258529"/>
            <a:ext cx="10893552" cy="5078313"/>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The code utilizes a bidirectional LSTM (</a:t>
            </a:r>
            <a:r>
              <a:rPr lang="en-US" b="0" i="0" dirty="0" err="1">
                <a:solidFill>
                  <a:srgbClr val="0D0D0D"/>
                </a:solidFill>
                <a:effectLst/>
                <a:highlight>
                  <a:srgbClr val="FFFFFF"/>
                </a:highlight>
                <a:latin typeface="Söhne"/>
              </a:rPr>
              <a:t>BiLSTM</a:t>
            </a:r>
            <a:r>
              <a:rPr lang="en-US" b="0" i="0" dirty="0">
                <a:solidFill>
                  <a:srgbClr val="0D0D0D"/>
                </a:solidFill>
                <a:effectLst/>
                <a:highlight>
                  <a:srgbClr val="FFFFFF"/>
                </a:highlight>
                <a:latin typeface="Söhne"/>
              </a:rPr>
              <a:t>) model for text classification on the SNLI dataset.</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Data preprocessing involves converting text to lowercase, tokenizing, building a vocabulary, and padding sequences to a maximum length of 100 tokens.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BiLSTM</a:t>
            </a:r>
            <a:r>
              <a:rPr lang="en-US" b="0" i="0" dirty="0">
                <a:solidFill>
                  <a:srgbClr val="0D0D0D"/>
                </a:solidFill>
                <a:effectLst/>
                <a:highlight>
                  <a:srgbClr val="FFFFFF"/>
                </a:highlight>
                <a:latin typeface="Söhne"/>
              </a:rPr>
              <a:t> model architecture consists of an embedding layer, bidirectional LSTM layer, fully connected layer, and dropout layer.</a:t>
            </a: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BiLSTM</a:t>
            </a:r>
            <a:r>
              <a:rPr lang="en-US" b="0" i="0" dirty="0">
                <a:solidFill>
                  <a:srgbClr val="0D0D0D"/>
                </a:solidFill>
                <a:effectLst/>
                <a:highlight>
                  <a:srgbClr val="FFFFFF"/>
                </a:highlight>
                <a:latin typeface="Söhne"/>
              </a:rPr>
              <a:t> class defines a neural network architecture for text classification, specifically designed to capture contextual information from both directions in the input sequences.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It utilizes an embedding layer to convert input tokens into dense vectors, allowing the model to learn representations that capture semantic information.</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bidirectional LSTM layer processes input sequences in both forward and backward directions, enabling the model to capture dependencies and contextual information from both preceding and succeeding tokens. Finally, the output of the LSTM layers is concatenated and passed through a fully connected layer to produce the final classification predictions.</a:t>
            </a:r>
          </a:p>
        </p:txBody>
      </p:sp>
    </p:spTree>
    <p:extLst>
      <p:ext uri="{BB962C8B-B14F-4D97-AF65-F5344CB8AC3E}">
        <p14:creationId xmlns:p14="http://schemas.microsoft.com/office/powerpoint/2010/main" val="15085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LSTM: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pic>
        <p:nvPicPr>
          <p:cNvPr id="6146" name="Picture 20">
            <a:extLst>
              <a:ext uri="{FF2B5EF4-FFF2-40B4-BE49-F238E27FC236}">
                <a16:creationId xmlns:a16="http://schemas.microsoft.com/office/drawing/2014/main" id="{42343758-C3A3-E0A1-BA02-37639CBE3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886" y="1853892"/>
            <a:ext cx="2179638" cy="181292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21">
            <a:extLst>
              <a:ext uri="{FF2B5EF4-FFF2-40B4-BE49-F238E27FC236}">
                <a16:creationId xmlns:a16="http://schemas.microsoft.com/office/drawing/2014/main" id="{8EA8E7ED-40BC-A8F2-1221-6016C147A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717" y="3997172"/>
            <a:ext cx="2339975" cy="1844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92E2AB1-006E-16C0-5D7D-D2C9F3956EC7}"/>
              </a:ext>
            </a:extLst>
          </p:cNvPr>
          <p:cNvSpPr>
            <a:spLocks noChangeArrowheads="1"/>
          </p:cNvSpPr>
          <p:nvPr/>
        </p:nvSpPr>
        <p:spPr bwMode="auto">
          <a:xfrm>
            <a:off x="1997476" y="1271311"/>
            <a:ext cx="43396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1.eSNLI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CMR10"/>
                <a:cs typeface="CMR10"/>
              </a:rPr>
              <a:t>Test Loss: 0.740,  Test Accuracy: 68.24%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entailment       0.68      0.75      0.71      3368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neutral       0.71      0.63      0.67      3219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contradiction       0.66      0.66      0.66      3237</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0.68      0.68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weighted avg       0.68      0.68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C016DC8-2677-3A24-AC93-61C08CD4A2B7}"/>
              </a:ext>
            </a:extLst>
          </p:cNvPr>
          <p:cNvSpPr>
            <a:spLocks noChangeArrowheads="1"/>
          </p:cNvSpPr>
          <p:nvPr/>
        </p:nvSpPr>
        <p:spPr bwMode="auto">
          <a:xfrm>
            <a:off x="1997476" y="4359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ptos" panose="020B0004020202020204" pitchFamily="34" charset="0"/>
                <a:ea typeface="CMR10"/>
                <a:cs typeface="CMR1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4E35761-8405-8228-892A-9573338ED84F}"/>
              </a:ext>
            </a:extLst>
          </p:cNvPr>
          <p:cNvSpPr>
            <a:spLocks noChangeArrowheads="1"/>
          </p:cNvSpPr>
          <p:nvPr/>
        </p:nvSpPr>
        <p:spPr bwMode="auto">
          <a:xfrm>
            <a:off x="1997476" y="6203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1606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LSTM: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pic>
        <p:nvPicPr>
          <p:cNvPr id="7170" name="Picture 22">
            <a:extLst>
              <a:ext uri="{FF2B5EF4-FFF2-40B4-BE49-F238E27FC236}">
                <a16:creationId xmlns:a16="http://schemas.microsoft.com/office/drawing/2014/main" id="{A9656A87-CF84-4764-937E-34783D0A8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106" y="2168883"/>
            <a:ext cx="2354263" cy="192087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24">
            <a:extLst>
              <a:ext uri="{FF2B5EF4-FFF2-40B4-BE49-F238E27FC236}">
                <a16:creationId xmlns:a16="http://schemas.microsoft.com/office/drawing/2014/main" id="{D07CFA12-33D5-5F83-1ECB-17D7E8218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149" y="4321176"/>
            <a:ext cx="2416175"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F99C506-979C-E8FF-8E6D-B79CB66C8220}"/>
              </a:ext>
            </a:extLst>
          </p:cNvPr>
          <p:cNvSpPr>
            <a:spLocks noChangeArrowheads="1"/>
          </p:cNvSpPr>
          <p:nvPr/>
        </p:nvSpPr>
        <p:spPr bwMode="auto">
          <a:xfrm>
            <a:off x="1926455" y="1280753"/>
            <a:ext cx="4339650"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2.multiNLI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Test Loss: 0.949, Test Accuracy: 55.55%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MBX1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entailment       0.51      0.57      0.54     26134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neutral       0.54      0.51      0.53     26208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contradiction       0.62      0.58      0.60     26199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0.56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0.56      0.56      0.56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weighted avg       0.56      0.56      0.56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60C25DD-C068-41EE-E173-FFB477989C4E}"/>
              </a:ext>
            </a:extLst>
          </p:cNvPr>
          <p:cNvSpPr>
            <a:spLocks noChangeArrowheads="1"/>
          </p:cNvSpPr>
          <p:nvPr/>
        </p:nvSpPr>
        <p:spPr bwMode="auto">
          <a:xfrm>
            <a:off x="1926455" y="6248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0963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LSTM: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pic>
        <p:nvPicPr>
          <p:cNvPr id="8194" name="Picture 25">
            <a:extLst>
              <a:ext uri="{FF2B5EF4-FFF2-40B4-BE49-F238E27FC236}">
                <a16:creationId xmlns:a16="http://schemas.microsoft.com/office/drawing/2014/main" id="{A4ADAC9D-6FE6-C216-2B93-0BC356F78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086" y="1646623"/>
            <a:ext cx="2522538" cy="20955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26">
            <a:extLst>
              <a:ext uri="{FF2B5EF4-FFF2-40B4-BE49-F238E27FC236}">
                <a16:creationId xmlns:a16="http://schemas.microsoft.com/office/drawing/2014/main" id="{302FA232-32E7-0BF4-AADC-385C9EF13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086" y="3978276"/>
            <a:ext cx="27051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AD6E7A-159D-D0A0-C966-C3F62B704878}"/>
              </a:ext>
            </a:extLst>
          </p:cNvPr>
          <p:cNvSpPr>
            <a:spLocks noChangeArrowheads="1"/>
          </p:cNvSpPr>
          <p:nvPr/>
        </p:nvSpPr>
        <p:spPr bwMode="auto">
          <a:xfrm>
            <a:off x="1660124" y="1480888"/>
            <a:ext cx="433965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3. SNLI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R10" charset="-128"/>
                <a:cs typeface="Times New Roman" panose="02020603050405020304" pitchFamily="18" charset="0"/>
              </a:rPr>
              <a:t>Test Loss: 0.743, Test Accuracy: 68.29%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entailment       0.69      0.73      0.71      3368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neutral       0.69      0.67      0.68      3219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contradiction       0.67      0.65      0.66      3237</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0.68      0.68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weighted avg       0.68      0.68      0.68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425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GRU</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14" name="Rectangle 6">
            <a:extLst>
              <a:ext uri="{FF2B5EF4-FFF2-40B4-BE49-F238E27FC236}">
                <a16:creationId xmlns:a16="http://schemas.microsoft.com/office/drawing/2014/main" id="{E516A1B7-BDBE-7342-32C9-A8CF77DA36D1}"/>
              </a:ext>
            </a:extLst>
          </p:cNvPr>
          <p:cNvSpPr>
            <a:spLocks noChangeArrowheads="1"/>
          </p:cNvSpPr>
          <p:nvPr/>
        </p:nvSpPr>
        <p:spPr bwMode="auto">
          <a:xfrm>
            <a:off x="877824" y="1155899"/>
            <a:ext cx="11028230" cy="5325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The </a:t>
            </a:r>
            <a:r>
              <a:rPr lang="en-US" altLang="en-US" sz="1600" dirty="0" err="1">
                <a:solidFill>
                  <a:srgbClr val="0D0D0D"/>
                </a:solidFill>
                <a:highlight>
                  <a:srgbClr val="FFFFFF"/>
                </a:highlight>
                <a:latin typeface="Söhne"/>
              </a:rPr>
              <a:t>BiGRU</a:t>
            </a:r>
            <a:r>
              <a:rPr lang="en-US" altLang="en-US" sz="1600" dirty="0">
                <a:solidFill>
                  <a:srgbClr val="0D0D0D"/>
                </a:solidFill>
                <a:highlight>
                  <a:srgbClr val="FFFFFF"/>
                </a:highlight>
                <a:latin typeface="Söhne"/>
              </a:rPr>
              <a:t> class is designed to construct a neural network architecture specifically tailored for text classification tasks.</a:t>
            </a:r>
          </a:p>
          <a:p>
            <a:pPr marR="0" lvl="0" indent="-171450" fontAlgn="base">
              <a:lnSpc>
                <a:spcPct val="100000"/>
              </a:lnSpc>
              <a:spcBef>
                <a:spcPct val="0"/>
              </a:spcBef>
              <a:spcAft>
                <a:spcPct val="0"/>
              </a:spcAft>
              <a:buClrTx/>
              <a:buSzTx/>
              <a:buFont typeface="Arial" panose="020B0604020202020204" pitchFamily="34" charset="0"/>
              <a:buChar char="•"/>
              <a:tabLst/>
            </a:pPr>
            <a:endParaRPr lang="en-US" altLang="en-US" sz="1600" dirty="0">
              <a:solidFill>
                <a:srgbClr val="0D0D0D"/>
              </a:solidFill>
              <a:highlight>
                <a:srgbClr val="FFFFFF"/>
              </a:highlight>
              <a:latin typeface="Söhne"/>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It utilizes bidirectional gated recurrent units (GRUs), which are a type of recurrent neural network (RNN) that can capture sequential information from both forward and backward directions.</a:t>
            </a:r>
          </a:p>
          <a:p>
            <a:pPr marR="0" lvl="0" indent="-171450" fontAlgn="base">
              <a:lnSpc>
                <a:spcPct val="100000"/>
              </a:lnSpc>
              <a:spcBef>
                <a:spcPct val="0"/>
              </a:spcBef>
              <a:spcAft>
                <a:spcPct val="0"/>
              </a:spcAft>
              <a:buClrTx/>
              <a:buSzTx/>
              <a:buFont typeface="Arial" panose="020B0604020202020204" pitchFamily="34" charset="0"/>
              <a:buChar char="•"/>
              <a:tabLst/>
            </a:pPr>
            <a:endParaRPr lang="en-US" altLang="en-US" sz="1600" dirty="0">
              <a:solidFill>
                <a:srgbClr val="0D0D0D"/>
              </a:solidFill>
              <a:highlight>
                <a:srgbClr val="FFFFFF"/>
              </a:highlight>
              <a:latin typeface="Söhne"/>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The model architecture begins with an embedding layer which transforms input tokens into dense vectors of fixed size. This embedding layer enables the model to learn representations that capture the semantic meaning of words in the input sequences.</a:t>
            </a:r>
          </a:p>
          <a:p>
            <a:pPr marR="0" lvl="0" indent="-171450" fontAlgn="base">
              <a:lnSpc>
                <a:spcPct val="100000"/>
              </a:lnSpc>
              <a:spcBef>
                <a:spcPct val="0"/>
              </a:spcBef>
              <a:spcAft>
                <a:spcPct val="0"/>
              </a:spcAft>
              <a:buClrTx/>
              <a:buSzTx/>
              <a:buFont typeface="Arial" panose="020B0604020202020204" pitchFamily="34" charset="0"/>
              <a:buChar char="•"/>
              <a:tabLst/>
            </a:pPr>
            <a:endParaRPr lang="en-US" altLang="en-US" sz="1600" dirty="0">
              <a:solidFill>
                <a:srgbClr val="0D0D0D"/>
              </a:solidFill>
              <a:highlight>
                <a:srgbClr val="FFFFFF"/>
              </a:highlight>
              <a:latin typeface="Söhne"/>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The bidirectional GRU layer processes the embedded input sequences in both forward and backward directions. This bidirectional processing allows the model to capture dependencies and contextual information from both preceding and succeeding tokens in the input sequences.</a:t>
            </a:r>
          </a:p>
          <a:p>
            <a:pPr marR="0" lvl="0" indent="-171450" fontAlgn="base">
              <a:lnSpc>
                <a:spcPct val="100000"/>
              </a:lnSpc>
              <a:spcBef>
                <a:spcPct val="0"/>
              </a:spcBef>
              <a:spcAft>
                <a:spcPct val="0"/>
              </a:spcAft>
              <a:buClrTx/>
              <a:buSzTx/>
              <a:buFont typeface="Arial" panose="020B0604020202020204" pitchFamily="34" charset="0"/>
              <a:buChar char="•"/>
              <a:tabLst/>
            </a:pPr>
            <a:endParaRPr lang="en-US" altLang="en-US" sz="1600" dirty="0">
              <a:solidFill>
                <a:srgbClr val="0D0D0D"/>
              </a:solidFill>
              <a:highlight>
                <a:srgbClr val="FFFFFF"/>
              </a:highlight>
              <a:latin typeface="Söhne"/>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The output of the bidirectional GRU layer is concatenated and passed through a fully connected layer. This layer combines the information from both forward and backward directions of the GRU layers and maps it to the output space for classification.</a:t>
            </a:r>
          </a:p>
          <a:p>
            <a:pPr marR="0" lvl="0" indent="-171450" fontAlgn="base">
              <a:lnSpc>
                <a:spcPct val="100000"/>
              </a:lnSpc>
              <a:spcBef>
                <a:spcPct val="0"/>
              </a:spcBef>
              <a:spcAft>
                <a:spcPct val="0"/>
              </a:spcAft>
              <a:buClrTx/>
              <a:buSzTx/>
              <a:buFont typeface="Arial" panose="020B0604020202020204" pitchFamily="34" charset="0"/>
              <a:buChar char="•"/>
              <a:tabLst/>
            </a:pPr>
            <a:endParaRPr lang="en-US" altLang="en-US" sz="1600" dirty="0">
              <a:solidFill>
                <a:srgbClr val="0D0D0D"/>
              </a:solidFill>
              <a:highlight>
                <a:srgbClr val="FFFFFF"/>
              </a:highlight>
              <a:latin typeface="Söhne"/>
            </a:endParaRPr>
          </a:p>
          <a:p>
            <a:pPr marR="0" lvl="0" indent="-171450" fontAlgn="base">
              <a:lnSpc>
                <a:spcPct val="100000"/>
              </a:lnSpc>
              <a:spcBef>
                <a:spcPct val="0"/>
              </a:spcBef>
              <a:spcAft>
                <a:spcPct val="0"/>
              </a:spcAft>
              <a:buClrTx/>
              <a:buSzTx/>
              <a:buFont typeface="Arial" panose="020B0604020202020204" pitchFamily="34" charset="0"/>
              <a:buChar char="•"/>
              <a:tabLst/>
            </a:pPr>
            <a:r>
              <a:rPr lang="en-US" altLang="en-US" sz="1600" dirty="0">
                <a:solidFill>
                  <a:srgbClr val="0D0D0D"/>
                </a:solidFill>
                <a:highlight>
                  <a:srgbClr val="FFFFFF"/>
                </a:highlight>
                <a:latin typeface="Söhne"/>
              </a:rPr>
              <a:t>Additionally, a dropout layer is applied after the embedding layer and before the fully connected layer. Dropout is a regularization technique that randomly sets a fraction of input units to zero during training, preventing overfitting by reducing the model's reliance on specific neurons.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035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GRU: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pic>
        <p:nvPicPr>
          <p:cNvPr id="9230" name="Picture 1">
            <a:extLst>
              <a:ext uri="{FF2B5EF4-FFF2-40B4-BE49-F238E27FC236}">
                <a16:creationId xmlns:a16="http://schemas.microsoft.com/office/drawing/2014/main" id="{E8C05D29-2C80-D8C5-4A92-3860BEAB4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0630" y="1651111"/>
            <a:ext cx="2287366" cy="1894505"/>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2">
            <a:extLst>
              <a:ext uri="{FF2B5EF4-FFF2-40B4-BE49-F238E27FC236}">
                <a16:creationId xmlns:a16="http://schemas.microsoft.com/office/drawing/2014/main" id="{0A1DACA6-7E97-3BB1-A2F7-86858FBC5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580" y="3823417"/>
            <a:ext cx="2744439" cy="17557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5">
            <a:extLst>
              <a:ext uri="{FF2B5EF4-FFF2-40B4-BE49-F238E27FC236}">
                <a16:creationId xmlns:a16="http://schemas.microsoft.com/office/drawing/2014/main" id="{623F1C42-D9C6-EF41-B59E-E14A06547B59}"/>
              </a:ext>
            </a:extLst>
          </p:cNvPr>
          <p:cNvSpPr>
            <a:spLocks noChangeArrowheads="1"/>
          </p:cNvSpPr>
          <p:nvPr/>
        </p:nvSpPr>
        <p:spPr bwMode="auto">
          <a:xfrm>
            <a:off x="1597980" y="1393908"/>
            <a:ext cx="426270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1.eSNLI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R10" charset="-128"/>
                <a:cs typeface="Times New Roman" panose="02020603050405020304" pitchFamily="18" charset="0"/>
              </a:rPr>
              <a:t>Test Loss: 0.749,   Test Accuracy: 67.71%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0       0.68      0.73      0.71      3368</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1       0.72      0.62      0.67      3219</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2       0.63      0.68      0.65      3237</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0.68      9824</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0.68      0.68      0.68      9824</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0.68      0.68      0.68      9824</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13" name="Rectangle 16">
            <a:extLst>
              <a:ext uri="{FF2B5EF4-FFF2-40B4-BE49-F238E27FC236}">
                <a16:creationId xmlns:a16="http://schemas.microsoft.com/office/drawing/2014/main" id="{05DDB648-E5DA-1F9A-0E77-39A81AF3454E}"/>
              </a:ext>
            </a:extLst>
          </p:cNvPr>
          <p:cNvSpPr>
            <a:spLocks noChangeArrowheads="1"/>
          </p:cNvSpPr>
          <p:nvPr/>
        </p:nvSpPr>
        <p:spPr bwMode="auto">
          <a:xfrm>
            <a:off x="1597980" y="547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9970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828800" y="255639"/>
            <a:ext cx="7275871" cy="668593"/>
          </a:xfrm>
        </p:spPr>
        <p:txBody>
          <a:bodyPr/>
          <a:lstStyle/>
          <a:p>
            <a:r>
              <a:rPr lang="en-US" dirty="0"/>
              <a:t>TABLE OF CONTENT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914832" y="1238864"/>
            <a:ext cx="7376652" cy="5179347"/>
          </a:xfrm>
        </p:spPr>
        <p:txBody>
          <a:bodyPr/>
          <a:lstStyle/>
          <a:p>
            <a:r>
              <a:rPr lang="en-US" sz="1600" dirty="0">
                <a:latin typeface="+mj-lt"/>
              </a:rPr>
              <a:t>1. Introduction TO NATURAL LANGUAGE INFERENCE</a:t>
            </a:r>
          </a:p>
          <a:p>
            <a:r>
              <a:rPr lang="en-US" sz="1600" dirty="0">
                <a:latin typeface="+mj-lt"/>
              </a:rPr>
              <a:t>2. DATASETS</a:t>
            </a:r>
          </a:p>
          <a:p>
            <a:r>
              <a:rPr lang="en-US" sz="1600" dirty="0">
                <a:latin typeface="+mj-lt"/>
              </a:rPr>
              <a:t>3. IMPLEMENTATION TECHNIQUES</a:t>
            </a:r>
          </a:p>
          <a:p>
            <a:pPr lvl="1"/>
            <a:r>
              <a:rPr lang="en-US" sz="1600" dirty="0">
                <a:latin typeface="+mj-lt"/>
              </a:rPr>
              <a:t>LOGISTIC REGRESSION</a:t>
            </a:r>
          </a:p>
          <a:p>
            <a:pPr lvl="1"/>
            <a:r>
              <a:rPr lang="en-US" sz="1600" dirty="0">
                <a:latin typeface="+mj-lt"/>
              </a:rPr>
              <a:t>BIDIRECTIONAL LSTM</a:t>
            </a:r>
          </a:p>
          <a:p>
            <a:pPr lvl="1"/>
            <a:r>
              <a:rPr lang="en-US" sz="1600" dirty="0">
                <a:latin typeface="+mj-lt"/>
              </a:rPr>
              <a:t>BIDIRECTIONAL GRU</a:t>
            </a:r>
          </a:p>
          <a:p>
            <a:pPr lvl="1"/>
            <a:r>
              <a:rPr lang="en-US" sz="1600" dirty="0">
                <a:latin typeface="+mj-lt"/>
              </a:rPr>
              <a:t>BERT</a:t>
            </a:r>
          </a:p>
          <a:p>
            <a:r>
              <a:rPr lang="en-US" sz="1600" dirty="0">
                <a:latin typeface="+mj-lt"/>
              </a:rPr>
              <a:t>4. QUANTITATIVE ANALYSIS</a:t>
            </a:r>
          </a:p>
          <a:p>
            <a:r>
              <a:rPr lang="en-US" sz="1600" dirty="0">
                <a:latin typeface="+mj-lt"/>
              </a:rPr>
              <a:t>5. IMPLEMENTATION CHALLENGES</a:t>
            </a:r>
          </a:p>
          <a:p>
            <a:r>
              <a:rPr lang="en-US" sz="1600" dirty="0">
                <a:latin typeface="+mj-lt"/>
              </a:rPr>
              <a:t>6. LIMITATIONS AND FUTURE WORK</a:t>
            </a:r>
          </a:p>
          <a:p>
            <a:r>
              <a:rPr lang="en-US" sz="1600" dirty="0">
                <a:latin typeface="+mj-lt"/>
              </a:rPr>
              <a:t>7. CONCLUSION</a:t>
            </a:r>
          </a:p>
          <a:p>
            <a:r>
              <a:rPr lang="en-US" sz="1600" dirty="0">
                <a:latin typeface="+mj-lt"/>
              </a:rPr>
              <a:t>8. REFERENCES</a:t>
            </a:r>
            <a:endParaRPr lang="en-US" sz="1600" dirty="0"/>
          </a:p>
          <a:p>
            <a:endParaRPr lang="en-US" sz="1600" dirty="0"/>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GRU: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pic>
        <p:nvPicPr>
          <p:cNvPr id="10242" name="Picture 3">
            <a:extLst>
              <a:ext uri="{FF2B5EF4-FFF2-40B4-BE49-F238E27FC236}">
                <a16:creationId xmlns:a16="http://schemas.microsoft.com/office/drawing/2014/main" id="{33986A44-152B-9895-9D19-4B462F96C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976" y="2043881"/>
            <a:ext cx="25146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5">
            <a:extLst>
              <a:ext uri="{FF2B5EF4-FFF2-40B4-BE49-F238E27FC236}">
                <a16:creationId xmlns:a16="http://schemas.microsoft.com/office/drawing/2014/main" id="{56550B57-3DAA-0DF7-7A20-CAAB19D26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013" y="4372623"/>
            <a:ext cx="3184525" cy="2035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188DB49-ED25-BB8B-D2F0-126968E3A703}"/>
              </a:ext>
            </a:extLst>
          </p:cNvPr>
          <p:cNvSpPr>
            <a:spLocks noChangeArrowheads="1"/>
          </p:cNvSpPr>
          <p:nvPr/>
        </p:nvSpPr>
        <p:spPr bwMode="auto">
          <a:xfrm>
            <a:off x="1712976" y="1628885"/>
            <a:ext cx="426270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2.MultiNLI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Test Loss: 0.949, Test Accuracy: 55.06%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0       0.53      0.49      0.51     26262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1       0.53      0.53      0.53     26147</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2       0.60      0.63      0.61     26132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0.55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0.55      0.55      0.55     78541</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0.55      0.55      0.55     78541</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5356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BIDIRECTIONAL GRU: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pic>
        <p:nvPicPr>
          <p:cNvPr id="11266" name="Picture 6">
            <a:extLst>
              <a:ext uri="{FF2B5EF4-FFF2-40B4-BE49-F238E27FC236}">
                <a16:creationId xmlns:a16="http://schemas.microsoft.com/office/drawing/2014/main" id="{38AF042D-83BA-FBDE-DDC5-58C0703EF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000" y="1976889"/>
            <a:ext cx="2332038" cy="1935163"/>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7">
            <a:extLst>
              <a:ext uri="{FF2B5EF4-FFF2-40B4-BE49-F238E27FC236}">
                <a16:creationId xmlns:a16="http://schemas.microsoft.com/office/drawing/2014/main" id="{10016E11-2BE5-97AC-B418-7A91ADC8B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200" y="4273678"/>
            <a:ext cx="2941638" cy="1882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8D1FFAC-C62A-7EF8-89D6-E742C9F2C037}"/>
              </a:ext>
            </a:extLst>
          </p:cNvPr>
          <p:cNvSpPr>
            <a:spLocks noChangeArrowheads="1"/>
          </p:cNvSpPr>
          <p:nvPr/>
        </p:nvSpPr>
        <p:spPr bwMode="auto">
          <a:xfrm>
            <a:off x="1466206" y="1472599"/>
            <a:ext cx="426270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3.SNLI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MBX10" charset="-128"/>
                <a:cs typeface="Times New Roman" panose="02020603050405020304" pitchFamily="18" charset="0"/>
              </a:rPr>
              <a:t>Test Loss: 0.753, Test Accuracy: 67.35%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precision    recall  f1-score   support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0       0.69      0.71      0.70      3368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1       0.69      0.65      0.67      3219</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2       0.65      0.66      0.65      3237</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accuracy                           0.67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   macro avg       0.67      0.67      0.67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weighted avg       0.67      0.67      0.67      9824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DEDB81B-FF44-C055-D5C0-107583ACBEF4}"/>
              </a:ext>
            </a:extLst>
          </p:cNvPr>
          <p:cNvSpPr>
            <a:spLocks noChangeArrowheads="1"/>
          </p:cNvSpPr>
          <p:nvPr/>
        </p:nvSpPr>
        <p:spPr bwMode="auto">
          <a:xfrm>
            <a:off x="1466206" y="65655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9149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BERT</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14" name="Rectangle 6">
            <a:extLst>
              <a:ext uri="{FF2B5EF4-FFF2-40B4-BE49-F238E27FC236}">
                <a16:creationId xmlns:a16="http://schemas.microsoft.com/office/drawing/2014/main" id="{E516A1B7-BDBE-7342-32C9-A8CF77DA36D1}"/>
              </a:ext>
            </a:extLst>
          </p:cNvPr>
          <p:cNvSpPr>
            <a:spLocks noChangeArrowheads="1"/>
          </p:cNvSpPr>
          <p:nvPr/>
        </p:nvSpPr>
        <p:spPr bwMode="auto">
          <a:xfrm>
            <a:off x="1403223" y="1402122"/>
            <a:ext cx="9829800" cy="483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 The </a:t>
            </a:r>
            <a:r>
              <a:rPr lang="en-US" b="0" i="0" dirty="0" err="1">
                <a:solidFill>
                  <a:srgbClr val="0D0D0D"/>
                </a:solidFill>
                <a:effectLst/>
                <a:highlight>
                  <a:srgbClr val="FFFFFF"/>
                </a:highlight>
                <a:latin typeface="Söhne"/>
              </a:rPr>
              <a:t>BertForSequenceClassification</a:t>
            </a:r>
            <a:r>
              <a:rPr lang="en-US" b="0" i="0" dirty="0">
                <a:solidFill>
                  <a:srgbClr val="0D0D0D"/>
                </a:solidFill>
                <a:effectLst/>
                <a:highlight>
                  <a:srgbClr val="FFFFFF"/>
                </a:highlight>
                <a:latin typeface="Söhne"/>
              </a:rPr>
              <a:t> pretrained model is initialized with pre-trained </a:t>
            </a:r>
            <a:r>
              <a:rPr lang="en-US" b="0" i="0" dirty="0" err="1">
                <a:solidFill>
                  <a:srgbClr val="0D0D0D"/>
                </a:solidFill>
                <a:effectLst/>
                <a:highlight>
                  <a:srgbClr val="FFFFFF"/>
                </a:highlight>
                <a:latin typeface="Söhne"/>
              </a:rPr>
              <a:t>bert</a:t>
            </a:r>
            <a:r>
              <a:rPr lang="en-US" b="0" i="0" dirty="0">
                <a:solidFill>
                  <a:srgbClr val="0D0D0D"/>
                </a:solidFill>
                <a:effectLst/>
                <a:highlight>
                  <a:srgbClr val="FFFFFF"/>
                </a:highlight>
                <a:latin typeface="Söhne"/>
              </a:rPr>
              <a:t>-base-uncased weights, a powerful language representation model from the Hugging Face transformers library.</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Built on Google's BERT architecture, the model is specifically configured for sequence classification tasks with </a:t>
            </a:r>
            <a:r>
              <a:rPr lang="en-US" b="0" i="0" dirty="0" err="1">
                <a:solidFill>
                  <a:srgbClr val="0D0D0D"/>
                </a:solidFill>
                <a:effectLst/>
                <a:highlight>
                  <a:srgbClr val="FFFFFF"/>
                </a:highlight>
                <a:latin typeface="Söhne"/>
              </a:rPr>
              <a:t>num_labels</a:t>
            </a:r>
            <a:r>
              <a:rPr lang="en-US" b="0" i="0" dirty="0">
                <a:solidFill>
                  <a:srgbClr val="0D0D0D"/>
                </a:solidFill>
                <a:effectLst/>
                <a:highlight>
                  <a:srgbClr val="FFFFFF"/>
                </a:highlight>
                <a:latin typeface="Söhne"/>
              </a:rPr>
              <a:t>=3, indicating three output classes for classification (entailment, neutral, contradiction).</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Utilizing bidirectional encoding through Transformer blocks, the model captures contextual information from input tokens, enhancing its understanding of text sequences.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The provided code preprocesses the </a:t>
            </a:r>
            <a:r>
              <a:rPr lang="en-US" dirty="0" err="1">
                <a:solidFill>
                  <a:srgbClr val="0D0D0D"/>
                </a:solidFill>
                <a:highlight>
                  <a:srgbClr val="FFFFFF"/>
                </a:highlight>
                <a:latin typeface="Söhne"/>
              </a:rPr>
              <a:t>e</a:t>
            </a:r>
            <a:r>
              <a:rPr lang="en-US" b="0" i="0" dirty="0" err="1">
                <a:solidFill>
                  <a:srgbClr val="0D0D0D"/>
                </a:solidFill>
                <a:effectLst/>
                <a:highlight>
                  <a:srgbClr val="FFFFFF"/>
                </a:highlight>
                <a:latin typeface="Söhne"/>
              </a:rPr>
              <a:t>SNLI</a:t>
            </a:r>
            <a:r>
              <a:rPr lang="en-US" b="0" i="0" dirty="0">
                <a:solidFill>
                  <a:srgbClr val="0D0D0D"/>
                </a:solidFill>
                <a:effectLst/>
                <a:highlight>
                  <a:srgbClr val="FFFFFF"/>
                </a:highlight>
                <a:latin typeface="Söhne"/>
              </a:rPr>
              <a:t> dataset, converting text to lowercase, extracting labels, and performing tokenization using the BERT tokenizer for uniform input formatting.</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The model is trained with </a:t>
            </a:r>
            <a:r>
              <a:rPr lang="en-US" b="0" i="0" dirty="0" err="1">
                <a:solidFill>
                  <a:srgbClr val="0D0D0D"/>
                </a:solidFill>
                <a:effectLst/>
                <a:highlight>
                  <a:srgbClr val="FFFFFF"/>
                </a:highlight>
                <a:latin typeface="Söhne"/>
              </a:rPr>
              <a:t>AdamW</a:t>
            </a:r>
            <a:r>
              <a:rPr lang="en-US" b="0" i="0" dirty="0">
                <a:solidFill>
                  <a:srgbClr val="0D0D0D"/>
                </a:solidFill>
                <a:effectLst/>
                <a:highlight>
                  <a:srgbClr val="FFFFFF"/>
                </a:highlight>
                <a:latin typeface="Söhne"/>
              </a:rPr>
              <a:t> optimizer and a linear scheduler with warmup, followed by evaluation on the test set to assess its performance in classifying sequences accurately.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766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BERT :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5" name="TextBox 4">
            <a:extLst>
              <a:ext uri="{FF2B5EF4-FFF2-40B4-BE49-F238E27FC236}">
                <a16:creationId xmlns:a16="http://schemas.microsoft.com/office/drawing/2014/main" id="{4A0C51B5-ECDC-AE10-600D-7BDFA25A31D2}"/>
              </a:ext>
            </a:extLst>
          </p:cNvPr>
          <p:cNvSpPr txBox="1"/>
          <p:nvPr/>
        </p:nvSpPr>
        <p:spPr>
          <a:xfrm>
            <a:off x="1712976" y="2192739"/>
            <a:ext cx="8558488" cy="1934376"/>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CMR10"/>
                <a:cs typeface="Times New Roman" panose="02020603050405020304" pitchFamily="18" charset="0"/>
              </a:rPr>
              <a:t>Train Loss: 0.414        Train Accuracy: 83.90%,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CMR10"/>
                <a:cs typeface="Times New Roman" panose="02020603050405020304" pitchFamily="18" charset="0"/>
              </a:rPr>
              <a:t>Val Loss: 0.310           Val Accuracy: 88.54%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CMR1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Aptos" panose="020B0004020202020204" pitchFamily="34" charset="0"/>
                <a:ea typeface="CMBX10"/>
                <a:cs typeface="CMBX10"/>
              </a:rPr>
              <a:t>As seen, an accuracy of 89% has been achieved through BERT based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kern="0" dirty="0">
                <a:effectLst/>
                <a:latin typeface="CMTI10"/>
                <a:cs typeface="CMTI10"/>
              </a:rPr>
              <a:t>Note:- Due to the resource scarcity, the BERT based model is trained only for </a:t>
            </a:r>
            <a:r>
              <a:rPr lang="en-IN" sz="1600" kern="0" dirty="0">
                <a:latin typeface="CMTI10"/>
                <a:cs typeface="CMTI10"/>
              </a:rPr>
              <a:t>2</a:t>
            </a:r>
            <a:r>
              <a:rPr lang="en-IN" sz="1600" kern="0" dirty="0">
                <a:effectLst/>
                <a:latin typeface="CMTI10"/>
                <a:cs typeface="CMTI10"/>
              </a:rPr>
              <a:t> epochs.</a:t>
            </a:r>
            <a:endParaRPr lang="en-IN" dirty="0"/>
          </a:p>
        </p:txBody>
      </p:sp>
    </p:spTree>
    <p:extLst>
      <p:ext uri="{BB962C8B-B14F-4D97-AF65-F5344CB8AC3E}">
        <p14:creationId xmlns:p14="http://schemas.microsoft.com/office/powerpoint/2010/main" val="1804846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Qualitative ANALYSIS : GRAPHS</a:t>
            </a:r>
            <a:br>
              <a:rPr lang="en-US" sz="3600" dirty="0">
                <a:latin typeface="+mj-lt"/>
              </a:rPr>
            </a:b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graphicFrame>
        <p:nvGraphicFramePr>
          <p:cNvPr id="3" name="Table 2">
            <a:extLst>
              <a:ext uri="{FF2B5EF4-FFF2-40B4-BE49-F238E27FC236}">
                <a16:creationId xmlns:a16="http://schemas.microsoft.com/office/drawing/2014/main" id="{8125AF5F-32A8-5408-BDBD-46CB2611CAF4}"/>
              </a:ext>
            </a:extLst>
          </p:cNvPr>
          <p:cNvGraphicFramePr>
            <a:graphicFrameLocks noGrp="1"/>
          </p:cNvGraphicFramePr>
          <p:nvPr>
            <p:extLst>
              <p:ext uri="{D42A27DB-BD31-4B8C-83A1-F6EECF244321}">
                <p14:modId xmlns:p14="http://schemas.microsoft.com/office/powerpoint/2010/main" val="1357936373"/>
              </p:ext>
            </p:extLst>
          </p:nvPr>
        </p:nvGraphicFramePr>
        <p:xfrm>
          <a:off x="2650109" y="1552509"/>
          <a:ext cx="6285230" cy="1876491"/>
        </p:xfrm>
        <a:graphic>
          <a:graphicData uri="http://schemas.openxmlformats.org/drawingml/2006/table">
            <a:tbl>
              <a:tblPr firstRow="1" firstCol="1" bandRow="1">
                <a:tableStyleId>{5C22544A-7EE6-4342-B048-85BDC9FD1C3A}</a:tableStyleId>
              </a:tblPr>
              <a:tblGrid>
                <a:gridCol w="1080770">
                  <a:extLst>
                    <a:ext uri="{9D8B030D-6E8A-4147-A177-3AD203B41FA5}">
                      <a16:colId xmlns:a16="http://schemas.microsoft.com/office/drawing/2014/main" val="3631441263"/>
                    </a:ext>
                  </a:extLst>
                </a:gridCol>
                <a:gridCol w="491490">
                  <a:extLst>
                    <a:ext uri="{9D8B030D-6E8A-4147-A177-3AD203B41FA5}">
                      <a16:colId xmlns:a16="http://schemas.microsoft.com/office/drawing/2014/main" val="1483220992"/>
                    </a:ext>
                  </a:extLst>
                </a:gridCol>
                <a:gridCol w="491490">
                  <a:extLst>
                    <a:ext uri="{9D8B030D-6E8A-4147-A177-3AD203B41FA5}">
                      <a16:colId xmlns:a16="http://schemas.microsoft.com/office/drawing/2014/main" val="2839422641"/>
                    </a:ext>
                  </a:extLst>
                </a:gridCol>
                <a:gridCol w="490220">
                  <a:extLst>
                    <a:ext uri="{9D8B030D-6E8A-4147-A177-3AD203B41FA5}">
                      <a16:colId xmlns:a16="http://schemas.microsoft.com/office/drawing/2014/main" val="2294233250"/>
                    </a:ext>
                  </a:extLst>
                </a:gridCol>
                <a:gridCol w="488315">
                  <a:extLst>
                    <a:ext uri="{9D8B030D-6E8A-4147-A177-3AD203B41FA5}">
                      <a16:colId xmlns:a16="http://schemas.microsoft.com/office/drawing/2014/main" val="2459439018"/>
                    </a:ext>
                  </a:extLst>
                </a:gridCol>
                <a:gridCol w="487045">
                  <a:extLst>
                    <a:ext uri="{9D8B030D-6E8A-4147-A177-3AD203B41FA5}">
                      <a16:colId xmlns:a16="http://schemas.microsoft.com/office/drawing/2014/main" val="3512794660"/>
                    </a:ext>
                  </a:extLst>
                </a:gridCol>
                <a:gridCol w="487045">
                  <a:extLst>
                    <a:ext uri="{9D8B030D-6E8A-4147-A177-3AD203B41FA5}">
                      <a16:colId xmlns:a16="http://schemas.microsoft.com/office/drawing/2014/main" val="4142374953"/>
                    </a:ext>
                  </a:extLst>
                </a:gridCol>
                <a:gridCol w="487045">
                  <a:extLst>
                    <a:ext uri="{9D8B030D-6E8A-4147-A177-3AD203B41FA5}">
                      <a16:colId xmlns:a16="http://schemas.microsoft.com/office/drawing/2014/main" val="203035234"/>
                    </a:ext>
                  </a:extLst>
                </a:gridCol>
                <a:gridCol w="514350">
                  <a:extLst>
                    <a:ext uri="{9D8B030D-6E8A-4147-A177-3AD203B41FA5}">
                      <a16:colId xmlns:a16="http://schemas.microsoft.com/office/drawing/2014/main" val="4066318531"/>
                    </a:ext>
                  </a:extLst>
                </a:gridCol>
                <a:gridCol w="514350">
                  <a:extLst>
                    <a:ext uri="{9D8B030D-6E8A-4147-A177-3AD203B41FA5}">
                      <a16:colId xmlns:a16="http://schemas.microsoft.com/office/drawing/2014/main" val="3019598207"/>
                    </a:ext>
                  </a:extLst>
                </a:gridCol>
                <a:gridCol w="753110">
                  <a:extLst>
                    <a:ext uri="{9D8B030D-6E8A-4147-A177-3AD203B41FA5}">
                      <a16:colId xmlns:a16="http://schemas.microsoft.com/office/drawing/2014/main" val="978529785"/>
                    </a:ext>
                  </a:extLst>
                </a:gridCol>
              </a:tblGrid>
              <a:tr h="0">
                <a:tc rowSpan="2">
                  <a:txBody>
                    <a:bodyPr/>
                    <a:lstStyle/>
                    <a:p>
                      <a:pPr>
                        <a:lnSpc>
                          <a:spcPct val="107000"/>
                        </a:lnSpc>
                        <a:spcAft>
                          <a:spcPts val="800"/>
                        </a:spcAft>
                      </a:pPr>
                      <a:r>
                        <a:rPr lang="en-IN" sz="1200" kern="0">
                          <a:effectLst/>
                          <a:highlight>
                            <a:srgbClr val="FFE599"/>
                          </a:highlight>
                        </a:rPr>
                        <a:t>Model</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Aft>
                          <a:spcPts val="800"/>
                        </a:spcAft>
                      </a:pPr>
                      <a:r>
                        <a:rPr lang="en-IN" sz="1200" kern="0">
                          <a:effectLst/>
                          <a:highlight>
                            <a:srgbClr val="FFE599"/>
                          </a:highlight>
                        </a:rPr>
                        <a:t>Precision</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800"/>
                        </a:spcAft>
                      </a:pPr>
                      <a:r>
                        <a:rPr lang="en-IN" sz="1200" kern="0">
                          <a:effectLst/>
                          <a:highlight>
                            <a:srgbClr val="FFE599"/>
                          </a:highlight>
                        </a:rPr>
                        <a:t>Recall</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800"/>
                        </a:spcAft>
                      </a:pPr>
                      <a:r>
                        <a:rPr lang="en-IN" sz="1200" kern="0">
                          <a:effectLst/>
                          <a:highlight>
                            <a:srgbClr val="FFE599"/>
                          </a:highlight>
                        </a:rPr>
                        <a:t>F1-Score</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rowSpan="2">
                  <a:txBody>
                    <a:bodyPr/>
                    <a:lstStyle/>
                    <a:p>
                      <a:pPr>
                        <a:lnSpc>
                          <a:spcPct val="107000"/>
                        </a:lnSpc>
                        <a:spcAft>
                          <a:spcPts val="800"/>
                        </a:spcAft>
                      </a:pPr>
                      <a:r>
                        <a:rPr lang="en-IN" sz="1200" kern="0">
                          <a:effectLst/>
                          <a:highlight>
                            <a:srgbClr val="FFE599"/>
                          </a:highlight>
                        </a:rPr>
                        <a:t>Accuracy</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5815128"/>
                  </a:ext>
                </a:extLst>
              </a:tr>
              <a:tr h="0">
                <a:tc vMerge="1">
                  <a:txBody>
                    <a:bodyPr/>
                    <a:lstStyle/>
                    <a:p>
                      <a:endParaRPr lang="en-IN"/>
                    </a:p>
                  </a:txBody>
                  <a:tcPr/>
                </a:tc>
                <a:tc>
                  <a:txBody>
                    <a:bodyPr/>
                    <a:lstStyle/>
                    <a:p>
                      <a:pPr>
                        <a:lnSpc>
                          <a:spcPct val="107000"/>
                        </a:lnSpc>
                        <a:spcAft>
                          <a:spcPts val="800"/>
                        </a:spcAft>
                      </a:pPr>
                      <a:r>
                        <a:rPr lang="en-IN" sz="1200" kern="0">
                          <a:effectLst/>
                          <a:highlight>
                            <a:srgbClr val="FFC000"/>
                          </a:highlight>
                        </a:rPr>
                        <a:t>L0</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L1</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L2</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L0</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L1</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L2</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L0</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L1</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highlight>
                            <a:srgbClr val="FFC000"/>
                          </a:highlight>
                        </a:rPr>
                        <a:t>L2</a:t>
                      </a:r>
                      <a:endParaRPr lang="en-IN" sz="1100" kern="10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568758990"/>
                  </a:ext>
                </a:extLst>
              </a:tr>
              <a:tr h="0">
                <a:tc>
                  <a:txBody>
                    <a:bodyPr/>
                    <a:lstStyle/>
                    <a:p>
                      <a:pPr>
                        <a:lnSpc>
                          <a:spcPct val="107000"/>
                        </a:lnSpc>
                        <a:spcAft>
                          <a:spcPts val="800"/>
                        </a:spcAft>
                      </a:pPr>
                      <a:r>
                        <a:rPr lang="en-IN" sz="1200" kern="0">
                          <a:effectLst/>
                          <a:highlight>
                            <a:srgbClr val="92D050"/>
                          </a:highlight>
                        </a:rPr>
                        <a:t>Logistic Regression</a:t>
                      </a:r>
                      <a:endParaRPr lang="en-IN" sz="1100" kern="100">
                        <a:effectLst/>
                        <a:highlight>
                          <a:srgbClr val="92D05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52.31%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2977362"/>
                  </a:ext>
                </a:extLst>
              </a:tr>
              <a:tr h="0">
                <a:tc>
                  <a:txBody>
                    <a:bodyPr/>
                    <a:lstStyle/>
                    <a:p>
                      <a:pPr>
                        <a:lnSpc>
                          <a:spcPct val="107000"/>
                        </a:lnSpc>
                        <a:spcAft>
                          <a:spcPts val="800"/>
                        </a:spcAft>
                      </a:pPr>
                      <a:r>
                        <a:rPr lang="en-IN" sz="1200" kern="0">
                          <a:effectLst/>
                          <a:highlight>
                            <a:srgbClr val="92D050"/>
                          </a:highlight>
                        </a:rPr>
                        <a:t>Bi-directional LSTM</a:t>
                      </a:r>
                      <a:endParaRPr lang="en-IN" sz="1100" kern="100">
                        <a:effectLst/>
                        <a:highlight>
                          <a:srgbClr val="92D05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68.24%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54005"/>
                  </a:ext>
                </a:extLst>
              </a:tr>
              <a:tr h="0">
                <a:tc>
                  <a:txBody>
                    <a:bodyPr/>
                    <a:lstStyle/>
                    <a:p>
                      <a:pPr>
                        <a:lnSpc>
                          <a:spcPct val="107000"/>
                        </a:lnSpc>
                        <a:spcAft>
                          <a:spcPts val="800"/>
                        </a:spcAft>
                      </a:pPr>
                      <a:r>
                        <a:rPr lang="en-IN" sz="1200" kern="0">
                          <a:effectLst/>
                          <a:highlight>
                            <a:srgbClr val="92D050"/>
                          </a:highlight>
                        </a:rPr>
                        <a:t>Bi-directional GRU</a:t>
                      </a:r>
                      <a:endParaRPr lang="en-IN" sz="1100" kern="100">
                        <a:effectLst/>
                        <a:highlight>
                          <a:srgbClr val="92D05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dirty="0">
                          <a:effectLst/>
                        </a:rPr>
                        <a:t>0.72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dirty="0">
                          <a:effectLst/>
                        </a:rPr>
                        <a:t>0.68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0.65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a:effectLst/>
                        </a:rPr>
                        <a:t>67.71%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177364"/>
                  </a:ext>
                </a:extLst>
              </a:tr>
              <a:tr h="356870">
                <a:tc>
                  <a:txBody>
                    <a:bodyPr/>
                    <a:lstStyle/>
                    <a:p>
                      <a:pPr>
                        <a:lnSpc>
                          <a:spcPct val="107000"/>
                        </a:lnSpc>
                        <a:spcAft>
                          <a:spcPts val="800"/>
                        </a:spcAft>
                      </a:pPr>
                      <a:r>
                        <a:rPr lang="en-IN" sz="1200" kern="0">
                          <a:effectLst/>
                          <a:highlight>
                            <a:srgbClr val="92D050"/>
                          </a:highlight>
                        </a:rPr>
                        <a:t>BERT</a:t>
                      </a:r>
                      <a:endParaRPr lang="en-IN" sz="1100" kern="100">
                        <a:effectLst/>
                        <a:highlight>
                          <a:srgbClr val="92D05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0" dirty="0">
                          <a:effectLst/>
                        </a:rPr>
                        <a:t>88.54%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7375357"/>
                  </a:ext>
                </a:extLst>
              </a:tr>
            </a:tbl>
          </a:graphicData>
        </a:graphic>
      </p:graphicFrame>
      <p:pic>
        <p:nvPicPr>
          <p:cNvPr id="5" name="Picture 4">
            <a:extLst>
              <a:ext uri="{FF2B5EF4-FFF2-40B4-BE49-F238E27FC236}">
                <a16:creationId xmlns:a16="http://schemas.microsoft.com/office/drawing/2014/main" id="{A1465A0E-7C51-366F-C7EF-A78CDE4DA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9813" y="3493945"/>
            <a:ext cx="5195526" cy="3147542"/>
          </a:xfrm>
          <a:prstGeom prst="rect">
            <a:avLst/>
          </a:prstGeom>
          <a:noFill/>
          <a:ln>
            <a:noFill/>
          </a:ln>
        </p:spPr>
      </p:pic>
    </p:spTree>
    <p:extLst>
      <p:ext uri="{BB962C8B-B14F-4D97-AF65-F5344CB8AC3E}">
        <p14:creationId xmlns:p14="http://schemas.microsoft.com/office/powerpoint/2010/main" val="108841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Qualitative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5" name="TextBox 4">
            <a:extLst>
              <a:ext uri="{FF2B5EF4-FFF2-40B4-BE49-F238E27FC236}">
                <a16:creationId xmlns:a16="http://schemas.microsoft.com/office/drawing/2014/main" id="{003D3149-515A-BE9A-7CE7-A1DAD6C06B1B}"/>
              </a:ext>
            </a:extLst>
          </p:cNvPr>
          <p:cNvSpPr txBox="1"/>
          <p:nvPr/>
        </p:nvSpPr>
        <p:spPr>
          <a:xfrm>
            <a:off x="1188720" y="1633568"/>
            <a:ext cx="10125456" cy="437042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1. Logistic Regression:</a:t>
            </a:r>
          </a:p>
          <a:p>
            <a:pPr lvl="1">
              <a:buFont typeface="Arial" panose="020B0604020202020204" pitchFamily="34" charset="0"/>
              <a:buChar char="•"/>
            </a:pPr>
            <a:r>
              <a:rPr lang="en-US" sz="1600" b="0" i="0" dirty="0">
                <a:solidFill>
                  <a:srgbClr val="0D0D0D"/>
                </a:solidFill>
                <a:effectLst/>
                <a:highlight>
                  <a:srgbClr val="FFFFFF"/>
                </a:highlight>
                <a:latin typeface="Söhne"/>
              </a:rPr>
              <a:t>Precision: Relatively low across all labels.</a:t>
            </a:r>
          </a:p>
          <a:p>
            <a:pPr lvl="1">
              <a:buFont typeface="Arial" panose="020B0604020202020204" pitchFamily="34" charset="0"/>
              <a:buChar char="•"/>
            </a:pPr>
            <a:r>
              <a:rPr lang="en-US" sz="1600" b="0" i="0" dirty="0">
                <a:solidFill>
                  <a:srgbClr val="0D0D0D"/>
                </a:solidFill>
                <a:effectLst/>
                <a:highlight>
                  <a:srgbClr val="FFFFFF"/>
                </a:highlight>
                <a:latin typeface="Söhne"/>
              </a:rPr>
              <a:t>Recall: Varied, with higher recall for L1.</a:t>
            </a:r>
          </a:p>
          <a:p>
            <a:pPr lvl="1">
              <a:buFont typeface="Arial" panose="020B0604020202020204" pitchFamily="34" charset="0"/>
              <a:buChar char="•"/>
            </a:pPr>
            <a:r>
              <a:rPr lang="en-US" sz="1600" b="0" i="0" dirty="0">
                <a:solidFill>
                  <a:srgbClr val="0D0D0D"/>
                </a:solidFill>
                <a:effectLst/>
                <a:highlight>
                  <a:srgbClr val="FFFFFF"/>
                </a:highlight>
                <a:latin typeface="Söhne"/>
              </a:rPr>
              <a:t>F1-Score: Generally low, indicating a balance between precision and recall.</a:t>
            </a:r>
          </a:p>
          <a:p>
            <a:pPr lvl="1">
              <a:buFont typeface="Arial" panose="020B0604020202020204" pitchFamily="34" charset="0"/>
              <a:buChar char="•"/>
            </a:pPr>
            <a:r>
              <a:rPr lang="en-US" sz="1600" b="0" i="0" dirty="0">
                <a:solidFill>
                  <a:srgbClr val="0D0D0D"/>
                </a:solidFill>
                <a:effectLst/>
                <a:highlight>
                  <a:srgbClr val="FFFFFF"/>
                </a:highlight>
                <a:latin typeface="Söhne"/>
              </a:rPr>
              <a:t>Accuracy: 52.31%, comparatively low.</a:t>
            </a:r>
          </a:p>
          <a:p>
            <a:pPr lvl="1">
              <a:buFont typeface="Arial" panose="020B0604020202020204" pitchFamily="34" charset="0"/>
              <a:buChar char="•"/>
            </a:pPr>
            <a:endParaRPr lang="en-US" sz="16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Bi-directional LSTM:</a:t>
            </a:r>
          </a:p>
          <a:p>
            <a:pPr lvl="1">
              <a:buFont typeface="Arial" panose="020B0604020202020204" pitchFamily="34" charset="0"/>
              <a:buChar char="•"/>
            </a:pPr>
            <a:r>
              <a:rPr lang="en-US" sz="1600" b="0" i="0" dirty="0">
                <a:solidFill>
                  <a:srgbClr val="0D0D0D"/>
                </a:solidFill>
                <a:effectLst/>
                <a:highlight>
                  <a:srgbClr val="FFFFFF"/>
                </a:highlight>
                <a:latin typeface="Söhne"/>
              </a:rPr>
              <a:t>Precision: Higher than Logistic Regression, indicating fewer false positives.</a:t>
            </a:r>
          </a:p>
          <a:p>
            <a:pPr lvl="1">
              <a:buFont typeface="Arial" panose="020B0604020202020204" pitchFamily="34" charset="0"/>
              <a:buChar char="•"/>
            </a:pPr>
            <a:r>
              <a:rPr lang="en-US" sz="1600" b="0" i="0" dirty="0">
                <a:solidFill>
                  <a:srgbClr val="0D0D0D"/>
                </a:solidFill>
                <a:effectLst/>
                <a:highlight>
                  <a:srgbClr val="FFFFFF"/>
                </a:highlight>
                <a:latin typeface="Söhne"/>
              </a:rPr>
              <a:t>Recall: Higher, especially for L1 and L2.</a:t>
            </a:r>
          </a:p>
          <a:p>
            <a:pPr lvl="1">
              <a:buFont typeface="Arial" panose="020B0604020202020204" pitchFamily="34" charset="0"/>
              <a:buChar char="•"/>
            </a:pPr>
            <a:r>
              <a:rPr lang="en-US" sz="1600" b="0" i="0" dirty="0">
                <a:solidFill>
                  <a:srgbClr val="0D0D0D"/>
                </a:solidFill>
                <a:effectLst/>
                <a:highlight>
                  <a:srgbClr val="FFFFFF"/>
                </a:highlight>
                <a:latin typeface="Söhne"/>
              </a:rPr>
              <a:t>F1-Score: Highest among listed models, indicating a good balance.</a:t>
            </a:r>
          </a:p>
          <a:p>
            <a:pPr lvl="1">
              <a:buFont typeface="Arial" panose="020B0604020202020204" pitchFamily="34" charset="0"/>
              <a:buChar char="•"/>
            </a:pPr>
            <a:r>
              <a:rPr lang="en-US" sz="1600" b="0" i="0" dirty="0">
                <a:solidFill>
                  <a:srgbClr val="0D0D0D"/>
                </a:solidFill>
                <a:effectLst/>
                <a:highlight>
                  <a:srgbClr val="FFFFFF"/>
                </a:highlight>
                <a:latin typeface="Söhne"/>
              </a:rPr>
              <a:t>Accuracy: 68.24%, significantly higher than Logistic Regression.</a:t>
            </a:r>
          </a:p>
          <a:p>
            <a:pPr lvl="1">
              <a:buFont typeface="Arial" panose="020B0604020202020204" pitchFamily="34" charset="0"/>
              <a:buChar char="•"/>
            </a:pPr>
            <a:endParaRPr lang="en-US" sz="16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3. Bi-directional GRU:</a:t>
            </a:r>
          </a:p>
          <a:p>
            <a:pPr lvl="1">
              <a:buFont typeface="Arial" panose="020B0604020202020204" pitchFamily="34" charset="0"/>
              <a:buChar char="•"/>
            </a:pPr>
            <a:r>
              <a:rPr lang="en-US" sz="1600" b="0" i="0" dirty="0">
                <a:solidFill>
                  <a:srgbClr val="0D0D0D"/>
                </a:solidFill>
                <a:effectLst/>
                <a:highlight>
                  <a:srgbClr val="FFFFFF"/>
                </a:highlight>
                <a:latin typeface="Söhne"/>
              </a:rPr>
              <a:t>Precision: Higher than Logistic Regression.</a:t>
            </a:r>
          </a:p>
          <a:p>
            <a:pPr lvl="1">
              <a:buFont typeface="Arial" panose="020B0604020202020204" pitchFamily="34" charset="0"/>
              <a:buChar char="•"/>
            </a:pPr>
            <a:r>
              <a:rPr lang="en-US" sz="1600" b="0" i="0" dirty="0">
                <a:solidFill>
                  <a:srgbClr val="0D0D0D"/>
                </a:solidFill>
                <a:effectLst/>
                <a:highlight>
                  <a:srgbClr val="FFFFFF"/>
                </a:highlight>
                <a:latin typeface="Söhne"/>
              </a:rPr>
              <a:t>Recall: Higher, especially for L1.</a:t>
            </a:r>
          </a:p>
          <a:p>
            <a:pPr lvl="1">
              <a:buFont typeface="Arial" panose="020B0604020202020204" pitchFamily="34" charset="0"/>
              <a:buChar char="•"/>
            </a:pPr>
            <a:r>
              <a:rPr lang="en-US" sz="1600" b="0" i="0" dirty="0">
                <a:solidFill>
                  <a:srgbClr val="0D0D0D"/>
                </a:solidFill>
                <a:effectLst/>
                <a:highlight>
                  <a:srgbClr val="FFFFFF"/>
                </a:highlight>
                <a:latin typeface="Söhne"/>
              </a:rPr>
              <a:t>F1-Score: Slightly lower than LSTM but higher than Logistic Regression.</a:t>
            </a:r>
          </a:p>
          <a:p>
            <a:pPr lvl="1">
              <a:buFont typeface="Arial" panose="020B0604020202020204" pitchFamily="34" charset="0"/>
              <a:buChar char="•"/>
            </a:pPr>
            <a:r>
              <a:rPr lang="en-US" sz="1600" b="0" i="0" dirty="0">
                <a:solidFill>
                  <a:srgbClr val="0D0D0D"/>
                </a:solidFill>
                <a:effectLst/>
                <a:highlight>
                  <a:srgbClr val="FFFFFF"/>
                </a:highlight>
                <a:latin typeface="Söhne"/>
              </a:rPr>
              <a:t>Accuracy: 67.71%, comparable to LSTM.</a:t>
            </a:r>
          </a:p>
        </p:txBody>
      </p:sp>
    </p:spTree>
    <p:extLst>
      <p:ext uri="{BB962C8B-B14F-4D97-AF65-F5344CB8AC3E}">
        <p14:creationId xmlns:p14="http://schemas.microsoft.com/office/powerpoint/2010/main" val="1795867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Qualitative ANALYSIS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5" name="TextBox 4">
            <a:extLst>
              <a:ext uri="{FF2B5EF4-FFF2-40B4-BE49-F238E27FC236}">
                <a16:creationId xmlns:a16="http://schemas.microsoft.com/office/drawing/2014/main" id="{003D3149-515A-BE9A-7CE7-A1DAD6C06B1B}"/>
              </a:ext>
            </a:extLst>
          </p:cNvPr>
          <p:cNvSpPr txBox="1"/>
          <p:nvPr/>
        </p:nvSpPr>
        <p:spPr>
          <a:xfrm>
            <a:off x="1188720" y="1633568"/>
            <a:ext cx="10125456" cy="2462213"/>
          </a:xfrm>
          <a:prstGeom prst="rect">
            <a:avLst/>
          </a:prstGeom>
          <a:noFill/>
        </p:spPr>
        <p:txBody>
          <a:bodyPr wrap="square">
            <a:spAutoFit/>
          </a:bodyPr>
          <a:lstStyle/>
          <a:p>
            <a:pPr algn="l"/>
            <a:r>
              <a:rPr lang="en-US" b="0" i="0" dirty="0">
                <a:solidFill>
                  <a:srgbClr val="0D0D0D"/>
                </a:solidFill>
                <a:effectLst/>
                <a:highlight>
                  <a:srgbClr val="FFFFFF"/>
                </a:highlight>
                <a:latin typeface="Söhne"/>
              </a:rPr>
              <a:t>4. BERT:</a:t>
            </a:r>
          </a:p>
          <a:p>
            <a:pPr lvl="1">
              <a:buFont typeface="Arial" panose="020B0604020202020204" pitchFamily="34" charset="0"/>
              <a:buChar char="•"/>
            </a:pPr>
            <a:r>
              <a:rPr lang="en-US" sz="1600" b="0" i="0" dirty="0">
                <a:solidFill>
                  <a:srgbClr val="0D0D0D"/>
                </a:solidFill>
                <a:effectLst/>
                <a:highlight>
                  <a:srgbClr val="FFFFFF"/>
                </a:highlight>
                <a:latin typeface="Söhne"/>
              </a:rPr>
              <a:t>Accuracy: Achieves the highest accuracy of 88.54%.</a:t>
            </a:r>
          </a:p>
          <a:p>
            <a:pPr lvl="1">
              <a:buFont typeface="Arial" panose="020B0604020202020204" pitchFamily="34" charset="0"/>
              <a:buChar char="•"/>
            </a:pPr>
            <a:r>
              <a:rPr lang="en-US" sz="1600" b="0" i="0" dirty="0">
                <a:solidFill>
                  <a:srgbClr val="0D0D0D"/>
                </a:solidFill>
                <a:effectLst/>
                <a:highlight>
                  <a:srgbClr val="FFFFFF"/>
                </a:highlight>
                <a:latin typeface="Söhne"/>
              </a:rPr>
              <a:t>No precision, recall, or F1-score values provided for detailed comparison.</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Summary:</a:t>
            </a:r>
          </a:p>
          <a:p>
            <a:pPr lvl="1">
              <a:buFont typeface="Arial" panose="020B0604020202020204" pitchFamily="34" charset="0"/>
              <a:buChar char="•"/>
            </a:pPr>
            <a:r>
              <a:rPr lang="en-US" sz="1600" b="0" i="0" dirty="0">
                <a:solidFill>
                  <a:srgbClr val="0D0D0D"/>
                </a:solidFill>
                <a:effectLst/>
                <a:highlight>
                  <a:srgbClr val="FFFFFF"/>
                </a:highlight>
                <a:latin typeface="Söhne"/>
              </a:rPr>
              <a:t>Deep learning models (Bi-directional LSTM and Bi-directional GRU) outperform Logistic Regression.</a:t>
            </a:r>
          </a:p>
          <a:p>
            <a:pPr lvl="1">
              <a:buFont typeface="Arial" panose="020B0604020202020204" pitchFamily="34" charset="0"/>
              <a:buChar char="•"/>
            </a:pPr>
            <a:r>
              <a:rPr lang="en-US" sz="1600" b="0" i="0" dirty="0">
                <a:solidFill>
                  <a:srgbClr val="0D0D0D"/>
                </a:solidFill>
                <a:effectLst/>
                <a:highlight>
                  <a:srgbClr val="FFFFFF"/>
                </a:highlight>
                <a:latin typeface="Söhne"/>
              </a:rPr>
              <a:t>Bi-directional LSTM slightly outperforms Bi-directional GRU.</a:t>
            </a:r>
          </a:p>
          <a:p>
            <a:pPr lvl="1">
              <a:buFont typeface="Arial" panose="020B0604020202020204" pitchFamily="34" charset="0"/>
              <a:buChar char="•"/>
            </a:pPr>
            <a:r>
              <a:rPr lang="en-US" sz="1600" b="0" i="0" dirty="0">
                <a:solidFill>
                  <a:srgbClr val="0D0D0D"/>
                </a:solidFill>
                <a:effectLst/>
                <a:highlight>
                  <a:srgbClr val="FFFFFF"/>
                </a:highlight>
                <a:latin typeface="Söhne"/>
              </a:rPr>
              <a:t>BERT achieves the highest accuracy, but detailed comparison is challenging without precision, recall, and F1-score values.</a:t>
            </a:r>
          </a:p>
        </p:txBody>
      </p:sp>
    </p:spTree>
    <p:extLst>
      <p:ext uri="{BB962C8B-B14F-4D97-AF65-F5344CB8AC3E}">
        <p14:creationId xmlns:p14="http://schemas.microsoft.com/office/powerpoint/2010/main" val="322530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IMPLEMENTATION CHALLENGES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14" name="Rectangle 6">
            <a:extLst>
              <a:ext uri="{FF2B5EF4-FFF2-40B4-BE49-F238E27FC236}">
                <a16:creationId xmlns:a16="http://schemas.microsoft.com/office/drawing/2014/main" id="{E516A1B7-BDBE-7342-32C9-A8CF77DA36D1}"/>
              </a:ext>
            </a:extLst>
          </p:cNvPr>
          <p:cNvSpPr>
            <a:spLocks noChangeArrowheads="1"/>
          </p:cNvSpPr>
          <p:nvPr/>
        </p:nvSpPr>
        <p:spPr bwMode="auto">
          <a:xfrm>
            <a:off x="1335024" y="1071854"/>
            <a:ext cx="98298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  Finding the best settings for each model's hyperparameters was tough. We had to try out lots of different combinations to see what worked best, and this took a lot of time and computer power. </a:t>
            </a: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We also ran into problems with some of the model we were using like BERT as it needed a lot of memory to run, so we had to make our code better to avoid crashes caused by running out of memory.</a:t>
            </a:r>
          </a:p>
          <a:p>
            <a:pPr algn="l">
              <a:buFont typeface="Arial" panose="020B0604020202020204" pitchFamily="34" charset="0"/>
              <a:buChar char="•"/>
            </a:pPr>
            <a:endParaRPr kumimoji="0" lang="en-US" altLang="en-US" sz="1800" u="none" strike="noStrike" cap="none" normalizeH="0" baseline="0" dirty="0">
              <a:ln>
                <a:noFill/>
              </a:ln>
              <a:solidFill>
                <a:srgbClr val="0D0D0D"/>
              </a:solidFill>
              <a:highlight>
                <a:srgbClr val="FFFFFF"/>
              </a:highlight>
              <a:latin typeface="Söhne"/>
            </a:endParaRPr>
          </a:p>
          <a:p>
            <a:pPr algn="l">
              <a:buFont typeface="Arial" panose="020B0604020202020204" pitchFamily="34" charset="0"/>
              <a:buChar char="•"/>
            </a:pPr>
            <a:r>
              <a:rPr lang="en-US" altLang="en-US" b="0" i="0" dirty="0">
                <a:solidFill>
                  <a:srgbClr val="0D0D0D"/>
                </a:solidFill>
                <a:effectLst/>
                <a:highlight>
                  <a:srgbClr val="FFFFFF"/>
                </a:highlight>
                <a:latin typeface="Söhne"/>
              </a:rPr>
              <a:t> Due to above issue , we only trained for only small number of epochs and reduced the dataset on which we are training wherever required .Result can be better if we train for more epochs or use full dataset for training.</a:t>
            </a:r>
          </a:p>
          <a:p>
            <a:pPr algn="l">
              <a:buFont typeface="Arial" panose="020B0604020202020204" pitchFamily="34" charset="0"/>
              <a:buChar char="•"/>
            </a:pPr>
            <a:endParaRPr kumimoji="0" lang="en-US" altLang="en-US" sz="1800" u="none" strike="noStrike" cap="none" normalizeH="0" baseline="0" dirty="0">
              <a:ln>
                <a:noFill/>
              </a:ln>
              <a:solidFill>
                <a:srgbClr val="0D0D0D"/>
              </a:solidFill>
              <a:highlight>
                <a:srgbClr val="FFFFFF"/>
              </a:highlight>
              <a:latin typeface="Söhne"/>
            </a:endParaRPr>
          </a:p>
          <a:p>
            <a:pPr algn="l">
              <a:buFont typeface="Arial" panose="020B0604020202020204" pitchFamily="34" charset="0"/>
              <a:buChar char="•"/>
            </a:pPr>
            <a:r>
              <a:rPr lang="en-US" altLang="en-US" b="0" i="0" dirty="0">
                <a:solidFill>
                  <a:srgbClr val="0D0D0D"/>
                </a:solidFill>
                <a:effectLst/>
                <a:highlight>
                  <a:srgbClr val="FFFFFF"/>
                </a:highlight>
                <a:latin typeface="Söhne"/>
              </a:rPr>
              <a:t> We also tried pretrained T5 model for explanation generation along with the labels . We first tried to fine tune it on subset of e-</a:t>
            </a:r>
            <a:r>
              <a:rPr lang="en-US" altLang="en-US" dirty="0">
                <a:solidFill>
                  <a:srgbClr val="0D0D0D"/>
                </a:solidFill>
                <a:highlight>
                  <a:srgbClr val="FFFFFF"/>
                </a:highlight>
                <a:latin typeface="Söhne"/>
              </a:rPr>
              <a:t>SNLI </a:t>
            </a:r>
            <a:r>
              <a:rPr lang="en-US" altLang="en-US" b="0" i="0" dirty="0">
                <a:solidFill>
                  <a:srgbClr val="0D0D0D"/>
                </a:solidFill>
                <a:effectLst/>
                <a:highlight>
                  <a:srgbClr val="FFFFFF"/>
                </a:highlight>
                <a:latin typeface="Söhne"/>
              </a:rPr>
              <a:t>dataset for NLI task. </a:t>
            </a:r>
            <a:r>
              <a:rPr lang="en-US" altLang="en-US" dirty="0">
                <a:solidFill>
                  <a:srgbClr val="0D0D0D"/>
                </a:solidFill>
                <a:highlight>
                  <a:srgbClr val="FFFFFF"/>
                </a:highlight>
                <a:latin typeface="Söhne"/>
              </a:rPr>
              <a:t>For the label generation we got an accuracy of around 51 percent which is quite less than expected . Also for the explanation generation part, the generated explanation were not  much coherent.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432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LIMITATIONS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14" name="Rectangle 6">
            <a:extLst>
              <a:ext uri="{FF2B5EF4-FFF2-40B4-BE49-F238E27FC236}">
                <a16:creationId xmlns:a16="http://schemas.microsoft.com/office/drawing/2014/main" id="{E516A1B7-BDBE-7342-32C9-A8CF77DA36D1}"/>
              </a:ext>
            </a:extLst>
          </p:cNvPr>
          <p:cNvSpPr>
            <a:spLocks noChangeArrowheads="1"/>
          </p:cNvSpPr>
          <p:nvPr/>
        </p:nvSpPr>
        <p:spPr bwMode="auto">
          <a:xfrm>
            <a:off x="1753362" y="1476594"/>
            <a:ext cx="8685276" cy="34476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marL="285750" indent="-285750" algn="l">
              <a:buFont typeface="Arial" panose="020B0604020202020204" pitchFamily="34" charset="0"/>
              <a:buChar char="•"/>
            </a:pPr>
            <a:r>
              <a:rPr lang="en-US" sz="1800" b="0" i="0" u="none" strike="noStrike" baseline="0" dirty="0">
                <a:latin typeface="OpenSans-Regular"/>
              </a:rPr>
              <a:t>The current project aimed to explore the effectiveness of various neural network models for natural language inference. We evaluated four models, including baseline models based logistic regression, and more advanced models based on </a:t>
            </a:r>
            <a:r>
              <a:rPr lang="en-US" sz="1800" b="0" i="0" u="none" strike="noStrike" baseline="0" dirty="0" err="1">
                <a:latin typeface="OpenSans-Regular"/>
              </a:rPr>
              <a:t>BiLSTM</a:t>
            </a:r>
            <a:r>
              <a:rPr lang="en-US" sz="1800" b="0" i="0" u="none" strike="noStrike" baseline="0" dirty="0">
                <a:latin typeface="OpenSans-Regular"/>
              </a:rPr>
              <a:t>, GRU, and BERT.</a:t>
            </a: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The models like BERT, did better than the simpler ones like Regression.</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We only used three dataset</a:t>
            </a:r>
            <a:r>
              <a:rPr lang="en-US" dirty="0">
                <a:solidFill>
                  <a:srgbClr val="0D0D0D"/>
                </a:solidFill>
                <a:highlight>
                  <a:srgbClr val="FFFFFF"/>
                </a:highlight>
                <a:latin typeface="Söhne"/>
              </a:rPr>
              <a:t> and for some models only one dataset due to compute challenges</a:t>
            </a:r>
            <a:r>
              <a:rPr lang="en-US" b="0" i="0" dirty="0">
                <a:solidFill>
                  <a:srgbClr val="0D0D0D"/>
                </a:solidFill>
                <a:effectLst/>
                <a:highlight>
                  <a:srgbClr val="FFFFFF"/>
                </a:highlight>
                <a:latin typeface="Söhne"/>
              </a:rPr>
              <a:t> so our results  might not be true for all kinds of data for those models.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Also, we only used models that were already trained. Maybe training them again for more epochs and  for our specific task would make them work even better.</a:t>
            </a:r>
          </a:p>
        </p:txBody>
      </p:sp>
    </p:spTree>
    <p:extLst>
      <p:ext uri="{BB962C8B-B14F-4D97-AF65-F5344CB8AC3E}">
        <p14:creationId xmlns:p14="http://schemas.microsoft.com/office/powerpoint/2010/main" val="4143599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FUTURE WORK</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86702" y="1404104"/>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5" name="TextBox 4">
            <a:extLst>
              <a:ext uri="{FF2B5EF4-FFF2-40B4-BE49-F238E27FC236}">
                <a16:creationId xmlns:a16="http://schemas.microsoft.com/office/drawing/2014/main" id="{CF734851-FD63-93C8-CF58-D029F5109CCA}"/>
              </a:ext>
            </a:extLst>
          </p:cNvPr>
          <p:cNvSpPr txBox="1"/>
          <p:nvPr/>
        </p:nvSpPr>
        <p:spPr>
          <a:xfrm>
            <a:off x="1712976" y="1405398"/>
            <a:ext cx="9305544" cy="424731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Looking ahead, we can work on fixing the issues we found and trying out more advanced models like GPT.</a:t>
            </a: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One more idea is to adjust pre-trained models using transfer learning for tasks like understanding natural language. </a:t>
            </a:r>
          </a:p>
          <a:p>
            <a:pPr algn="l"/>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Another idea is to look into different types of neural network models, like the different variations of Transformers, and see how well they perform compared to the models we studied here.</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To investigate alternative approaches for fine-tuning the T5 model on the e-SNLI dataset, exploring different training strategies and techniques to improve label generation accuracy and enhance the coherence of generated explanations.</a:t>
            </a:r>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To wrap up, our project tells us a lot about how different neural network models do when it comes to understanding natural language. This information could help make better models for things like understanding text</a:t>
            </a:r>
            <a:r>
              <a:rPr lang="en-US" dirty="0">
                <a:solidFill>
                  <a:srgbClr val="0D0D0D"/>
                </a:solidFill>
                <a:highlight>
                  <a:srgbClr val="FFFFFF"/>
                </a:highlight>
                <a:latin typeface="Söhne"/>
              </a:rPr>
              <a:t>,</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tasks like</a:t>
            </a:r>
            <a:r>
              <a:rPr lang="en-US" b="0" i="0" dirty="0">
                <a:solidFill>
                  <a:srgbClr val="0D0D0D"/>
                </a:solidFill>
                <a:effectLst/>
                <a:highlight>
                  <a:srgbClr val="FFFFFF"/>
                </a:highlight>
                <a:latin typeface="Söhne"/>
              </a:rPr>
              <a:t> question-answering and other applications of NLI.</a:t>
            </a:r>
          </a:p>
        </p:txBody>
      </p:sp>
    </p:spTree>
    <p:extLst>
      <p:ext uri="{BB962C8B-B14F-4D97-AF65-F5344CB8AC3E}">
        <p14:creationId xmlns:p14="http://schemas.microsoft.com/office/powerpoint/2010/main" val="379476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913239" y="1085383"/>
            <a:ext cx="5910957" cy="548640"/>
          </a:xfrm>
        </p:spPr>
        <p:txBody>
          <a:bodyPr/>
          <a:lstStyle/>
          <a:p>
            <a:r>
              <a:rPr lang="en-US" dirty="0"/>
              <a:t>Introduction </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27501" y="2104104"/>
            <a:ext cx="7627080" cy="4640826"/>
          </a:xfrm>
        </p:spPr>
        <p:txBody>
          <a:bodyPr/>
          <a:lstStyle/>
          <a:p>
            <a:pPr marL="285750" indent="-285750" algn="l">
              <a:buFont typeface="Arial" panose="020B0604020202020204" pitchFamily="34" charset="0"/>
              <a:buChar char="•"/>
            </a:pPr>
            <a:r>
              <a:rPr lang="en-US" sz="1600" b="1" i="0" u="none" strike="noStrike" baseline="0" dirty="0">
                <a:latin typeface="OpenSans-Bold"/>
              </a:rPr>
              <a:t>Natural Language Inference (NLI) </a:t>
            </a:r>
            <a:r>
              <a:rPr lang="en-US" sz="1600" b="0" i="0" u="none" strike="noStrike" baseline="0" dirty="0">
                <a:latin typeface="OpenSans-Regular"/>
              </a:rPr>
              <a:t>is the task of determining the logical relationship between two given sentences - a premise and a hypothesis. The goal is to identify whether the hypothesis is entailed, contradicted, or neutral with respect to the </a:t>
            </a:r>
            <a:r>
              <a:rPr lang="en-IN" sz="1600" b="0" i="0" u="none" strike="noStrike" baseline="0" dirty="0">
                <a:latin typeface="OpenSans-Regular"/>
              </a:rPr>
              <a:t>premise.</a:t>
            </a:r>
          </a:p>
          <a:p>
            <a:pPr marL="285750" indent="-285750" algn="l">
              <a:buFont typeface="Arial" panose="020B0604020202020204" pitchFamily="34" charset="0"/>
              <a:buChar char="•"/>
            </a:pPr>
            <a:r>
              <a:rPr lang="en-US" sz="1600" dirty="0">
                <a:latin typeface="OpenSans-Regular"/>
              </a:rPr>
              <a:t>Contradiction occurs when both the premise and the hypothesis cannot be simultaneously true, entailment when the hypothesis can be inferred from the premise, and neutral when there is insufficient information in the premise to infer or derive the hypothesis.</a:t>
            </a:r>
            <a:endParaRPr lang="en-IN" sz="1600" dirty="0">
              <a:latin typeface="OpenSans-Regular"/>
            </a:endParaRPr>
          </a:p>
          <a:p>
            <a:pPr algn="l"/>
            <a:r>
              <a:rPr lang="en-IN" sz="1600" b="1" i="0" u="none" strike="noStrike" baseline="0" dirty="0">
                <a:latin typeface="OpenSans-Bold"/>
              </a:rPr>
              <a:t>Significance:</a:t>
            </a:r>
          </a:p>
          <a:p>
            <a:pPr marL="285750" indent="-285750">
              <a:buFont typeface="Arial" panose="020B0604020202020204" pitchFamily="34" charset="0"/>
              <a:buChar char="•"/>
            </a:pPr>
            <a:r>
              <a:rPr lang="en-US" sz="1600" dirty="0">
                <a:latin typeface="OpenSans-Regular"/>
              </a:rPr>
              <a:t>NLI has many practical applications, including text classification, sentiment analysis, and question answering. It is also important for natural language understanding, as it requires the model to reason and comprehend the semantics of text.</a:t>
            </a:r>
          </a:p>
        </p:txBody>
      </p:sp>
    </p:spTree>
    <p:extLst>
      <p:ext uri="{BB962C8B-B14F-4D97-AF65-F5344CB8AC3E}">
        <p14:creationId xmlns:p14="http://schemas.microsoft.com/office/powerpoint/2010/main" val="281013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CONCLUSION</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30</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6" name="TextBox 5">
            <a:extLst>
              <a:ext uri="{FF2B5EF4-FFF2-40B4-BE49-F238E27FC236}">
                <a16:creationId xmlns:a16="http://schemas.microsoft.com/office/drawing/2014/main" id="{93E64FF3-EB52-0E1F-3750-BC19AA29A4AD}"/>
              </a:ext>
            </a:extLst>
          </p:cNvPr>
          <p:cNvSpPr txBox="1"/>
          <p:nvPr/>
        </p:nvSpPr>
        <p:spPr>
          <a:xfrm>
            <a:off x="1188720" y="1386348"/>
            <a:ext cx="10752201"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 Explored natural language inference using five models: Logistic Regression, </a:t>
            </a:r>
            <a:r>
              <a:rPr lang="en-US" b="0" i="0" dirty="0" err="1">
                <a:solidFill>
                  <a:srgbClr val="0D0D0D"/>
                </a:solidFill>
                <a:effectLst/>
                <a:highlight>
                  <a:srgbClr val="FFFFFF"/>
                </a:highlight>
                <a:latin typeface="Söhne"/>
              </a:rPr>
              <a:t>BiLSTM</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BiGRU</a:t>
            </a:r>
            <a:r>
              <a:rPr lang="en-US" b="0" i="0" dirty="0">
                <a:solidFill>
                  <a:srgbClr val="0D0D0D"/>
                </a:solidFill>
                <a:effectLst/>
                <a:highlight>
                  <a:srgbClr val="FFFFFF"/>
                </a:highlight>
                <a:latin typeface="Söhne"/>
              </a:rPr>
              <a:t>, BERT, T5.</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Discovered that pre-trained models like BERT outperformed traditional models like Logistic Regression.</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Identified challenges  and </a:t>
            </a:r>
            <a:r>
              <a:rPr lang="en-US" dirty="0">
                <a:solidFill>
                  <a:srgbClr val="0D0D0D"/>
                </a:solidFill>
                <a:highlight>
                  <a:srgbClr val="FFFFFF"/>
                </a:highlight>
                <a:latin typeface="Söhne"/>
              </a:rPr>
              <a:t>p</a:t>
            </a:r>
            <a:r>
              <a:rPr lang="en-US" b="0" i="0" dirty="0">
                <a:solidFill>
                  <a:srgbClr val="0D0D0D"/>
                </a:solidFill>
                <a:effectLst/>
                <a:highlight>
                  <a:srgbClr val="FFFFFF"/>
                </a:highlight>
                <a:latin typeface="Söhne"/>
              </a:rPr>
              <a:t>roposed solutions to improve models, including incorporating external knowledge sources and fine-tuning on domain-specific datasets.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Explored T5 model for explanation generation alongside the natural language inference task.</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Initially fine-tuned T5 on a subset of the e-SNLI dataset for NLI, achieving around 51% accuracy for label generation, lower than expected. Generated explanations were not very coherent, indicating a need for further refinement or exploration of alternative approaches.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 summary, our results highlight the significance of leveraging pre-trained models and deep learning methods for tasks in natural language inference. These findings carry substantial implications for a wide array of applications including text classification, sentiment analysis, and question-answering systems.</a:t>
            </a:r>
          </a:p>
        </p:txBody>
      </p:sp>
    </p:spTree>
    <p:extLst>
      <p:ext uri="{BB962C8B-B14F-4D97-AF65-F5344CB8AC3E}">
        <p14:creationId xmlns:p14="http://schemas.microsoft.com/office/powerpoint/2010/main" val="16773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REFERENCES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31</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2" name="Title 1">
            <a:extLst>
              <a:ext uri="{FF2B5EF4-FFF2-40B4-BE49-F238E27FC236}">
                <a16:creationId xmlns:a16="http://schemas.microsoft.com/office/drawing/2014/main" id="{55EDBD73-EAF5-2D2D-961B-BEFF826EE590}"/>
              </a:ext>
            </a:extLst>
          </p:cNvPr>
          <p:cNvSpPr txBox="1">
            <a:spLocks/>
          </p:cNvSpPr>
          <p:nvPr/>
        </p:nvSpPr>
        <p:spPr>
          <a:xfrm>
            <a:off x="649224" y="1905000"/>
            <a:ext cx="9829800" cy="648929"/>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br>
              <a:rPr lang="en-US" sz="3600" dirty="0"/>
            </a:br>
            <a:endParaRPr lang="en-US" sz="3600" dirty="0"/>
          </a:p>
        </p:txBody>
      </p:sp>
      <p:sp>
        <p:nvSpPr>
          <p:cNvPr id="6" name="TextBox 5">
            <a:extLst>
              <a:ext uri="{FF2B5EF4-FFF2-40B4-BE49-F238E27FC236}">
                <a16:creationId xmlns:a16="http://schemas.microsoft.com/office/drawing/2014/main" id="{93E64FF3-EB52-0E1F-3750-BC19AA29A4AD}"/>
              </a:ext>
            </a:extLst>
          </p:cNvPr>
          <p:cNvSpPr txBox="1"/>
          <p:nvPr/>
        </p:nvSpPr>
        <p:spPr>
          <a:xfrm>
            <a:off x="1607554" y="1665748"/>
            <a:ext cx="8994648"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Bowman, S. R.; </a:t>
            </a:r>
            <a:r>
              <a:rPr lang="en-US" dirty="0" err="1">
                <a:solidFill>
                  <a:srgbClr val="0D0D0D"/>
                </a:solidFill>
                <a:highlight>
                  <a:srgbClr val="FFFFFF"/>
                </a:highlight>
                <a:latin typeface="Söhne"/>
              </a:rPr>
              <a:t>Angeli</a:t>
            </a:r>
            <a:r>
              <a:rPr lang="en-US" dirty="0">
                <a:solidFill>
                  <a:srgbClr val="0D0D0D"/>
                </a:solidFill>
                <a:highlight>
                  <a:srgbClr val="FFFFFF"/>
                </a:highlight>
                <a:latin typeface="Söhne"/>
              </a:rPr>
              <a:t>, G.; Potts, C. Manning, C. D. (2015), A large annotated</a:t>
            </a:r>
          </a:p>
          <a:p>
            <a:pPr algn="l"/>
            <a:r>
              <a:rPr lang="en-US" dirty="0">
                <a:solidFill>
                  <a:srgbClr val="0D0D0D"/>
                </a:solidFill>
                <a:highlight>
                  <a:srgbClr val="FFFFFF"/>
                </a:highlight>
                <a:latin typeface="Söhne"/>
              </a:rPr>
              <a:t>      corpus for learning natural language inference, in ’Proceedings of the 2015</a:t>
            </a:r>
          </a:p>
          <a:p>
            <a:pPr algn="l"/>
            <a:r>
              <a:rPr lang="en-US" dirty="0">
                <a:solidFill>
                  <a:srgbClr val="0D0D0D"/>
                </a:solidFill>
                <a:highlight>
                  <a:srgbClr val="FFFFFF"/>
                </a:highlight>
                <a:latin typeface="Söhne"/>
              </a:rPr>
              <a:t>       Conference on Empirical Methods in Natural</a:t>
            </a:r>
          </a:p>
          <a:p>
            <a:pPr algn="l"/>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dirty="0">
                <a:solidFill>
                  <a:srgbClr val="0D0D0D"/>
                </a:solidFill>
                <a:highlight>
                  <a:srgbClr val="FFFFFF"/>
                </a:highlight>
                <a:latin typeface="Söhne"/>
              </a:rPr>
              <a:t>Narang, S., </a:t>
            </a:r>
            <a:r>
              <a:rPr lang="en-US" dirty="0" err="1">
                <a:solidFill>
                  <a:srgbClr val="0D0D0D"/>
                </a:solidFill>
                <a:highlight>
                  <a:srgbClr val="FFFFFF"/>
                </a:highlight>
                <a:latin typeface="Söhne"/>
              </a:rPr>
              <a:t>Raffel</a:t>
            </a:r>
            <a:r>
              <a:rPr lang="en-US" dirty="0">
                <a:solidFill>
                  <a:srgbClr val="0D0D0D"/>
                </a:solidFill>
                <a:highlight>
                  <a:srgbClr val="FFFFFF"/>
                </a:highlight>
                <a:latin typeface="Söhne"/>
              </a:rPr>
              <a:t>, C., Lee, K., Roberts, A., </a:t>
            </a:r>
            <a:r>
              <a:rPr lang="en-US" dirty="0" err="1">
                <a:solidFill>
                  <a:srgbClr val="0D0D0D"/>
                </a:solidFill>
                <a:highlight>
                  <a:srgbClr val="FFFFFF"/>
                </a:highlight>
                <a:latin typeface="Söhne"/>
              </a:rPr>
              <a:t>Fiedel</a:t>
            </a:r>
            <a:r>
              <a:rPr lang="en-US" dirty="0">
                <a:solidFill>
                  <a:srgbClr val="0D0D0D"/>
                </a:solidFill>
                <a:highlight>
                  <a:srgbClr val="FFFFFF"/>
                </a:highlight>
                <a:latin typeface="Söhne"/>
              </a:rPr>
              <a:t>, N., &amp; </a:t>
            </a:r>
            <a:r>
              <a:rPr lang="en-US" dirty="0" err="1">
                <a:solidFill>
                  <a:srgbClr val="0D0D0D"/>
                </a:solidFill>
                <a:highlight>
                  <a:srgbClr val="FFFFFF"/>
                </a:highlight>
                <a:latin typeface="Söhne"/>
              </a:rPr>
              <a:t>Malkan</a:t>
            </a:r>
            <a:r>
              <a:rPr lang="en-US" dirty="0">
                <a:solidFill>
                  <a:srgbClr val="0D0D0D"/>
                </a:solidFill>
                <a:highlight>
                  <a:srgbClr val="FFFFFF"/>
                </a:highlight>
                <a:latin typeface="Söhne"/>
              </a:rPr>
              <a:t>, K. (2020). WT5?! Training Text-to-Text Models to Explain their Predictions. </a:t>
            </a:r>
            <a:r>
              <a:rPr lang="en-US" dirty="0" err="1">
                <a:solidFill>
                  <a:srgbClr val="0D0D0D"/>
                </a:solidFill>
                <a:highlight>
                  <a:srgbClr val="FFFFFF"/>
                </a:highlight>
                <a:latin typeface="Söhne"/>
              </a:rPr>
              <a:t>arXiv</a:t>
            </a:r>
            <a:r>
              <a:rPr lang="en-US" dirty="0">
                <a:solidFill>
                  <a:srgbClr val="0D0D0D"/>
                </a:solidFill>
                <a:highlight>
                  <a:srgbClr val="FFFFFF"/>
                </a:highlight>
                <a:latin typeface="Söhne"/>
              </a:rPr>
              <a:t> preprint arXiv:2004.14546</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IN" dirty="0">
                <a:solidFill>
                  <a:srgbClr val="0D0D0D"/>
                </a:solidFill>
                <a:highlight>
                  <a:srgbClr val="FFFFFF"/>
                </a:highlight>
                <a:latin typeface="Söhne"/>
              </a:rPr>
              <a:t>Devlin, J., Chang, M., Lee, K., &amp; Toutanova, K. (2018). BERT: Pre-training of Deep Bidirectional Transformers for Language Understanding. </a:t>
            </a:r>
            <a:r>
              <a:rPr lang="en-IN" dirty="0" err="1">
                <a:solidFill>
                  <a:srgbClr val="0D0D0D"/>
                </a:solidFill>
                <a:highlight>
                  <a:srgbClr val="FFFFFF"/>
                </a:highlight>
                <a:latin typeface="Söhne"/>
              </a:rPr>
              <a:t>arXiv</a:t>
            </a:r>
            <a:r>
              <a:rPr lang="en-IN" dirty="0">
                <a:solidFill>
                  <a:srgbClr val="0D0D0D"/>
                </a:solidFill>
                <a:highlight>
                  <a:srgbClr val="FFFFFF"/>
                </a:highlight>
                <a:latin typeface="Söhne"/>
              </a:rPr>
              <a:t> preprint arXiv:1810.04805</a:t>
            </a:r>
          </a:p>
          <a:p>
            <a:pPr marL="285750" indent="-285750" algn="l">
              <a:buFont typeface="Arial" panose="020B0604020202020204" pitchFamily="34" charset="0"/>
              <a:buChar char="•"/>
            </a:pPr>
            <a:endParaRPr lang="en-IN" dirty="0">
              <a:solidFill>
                <a:srgbClr val="0D0D0D"/>
              </a:solidFill>
              <a:highlight>
                <a:srgbClr val="FFFFFF"/>
              </a:highlight>
              <a:latin typeface="Söhne"/>
            </a:endParaRPr>
          </a:p>
          <a:p>
            <a:pPr marL="285750" indent="-285750" algn="l">
              <a:buFont typeface="Arial" panose="020B0604020202020204" pitchFamily="34" charset="0"/>
              <a:buChar char="•"/>
            </a:pPr>
            <a:r>
              <a:rPr lang="en-IN" dirty="0">
                <a:solidFill>
                  <a:srgbClr val="0D0D0D"/>
                </a:solidFill>
                <a:highlight>
                  <a:srgbClr val="FFFFFF"/>
                </a:highlight>
                <a:latin typeface="Söhne"/>
              </a:rPr>
              <a:t>Lee, K., Lin, H., &amp; Chen, Y. (2019). NCUEE at MEDIQA 2019: Medical Text Inference Using Ensemble BERT-</a:t>
            </a:r>
            <a:r>
              <a:rPr lang="en-IN" dirty="0" err="1">
                <a:solidFill>
                  <a:srgbClr val="0D0D0D"/>
                </a:solidFill>
                <a:highlight>
                  <a:srgbClr val="FFFFFF"/>
                </a:highlight>
                <a:latin typeface="Söhne"/>
              </a:rPr>
              <a:t>BiLSTM</a:t>
            </a:r>
            <a:r>
              <a:rPr lang="en-IN" dirty="0">
                <a:solidFill>
                  <a:srgbClr val="0D0D0D"/>
                </a:solidFill>
                <a:highlight>
                  <a:srgbClr val="FFFFFF"/>
                </a:highlight>
                <a:latin typeface="Söhne"/>
              </a:rPr>
              <a:t>-Attention Model. In Proceedings of the ACL-</a:t>
            </a:r>
            <a:r>
              <a:rPr lang="en-IN" dirty="0" err="1">
                <a:solidFill>
                  <a:srgbClr val="0D0D0D"/>
                </a:solidFill>
                <a:highlight>
                  <a:srgbClr val="FFFFFF"/>
                </a:highlight>
                <a:latin typeface="Söhne"/>
              </a:rPr>
              <a:t>BioNLP</a:t>
            </a:r>
            <a:r>
              <a:rPr lang="en-IN" dirty="0">
                <a:solidFill>
                  <a:srgbClr val="0D0D0D"/>
                </a:solidFill>
                <a:highlight>
                  <a:srgbClr val="FFFFFF"/>
                </a:highlight>
                <a:latin typeface="Söhne"/>
              </a:rPr>
              <a:t> Workshop 2019 (pp. 50-58). Association for Computational Linguistics. ACL Anthology</a:t>
            </a:r>
          </a:p>
          <a:p>
            <a:pPr marL="285750" indent="-285750" algn="l">
              <a:buFont typeface="Arial" panose="020B0604020202020204" pitchFamily="34" charset="0"/>
              <a:buChar char="•"/>
            </a:pPr>
            <a:endParaRPr lang="en-IN" dirty="0">
              <a:solidFill>
                <a:srgbClr val="0D0D0D"/>
              </a:solidFill>
              <a:highlight>
                <a:srgbClr val="FFFFFF"/>
              </a:highlight>
              <a:latin typeface="Söhne"/>
            </a:endParaRPr>
          </a:p>
        </p:txBody>
      </p:sp>
    </p:spTree>
    <p:extLst>
      <p:ext uri="{BB962C8B-B14F-4D97-AF65-F5344CB8AC3E}">
        <p14:creationId xmlns:p14="http://schemas.microsoft.com/office/powerpoint/2010/main" val="232898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535715" y="1485302"/>
            <a:ext cx="9120570" cy="2791423"/>
          </a:xfrm>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DATASET I : SNLI </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0" name="TextBox 9">
            <a:extLst>
              <a:ext uri="{FF2B5EF4-FFF2-40B4-BE49-F238E27FC236}">
                <a16:creationId xmlns:a16="http://schemas.microsoft.com/office/drawing/2014/main" id="{080A46FE-4050-C06F-BB6D-531D4836078E}"/>
              </a:ext>
            </a:extLst>
          </p:cNvPr>
          <p:cNvSpPr txBox="1"/>
          <p:nvPr/>
        </p:nvSpPr>
        <p:spPr>
          <a:xfrm>
            <a:off x="1484376" y="1386348"/>
            <a:ext cx="9680448" cy="4835426"/>
          </a:xfrm>
          <a:prstGeom prst="rect">
            <a:avLst/>
          </a:prstGeom>
          <a:noFill/>
        </p:spPr>
        <p:txBody>
          <a:bodyPr wrap="square">
            <a:spAutoFit/>
          </a:bodyPr>
          <a:lstStyle/>
          <a:p>
            <a:pPr>
              <a:lnSpc>
                <a:spcPct val="107000"/>
              </a:lnSpc>
              <a:spcAft>
                <a:spcPts val="800"/>
              </a:spcAft>
            </a:pPr>
            <a:r>
              <a:rPr lang="en-IN" kern="0" dirty="0">
                <a:solidFill>
                  <a:srgbClr val="0D0D0D"/>
                </a:solidFill>
                <a:effectLst/>
                <a:latin typeface="Aptos" panose="020B0004020202020204" pitchFamily="34" charset="0"/>
                <a:ea typeface="ArialMT"/>
                <a:cs typeface="ArialMT"/>
              </a:rPr>
              <a:t>SNLI stands for Stanford Natural Language Inference. It is a benchmark dataset for natural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solidFill>
                  <a:srgbClr val="0D0D0D"/>
                </a:solidFill>
                <a:effectLst/>
                <a:latin typeface="Aptos" panose="020B0004020202020204" pitchFamily="34" charset="0"/>
                <a:ea typeface="ArialMT"/>
                <a:cs typeface="ArialMT"/>
              </a:rPr>
              <a:t>language inference tasks.</a:t>
            </a: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0" dirty="0">
                <a:solidFill>
                  <a:srgbClr val="0D0D0D"/>
                </a:solidFill>
                <a:effectLst/>
                <a:latin typeface="Aptos" panose="020B0004020202020204" pitchFamily="34" charset="0"/>
                <a:ea typeface="ArialMT"/>
                <a:cs typeface="ArialMT"/>
              </a:rPr>
              <a:t>All the premises are the image captions from Flicker30 dataset and hence it makes SNLI somewhat genre restricted.</a:t>
            </a:r>
          </a:p>
          <a:p>
            <a:pPr marL="342900" lvl="0" indent="-342900">
              <a:lnSpc>
                <a:spcPct val="107000"/>
              </a:lnSpc>
              <a:buFont typeface="Symbol" panose="05050102010706020507" pitchFamily="18" charset="2"/>
              <a:buChar char=""/>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0" dirty="0">
                <a:solidFill>
                  <a:srgbClr val="0D0D0D"/>
                </a:solidFill>
                <a:effectLst/>
                <a:latin typeface="Aptos" panose="020B0004020202020204" pitchFamily="34" charset="0"/>
                <a:ea typeface="ArialMT"/>
                <a:cs typeface="ArialMT"/>
              </a:rPr>
              <a:t>All the hypotheses are written by Crowd-workers i.e., corresponding to a premise, crowd workers will write 3 sentences one for each class.</a:t>
            </a:r>
          </a:p>
          <a:p>
            <a:pPr marL="342900" lvl="0" indent="-342900">
              <a:lnSpc>
                <a:spcPct val="107000"/>
              </a:lnSpc>
              <a:buFont typeface="Symbol" panose="05050102010706020507" pitchFamily="18" charset="2"/>
              <a:buChar char=""/>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0" dirty="0">
                <a:solidFill>
                  <a:srgbClr val="0D0D0D"/>
                </a:solidFill>
                <a:effectLst/>
                <a:latin typeface="Aptos" panose="020B0004020202020204" pitchFamily="34" charset="0"/>
                <a:ea typeface="ArialMT"/>
                <a:cs typeface="ArialMT"/>
              </a:rPr>
              <a:t>Total of 550152 train examples with 10,000 as dev samples and 10,000 as test samples, balanced equally across 3 classes.</a:t>
            </a:r>
          </a:p>
          <a:p>
            <a:pPr marL="342900" lvl="0" indent="-342900">
              <a:lnSpc>
                <a:spcPct val="107000"/>
              </a:lnSpc>
              <a:buFont typeface="Symbol" panose="05050102010706020507" pitchFamily="18" charset="2"/>
              <a:buChar char=""/>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0" dirty="0">
                <a:solidFill>
                  <a:srgbClr val="0D0D0D"/>
                </a:solidFill>
                <a:effectLst/>
                <a:latin typeface="Aptos" panose="020B0004020202020204" pitchFamily="34" charset="0"/>
                <a:ea typeface="ArialMT"/>
                <a:cs typeface="ArialMT"/>
              </a:rPr>
              <a:t>Mean token length in SNLI dataset i.e., the average number of words per sentence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kern="0" dirty="0">
                <a:solidFill>
                  <a:srgbClr val="0D0D0D"/>
                </a:solidFill>
                <a:effectLst/>
                <a:latin typeface="Aptos" panose="020B0004020202020204" pitchFamily="34" charset="0"/>
                <a:ea typeface="ArialMT"/>
                <a:cs typeface="ArialMT"/>
              </a:rPr>
              <a:t>For premise - 12.9</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kern="0" dirty="0">
                <a:solidFill>
                  <a:srgbClr val="0D0D0D"/>
                </a:solidFill>
                <a:effectLst/>
                <a:latin typeface="Aptos" panose="020B0004020202020204" pitchFamily="34" charset="0"/>
                <a:ea typeface="ArialMT"/>
                <a:cs typeface="ArialMT"/>
              </a:rPr>
              <a:t>For hypothesis - 7.4</a:t>
            </a:r>
          </a:p>
        </p:txBody>
      </p:sp>
    </p:spTree>
    <p:extLst>
      <p:ext uri="{BB962C8B-B14F-4D97-AF65-F5344CB8AC3E}">
        <p14:creationId xmlns:p14="http://schemas.microsoft.com/office/powerpoint/2010/main" val="269975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DATASET </a:t>
            </a:r>
            <a:r>
              <a:rPr lang="en-US" sz="3600" dirty="0" err="1">
                <a:latin typeface="+mj-lt"/>
              </a:rPr>
              <a:t>Ii</a:t>
            </a:r>
            <a:r>
              <a:rPr lang="en-US" sz="3600" dirty="0">
                <a:latin typeface="+mj-lt"/>
              </a:rPr>
              <a:t> : MULTI-NLI</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0" name="TextBox 9">
            <a:extLst>
              <a:ext uri="{FF2B5EF4-FFF2-40B4-BE49-F238E27FC236}">
                <a16:creationId xmlns:a16="http://schemas.microsoft.com/office/drawing/2014/main" id="{080A46FE-4050-C06F-BB6D-531D4836078E}"/>
              </a:ext>
            </a:extLst>
          </p:cNvPr>
          <p:cNvSpPr txBox="1"/>
          <p:nvPr/>
        </p:nvSpPr>
        <p:spPr>
          <a:xfrm>
            <a:off x="1484376" y="1386348"/>
            <a:ext cx="9680448" cy="3139321"/>
          </a:xfrm>
          <a:prstGeom prst="rect">
            <a:avLst/>
          </a:prstGeom>
          <a:noFill/>
        </p:spPr>
        <p:txBody>
          <a:bodyPr wrap="square">
            <a:spAutoFit/>
          </a:bodyPr>
          <a:lstStyle/>
          <a:p>
            <a:pPr indent="-285750">
              <a:buFont typeface="Arial" panose="020B0604020202020204" pitchFamily="34" charset="0"/>
              <a:buChar char="•"/>
            </a:pPr>
            <a:r>
              <a:rPr lang="en-US" dirty="0">
                <a:solidFill>
                  <a:srgbClr val="0D0D0D"/>
                </a:solidFill>
                <a:highlight>
                  <a:srgbClr val="FFFFFF"/>
                </a:highlight>
                <a:latin typeface="Söhne"/>
              </a:rPr>
              <a:t> It contains 570k sentence pairs for training and validation, and 10k sentence </a:t>
            </a:r>
            <a:r>
              <a:rPr lang="en-IN" dirty="0">
                <a:solidFill>
                  <a:srgbClr val="0D0D0D"/>
                </a:solidFill>
                <a:highlight>
                  <a:srgbClr val="FFFFFF"/>
                </a:highlight>
                <a:latin typeface="Söhne"/>
              </a:rPr>
              <a:t>pairs for testing.</a:t>
            </a:r>
          </a:p>
          <a:p>
            <a:pPr indent="-285750">
              <a:buFont typeface="Arial" panose="020B0604020202020204" pitchFamily="34" charset="0"/>
              <a:buChar char="•"/>
            </a:pPr>
            <a:endParaRPr lang="en-IN" dirty="0">
              <a:solidFill>
                <a:srgbClr val="0D0D0D"/>
              </a:solidFill>
              <a:highlight>
                <a:srgbClr val="FFFFFF"/>
              </a:highlight>
              <a:latin typeface="Söhne"/>
            </a:endParaRPr>
          </a:p>
          <a:p>
            <a:pPr indent="-285750">
              <a:buFont typeface="Arial" panose="020B0604020202020204" pitchFamily="34" charset="0"/>
              <a:buChar char="•"/>
            </a:pPr>
            <a:r>
              <a:rPr lang="en-US" dirty="0">
                <a:solidFill>
                  <a:srgbClr val="0D0D0D"/>
                </a:solidFill>
                <a:highlight>
                  <a:srgbClr val="FFFFFF"/>
                </a:highlight>
                <a:latin typeface="Söhne"/>
              </a:rPr>
              <a:t>The Multi-Genre Natural Language Inference (</a:t>
            </a:r>
            <a:r>
              <a:rPr lang="en-US" dirty="0" err="1">
                <a:solidFill>
                  <a:srgbClr val="0D0D0D"/>
                </a:solidFill>
                <a:highlight>
                  <a:srgbClr val="FFFFFF"/>
                </a:highlight>
                <a:latin typeface="Söhne"/>
              </a:rPr>
              <a:t>MultiNLI</a:t>
            </a:r>
            <a:r>
              <a:rPr lang="en-US" dirty="0">
                <a:solidFill>
                  <a:srgbClr val="0D0D0D"/>
                </a:solidFill>
                <a:highlight>
                  <a:srgbClr val="FFFFFF"/>
                </a:highlight>
                <a:latin typeface="Söhne"/>
              </a:rPr>
              <a:t>) corpus is an extension of the SNLI corpus,  designed to address its limitations in genre and domain </a:t>
            </a:r>
            <a:r>
              <a:rPr lang="en-IN" dirty="0">
                <a:solidFill>
                  <a:srgbClr val="0D0D0D"/>
                </a:solidFill>
                <a:highlight>
                  <a:srgbClr val="FFFFFF"/>
                </a:highlight>
                <a:latin typeface="Söhne"/>
              </a:rPr>
              <a:t>coverage.</a:t>
            </a:r>
          </a:p>
          <a:p>
            <a:pPr indent="-285750">
              <a:buFont typeface="Arial" panose="020B0604020202020204" pitchFamily="34" charset="0"/>
              <a:buChar char="•"/>
            </a:pPr>
            <a:endParaRPr lang="en-IN" dirty="0">
              <a:solidFill>
                <a:srgbClr val="0D0D0D"/>
              </a:solidFill>
              <a:highlight>
                <a:srgbClr val="FFFFFF"/>
              </a:highlight>
              <a:latin typeface="Söhne"/>
            </a:endParaRPr>
          </a:p>
          <a:p>
            <a:pPr indent="-285750">
              <a:buFont typeface="Arial" panose="020B0604020202020204" pitchFamily="34" charset="0"/>
              <a:buChar char="•"/>
            </a:pPr>
            <a:r>
              <a:rPr lang="en-IN" dirty="0" err="1">
                <a:solidFill>
                  <a:srgbClr val="0D0D0D"/>
                </a:solidFill>
                <a:highlight>
                  <a:srgbClr val="FFFFFF"/>
                </a:highlight>
                <a:latin typeface="Söhne"/>
              </a:rPr>
              <a:t>MultiNLI</a:t>
            </a:r>
            <a:r>
              <a:rPr lang="en-IN" dirty="0">
                <a:solidFill>
                  <a:srgbClr val="0D0D0D"/>
                </a:solidFill>
                <a:highlight>
                  <a:srgbClr val="FFFFFF"/>
                </a:highlight>
                <a:latin typeface="Söhne"/>
              </a:rPr>
              <a:t> contains sentence pairs from 10 different genres, such as fiction, </a:t>
            </a:r>
            <a:r>
              <a:rPr lang="en-US" dirty="0">
                <a:solidFill>
                  <a:srgbClr val="0D0D0D"/>
                </a:solidFill>
                <a:highlight>
                  <a:srgbClr val="FFFFFF"/>
                </a:highlight>
                <a:latin typeface="Söhne"/>
              </a:rPr>
              <a:t>government, and telephone, providing a more diverse and challenging dataset </a:t>
            </a:r>
            <a:r>
              <a:rPr lang="en-IN" dirty="0">
                <a:solidFill>
                  <a:srgbClr val="0D0D0D"/>
                </a:solidFill>
                <a:highlight>
                  <a:srgbClr val="FFFFFF"/>
                </a:highlight>
                <a:latin typeface="Söhne"/>
              </a:rPr>
              <a:t>for natural language inference.</a:t>
            </a:r>
          </a:p>
          <a:p>
            <a:pPr indent="-285750">
              <a:buFont typeface="Arial" panose="020B0604020202020204" pitchFamily="34" charset="0"/>
              <a:buChar char="•"/>
            </a:pPr>
            <a:endParaRPr lang="en-IN" dirty="0">
              <a:solidFill>
                <a:srgbClr val="0D0D0D"/>
              </a:solidFill>
              <a:highlight>
                <a:srgbClr val="FFFFFF"/>
              </a:highlight>
              <a:latin typeface="Söhne"/>
            </a:endParaRPr>
          </a:p>
          <a:p>
            <a:pPr indent="-285750">
              <a:buFont typeface="Arial" panose="020B0604020202020204" pitchFamily="34" charset="0"/>
              <a:buChar char="•"/>
            </a:pPr>
            <a:r>
              <a:rPr lang="en-US" dirty="0">
                <a:solidFill>
                  <a:srgbClr val="0D0D0D"/>
                </a:solidFill>
                <a:highlight>
                  <a:srgbClr val="FFFFFF"/>
                </a:highlight>
                <a:latin typeface="Söhne"/>
              </a:rPr>
              <a:t>Similar to SNLI, the task is to predict whether the hypothesis is entailed, contradicted, or neutral with respect to the premise</a:t>
            </a:r>
          </a:p>
          <a:p>
            <a:pPr algn="l"/>
            <a:endParaRPr lang="en-US" sz="1800" dirty="0">
              <a:latin typeface="+mj-lt"/>
            </a:endParaRPr>
          </a:p>
        </p:txBody>
      </p:sp>
    </p:spTree>
    <p:extLst>
      <p:ext uri="{BB962C8B-B14F-4D97-AF65-F5344CB8AC3E}">
        <p14:creationId xmlns:p14="http://schemas.microsoft.com/office/powerpoint/2010/main" val="368382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648929"/>
          </a:xfrm>
        </p:spPr>
        <p:txBody>
          <a:bodyPr/>
          <a:lstStyle/>
          <a:p>
            <a:r>
              <a:rPr lang="en-US" sz="3600" dirty="0">
                <a:latin typeface="+mj-lt"/>
              </a:rPr>
              <a:t>DATASET Iii : e-SNLI</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10" name="TextBox 9">
            <a:extLst>
              <a:ext uri="{FF2B5EF4-FFF2-40B4-BE49-F238E27FC236}">
                <a16:creationId xmlns:a16="http://schemas.microsoft.com/office/drawing/2014/main" id="{080A46FE-4050-C06F-BB6D-531D4836078E}"/>
              </a:ext>
            </a:extLst>
          </p:cNvPr>
          <p:cNvSpPr txBox="1"/>
          <p:nvPr/>
        </p:nvSpPr>
        <p:spPr>
          <a:xfrm>
            <a:off x="1484376" y="1386348"/>
            <a:ext cx="9829800" cy="5355312"/>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 e-SNLI is a dataset for Natural Language Inference (NLI) tasks, similar to SNLI but more comprehensive.</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It consists of 569,033 sentence pairs, each annotated with one of three relationships: "contradiction," "entailment," or "neutral.“</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Each pair includes a premise sentence and a hypothesis sentence, covering diverse scenarios and contexts.</a:t>
            </a:r>
          </a:p>
          <a:p>
            <a:pPr algn="l">
              <a:buFont typeface="Arial" panose="020B0604020202020204" pitchFamily="34" charset="0"/>
              <a:buChar char="•"/>
            </a:pPr>
            <a:endParaRPr lang="en-US" dirty="0">
              <a:solidFill>
                <a:srgbClr val="0D0D0D"/>
              </a:solidFill>
              <a:highlight>
                <a:srgbClr val="FFFFFF"/>
              </a:highlight>
              <a:latin typeface="Söhne"/>
            </a:endParaRPr>
          </a:p>
          <a:p>
            <a:pPr>
              <a:buFont typeface="Arial" panose="020B0604020202020204" pitchFamily="34" charset="0"/>
              <a:buChar char="•"/>
            </a:pPr>
            <a:r>
              <a:rPr lang="en-IN" dirty="0">
                <a:solidFill>
                  <a:srgbClr val="0D0D0D"/>
                </a:solidFill>
                <a:highlight>
                  <a:srgbClr val="FFFFFF"/>
                </a:highlight>
                <a:latin typeface="Söhne"/>
              </a:rPr>
              <a:t>. Its comprehensive annotations, diverse scenarios, and rigorous quality control measures make it a cornerstone for developing and evaluating NLI models.</a:t>
            </a:r>
            <a:endParaRPr lang="en-US" dirty="0">
              <a:solidFill>
                <a:srgbClr val="0D0D0D"/>
              </a:solidFill>
              <a:highlight>
                <a:srgbClr val="FFFFFF"/>
              </a:highlight>
              <a:latin typeface="Söhne"/>
            </a:endParaRP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Here is what a sample from the e-SNLI dataset looks like:</a:t>
            </a:r>
          </a:p>
          <a:p>
            <a:pPr algn="l"/>
            <a:endParaRPr lang="en-US" b="0" i="0" dirty="0">
              <a:solidFill>
                <a:srgbClr val="0D0D0D"/>
              </a:solidFill>
              <a:effectLst/>
              <a:highlight>
                <a:srgbClr val="FFFFFF"/>
              </a:highlight>
              <a:latin typeface="Söhne"/>
            </a:endParaRPr>
          </a:p>
          <a:p>
            <a:pPr lvl="1"/>
            <a:r>
              <a:rPr lang="en-US" b="0" i="1" dirty="0">
                <a:solidFill>
                  <a:srgbClr val="0D0D0D"/>
                </a:solidFill>
                <a:effectLst/>
                <a:highlight>
                  <a:srgbClr val="FFFFFF"/>
                </a:highlight>
                <a:latin typeface="Söhne"/>
              </a:rPr>
              <a:t>Premise</a:t>
            </a:r>
            <a:r>
              <a:rPr lang="en-US" b="0" i="0" dirty="0">
                <a:solidFill>
                  <a:srgbClr val="0D0D0D"/>
                </a:solidFill>
                <a:effectLst/>
                <a:highlight>
                  <a:srgbClr val="FFFFFF"/>
                </a:highlight>
                <a:latin typeface="Söhne"/>
              </a:rPr>
              <a:t>: A person in a blue shirt and tan shorts getting ready to roll a bowling ball down the alley.    </a:t>
            </a:r>
            <a:r>
              <a:rPr lang="en-US" b="0" i="1" dirty="0">
                <a:solidFill>
                  <a:srgbClr val="0D0D0D"/>
                </a:solidFill>
                <a:effectLst/>
                <a:highlight>
                  <a:srgbClr val="FFFFFF"/>
                </a:highlight>
                <a:latin typeface="Söhne"/>
              </a:rPr>
              <a:t>Hypothesis</a:t>
            </a:r>
            <a:r>
              <a:rPr lang="en-US" b="0" i="0" dirty="0">
                <a:solidFill>
                  <a:srgbClr val="0D0D0D"/>
                </a:solidFill>
                <a:effectLst/>
                <a:highlight>
                  <a:srgbClr val="FFFFFF"/>
                </a:highlight>
                <a:latin typeface="Söhne"/>
              </a:rPr>
              <a:t>: A person is napping on the couch. </a:t>
            </a:r>
          </a:p>
          <a:p>
            <a:pPr lvl="1"/>
            <a:r>
              <a:rPr lang="en-US" b="0" i="1" dirty="0">
                <a:solidFill>
                  <a:srgbClr val="0D0D0D"/>
                </a:solidFill>
                <a:effectLst/>
                <a:highlight>
                  <a:srgbClr val="FFFFFF"/>
                </a:highlight>
                <a:latin typeface="Söhne"/>
              </a:rPr>
              <a:t>Predicted label</a:t>
            </a:r>
            <a:r>
              <a:rPr lang="en-US" b="0" i="0" dirty="0">
                <a:solidFill>
                  <a:srgbClr val="0D0D0D"/>
                </a:solidFill>
                <a:effectLst/>
                <a:highlight>
                  <a:srgbClr val="FFFFFF"/>
                </a:highlight>
                <a:latin typeface="Söhne"/>
              </a:rPr>
              <a:t>: contradiction </a:t>
            </a:r>
          </a:p>
          <a:p>
            <a:pPr lvl="1"/>
            <a:r>
              <a:rPr lang="en-US" b="0" i="1"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person cannot be napping and getting ready to roll a bowling ball at the same time.</a:t>
            </a:r>
          </a:p>
          <a:p>
            <a:pPr lvl="1"/>
            <a:endParaRPr lang="en-US" b="0" i="0" dirty="0">
              <a:solidFill>
                <a:srgbClr val="0D0D0D"/>
              </a:solidFill>
              <a:effectLst/>
              <a:highlight>
                <a:srgbClr val="FFFFFF"/>
              </a:highlight>
              <a:latin typeface="Söhne"/>
            </a:endParaRPr>
          </a:p>
          <a:p>
            <a:endParaRPr lang="en-US" sz="1800" dirty="0">
              <a:latin typeface="+mj-lt"/>
            </a:endParaRP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029843" y="2362200"/>
            <a:ext cx="10132314" cy="733425"/>
          </a:xfrm>
        </p:spPr>
        <p:txBody>
          <a:bodyPr/>
          <a:lstStyle/>
          <a:p>
            <a:r>
              <a:rPr lang="en-US" dirty="0"/>
              <a:t>IMPLEMENTATION</a:t>
            </a:r>
          </a:p>
        </p:txBody>
      </p:sp>
    </p:spTree>
    <p:extLst>
      <p:ext uri="{BB962C8B-B14F-4D97-AF65-F5344CB8AC3E}">
        <p14:creationId xmlns:p14="http://schemas.microsoft.com/office/powerpoint/2010/main" val="292441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801173"/>
            <a:ext cx="9829800" cy="648929"/>
          </a:xfrm>
        </p:spPr>
        <p:txBody>
          <a:bodyPr/>
          <a:lstStyle/>
          <a:p>
            <a:pPr lvl="1" algn="ctr"/>
            <a:r>
              <a:rPr lang="en-US" sz="4000" dirty="0"/>
              <a:t>MODELS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9" name="TextBox 8">
            <a:extLst>
              <a:ext uri="{FF2B5EF4-FFF2-40B4-BE49-F238E27FC236}">
                <a16:creationId xmlns:a16="http://schemas.microsoft.com/office/drawing/2014/main" id="{9B050758-FD37-DA47-ECFF-650D6BCC59E0}"/>
              </a:ext>
            </a:extLst>
          </p:cNvPr>
          <p:cNvSpPr txBox="1"/>
          <p:nvPr/>
        </p:nvSpPr>
        <p:spPr>
          <a:xfrm>
            <a:off x="1335024" y="1823141"/>
            <a:ext cx="9979152" cy="3631763"/>
          </a:xfrm>
          <a:prstGeom prst="rect">
            <a:avLst/>
          </a:prstGeom>
          <a:noFill/>
        </p:spPr>
        <p:txBody>
          <a:bodyPr wrap="square">
            <a:spAutoFit/>
          </a:bodyPr>
          <a:lstStyle/>
          <a:p>
            <a:pPr indent="-285750">
              <a:buFont typeface="Arial" panose="020B0604020202020204" pitchFamily="34" charset="0"/>
              <a:buChar char="•"/>
            </a:pPr>
            <a:r>
              <a:rPr lang="en-US" b="1" kern="0" dirty="0">
                <a:solidFill>
                  <a:srgbClr val="0D0D0D"/>
                </a:solidFill>
                <a:latin typeface="Aptos" panose="020B0004020202020204" pitchFamily="34" charset="0"/>
              </a:rPr>
              <a:t>Logistic Regression</a:t>
            </a:r>
            <a:r>
              <a:rPr lang="en-US" kern="0" dirty="0">
                <a:solidFill>
                  <a:srgbClr val="0D0D0D"/>
                </a:solidFill>
                <a:latin typeface="Aptos" panose="020B0004020202020204" pitchFamily="34" charset="0"/>
              </a:rPr>
              <a:t>: a simple baseline model that uses bag-of-words features to predict the relationship between two sentences.</a:t>
            </a:r>
          </a:p>
          <a:p>
            <a:pPr indent="-285750">
              <a:buFont typeface="Arial" panose="020B0604020202020204" pitchFamily="34" charset="0"/>
              <a:buChar char="•"/>
            </a:pPr>
            <a:endParaRPr lang="en-US" kern="0" dirty="0">
              <a:solidFill>
                <a:srgbClr val="0D0D0D"/>
              </a:solidFill>
              <a:latin typeface="Aptos" panose="020B0004020202020204" pitchFamily="34" charset="0"/>
            </a:endParaRPr>
          </a:p>
          <a:p>
            <a:pPr indent="-285750">
              <a:buFont typeface="Arial" panose="020B0604020202020204" pitchFamily="34" charset="0"/>
              <a:buChar char="•"/>
            </a:pPr>
            <a:r>
              <a:rPr lang="en-US" kern="0" dirty="0">
                <a:solidFill>
                  <a:srgbClr val="0D0D0D"/>
                </a:solidFill>
                <a:latin typeface="Aptos" panose="020B0004020202020204" pitchFamily="34" charset="0"/>
              </a:rPr>
              <a:t> </a:t>
            </a:r>
            <a:r>
              <a:rPr lang="en-US" b="1" kern="0" dirty="0" err="1">
                <a:solidFill>
                  <a:srgbClr val="0D0D0D"/>
                </a:solidFill>
                <a:latin typeface="Aptos" panose="020B0004020202020204" pitchFamily="34" charset="0"/>
              </a:rPr>
              <a:t>BiLSTM</a:t>
            </a:r>
            <a:r>
              <a:rPr lang="en-US" kern="0" dirty="0">
                <a:solidFill>
                  <a:srgbClr val="0D0D0D"/>
                </a:solidFill>
                <a:latin typeface="Aptos" panose="020B0004020202020204" pitchFamily="34" charset="0"/>
              </a:rPr>
              <a:t>: a model that uses bidirectional LSTMs to capture contextual information from both sentences and make the final decision based on the concatenation of the last hidden states.</a:t>
            </a:r>
          </a:p>
          <a:p>
            <a:pPr indent="-285750">
              <a:buFont typeface="Arial" panose="020B0604020202020204" pitchFamily="34" charset="0"/>
              <a:buChar char="•"/>
            </a:pPr>
            <a:endParaRPr lang="en-US" kern="0" dirty="0">
              <a:solidFill>
                <a:srgbClr val="0D0D0D"/>
              </a:solidFill>
              <a:latin typeface="Aptos" panose="020B0004020202020204" pitchFamily="34" charset="0"/>
            </a:endParaRPr>
          </a:p>
          <a:p>
            <a:pPr indent="-285750">
              <a:buFont typeface="Arial" panose="020B0604020202020204" pitchFamily="34" charset="0"/>
              <a:buChar char="•"/>
            </a:pPr>
            <a:r>
              <a:rPr lang="en-US" kern="0" dirty="0">
                <a:solidFill>
                  <a:srgbClr val="0D0D0D"/>
                </a:solidFill>
                <a:latin typeface="Aptos" panose="020B0004020202020204" pitchFamily="34" charset="0"/>
              </a:rPr>
              <a:t> </a:t>
            </a:r>
            <a:r>
              <a:rPr lang="en-US" b="1" kern="0" dirty="0" err="1">
                <a:solidFill>
                  <a:srgbClr val="0D0D0D"/>
                </a:solidFill>
                <a:latin typeface="Aptos" panose="020B0004020202020204" pitchFamily="34" charset="0"/>
              </a:rPr>
              <a:t>BiGRU</a:t>
            </a:r>
            <a:r>
              <a:rPr lang="en-US" kern="0" dirty="0">
                <a:solidFill>
                  <a:srgbClr val="0D0D0D"/>
                </a:solidFill>
                <a:latin typeface="Aptos" panose="020B0004020202020204" pitchFamily="34" charset="0"/>
              </a:rPr>
              <a:t>: a similar model to </a:t>
            </a:r>
            <a:r>
              <a:rPr lang="en-US" kern="0" dirty="0" err="1">
                <a:solidFill>
                  <a:srgbClr val="0D0D0D"/>
                </a:solidFill>
                <a:latin typeface="Aptos" panose="020B0004020202020204" pitchFamily="34" charset="0"/>
              </a:rPr>
              <a:t>BiLSTM</a:t>
            </a:r>
            <a:r>
              <a:rPr lang="en-US" kern="0" dirty="0">
                <a:solidFill>
                  <a:srgbClr val="0D0D0D"/>
                </a:solidFill>
                <a:latin typeface="Aptos" panose="020B0004020202020204" pitchFamily="34" charset="0"/>
              </a:rPr>
              <a:t>, but using GRUs instead of LSTMs, which are faster and have fewer parameters.</a:t>
            </a:r>
          </a:p>
          <a:p>
            <a:endParaRPr lang="en-US" kern="0" dirty="0">
              <a:solidFill>
                <a:srgbClr val="0D0D0D"/>
              </a:solidFill>
              <a:latin typeface="Aptos" panose="020B0004020202020204" pitchFamily="34" charset="0"/>
            </a:endParaRPr>
          </a:p>
          <a:p>
            <a:pPr marL="285750" indent="-285750" algn="l">
              <a:buFont typeface="Arial" panose="020B0604020202020204" pitchFamily="34" charset="0"/>
              <a:buChar char="•"/>
            </a:pPr>
            <a:r>
              <a:rPr lang="en-US" b="1" i="0" u="none" strike="noStrike" baseline="0" dirty="0">
                <a:latin typeface="Aptos" panose="020B0004020202020204" pitchFamily="34" charset="0"/>
              </a:rPr>
              <a:t>BERT</a:t>
            </a:r>
            <a:r>
              <a:rPr lang="en-US" b="0" i="0" u="none" strike="noStrike" baseline="0" dirty="0">
                <a:latin typeface="OpenSans-Regular"/>
              </a:rPr>
              <a:t>: </a:t>
            </a:r>
            <a:r>
              <a:rPr lang="en-US" kern="0" dirty="0">
                <a:solidFill>
                  <a:srgbClr val="0D0D0D"/>
                </a:solidFill>
                <a:latin typeface="Aptos" panose="020B0004020202020204" pitchFamily="34" charset="0"/>
              </a:rPr>
              <a:t>a transformer-based model that uses a multi-layer bidirectional</a:t>
            </a:r>
          </a:p>
          <a:p>
            <a:pPr algn="l"/>
            <a:r>
              <a:rPr lang="en-US" kern="0" dirty="0">
                <a:solidFill>
                  <a:srgbClr val="0D0D0D"/>
                </a:solidFill>
                <a:latin typeface="Aptos" panose="020B0004020202020204" pitchFamily="34" charset="0"/>
              </a:rPr>
              <a:t>architecture to learn contextual representations of words and sentences. It has</a:t>
            </a:r>
          </a:p>
          <a:p>
            <a:pPr algn="l"/>
            <a:r>
              <a:rPr lang="en-US" kern="0" dirty="0">
                <a:solidFill>
                  <a:srgbClr val="0D0D0D"/>
                </a:solidFill>
                <a:latin typeface="Aptos" panose="020B0004020202020204" pitchFamily="34" charset="0"/>
              </a:rPr>
              <a:t>achieved state-of-the-art results on many NLP tasks.</a:t>
            </a:r>
          </a:p>
          <a:p>
            <a:pPr algn="l"/>
            <a:endParaRPr lang="en-US" sz="1400" kern="0" dirty="0">
              <a:solidFill>
                <a:srgbClr val="0D0D0D"/>
              </a:solidFill>
              <a:latin typeface="Aptos" panose="020B0004020202020204" pitchFamily="34" charset="0"/>
            </a:endParaRPr>
          </a:p>
        </p:txBody>
      </p:sp>
    </p:spTree>
    <p:extLst>
      <p:ext uri="{BB962C8B-B14F-4D97-AF65-F5344CB8AC3E}">
        <p14:creationId xmlns:p14="http://schemas.microsoft.com/office/powerpoint/2010/main" val="54552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801173"/>
            <a:ext cx="9829800" cy="648929"/>
          </a:xfrm>
        </p:spPr>
        <p:txBody>
          <a:bodyPr/>
          <a:lstStyle/>
          <a:p>
            <a:pPr lvl="1" algn="ctr"/>
            <a:r>
              <a:rPr lang="en-US" sz="4000" dirty="0"/>
              <a:t>MODELS</a:t>
            </a:r>
            <a:br>
              <a:rPr lang="en-US" sz="3600" dirty="0">
                <a:latin typeface="+mj-lt"/>
              </a:rPr>
            </a:br>
            <a:endParaRPr lang="en-US" sz="3600" dirty="0">
              <a:latin typeface="+mj-lt"/>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8" name="Title 1">
            <a:extLst>
              <a:ext uri="{FF2B5EF4-FFF2-40B4-BE49-F238E27FC236}">
                <a16:creationId xmlns:a16="http://schemas.microsoft.com/office/drawing/2014/main" id="{7996A3D6-EB95-4808-0439-7DD66346A418}"/>
              </a:ext>
            </a:extLst>
          </p:cNvPr>
          <p:cNvSpPr txBox="1">
            <a:spLocks/>
          </p:cNvSpPr>
          <p:nvPr/>
        </p:nvSpPr>
        <p:spPr>
          <a:xfrm>
            <a:off x="877824" y="1386348"/>
            <a:ext cx="9829800" cy="4817603"/>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endParaRPr lang="en-US" dirty="0"/>
          </a:p>
        </p:txBody>
      </p:sp>
      <p:sp>
        <p:nvSpPr>
          <p:cNvPr id="9" name="TextBox 8">
            <a:extLst>
              <a:ext uri="{FF2B5EF4-FFF2-40B4-BE49-F238E27FC236}">
                <a16:creationId xmlns:a16="http://schemas.microsoft.com/office/drawing/2014/main" id="{9B050758-FD37-DA47-ECFF-650D6BCC59E0}"/>
              </a:ext>
            </a:extLst>
          </p:cNvPr>
          <p:cNvSpPr txBox="1"/>
          <p:nvPr/>
        </p:nvSpPr>
        <p:spPr>
          <a:xfrm>
            <a:off x="1335024" y="1997839"/>
            <a:ext cx="9979152" cy="2862322"/>
          </a:xfrm>
          <a:prstGeom prst="rect">
            <a:avLst/>
          </a:prstGeom>
          <a:noFill/>
        </p:spPr>
        <p:txBody>
          <a:bodyPr wrap="square">
            <a:spAutoFit/>
          </a:bodyPr>
          <a:lstStyle/>
          <a:p>
            <a:pPr indent="-285750">
              <a:buFont typeface="Arial" panose="020B0604020202020204" pitchFamily="34" charset="0"/>
              <a:buChar char="•"/>
            </a:pPr>
            <a:r>
              <a:rPr lang="en-US" b="1" kern="0" dirty="0">
                <a:solidFill>
                  <a:srgbClr val="0D0D0D"/>
                </a:solidFill>
                <a:latin typeface="Aptos" panose="020B0004020202020204" pitchFamily="34" charset="0"/>
              </a:rPr>
              <a:t>T5</a:t>
            </a:r>
            <a:r>
              <a:rPr lang="en-US" kern="0" dirty="0">
                <a:solidFill>
                  <a:srgbClr val="0D0D0D"/>
                </a:solidFill>
                <a:latin typeface="Aptos" panose="020B0004020202020204" pitchFamily="34" charset="0"/>
              </a:rPr>
              <a:t>: </a:t>
            </a:r>
            <a:r>
              <a:rPr lang="en-US" b="0" i="0" dirty="0">
                <a:solidFill>
                  <a:srgbClr val="0D0D0D"/>
                </a:solidFill>
                <a:effectLst/>
                <a:highlight>
                  <a:srgbClr val="FFFFFF"/>
                </a:highlight>
                <a:latin typeface="Söhne"/>
              </a:rPr>
              <a:t>(Text-To-Text Transfer Transformer) is a versatile language model developed by Google, capable of performing various text-to-text tasks by framing them uniformly. It employs a transformer architecture and achieves state-of-the-art performance across a wide range of natural language processing tasks through pre-training and fine-tuning.</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We selected these models to encompass a spectrum of techniques employed in NLP, spanning from conventional bag-of-words methods to cutting-edge deep learning architectures. This decision enabled us to examine the merits and limitations of each approach while facilitating direct performance comparisons. Furthermore, their extensive usage in prior research on natural language inference facilitated our analysis and facilitated result comparison.</a:t>
            </a:r>
            <a:endParaRPr lang="en-IN" kern="0" dirty="0">
              <a:solidFill>
                <a:srgbClr val="0D0D0D"/>
              </a:solidFill>
              <a:latin typeface="Aptos" panose="020B0004020202020204" pitchFamily="34" charset="0"/>
            </a:endParaRPr>
          </a:p>
        </p:txBody>
      </p:sp>
    </p:spTree>
    <p:extLst>
      <p:ext uri="{BB962C8B-B14F-4D97-AF65-F5344CB8AC3E}">
        <p14:creationId xmlns:p14="http://schemas.microsoft.com/office/powerpoint/2010/main" val="410081494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{2E204B99-67CA-4BA7-8F15-A0EFF4381F2B}tf67061901_win32</Template>
  <TotalTime>174</TotalTime>
  <Words>3264</Words>
  <Application>Microsoft Office PowerPoint</Application>
  <PresentationFormat>Widescreen</PresentationFormat>
  <Paragraphs>414</Paragraphs>
  <Slides>32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Aptos</vt:lpstr>
      <vt:lpstr>Arial</vt:lpstr>
      <vt:lpstr>Calibri</vt:lpstr>
      <vt:lpstr>CMTI10</vt:lpstr>
      <vt:lpstr>Courier New</vt:lpstr>
      <vt:lpstr>Daytona Condensed Light</vt:lpstr>
      <vt:lpstr>OpenSans-Bold</vt:lpstr>
      <vt:lpstr>OpenSans-Regular</vt:lpstr>
      <vt:lpstr>Posterama</vt:lpstr>
      <vt:lpstr>Söhne</vt:lpstr>
      <vt:lpstr>Symbol</vt:lpstr>
      <vt:lpstr>Times New Roman</vt:lpstr>
      <vt:lpstr>Office Theme</vt:lpstr>
      <vt:lpstr>Natural Language Inference   Intro to NLP - CS7.401 </vt:lpstr>
      <vt:lpstr>TABLE OF CONTENT</vt:lpstr>
      <vt:lpstr>Introduction </vt:lpstr>
      <vt:lpstr>DATASET I : SNLI </vt:lpstr>
      <vt:lpstr>DATASET Ii : MULTI-NLI</vt:lpstr>
      <vt:lpstr>DATASET Iii : e-SNLI</vt:lpstr>
      <vt:lpstr>IMPLEMENTATION</vt:lpstr>
      <vt:lpstr>MODELS </vt:lpstr>
      <vt:lpstr>MODELS </vt:lpstr>
      <vt:lpstr>LOGISTIC REGRESSION  </vt:lpstr>
      <vt:lpstr>LOGISTIC REGRESSION  : ANALYSIS  </vt:lpstr>
      <vt:lpstr>LOGISTIC REGRESSION  : ANALYSIS  </vt:lpstr>
      <vt:lpstr>LOGISTIC REGRESSION  : ANALYSIS  </vt:lpstr>
      <vt:lpstr>BIDIRECTIONAL LSTM </vt:lpstr>
      <vt:lpstr>BIDIRECTIONAL LSTM: ANALYSIS </vt:lpstr>
      <vt:lpstr>BIDIRECTIONAL LSTM: ANALYSIS </vt:lpstr>
      <vt:lpstr>BIDIRECTIONAL LSTM: ANALYSIS </vt:lpstr>
      <vt:lpstr>BIDIRECTIONAL GRU </vt:lpstr>
      <vt:lpstr>BIDIRECTIONAL GRU: ANALYSIS </vt:lpstr>
      <vt:lpstr>BIDIRECTIONAL GRU: ANALYSIS </vt:lpstr>
      <vt:lpstr>BIDIRECTIONAL GRU: ANALYSIS </vt:lpstr>
      <vt:lpstr>BERT </vt:lpstr>
      <vt:lpstr>BERT : ANALYSIS </vt:lpstr>
      <vt:lpstr>Qualitative ANALYSIS : GRAPHS  </vt:lpstr>
      <vt:lpstr>Qualitative ANALYSIS </vt:lpstr>
      <vt:lpstr>Qualitative ANALYSIS </vt:lpstr>
      <vt:lpstr>IMPLEMENTATION CHALLENGES </vt:lpstr>
      <vt:lpstr>LIMITATIONS </vt:lpstr>
      <vt:lpstr>FUTURE WORK </vt:lpstr>
      <vt:lpstr>CONCLUSION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Inference   Intro to NLP - CS7.401</dc:title>
  <dc:creator>Shalu Kumari</dc:creator>
  <cp:lastModifiedBy>Shoaib Ahmed</cp:lastModifiedBy>
  <cp:revision>2</cp:revision>
  <dcterms:created xsi:type="dcterms:W3CDTF">2024-05-08T20:57:40Z</dcterms:created>
  <dcterms:modified xsi:type="dcterms:W3CDTF">2024-05-08T23:59:51Z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