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7"/>
  </p:notesMasterIdLst>
  <p:handoutMasterIdLst>
    <p:handoutMasterId r:id="rId68"/>
  </p:handoutMasterIdLst>
  <p:sldIdLst>
    <p:sldId id="268" r:id="rId2"/>
    <p:sldId id="358" r:id="rId3"/>
    <p:sldId id="362" r:id="rId4"/>
    <p:sldId id="363" r:id="rId5"/>
    <p:sldId id="277" r:id="rId6"/>
    <p:sldId id="421" r:id="rId7"/>
    <p:sldId id="326" r:id="rId8"/>
    <p:sldId id="330" r:id="rId9"/>
    <p:sldId id="278" r:id="rId10"/>
    <p:sldId id="331" r:id="rId11"/>
    <p:sldId id="332" r:id="rId12"/>
    <p:sldId id="422" r:id="rId13"/>
    <p:sldId id="411" r:id="rId14"/>
    <p:sldId id="413" r:id="rId15"/>
    <p:sldId id="415" r:id="rId16"/>
    <p:sldId id="417" r:id="rId17"/>
    <p:sldId id="418" r:id="rId18"/>
    <p:sldId id="279" r:id="rId19"/>
    <p:sldId id="333" r:id="rId20"/>
    <p:sldId id="334" r:id="rId21"/>
    <p:sldId id="335" r:id="rId22"/>
    <p:sldId id="337" r:id="rId23"/>
    <p:sldId id="338" r:id="rId24"/>
    <p:sldId id="339" r:id="rId25"/>
    <p:sldId id="340" r:id="rId26"/>
    <p:sldId id="341"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73" r:id="rId40"/>
    <p:sldId id="356" r:id="rId41"/>
    <p:sldId id="374" r:id="rId42"/>
    <p:sldId id="375" r:id="rId43"/>
    <p:sldId id="376" r:id="rId44"/>
    <p:sldId id="377" r:id="rId45"/>
    <p:sldId id="378" r:id="rId46"/>
    <p:sldId id="379" r:id="rId47"/>
    <p:sldId id="380" r:id="rId48"/>
    <p:sldId id="382" r:id="rId49"/>
    <p:sldId id="383" r:id="rId50"/>
    <p:sldId id="384" r:id="rId51"/>
    <p:sldId id="386" r:id="rId52"/>
    <p:sldId id="389" r:id="rId53"/>
    <p:sldId id="390" r:id="rId54"/>
    <p:sldId id="391" r:id="rId55"/>
    <p:sldId id="393" r:id="rId56"/>
    <p:sldId id="394" r:id="rId57"/>
    <p:sldId id="395" r:id="rId58"/>
    <p:sldId id="396" r:id="rId59"/>
    <p:sldId id="397" r:id="rId60"/>
    <p:sldId id="399" r:id="rId61"/>
    <p:sldId id="405" r:id="rId62"/>
    <p:sldId id="400" r:id="rId63"/>
    <p:sldId id="401" r:id="rId64"/>
    <p:sldId id="402" r:id="rId65"/>
    <p:sldId id="291" r:id="rId66"/>
  </p:sldIdLst>
  <p:sldSz cx="9144000" cy="6858000" type="screen4x3"/>
  <p:notesSz cx="6858000" cy="9190038"/>
  <p:defaultTextStyle>
    <a:defPPr>
      <a:defRPr lang="en-US"/>
    </a:defPPr>
    <a:lvl1pPr algn="l"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sz="1000" b="1" kern="1200">
        <a:solidFill>
          <a:schemeClr val="tx1"/>
        </a:solidFill>
        <a:latin typeface="Arial" charset="0"/>
        <a:ea typeface="+mn-ea"/>
        <a:cs typeface="+mn-cs"/>
      </a:defRPr>
    </a:lvl2pPr>
    <a:lvl3pPr marL="914400" algn="l" rtl="0" fontAlgn="base">
      <a:spcBef>
        <a:spcPct val="0"/>
      </a:spcBef>
      <a:spcAft>
        <a:spcPct val="0"/>
      </a:spcAft>
      <a:defRPr sz="1000" b="1" kern="1200">
        <a:solidFill>
          <a:schemeClr val="tx1"/>
        </a:solidFill>
        <a:latin typeface="Arial" charset="0"/>
        <a:ea typeface="+mn-ea"/>
        <a:cs typeface="+mn-cs"/>
      </a:defRPr>
    </a:lvl3pPr>
    <a:lvl4pPr marL="1371600" algn="l" rtl="0" fontAlgn="base">
      <a:spcBef>
        <a:spcPct val="0"/>
      </a:spcBef>
      <a:spcAft>
        <a:spcPct val="0"/>
      </a:spcAft>
      <a:defRPr sz="1000" b="1" kern="1200">
        <a:solidFill>
          <a:schemeClr val="tx1"/>
        </a:solidFill>
        <a:latin typeface="Arial" charset="0"/>
        <a:ea typeface="+mn-ea"/>
        <a:cs typeface="+mn-cs"/>
      </a:defRPr>
    </a:lvl4pPr>
    <a:lvl5pPr marL="1828800" algn="l" rtl="0" fontAlgn="base">
      <a:spcBef>
        <a:spcPct val="0"/>
      </a:spcBef>
      <a:spcAft>
        <a:spcPct val="0"/>
      </a:spcAft>
      <a:defRPr sz="1000" b="1" kern="1200">
        <a:solidFill>
          <a:schemeClr val="tx1"/>
        </a:solidFill>
        <a:latin typeface="Arial" charset="0"/>
        <a:ea typeface="+mn-ea"/>
        <a:cs typeface="+mn-cs"/>
      </a:defRPr>
    </a:lvl5pPr>
    <a:lvl6pPr marL="2286000" algn="l" defTabSz="914400" rtl="0" eaLnBrk="1" latinLnBrk="0" hangingPunct="1">
      <a:defRPr sz="1000" b="1" kern="1200">
        <a:solidFill>
          <a:schemeClr val="tx1"/>
        </a:solidFill>
        <a:latin typeface="Arial" charset="0"/>
        <a:ea typeface="+mn-ea"/>
        <a:cs typeface="+mn-cs"/>
      </a:defRPr>
    </a:lvl6pPr>
    <a:lvl7pPr marL="2743200" algn="l" defTabSz="914400" rtl="0" eaLnBrk="1" latinLnBrk="0" hangingPunct="1">
      <a:defRPr sz="1000" b="1" kern="1200">
        <a:solidFill>
          <a:schemeClr val="tx1"/>
        </a:solidFill>
        <a:latin typeface="Arial" charset="0"/>
        <a:ea typeface="+mn-ea"/>
        <a:cs typeface="+mn-cs"/>
      </a:defRPr>
    </a:lvl7pPr>
    <a:lvl8pPr marL="3200400" algn="l" defTabSz="914400" rtl="0" eaLnBrk="1" latinLnBrk="0" hangingPunct="1">
      <a:defRPr sz="1000" b="1" kern="1200">
        <a:solidFill>
          <a:schemeClr val="tx1"/>
        </a:solidFill>
        <a:latin typeface="Arial" charset="0"/>
        <a:ea typeface="+mn-ea"/>
        <a:cs typeface="+mn-cs"/>
      </a:defRPr>
    </a:lvl8pPr>
    <a:lvl9pPr marL="3657600" algn="l" defTabSz="914400" rtl="0" eaLnBrk="1" latinLnBrk="0" hangingPunct="1">
      <a:defRPr sz="1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99"/>
    <a:srgbClr val="9999FF"/>
    <a:srgbClr val="CCFF99"/>
    <a:srgbClr val="006699"/>
    <a:srgbClr val="000066"/>
    <a:srgbClr val="0000FF"/>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6228" autoAdjust="0"/>
    <p:restoredTop sz="73415" autoAdjust="0"/>
  </p:normalViewPr>
  <p:slideViewPr>
    <p:cSldViewPr>
      <p:cViewPr>
        <p:scale>
          <a:sx n="66" d="100"/>
          <a:sy n="66" d="100"/>
        </p:scale>
        <p:origin x="-100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46" y="1740"/>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105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sz="1200" b="0">
                <a:latin typeface="Arial Unicode MS" pitchFamily="34" charset="-128"/>
              </a:defRPr>
            </a:lvl1pPr>
          </a:lstStyle>
          <a:p>
            <a:pPr>
              <a:defRPr/>
            </a:pPr>
            <a:endParaRPr lang="en-US"/>
          </a:p>
        </p:txBody>
      </p:sp>
      <p:sp>
        <p:nvSpPr>
          <p:cNvPr id="301059"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b="0">
                <a:latin typeface="Arial Unicode MS" pitchFamily="34" charset="-128"/>
              </a:defRPr>
            </a:lvl1pPr>
          </a:lstStyle>
          <a:p>
            <a:pPr>
              <a:defRPr/>
            </a:pPr>
            <a:endParaRPr lang="en-US"/>
          </a:p>
        </p:txBody>
      </p:sp>
      <p:sp>
        <p:nvSpPr>
          <p:cNvPr id="301060" name="Rectangle 4"/>
          <p:cNvSpPr>
            <a:spLocks noGrp="1" noChangeArrowheads="1"/>
          </p:cNvSpPr>
          <p:nvPr>
            <p:ph type="ftr" sz="quarter" idx="2"/>
          </p:nvPr>
        </p:nvSpPr>
        <p:spPr bwMode="auto">
          <a:xfrm>
            <a:off x="0"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sz="1200" b="0">
                <a:latin typeface="Arial Unicode MS" pitchFamily="34" charset="-128"/>
              </a:defRPr>
            </a:lvl1pPr>
          </a:lstStyle>
          <a:p>
            <a:pPr>
              <a:defRPr/>
            </a:pPr>
            <a:endParaRPr lang="en-US"/>
          </a:p>
        </p:txBody>
      </p:sp>
      <p:sp>
        <p:nvSpPr>
          <p:cNvPr id="301061" name="Rectangle 5"/>
          <p:cNvSpPr>
            <a:spLocks noGrp="1" noChangeArrowheads="1"/>
          </p:cNvSpPr>
          <p:nvPr>
            <p:ph type="sldNum" sz="quarter" idx="3"/>
          </p:nvPr>
        </p:nvSpPr>
        <p:spPr bwMode="auto">
          <a:xfrm>
            <a:off x="3884613" y="8729663"/>
            <a:ext cx="2971800"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b="0">
                <a:latin typeface="Arial Unicode MS" pitchFamily="34" charset="-128"/>
              </a:defRPr>
            </a:lvl1pPr>
          </a:lstStyle>
          <a:p>
            <a:pPr>
              <a:defRPr/>
            </a:pPr>
            <a:fld id="{7A1D3CE5-9C76-4DE5-94CB-4DA3F228455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l" eaLnBrk="1" hangingPunct="1">
              <a:spcBef>
                <a:spcPct val="0"/>
              </a:spcBef>
              <a:buClrTx/>
              <a:buSzTx/>
              <a:buFontTx/>
              <a:buNone/>
              <a:defRPr sz="1200" b="0">
                <a:latin typeface="Arial Unicode MS" pitchFamily="34" charset="-128"/>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eaLnBrk="1" hangingPunct="1">
              <a:spcBef>
                <a:spcPct val="0"/>
              </a:spcBef>
              <a:buClrTx/>
              <a:buSzTx/>
              <a:buFontTx/>
              <a:buNone/>
              <a:defRPr sz="1200" b="0">
                <a:latin typeface="Arial Unicode MS"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33475" y="688975"/>
            <a:ext cx="4595813"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l" eaLnBrk="1" hangingPunct="1">
              <a:spcBef>
                <a:spcPct val="0"/>
              </a:spcBef>
              <a:buClrTx/>
              <a:buSzTx/>
              <a:buFontTx/>
              <a:buNone/>
              <a:defRPr sz="1200" b="0">
                <a:latin typeface="Arial Unicode MS" pitchFamily="34" charset="-128"/>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eaLnBrk="1" hangingPunct="1">
              <a:spcBef>
                <a:spcPct val="0"/>
              </a:spcBef>
              <a:buClrTx/>
              <a:buSzTx/>
              <a:buFontTx/>
              <a:buNone/>
              <a:defRPr sz="1200" b="0">
                <a:latin typeface="Arial Unicode MS" pitchFamily="34" charset="-128"/>
              </a:defRPr>
            </a:lvl1pPr>
          </a:lstStyle>
          <a:p>
            <a:pPr>
              <a:defRPr/>
            </a:pPr>
            <a:fld id="{CFFDF8F2-AF2A-45E3-9A22-A258BC3E38E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defRPr sz="12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defRPr sz="12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defRPr sz="12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F7EF95F2-4C55-44DF-BA26-737697B2F7EC}" type="slidenum">
              <a:rPr lang="en-US" smtClean="0">
                <a:latin typeface="Arial Unicode MS"/>
              </a:rPr>
              <a:pPr/>
              <a:t>1</a:t>
            </a:fld>
            <a:endParaRPr lang="en-US" dirty="0" smtClean="0">
              <a:latin typeface="Arial Unicode MS"/>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latin typeface="Arial Unicode M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this slide </a:t>
            </a:r>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call outs for project viewer</a:t>
            </a:r>
            <a:r>
              <a:rPr lang="en-US" baseline="0" dirty="0" smtClean="0"/>
              <a:t> pane , summary pane, properties pane and object explorer pane.</a:t>
            </a:r>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Driver={SQL Native Client};Server=bhukrk50530d;Database=</a:t>
            </a:r>
            <a:r>
              <a:rPr lang="en-US" dirty="0" err="1" smtClean="0"/>
              <a:t>AdventureWorks</a:t>
            </a:r>
            <a:r>
              <a:rPr lang="en-US" dirty="0" smtClean="0"/>
              <a:t>; </a:t>
            </a:r>
            <a:r>
              <a:rPr lang="en-US" dirty="0" err="1" smtClean="0"/>
              <a:t>Uid</a:t>
            </a:r>
            <a:r>
              <a:rPr lang="en-US" dirty="0" smtClean="0"/>
              <a:t>=</a:t>
            </a:r>
            <a:r>
              <a:rPr lang="en-US" dirty="0" err="1" smtClean="0"/>
              <a:t>silabbbsr;Pwd</a:t>
            </a:r>
            <a:r>
              <a:rPr lang="en-US" dirty="0" smtClean="0"/>
              <a:t>=silabbbsr@1;</a:t>
            </a:r>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rephrased</a:t>
            </a:r>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You can specify multiple hierarchies on regular dimensions in Framework Manager. Multiple hierarchies for a regular dimension behave as views of the same query. The first hierarchy is the primary or default hierarchy.</a:t>
            </a:r>
          </a:p>
          <a:p>
            <a:pPr>
              <a:buFont typeface="Arial" pitchFamily="34" charset="0"/>
              <a:buChar char="•"/>
            </a:pPr>
            <a:r>
              <a:rPr lang="en-US" dirty="0" smtClean="0"/>
              <a:t>You can use only one hierarchy at a time in a query. For example, you cannot use one hierarchy in the rows of a crosstab report and another hierarchy from the same dimension in the columns. If you need both hierarchies in the same report, you must create two dimensions, one for each hierarchy.</a:t>
            </a:r>
          </a:p>
          <a:p>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u="sng" dirty="0" smtClean="0"/>
              <a:t>Objects you will Use:</a:t>
            </a:r>
            <a:endParaRPr lang="en-US" sz="1200" dirty="0" smtClean="0"/>
          </a:p>
          <a:p>
            <a:pPr eaLnBrk="1" hangingPunct="1"/>
            <a:endParaRPr lang="en-US" sz="1200" dirty="0" smtClean="0"/>
          </a:p>
          <a:p>
            <a:pPr eaLnBrk="1" hangingPunct="1"/>
            <a:r>
              <a:rPr lang="en-US" sz="1200" dirty="0" smtClean="0"/>
              <a:t>When you work in </a:t>
            </a:r>
            <a:r>
              <a:rPr lang="en-US" sz="1200" dirty="0" err="1" smtClean="0"/>
              <a:t>FrameWork</a:t>
            </a:r>
            <a:r>
              <a:rPr lang="en-US" sz="1200" dirty="0" smtClean="0"/>
              <a:t> </a:t>
            </a:r>
            <a:r>
              <a:rPr lang="en-US" sz="1200" dirty="0" err="1" smtClean="0"/>
              <a:t>Manager,you</a:t>
            </a:r>
            <a:r>
              <a:rPr lang="en-US" sz="1200" dirty="0" smtClean="0"/>
              <a:t> will work with a no. of Objects contained in Project.</a:t>
            </a:r>
          </a:p>
          <a:p>
            <a:pPr eaLnBrk="1" hangingPunct="1"/>
            <a:endParaRPr lang="en-US" sz="1200" u="sng" dirty="0" smtClean="0"/>
          </a:p>
          <a:p>
            <a:pPr eaLnBrk="1" hangingPunct="1"/>
            <a:r>
              <a:rPr lang="en-US" sz="1200" dirty="0" smtClean="0"/>
              <a:t>A project contains a </a:t>
            </a:r>
            <a:r>
              <a:rPr lang="en-US" sz="1200" dirty="0" err="1" smtClean="0"/>
              <a:t>model,namespaces,packages,data</a:t>
            </a:r>
            <a:r>
              <a:rPr lang="en-US" sz="1200" dirty="0" smtClean="0"/>
              <a:t> sources &amp; related information for maintaining &amp; sharing model information.</a:t>
            </a:r>
          </a:p>
          <a:p>
            <a:pPr eaLnBrk="1" hangingPunct="1">
              <a:buFontTx/>
              <a:buNone/>
            </a:pPr>
            <a:endParaRPr lang="en-US" sz="1200" dirty="0" smtClean="0"/>
          </a:p>
          <a:p>
            <a:pPr eaLnBrk="1" hangingPunct="1"/>
            <a:r>
              <a:rPr lang="en-US" sz="1200" dirty="0" smtClean="0"/>
              <a:t>A Framework Manager project appears as a folder containing project file(.</a:t>
            </a:r>
            <a:r>
              <a:rPr lang="en-US" sz="1200" dirty="0" err="1" smtClean="0"/>
              <a:t>cpf</a:t>
            </a:r>
            <a:r>
              <a:rPr lang="en-US" sz="1200" dirty="0" smtClean="0"/>
              <a:t>) &amp; specific .xml file defining it.</a:t>
            </a:r>
          </a:p>
          <a:p>
            <a:pPr eaLnBrk="1" hangingPunct="1">
              <a:buFontTx/>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a:t>
            </a:r>
            <a:r>
              <a:rPr lang="en-US" baseline="0" dirty="0" smtClean="0"/>
              <a:t> map and data sources need to be explained.</a:t>
            </a:r>
          </a:p>
          <a:p>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pPr eaLnBrk="1" hangingPunct="1"/>
            <a:r>
              <a:rPr lang="en-US" dirty="0" smtClean="0">
                <a:latin typeface="Arial Unicode MS"/>
              </a:rPr>
              <a:t>Query subject and query item need to be pointed into the diagram</a:t>
            </a:r>
          </a:p>
          <a:p>
            <a:pPr eaLnBrk="1" hangingPunct="1"/>
            <a:r>
              <a:rPr lang="en-US" dirty="0" smtClean="0">
                <a:latin typeface="Arial Unicode MS"/>
              </a:rPr>
              <a:t>Spell checks</a:t>
            </a:r>
            <a:r>
              <a:rPr lang="en-US" baseline="0" dirty="0" smtClean="0">
                <a:latin typeface="Arial Unicode MS"/>
              </a:rPr>
              <a:t> need to be done</a:t>
            </a:r>
            <a:endParaRPr lang="en-US" dirty="0" smtClean="0">
              <a:latin typeface="Arial Unicode MS"/>
            </a:endParaRPr>
          </a:p>
        </p:txBody>
      </p:sp>
      <p:sp>
        <p:nvSpPr>
          <p:cNvPr id="27651" name="Slide Number Placeholder 3"/>
          <p:cNvSpPr>
            <a:spLocks noGrp="1"/>
          </p:cNvSpPr>
          <p:nvPr>
            <p:ph type="sldNum" sz="quarter" idx="5"/>
          </p:nvPr>
        </p:nvSpPr>
        <p:spPr>
          <a:noFill/>
        </p:spPr>
        <p:txBody>
          <a:bodyPr/>
          <a:lstStyle/>
          <a:p>
            <a:fld id="{9096B590-0C25-4C3B-B9D6-444148E0A42E}" type="slidenum">
              <a:rPr lang="en-US" smtClean="0">
                <a:latin typeface="Arial Unicode MS"/>
              </a:rPr>
              <a:pPr/>
              <a:t>11</a:t>
            </a:fld>
            <a:endParaRPr lang="en-US" smtClean="0">
              <a:latin typeface="Arial Unicode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You can import both third-party metadata and relational metadata into the same model. It is recommend that you start with a new Framework Manager model and import the third-party metadata before the relational metadata. This avoids conflicts if you import same named objects.</a:t>
            </a:r>
            <a:endParaRPr lang="en-US" dirty="0"/>
          </a:p>
        </p:txBody>
      </p:sp>
      <p:sp>
        <p:nvSpPr>
          <p:cNvPr id="4" name="Slide Number Placeholder 3"/>
          <p:cNvSpPr>
            <a:spLocks noGrp="1"/>
          </p:cNvSpPr>
          <p:nvPr>
            <p:ph type="sldNum" sz="quarter" idx="10"/>
          </p:nvPr>
        </p:nvSpPr>
        <p:spPr/>
        <p:txBody>
          <a:bodyPr/>
          <a:lstStyle/>
          <a:p>
            <a:pPr>
              <a:defRPr/>
            </a:pPr>
            <a:fld id="{CFFDF8F2-AF2A-45E3-9A22-A258BC3E38E7}" type="slidenum">
              <a:rPr lang="en-US" smtClean="0"/>
              <a:pPr>
                <a:defRPr/>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ppt_final_flat"/>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9459" name="Rectangle 3"/>
          <p:cNvSpPr>
            <a:spLocks noGrp="1" noChangeArrowheads="1"/>
          </p:cNvSpPr>
          <p:nvPr>
            <p:ph type="ctrTitle" sz="quarter"/>
          </p:nvPr>
        </p:nvSpPr>
        <p:spPr>
          <a:xfrm>
            <a:off x="660400" y="4918075"/>
            <a:ext cx="7772400" cy="476250"/>
          </a:xfrm>
        </p:spPr>
        <p:txBody>
          <a:bodyPr/>
          <a:lstStyle>
            <a:lvl1pPr>
              <a:defRPr sz="3600"/>
            </a:lvl1pPr>
          </a:lstStyle>
          <a:p>
            <a:r>
              <a:rPr lang="en-US"/>
              <a:t>Click to edit Master title style</a:t>
            </a:r>
          </a:p>
        </p:txBody>
      </p:sp>
      <p:sp>
        <p:nvSpPr>
          <p:cNvPr id="19460" name="Rectangle 4"/>
          <p:cNvSpPr>
            <a:spLocks noGrp="1" noChangeArrowheads="1"/>
          </p:cNvSpPr>
          <p:nvPr>
            <p:ph type="subTitle" sz="quarter" idx="1"/>
          </p:nvPr>
        </p:nvSpPr>
        <p:spPr>
          <a:xfrm>
            <a:off x="679450" y="5575300"/>
            <a:ext cx="6400800" cy="393700"/>
          </a:xfrm>
        </p:spPr>
        <p:txBody>
          <a:bodyPr/>
          <a:lstStyle>
            <a:lvl1pPr marL="0" indent="0">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39713"/>
            <a:ext cx="2144713" cy="5780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39713"/>
            <a:ext cx="6286500" cy="5780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68375"/>
            <a:ext cx="4191000" cy="5051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8375"/>
            <a:ext cx="4191000" cy="5051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pic>
        <p:nvPicPr>
          <p:cNvPr id="1026" name="Picture 2" descr="ppt_final_flat2"/>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314325" y="239713"/>
            <a:ext cx="8574088" cy="512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304800" y="968375"/>
            <a:ext cx="8534400" cy="5051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8437" name="Text Box 5"/>
          <p:cNvSpPr txBox="1">
            <a:spLocks noChangeArrowheads="1"/>
          </p:cNvSpPr>
          <p:nvPr/>
        </p:nvSpPr>
        <p:spPr bwMode="auto">
          <a:xfrm>
            <a:off x="4570413" y="6400800"/>
            <a:ext cx="381000" cy="274638"/>
          </a:xfrm>
          <a:prstGeom prst="rect">
            <a:avLst/>
          </a:prstGeom>
          <a:noFill/>
          <a:ln w="12700">
            <a:noFill/>
            <a:miter lim="800000"/>
            <a:headEnd/>
            <a:tailEnd/>
          </a:ln>
          <a:effectLst/>
        </p:spPr>
        <p:txBody>
          <a:bodyPr>
            <a:spAutoFit/>
          </a:bodyPr>
          <a:lstStyle/>
          <a:p>
            <a:pPr algn="ctr" eaLnBrk="0" hangingPunct="0">
              <a:spcBef>
                <a:spcPct val="50000"/>
              </a:spcBef>
              <a:buClr>
                <a:srgbClr val="0033CC"/>
              </a:buClr>
              <a:buSzPct val="155000"/>
              <a:buFont typeface="Symbol" pitchFamily="18" charset="2"/>
              <a:buNone/>
              <a:defRPr/>
            </a:pPr>
            <a:fld id="{729E6E49-2569-4F48-83EF-D736609B6366}" type="slidenum">
              <a:rPr lang="en-US" sz="1200">
                <a:solidFill>
                  <a:schemeClr val="accent2"/>
                </a:solidFill>
              </a:rPr>
              <a:pPr algn="ctr" eaLnBrk="0" hangingPunct="0">
                <a:spcBef>
                  <a:spcPct val="50000"/>
                </a:spcBef>
                <a:buClr>
                  <a:srgbClr val="0033CC"/>
                </a:buClr>
                <a:buSzPct val="155000"/>
                <a:buFont typeface="Symbol" pitchFamily="18" charset="2"/>
                <a:buNone/>
                <a:defRPr/>
              </a:pPr>
              <a:t>‹#›</a:t>
            </a:fld>
            <a:endParaRPr lang="en-US"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Lst>
  <p:timing>
    <p:tnLst>
      <p:par>
        <p:cTn id="1" dur="indefinite" restart="never" nodeType="tmRoot"/>
      </p:par>
    </p:tnLst>
  </p:timing>
  <p:txStyles>
    <p:titleStyle>
      <a:lvl1pPr algn="l" rtl="0" eaLnBrk="0" fontAlgn="base" hangingPunct="0">
        <a:spcBef>
          <a:spcPct val="0"/>
        </a:spcBef>
        <a:spcAft>
          <a:spcPct val="0"/>
        </a:spcAft>
        <a:defRPr sz="2800">
          <a:solidFill>
            <a:srgbClr val="0066CC"/>
          </a:solidFill>
          <a:latin typeface="+mj-lt"/>
          <a:ea typeface="+mj-ea"/>
          <a:cs typeface="+mj-cs"/>
        </a:defRPr>
      </a:lvl1pPr>
      <a:lvl2pPr algn="l" rtl="0" eaLnBrk="0" fontAlgn="base" hangingPunct="0">
        <a:spcBef>
          <a:spcPct val="0"/>
        </a:spcBef>
        <a:spcAft>
          <a:spcPct val="0"/>
        </a:spcAft>
        <a:defRPr sz="2800">
          <a:solidFill>
            <a:srgbClr val="0066CC"/>
          </a:solidFill>
          <a:latin typeface="Arial" charset="0"/>
        </a:defRPr>
      </a:lvl2pPr>
      <a:lvl3pPr algn="l" rtl="0" eaLnBrk="0" fontAlgn="base" hangingPunct="0">
        <a:spcBef>
          <a:spcPct val="0"/>
        </a:spcBef>
        <a:spcAft>
          <a:spcPct val="0"/>
        </a:spcAft>
        <a:defRPr sz="2800">
          <a:solidFill>
            <a:srgbClr val="0066CC"/>
          </a:solidFill>
          <a:latin typeface="Arial" charset="0"/>
        </a:defRPr>
      </a:lvl3pPr>
      <a:lvl4pPr algn="l" rtl="0" eaLnBrk="0" fontAlgn="base" hangingPunct="0">
        <a:spcBef>
          <a:spcPct val="0"/>
        </a:spcBef>
        <a:spcAft>
          <a:spcPct val="0"/>
        </a:spcAft>
        <a:defRPr sz="2800">
          <a:solidFill>
            <a:srgbClr val="0066CC"/>
          </a:solidFill>
          <a:latin typeface="Arial" charset="0"/>
        </a:defRPr>
      </a:lvl4pPr>
      <a:lvl5pPr algn="l" rtl="0" eaLnBrk="0" fontAlgn="base" hangingPunct="0">
        <a:spcBef>
          <a:spcPct val="0"/>
        </a:spcBef>
        <a:spcAft>
          <a:spcPct val="0"/>
        </a:spcAft>
        <a:defRPr sz="2800">
          <a:solidFill>
            <a:srgbClr val="0066CC"/>
          </a:solidFill>
          <a:latin typeface="Arial" charset="0"/>
        </a:defRPr>
      </a:lvl5pPr>
      <a:lvl6pPr marL="457200" algn="l" rtl="0" fontAlgn="base">
        <a:spcBef>
          <a:spcPct val="0"/>
        </a:spcBef>
        <a:spcAft>
          <a:spcPct val="0"/>
        </a:spcAft>
        <a:defRPr sz="2800">
          <a:solidFill>
            <a:srgbClr val="0066CC"/>
          </a:solidFill>
          <a:latin typeface="Arial" charset="0"/>
        </a:defRPr>
      </a:lvl6pPr>
      <a:lvl7pPr marL="914400" algn="l" rtl="0" fontAlgn="base">
        <a:spcBef>
          <a:spcPct val="0"/>
        </a:spcBef>
        <a:spcAft>
          <a:spcPct val="0"/>
        </a:spcAft>
        <a:defRPr sz="2800">
          <a:solidFill>
            <a:srgbClr val="0066CC"/>
          </a:solidFill>
          <a:latin typeface="Arial" charset="0"/>
        </a:defRPr>
      </a:lvl7pPr>
      <a:lvl8pPr marL="1371600" algn="l" rtl="0" fontAlgn="base">
        <a:spcBef>
          <a:spcPct val="0"/>
        </a:spcBef>
        <a:spcAft>
          <a:spcPct val="0"/>
        </a:spcAft>
        <a:defRPr sz="2800">
          <a:solidFill>
            <a:srgbClr val="0066CC"/>
          </a:solidFill>
          <a:latin typeface="Arial" charset="0"/>
        </a:defRPr>
      </a:lvl8pPr>
      <a:lvl9pPr marL="1828800" algn="l" rtl="0" fontAlgn="base">
        <a:spcBef>
          <a:spcPct val="0"/>
        </a:spcBef>
        <a:spcAft>
          <a:spcPct val="0"/>
        </a:spcAft>
        <a:defRPr sz="2800">
          <a:solidFill>
            <a:srgbClr val="0066CC"/>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gradFill>
            <a:gsLst>
              <a:gs pos="0">
                <a:schemeClr val="accent5">
                  <a:lumMod val="40000"/>
                  <a:lumOff val="60000"/>
                </a:schemeClr>
              </a:gs>
              <a:gs pos="39999">
                <a:srgbClr val="85C2FF"/>
              </a:gs>
              <a:gs pos="70000">
                <a:srgbClr val="C4D6EB"/>
              </a:gs>
              <a:gs pos="100000">
                <a:srgbClr val="FFEBFA"/>
              </a:gs>
            </a:gsLst>
            <a:lin ang="5400000" scaled="0"/>
          </a:gradFill>
          <a:ln>
            <a:prstDash val="sysDot"/>
          </a:ln>
          <a:effectLst>
            <a:outerShdw blurRad="50800" dist="50800" dir="5400000" algn="ctr" rotWithShape="0">
              <a:srgbClr val="000000">
                <a:alpha val="5000"/>
              </a:srgbClr>
            </a:outerShdw>
          </a:effectLst>
        </p:spPr>
        <p:txBody>
          <a:bodyPr/>
          <a:lstStyle/>
          <a:p>
            <a:pPr eaLnBrk="1" hangingPunct="1"/>
            <a:r>
              <a:rPr lang="en-US" b="1" dirty="0" smtClean="0"/>
              <a:t>Framework Manager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endParaRPr lang="en-US" dirty="0" smtClean="0"/>
          </a:p>
        </p:txBody>
      </p:sp>
      <p:sp>
        <p:nvSpPr>
          <p:cNvPr id="25602" name="Content Placeholder 2"/>
          <p:cNvSpPr>
            <a:spLocks noGrp="1"/>
          </p:cNvSpPr>
          <p:nvPr>
            <p:ph idx="1"/>
          </p:nvPr>
        </p:nvSpPr>
        <p:spPr>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lstStyle/>
          <a:p>
            <a:pPr eaLnBrk="1" hangingPunct="1">
              <a:buFontTx/>
              <a:buNone/>
            </a:pPr>
            <a:r>
              <a:rPr lang="en-US" sz="1500" u="sng" dirty="0" smtClean="0"/>
              <a:t>Model :</a:t>
            </a:r>
          </a:p>
          <a:p>
            <a:pPr eaLnBrk="1" hangingPunct="1"/>
            <a:r>
              <a:rPr lang="en-US" sz="1500" dirty="0" smtClean="0"/>
              <a:t>It is a set of related </a:t>
            </a:r>
            <a:r>
              <a:rPr lang="en-US" sz="1500" dirty="0" err="1" smtClean="0"/>
              <a:t>dimensions,query</a:t>
            </a:r>
            <a:r>
              <a:rPr lang="en-US" sz="1500" dirty="0" smtClean="0"/>
              <a:t> subjects &amp; other objects required for one or more related reporting applications</a:t>
            </a:r>
          </a:p>
          <a:p>
            <a:pPr eaLnBrk="1" hangingPunct="1"/>
            <a:r>
              <a:rPr lang="en-US" sz="1500" dirty="0" smtClean="0"/>
              <a:t>The Framework Manager Model is a metadata  layer that adds value to the data source in several </a:t>
            </a:r>
            <a:r>
              <a:rPr lang="en-US" sz="1500" dirty="0" err="1" smtClean="0"/>
              <a:t>ways.Most</a:t>
            </a:r>
            <a:r>
              <a:rPr lang="en-US" sz="1500" dirty="0" smtClean="0"/>
              <a:t> importantly  a business view of the information  to simplify building </a:t>
            </a:r>
            <a:r>
              <a:rPr lang="en-US" sz="1500" dirty="0" err="1" smtClean="0"/>
              <a:t>reports,analyses</a:t>
            </a:r>
            <a:r>
              <a:rPr lang="en-US" sz="1500" dirty="0" smtClean="0"/>
              <a:t> &amp; queries	</a:t>
            </a:r>
          </a:p>
          <a:p>
            <a:pPr eaLnBrk="1" hangingPunct="1">
              <a:buFontTx/>
              <a:buNone/>
            </a:pPr>
            <a:r>
              <a:rPr lang="en-US" sz="1500" u="sng" dirty="0" smtClean="0"/>
              <a:t>Namespaces</a:t>
            </a:r>
            <a:r>
              <a:rPr lang="en-US" sz="1500" dirty="0" smtClean="0"/>
              <a:t>:</a:t>
            </a:r>
          </a:p>
          <a:p>
            <a:pPr eaLnBrk="1" hangingPunct="1"/>
            <a:r>
              <a:rPr lang="en-US" sz="1500" dirty="0" smtClean="0"/>
              <a:t>These uniquely identifies query </a:t>
            </a:r>
            <a:r>
              <a:rPr lang="en-US" sz="1500" dirty="0" err="1" smtClean="0"/>
              <a:t>items,dimensions,query</a:t>
            </a:r>
            <a:r>
              <a:rPr lang="en-US" sz="1500" dirty="0" smtClean="0"/>
              <a:t> subjects &amp; other </a:t>
            </a:r>
            <a:r>
              <a:rPr lang="en-US" sz="1500" dirty="0" err="1" smtClean="0"/>
              <a:t>objects.You</a:t>
            </a:r>
            <a:r>
              <a:rPr lang="en-US" sz="1500" dirty="0" smtClean="0"/>
              <a:t> import different databases into separate  namespaces to avoid duplicate names.</a:t>
            </a:r>
          </a:p>
          <a:p>
            <a:pPr eaLnBrk="1" hangingPunct="1">
              <a:buFontTx/>
              <a:buNone/>
            </a:pPr>
            <a:r>
              <a:rPr lang="en-US" sz="1500" u="sng" dirty="0" smtClean="0"/>
              <a:t>Packages:</a:t>
            </a:r>
          </a:p>
          <a:p>
            <a:pPr eaLnBrk="1" hangingPunct="1"/>
            <a:r>
              <a:rPr lang="en-US" sz="1500" dirty="0" smtClean="0"/>
              <a:t>A package is a subset of </a:t>
            </a:r>
            <a:r>
              <a:rPr lang="en-US" sz="1500" dirty="0" err="1" smtClean="0"/>
              <a:t>dimensions,query</a:t>
            </a:r>
            <a:r>
              <a:rPr lang="en-US" sz="1500" dirty="0" smtClean="0"/>
              <a:t> subjects &amp; other objects defined in the </a:t>
            </a:r>
            <a:r>
              <a:rPr lang="en-US" sz="1500" dirty="0" err="1" smtClean="0"/>
              <a:t>project.It</a:t>
            </a:r>
            <a:r>
              <a:rPr lang="en-US" sz="1500" dirty="0" smtClean="0"/>
              <a:t> is </a:t>
            </a:r>
            <a:r>
              <a:rPr lang="en-US" sz="1500" dirty="0" err="1" smtClean="0"/>
              <a:t>actualy</a:t>
            </a:r>
            <a:r>
              <a:rPr lang="en-US" sz="1500" dirty="0" smtClean="0"/>
              <a:t> published to Cognos8 server &amp; used to create </a:t>
            </a:r>
            <a:r>
              <a:rPr lang="en-US" sz="1500" dirty="0" err="1" smtClean="0"/>
              <a:t>reports,analyses</a:t>
            </a:r>
            <a:r>
              <a:rPr lang="en-US" sz="1500" dirty="0" smtClean="0"/>
              <a:t> &amp; ad hoc queries.</a:t>
            </a:r>
          </a:p>
          <a:p>
            <a:pPr eaLnBrk="1" hangingPunct="1">
              <a:buFontTx/>
              <a:buNone/>
            </a:pPr>
            <a:r>
              <a:rPr lang="en-US" sz="1500" u="sng" dirty="0" smtClean="0"/>
              <a:t>Dimensions:</a:t>
            </a:r>
          </a:p>
          <a:p>
            <a:pPr eaLnBrk="1" hangingPunct="1"/>
            <a:r>
              <a:rPr lang="en-US" sz="1500" dirty="0" smtClean="0"/>
              <a:t>It is a broad grouping of  data about  a major aspect of business, such as product ,dates or markets.</a:t>
            </a:r>
          </a:p>
          <a:p>
            <a:pPr eaLnBrk="1" hangingPunct="1"/>
            <a:r>
              <a:rPr lang="en-US" sz="1500" dirty="0" smtClean="0"/>
              <a:t>The types of dimensions that you can work in Framework Manager are regular dimensions &amp; measure dimensions.</a:t>
            </a:r>
          </a:p>
          <a:p>
            <a:pPr eaLnBrk="1" hangingPunct="1"/>
            <a:endParaRPr lang="en-US" sz="1500" dirty="0" smtClean="0"/>
          </a:p>
          <a:p>
            <a:pPr eaLnBrk="1" hangingPunct="1"/>
            <a:endParaRPr lang="en-US" sz="1500" dirty="0" smtClean="0"/>
          </a:p>
          <a:p>
            <a:pPr eaLnBrk="1" hangingPunct="1">
              <a:buFontTx/>
              <a:buNone/>
            </a:pPr>
            <a:endParaRPr lang="en-US" sz="1500" dirty="0" smtClean="0"/>
          </a:p>
          <a:p>
            <a:pPr eaLnBrk="1" hangingPunct="1">
              <a:buFontTx/>
              <a:buNone/>
            </a:pPr>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endParaRPr lang="en-US" dirty="0" smtClean="0"/>
          </a:p>
        </p:txBody>
      </p:sp>
      <p:sp>
        <p:nvSpPr>
          <p:cNvPr id="26626" name="Content Placeholder 2"/>
          <p:cNvSpPr>
            <a:spLocks noGrp="1"/>
          </p:cNvSpPr>
          <p:nvPr>
            <p:ph idx="1"/>
          </p:nvPr>
        </p:nvSpPr>
        <p:spPr>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a:lstStyle/>
          <a:p>
            <a:pPr eaLnBrk="1" hangingPunct="1">
              <a:buFontTx/>
              <a:buNone/>
            </a:pPr>
            <a:r>
              <a:rPr lang="en-US" sz="1500" u="sng" dirty="0" smtClean="0"/>
              <a:t>Query Subjects:</a:t>
            </a:r>
          </a:p>
          <a:p>
            <a:pPr eaLnBrk="1" hangingPunct="1"/>
            <a:r>
              <a:rPr lang="en-US" sz="1500" dirty="0" smtClean="0"/>
              <a:t>It is a set of query items that have an inherent relationship</a:t>
            </a:r>
          </a:p>
          <a:p>
            <a:pPr eaLnBrk="1" hangingPunct="1">
              <a:buFontTx/>
              <a:buNone/>
            </a:pPr>
            <a:r>
              <a:rPr lang="en-US" sz="1500" u="sng" dirty="0" smtClean="0"/>
              <a:t>Different types of Query Subjects:</a:t>
            </a:r>
          </a:p>
          <a:p>
            <a:pPr eaLnBrk="1" hangingPunct="1"/>
            <a:r>
              <a:rPr lang="en-US" sz="1600" b="1" dirty="0" smtClean="0">
                <a:latin typeface="Arial Unicode MS"/>
              </a:rPr>
              <a:t>Data Source: </a:t>
            </a:r>
            <a:r>
              <a:rPr lang="en-US" sz="1600" dirty="0" smtClean="0">
                <a:latin typeface="Arial Unicode MS"/>
              </a:rPr>
              <a:t>It directly reference data in a single data source</a:t>
            </a:r>
          </a:p>
          <a:p>
            <a:pPr eaLnBrk="1" hangingPunct="1"/>
            <a:r>
              <a:rPr lang="en-US" sz="1600" b="1" dirty="0" smtClean="0">
                <a:latin typeface="Arial Unicode MS"/>
              </a:rPr>
              <a:t>Model : </a:t>
            </a:r>
            <a:r>
              <a:rPr lang="en-US" sz="1600" dirty="0" smtClean="0">
                <a:latin typeface="Arial Unicode MS"/>
              </a:rPr>
              <a:t>These are not created directly from data source but are based on the query items in other query subjects or dimensions including other model query subjects.</a:t>
            </a:r>
          </a:p>
          <a:p>
            <a:pPr eaLnBrk="1" hangingPunct="1"/>
            <a:r>
              <a:rPr lang="en-US" sz="1600" b="1" dirty="0" smtClean="0">
                <a:latin typeface="Arial Unicode MS"/>
              </a:rPr>
              <a:t>Stored Procedures: </a:t>
            </a:r>
            <a:r>
              <a:rPr lang="en-US" sz="1600" dirty="0" smtClean="0">
                <a:latin typeface="Arial Unicode MS"/>
              </a:rPr>
              <a:t>These are generated when you import a </a:t>
            </a:r>
            <a:r>
              <a:rPr lang="en-US" sz="1600" dirty="0" smtClean="0">
                <a:latin typeface="Arial Unicode MS"/>
              </a:rPr>
              <a:t>procedure from </a:t>
            </a:r>
            <a:r>
              <a:rPr lang="en-US" sz="1600" dirty="0" smtClean="0">
                <a:latin typeface="Arial Unicode MS"/>
              </a:rPr>
              <a:t>a relational data source</a:t>
            </a:r>
            <a:r>
              <a:rPr lang="en-US" sz="1600" dirty="0" smtClean="0">
                <a:latin typeface="Arial Unicode MS"/>
              </a:rPr>
              <a:t>. System </a:t>
            </a:r>
            <a:r>
              <a:rPr lang="en-US" sz="1600" dirty="0" smtClean="0">
                <a:latin typeface="Arial Unicode MS"/>
              </a:rPr>
              <a:t>stored procedures are not supported</a:t>
            </a:r>
          </a:p>
          <a:p>
            <a:pPr eaLnBrk="1" hangingPunct="1">
              <a:buFontTx/>
              <a:buNone/>
            </a:pPr>
            <a:r>
              <a:rPr lang="en-US" sz="1500" u="sng" dirty="0" smtClean="0"/>
              <a:t>Query Items</a:t>
            </a:r>
            <a:r>
              <a:rPr lang="en-US" sz="1500" dirty="0" smtClean="0"/>
              <a:t>:</a:t>
            </a:r>
          </a:p>
          <a:p>
            <a:pPr eaLnBrk="1" hangingPunct="1"/>
            <a:r>
              <a:rPr lang="en-US" sz="1500" dirty="0" smtClean="0"/>
              <a:t>It represents single </a:t>
            </a:r>
            <a:r>
              <a:rPr lang="en-US" sz="1500" dirty="0" smtClean="0"/>
              <a:t>characteristic  </a:t>
            </a:r>
            <a:r>
              <a:rPr lang="en-US" sz="1500" dirty="0" smtClean="0"/>
              <a:t>such as a date when product was </a:t>
            </a:r>
            <a:r>
              <a:rPr lang="en-US" sz="1500" dirty="0" err="1" smtClean="0"/>
              <a:t>introduced.These</a:t>
            </a:r>
            <a:r>
              <a:rPr lang="en-US" sz="1500" dirty="0" smtClean="0"/>
              <a:t> are contained in query subjects  or dimensions</a:t>
            </a:r>
          </a:p>
          <a:p>
            <a:pPr eaLnBrk="1" hangingPunct="1"/>
            <a:endParaRPr lang="en-US" sz="1500"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Framework Manager Workflow</a:t>
            </a:r>
            <a:endParaRPr lang="en-US" dirty="0"/>
          </a:p>
        </p:txBody>
      </p:sp>
      <p:graphicFrame>
        <p:nvGraphicFramePr>
          <p:cNvPr id="31" name="Table 30"/>
          <p:cNvGraphicFramePr>
            <a:graphicFrameLocks noGrp="1"/>
          </p:cNvGraphicFramePr>
          <p:nvPr/>
        </p:nvGraphicFramePr>
        <p:xfrm>
          <a:off x="304800" y="1143000"/>
          <a:ext cx="8534400" cy="1676400"/>
        </p:xfrm>
        <a:graphic>
          <a:graphicData uri="http://schemas.openxmlformats.org/drawingml/2006/table">
            <a:tbl>
              <a:tblPr firstRow="1" bandRow="1">
                <a:tableStyleId>{5C22544A-7EE6-4342-B048-85BDC9FD1C3A}</a:tableStyleId>
              </a:tblPr>
              <a:tblGrid>
                <a:gridCol w="4267200"/>
                <a:gridCol w="4267200"/>
              </a:tblGrid>
              <a:tr h="1676400">
                <a:tc>
                  <a:txBody>
                    <a:bodyPr/>
                    <a:lstStyle/>
                    <a:p>
                      <a:pPr algn="just" eaLnBrk="1" hangingPunct="1">
                        <a:lnSpc>
                          <a:spcPct val="90000"/>
                        </a:lnSpc>
                        <a:buFont typeface="Wingdings" pitchFamily="2" charset="2"/>
                        <a:buChar char="v"/>
                      </a:pPr>
                      <a:r>
                        <a:rPr lang="en-US" dirty="0" smtClean="0"/>
                        <a:t>Create Project</a:t>
                      </a:r>
                    </a:p>
                    <a:p>
                      <a:pPr algn="just" eaLnBrk="1" hangingPunct="1">
                        <a:lnSpc>
                          <a:spcPct val="90000"/>
                        </a:lnSpc>
                        <a:buFont typeface="Wingdings" pitchFamily="2" charset="2"/>
                        <a:buChar char="v"/>
                      </a:pPr>
                      <a:r>
                        <a:rPr lang="en-US" dirty="0" smtClean="0"/>
                        <a:t>Prepare Metadata</a:t>
                      </a:r>
                    </a:p>
                    <a:p>
                      <a:pPr algn="just" eaLnBrk="1" hangingPunct="1">
                        <a:lnSpc>
                          <a:spcPct val="90000"/>
                        </a:lnSpc>
                        <a:buFont typeface="Wingdings" pitchFamily="2" charset="2"/>
                        <a:buChar char="v"/>
                      </a:pPr>
                      <a:r>
                        <a:rPr lang="en-US" dirty="0" smtClean="0"/>
                        <a:t>Model Metadata &amp; Prepare the</a:t>
                      </a:r>
                    </a:p>
                    <a:p>
                      <a:pPr algn="just" eaLnBrk="1" hangingPunct="1">
                        <a:lnSpc>
                          <a:spcPct val="90000"/>
                        </a:lnSpc>
                        <a:buFont typeface="Wingdings" pitchFamily="2" charset="2"/>
                        <a:buNone/>
                      </a:pPr>
                      <a:r>
                        <a:rPr lang="en-US" dirty="0" smtClean="0"/>
                        <a:t>   Business  view</a:t>
                      </a:r>
                    </a:p>
                    <a:p>
                      <a:endParaRPr lang="en-US" dirty="0"/>
                    </a:p>
                  </a:txBody>
                  <a:tcPr/>
                </a:tc>
                <a:tc>
                  <a:txBody>
                    <a:bodyPr/>
                    <a:lstStyle/>
                    <a:p>
                      <a:pPr algn="just" eaLnBrk="1" hangingPunct="1">
                        <a:lnSpc>
                          <a:spcPct val="90000"/>
                        </a:lnSpc>
                        <a:buFont typeface="Wingdings" pitchFamily="2" charset="2"/>
                        <a:buChar char="v"/>
                      </a:pPr>
                      <a:r>
                        <a:rPr lang="en-US" dirty="0" smtClean="0"/>
                        <a:t>Create</a:t>
                      </a:r>
                      <a:r>
                        <a:rPr lang="en-US" baseline="0" dirty="0" smtClean="0"/>
                        <a:t> </a:t>
                      </a:r>
                      <a:r>
                        <a:rPr lang="en-US" dirty="0" smtClean="0"/>
                        <a:t>and Manage Packages    </a:t>
                      </a:r>
                    </a:p>
                    <a:p>
                      <a:pPr algn="just" eaLnBrk="1" hangingPunct="1">
                        <a:lnSpc>
                          <a:spcPct val="90000"/>
                        </a:lnSpc>
                        <a:buFont typeface="Wingdings" pitchFamily="2" charset="2"/>
                        <a:buChar char="v"/>
                      </a:pPr>
                      <a:r>
                        <a:rPr lang="en-US" dirty="0" smtClean="0"/>
                        <a:t>Set Security</a:t>
                      </a:r>
                    </a:p>
                    <a:p>
                      <a:pPr algn="just" eaLnBrk="1" hangingPunct="1">
                        <a:lnSpc>
                          <a:spcPct val="90000"/>
                        </a:lnSpc>
                        <a:buFont typeface="Wingdings" pitchFamily="2" charset="2"/>
                        <a:buChar char="v"/>
                      </a:pPr>
                      <a:r>
                        <a:rPr lang="en-US" dirty="0" smtClean="0"/>
                        <a:t>Publish</a:t>
                      </a:r>
                    </a:p>
                    <a:p>
                      <a:pPr algn="just" eaLnBrk="1" hangingPunct="1">
                        <a:lnSpc>
                          <a:spcPct val="90000"/>
                        </a:lnSpc>
                        <a:buFont typeface="Wingdings" pitchFamily="2" charset="2"/>
                        <a:buChar char="v"/>
                      </a:pPr>
                      <a:r>
                        <a:rPr lang="en-US" dirty="0" smtClean="0"/>
                        <a:t>Manage the Project</a:t>
                      </a:r>
                      <a:endParaRPr lang="en-US" dirty="0"/>
                    </a:p>
                  </a:txBody>
                  <a:tcPr/>
                </a:tc>
              </a:tr>
            </a:tbl>
          </a:graphicData>
        </a:graphic>
      </p:graphicFrame>
      <p:sp>
        <p:nvSpPr>
          <p:cNvPr id="32" name="Content Placeholder 3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3" name="Text Box 6"/>
          <p:cNvSpPr txBox="1">
            <a:spLocks noChangeArrowheads="1"/>
          </p:cNvSpPr>
          <p:nvPr/>
        </p:nvSpPr>
        <p:spPr bwMode="auto">
          <a:xfrm>
            <a:off x="1804987" y="4200525"/>
            <a:ext cx="561975" cy="373062"/>
          </a:xfrm>
          <a:prstGeom prst="rect">
            <a:avLst/>
          </a:prstGeom>
          <a:noFill/>
          <a:ln w="15875">
            <a:noFill/>
            <a:miter lim="800000"/>
            <a:headEnd/>
            <a:tailEnd/>
          </a:ln>
          <a:effectLst/>
        </p:spPr>
        <p:txBody>
          <a:bodyPr wrap="none"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dirty="0">
                <a:solidFill>
                  <a:schemeClr val="bg1"/>
                </a:solidFill>
              </a:rPr>
              <a:t>Create</a:t>
            </a:r>
          </a:p>
          <a:p>
            <a:pPr algn="ctr">
              <a:spcBef>
                <a:spcPct val="30000"/>
              </a:spcBef>
              <a:buClr>
                <a:srgbClr val="CC0000"/>
              </a:buClr>
              <a:buFont typeface="Wingdings" pitchFamily="2" charset="2"/>
              <a:buNone/>
            </a:pPr>
            <a:r>
              <a:rPr lang="en-US" sz="800" b="1" dirty="0">
                <a:solidFill>
                  <a:schemeClr val="bg1"/>
                </a:solidFill>
              </a:rPr>
              <a:t> Project</a:t>
            </a:r>
          </a:p>
        </p:txBody>
      </p:sp>
      <p:graphicFrame>
        <p:nvGraphicFramePr>
          <p:cNvPr id="93" name="Table 92"/>
          <p:cNvGraphicFramePr>
            <a:graphicFrameLocks noGrp="1"/>
          </p:cNvGraphicFramePr>
          <p:nvPr/>
        </p:nvGraphicFramePr>
        <p:xfrm>
          <a:off x="304800" y="3200400"/>
          <a:ext cx="8382000" cy="2971800"/>
        </p:xfrm>
        <a:graphic>
          <a:graphicData uri="http://schemas.openxmlformats.org/drawingml/2006/table">
            <a:tbl>
              <a:tblPr firstRow="1" bandRow="1">
                <a:effectLst>
                  <a:outerShdw sx="1000" sy="1000" algn="ctr" rotWithShape="0">
                    <a:srgbClr val="000000"/>
                  </a:outerShdw>
                </a:effectLst>
                <a:tableStyleId>{5C22544A-7EE6-4342-B048-85BDC9FD1C3A}</a:tableStyleId>
              </a:tblPr>
              <a:tblGrid>
                <a:gridCol w="8382000"/>
              </a:tblGrid>
              <a:tr h="2971800">
                <a:tc>
                  <a:txBody>
                    <a:bodyPr/>
                    <a:lstStyle/>
                    <a:p>
                      <a:endParaRPr lang="en-US" dirty="0"/>
                    </a:p>
                  </a:txBody>
                  <a:tcPr>
                    <a:solidFill>
                      <a:schemeClr val="bg2">
                        <a:lumMod val="40000"/>
                        <a:lumOff val="60000"/>
                      </a:schemeClr>
                    </a:solidFill>
                  </a:tcPr>
                </a:tc>
              </a:tr>
            </a:tbl>
          </a:graphicData>
        </a:graphic>
      </p:graphicFrame>
      <p:sp>
        <p:nvSpPr>
          <p:cNvPr id="94" name="Rectangle 93"/>
          <p:cNvSpPr>
            <a:spLocks noChangeArrowheads="1"/>
          </p:cNvSpPr>
          <p:nvPr/>
        </p:nvSpPr>
        <p:spPr bwMode="auto">
          <a:xfrm>
            <a:off x="1295400" y="3429000"/>
            <a:ext cx="5626100" cy="1998662"/>
          </a:xfrm>
          <a:prstGeom prst="rect">
            <a:avLst/>
          </a:prstGeom>
          <a:solidFill>
            <a:schemeClr val="accent1"/>
          </a:solidFill>
          <a:ln w="15875">
            <a:solidFill>
              <a:srgbClr val="CC0000"/>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endParaRPr lang="en-US" sz="1000" b="1" dirty="0">
              <a:solidFill>
                <a:srgbClr val="0000CC"/>
              </a:solidFill>
            </a:endParaRPr>
          </a:p>
        </p:txBody>
      </p:sp>
      <p:pic>
        <p:nvPicPr>
          <p:cNvPr id="95" name="Picture 94"/>
          <p:cNvPicPr>
            <a:picLocks noChangeAspect="1" noChangeArrowheads="1"/>
          </p:cNvPicPr>
          <p:nvPr/>
        </p:nvPicPr>
        <p:blipFill>
          <a:blip r:embed="rId2"/>
          <a:srcRect/>
          <a:stretch>
            <a:fillRect/>
          </a:stretch>
        </p:blipFill>
        <p:spPr bwMode="auto">
          <a:xfrm>
            <a:off x="1452562" y="3468687"/>
            <a:ext cx="539750" cy="557213"/>
          </a:xfrm>
          <a:prstGeom prst="rect">
            <a:avLst/>
          </a:prstGeom>
          <a:noFill/>
          <a:ln w="12700">
            <a:solidFill>
              <a:schemeClr val="tx1"/>
            </a:solidFill>
            <a:miter lim="800000"/>
            <a:headEnd/>
            <a:tailEnd/>
          </a:ln>
          <a:effectLst/>
        </p:spPr>
      </p:pic>
      <p:sp>
        <p:nvSpPr>
          <p:cNvPr id="96" name="Text Box 6"/>
          <p:cNvSpPr txBox="1">
            <a:spLocks noChangeArrowheads="1"/>
          </p:cNvSpPr>
          <p:nvPr/>
        </p:nvSpPr>
        <p:spPr bwMode="auto">
          <a:xfrm>
            <a:off x="1500187" y="4200525"/>
            <a:ext cx="561975" cy="373062"/>
          </a:xfrm>
          <a:prstGeom prst="rect">
            <a:avLst/>
          </a:prstGeom>
          <a:solidFill>
            <a:schemeClr val="accent2"/>
          </a:solidFill>
          <a:ln w="15875">
            <a:noFill/>
            <a:miter lim="800000"/>
            <a:headEnd/>
            <a:tailEnd/>
          </a:ln>
          <a:effectLst/>
        </p:spPr>
        <p:txBody>
          <a:bodyPr wrap="none"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dirty="0">
                <a:solidFill>
                  <a:schemeClr val="bg1"/>
                </a:solidFill>
              </a:rPr>
              <a:t>Create</a:t>
            </a:r>
          </a:p>
          <a:p>
            <a:pPr algn="ctr">
              <a:spcBef>
                <a:spcPct val="30000"/>
              </a:spcBef>
              <a:buClr>
                <a:srgbClr val="CC0000"/>
              </a:buClr>
              <a:buFont typeface="Wingdings" pitchFamily="2" charset="2"/>
              <a:buNone/>
            </a:pPr>
            <a:r>
              <a:rPr lang="en-US" sz="800" b="1" dirty="0">
                <a:solidFill>
                  <a:schemeClr val="bg1"/>
                </a:solidFill>
              </a:rPr>
              <a:t> Project</a:t>
            </a:r>
          </a:p>
        </p:txBody>
      </p:sp>
      <p:grpSp>
        <p:nvGrpSpPr>
          <p:cNvPr id="97" name="Group 96"/>
          <p:cNvGrpSpPr>
            <a:grpSpLocks/>
          </p:cNvGrpSpPr>
          <p:nvPr/>
        </p:nvGrpSpPr>
        <p:grpSpPr bwMode="auto">
          <a:xfrm>
            <a:off x="2568575" y="4167187"/>
            <a:ext cx="862012" cy="430213"/>
            <a:chOff x="1056" y="1500"/>
            <a:chExt cx="543" cy="271"/>
          </a:xfrm>
        </p:grpSpPr>
        <p:sp>
          <p:nvSpPr>
            <p:cNvPr id="98" name="Rectangle 97"/>
            <p:cNvSpPr>
              <a:spLocks noChangeArrowheads="1"/>
            </p:cNvSpPr>
            <p:nvPr/>
          </p:nvSpPr>
          <p:spPr bwMode="auto">
            <a:xfrm>
              <a:off x="1056" y="1500"/>
              <a:ext cx="543"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99" name="Text Box 9"/>
            <p:cNvSpPr txBox="1">
              <a:spLocks noChangeArrowheads="1"/>
            </p:cNvSpPr>
            <p:nvPr/>
          </p:nvSpPr>
          <p:spPr bwMode="auto">
            <a:xfrm>
              <a:off x="1065" y="1524"/>
              <a:ext cx="534" cy="212"/>
            </a:xfrm>
            <a:prstGeom prst="rect">
              <a:avLst/>
            </a:prstGeom>
            <a:noFill/>
            <a:ln w="15875">
              <a:noFill/>
              <a:miter lim="800000"/>
              <a:headEnd/>
              <a:tailEnd/>
            </a:ln>
            <a:effectLst/>
          </p:spPr>
          <p:txBody>
            <a:bodyPr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a:solidFill>
                    <a:schemeClr val="bg1"/>
                  </a:solidFill>
                </a:rPr>
                <a:t>Prepare Metadata</a:t>
              </a:r>
            </a:p>
          </p:txBody>
        </p:sp>
      </p:grpSp>
      <p:grpSp>
        <p:nvGrpSpPr>
          <p:cNvPr id="100" name="Group 99"/>
          <p:cNvGrpSpPr>
            <a:grpSpLocks/>
          </p:cNvGrpSpPr>
          <p:nvPr/>
        </p:nvGrpSpPr>
        <p:grpSpPr bwMode="auto">
          <a:xfrm>
            <a:off x="6126162" y="4162425"/>
            <a:ext cx="614363" cy="430212"/>
            <a:chOff x="3297" y="1545"/>
            <a:chExt cx="387" cy="271"/>
          </a:xfrm>
        </p:grpSpPr>
        <p:sp>
          <p:nvSpPr>
            <p:cNvPr id="101" name="Rectangle 100"/>
            <p:cNvSpPr>
              <a:spLocks noChangeArrowheads="1"/>
            </p:cNvSpPr>
            <p:nvPr/>
          </p:nvSpPr>
          <p:spPr bwMode="auto">
            <a:xfrm>
              <a:off x="3297" y="1545"/>
              <a:ext cx="387"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02" name="Text Box 12"/>
            <p:cNvSpPr txBox="1">
              <a:spLocks noChangeArrowheads="1"/>
            </p:cNvSpPr>
            <p:nvPr/>
          </p:nvSpPr>
          <p:spPr bwMode="auto">
            <a:xfrm>
              <a:off x="3306" y="1569"/>
              <a:ext cx="357" cy="235"/>
            </a:xfrm>
            <a:prstGeom prst="rect">
              <a:avLst/>
            </a:prstGeom>
            <a:noFill/>
            <a:ln w="15875">
              <a:noFill/>
              <a:miter lim="800000"/>
              <a:headEnd/>
              <a:tailEnd/>
            </a:ln>
            <a:effectLst/>
          </p:spPr>
          <p:txBody>
            <a:bodyPr wrap="none"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dirty="0">
                  <a:solidFill>
                    <a:schemeClr val="bg1"/>
                  </a:solidFill>
                </a:rPr>
                <a:t>Manage</a:t>
              </a:r>
            </a:p>
            <a:p>
              <a:pPr algn="ctr">
                <a:spcBef>
                  <a:spcPct val="30000"/>
                </a:spcBef>
                <a:buClr>
                  <a:srgbClr val="CC0000"/>
                </a:buClr>
                <a:buFont typeface="Wingdings" pitchFamily="2" charset="2"/>
                <a:buNone/>
              </a:pPr>
              <a:r>
                <a:rPr lang="en-US" sz="800" b="1" dirty="0">
                  <a:solidFill>
                    <a:schemeClr val="bg1"/>
                  </a:solidFill>
                </a:rPr>
                <a:t> Project</a:t>
              </a:r>
            </a:p>
          </p:txBody>
        </p:sp>
      </p:grpSp>
      <p:sp>
        <p:nvSpPr>
          <p:cNvPr id="103" name="Line 13"/>
          <p:cNvSpPr>
            <a:spLocks noChangeShapeType="1"/>
          </p:cNvSpPr>
          <p:nvPr/>
        </p:nvSpPr>
        <p:spPr bwMode="auto">
          <a:xfrm flipH="1">
            <a:off x="2108200" y="3317875"/>
            <a:ext cx="0" cy="782637"/>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grpSp>
        <p:nvGrpSpPr>
          <p:cNvPr id="104" name="Group 103"/>
          <p:cNvGrpSpPr>
            <a:grpSpLocks/>
          </p:cNvGrpSpPr>
          <p:nvPr/>
        </p:nvGrpSpPr>
        <p:grpSpPr bwMode="auto">
          <a:xfrm>
            <a:off x="4945062" y="4143375"/>
            <a:ext cx="935038" cy="458787"/>
            <a:chOff x="3153" y="1479"/>
            <a:chExt cx="589" cy="289"/>
          </a:xfrm>
        </p:grpSpPr>
        <p:sp>
          <p:nvSpPr>
            <p:cNvPr id="105" name="Rectangle 104"/>
            <p:cNvSpPr>
              <a:spLocks noChangeArrowheads="1"/>
            </p:cNvSpPr>
            <p:nvPr/>
          </p:nvSpPr>
          <p:spPr bwMode="auto">
            <a:xfrm>
              <a:off x="3206" y="1493"/>
              <a:ext cx="472"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06" name="Text Box 17"/>
            <p:cNvSpPr txBox="1">
              <a:spLocks noChangeArrowheads="1"/>
            </p:cNvSpPr>
            <p:nvPr/>
          </p:nvSpPr>
          <p:spPr bwMode="auto">
            <a:xfrm>
              <a:off x="3153" y="1479"/>
              <a:ext cx="589" cy="289"/>
            </a:xfrm>
            <a:prstGeom prst="rect">
              <a:avLst/>
            </a:prstGeom>
            <a:noFill/>
            <a:ln w="15875">
              <a:noFill/>
              <a:miter lim="800000"/>
              <a:headEnd/>
              <a:tailEnd/>
            </a:ln>
            <a:effectLst/>
          </p:spPr>
          <p:txBody>
            <a:bodyPr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a:solidFill>
                    <a:schemeClr val="bg1"/>
                  </a:solidFill>
                </a:rPr>
                <a:t>Create and Manage Packages</a:t>
              </a:r>
            </a:p>
          </p:txBody>
        </p:sp>
      </p:grpSp>
      <p:grpSp>
        <p:nvGrpSpPr>
          <p:cNvPr id="107" name="Group 106"/>
          <p:cNvGrpSpPr>
            <a:grpSpLocks/>
          </p:cNvGrpSpPr>
          <p:nvPr/>
        </p:nvGrpSpPr>
        <p:grpSpPr bwMode="auto">
          <a:xfrm>
            <a:off x="3933825" y="4905375"/>
            <a:ext cx="750887" cy="430212"/>
            <a:chOff x="2516" y="1965"/>
            <a:chExt cx="473" cy="271"/>
          </a:xfrm>
        </p:grpSpPr>
        <p:sp>
          <p:nvSpPr>
            <p:cNvPr id="108" name="Rectangle 107"/>
            <p:cNvSpPr>
              <a:spLocks noChangeArrowheads="1"/>
            </p:cNvSpPr>
            <p:nvPr/>
          </p:nvSpPr>
          <p:spPr bwMode="auto">
            <a:xfrm>
              <a:off x="2516" y="1965"/>
              <a:ext cx="473"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09" name="Text Box 23"/>
            <p:cNvSpPr txBox="1">
              <a:spLocks noChangeArrowheads="1"/>
            </p:cNvSpPr>
            <p:nvPr/>
          </p:nvSpPr>
          <p:spPr bwMode="auto">
            <a:xfrm>
              <a:off x="2572" y="2031"/>
              <a:ext cx="350" cy="135"/>
            </a:xfrm>
            <a:prstGeom prst="rect">
              <a:avLst/>
            </a:prstGeom>
            <a:noFill/>
            <a:ln w="15875">
              <a:noFill/>
              <a:miter lim="800000"/>
              <a:headEnd/>
              <a:tailEnd/>
            </a:ln>
            <a:effectLst/>
          </p:spPr>
          <p:txBody>
            <a:bodyPr wrap="none"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a:solidFill>
                    <a:schemeClr val="bg1"/>
                  </a:solidFill>
                </a:rPr>
                <a:t>Publish</a:t>
              </a:r>
            </a:p>
          </p:txBody>
        </p:sp>
      </p:grpSp>
      <p:sp>
        <p:nvSpPr>
          <p:cNvPr id="110" name="Line 24"/>
          <p:cNvSpPr>
            <a:spLocks noChangeShapeType="1"/>
          </p:cNvSpPr>
          <p:nvPr/>
        </p:nvSpPr>
        <p:spPr bwMode="auto">
          <a:xfrm flipH="1">
            <a:off x="3517900" y="5118100"/>
            <a:ext cx="361950" cy="0"/>
          </a:xfrm>
          <a:prstGeom prst="line">
            <a:avLst/>
          </a:prstGeom>
          <a:noFill/>
          <a:ln w="15875">
            <a:solidFill>
              <a:srgbClr val="800080"/>
            </a:solidFill>
            <a:round/>
            <a:headEnd/>
            <a:tailEn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11" name="Line 25"/>
          <p:cNvSpPr>
            <a:spLocks noChangeShapeType="1"/>
          </p:cNvSpPr>
          <p:nvPr/>
        </p:nvSpPr>
        <p:spPr bwMode="auto">
          <a:xfrm flipH="1">
            <a:off x="3522662" y="5118100"/>
            <a:ext cx="0" cy="463550"/>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12" name="AutoShape 26"/>
          <p:cNvSpPr>
            <a:spLocks noChangeArrowheads="1"/>
          </p:cNvSpPr>
          <p:nvPr/>
        </p:nvSpPr>
        <p:spPr bwMode="auto">
          <a:xfrm>
            <a:off x="3098800" y="5597525"/>
            <a:ext cx="885825" cy="646112"/>
          </a:xfrm>
          <a:prstGeom prst="can">
            <a:avLst>
              <a:gd name="adj" fmla="val 25000"/>
            </a:avLst>
          </a:prstGeom>
          <a:gradFill rotWithShape="0">
            <a:gsLst>
              <a:gs pos="0">
                <a:srgbClr val="FFEFD1"/>
              </a:gs>
              <a:gs pos="64999">
                <a:srgbClr val="F0EBD5"/>
              </a:gs>
              <a:gs pos="100000">
                <a:srgbClr val="D1C39F"/>
              </a:gs>
            </a:gsLst>
            <a:path path="rect">
              <a:fillToRect l="50000" t="50000" r="50000" b="50000"/>
            </a:path>
          </a:gradFill>
          <a:ln w="19050">
            <a:solidFill>
              <a:schemeClr val="tx1"/>
            </a:solidFill>
            <a:round/>
            <a:headEnd type="none" w="sm" len="sm"/>
            <a:tailEnd type="none" w="sm" len="sm"/>
          </a:ln>
          <a:effectLst/>
        </p:spPr>
        <p:txBody>
          <a:bodyPr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900" dirty="0" smtClean="0">
                <a:latin typeface="Times New Roman" pitchFamily="18" charset="0"/>
              </a:rPr>
              <a:t>Content Store</a:t>
            </a:r>
            <a:endParaRPr lang="en-US" sz="900" dirty="0">
              <a:latin typeface="Times New Roman" pitchFamily="18" charset="0"/>
            </a:endParaRPr>
          </a:p>
        </p:txBody>
      </p:sp>
      <p:grpSp>
        <p:nvGrpSpPr>
          <p:cNvPr id="113" name="Group 112"/>
          <p:cNvGrpSpPr>
            <a:grpSpLocks/>
          </p:cNvGrpSpPr>
          <p:nvPr/>
        </p:nvGrpSpPr>
        <p:grpSpPr bwMode="auto">
          <a:xfrm>
            <a:off x="1587500" y="2667000"/>
            <a:ext cx="885825" cy="646112"/>
            <a:chOff x="146" y="533"/>
            <a:chExt cx="558" cy="407"/>
          </a:xfrm>
        </p:grpSpPr>
        <p:sp>
          <p:nvSpPr>
            <p:cNvPr id="114" name="AutoShape 29"/>
            <p:cNvSpPr>
              <a:spLocks noChangeArrowheads="1"/>
            </p:cNvSpPr>
            <p:nvPr/>
          </p:nvSpPr>
          <p:spPr bwMode="auto">
            <a:xfrm>
              <a:off x="146" y="533"/>
              <a:ext cx="558" cy="407"/>
            </a:xfrm>
            <a:prstGeom prst="can">
              <a:avLst>
                <a:gd name="adj" fmla="val 25000"/>
              </a:avLst>
            </a:prstGeom>
            <a:gradFill rotWithShape="0">
              <a:gsLst>
                <a:gs pos="0">
                  <a:srgbClr val="FFEFD1"/>
                </a:gs>
                <a:gs pos="64999">
                  <a:srgbClr val="F0EBD5"/>
                </a:gs>
                <a:gs pos="100000">
                  <a:srgbClr val="D1C39F"/>
                </a:gs>
              </a:gsLst>
              <a:path path="rect">
                <a:fillToRect l="50000" t="50000" r="50000" b="50000"/>
              </a:path>
            </a:gradFill>
            <a:ln w="19050">
              <a:solidFill>
                <a:schemeClr val="tx1"/>
              </a:solidFill>
              <a:round/>
              <a:headEnd type="none" w="sm" len="sm"/>
              <a:tailEnd type="none" w="sm" len="sm"/>
            </a:ln>
            <a:effectLst/>
          </p:spPr>
          <p:txBody>
            <a:bodyPr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endParaRPr lang="en-US" sz="2400">
                <a:latin typeface="Times New Roman" pitchFamily="18" charset="0"/>
              </a:endParaRPr>
            </a:p>
          </p:txBody>
        </p:sp>
        <p:sp>
          <p:nvSpPr>
            <p:cNvPr id="115" name="Text Box 30"/>
            <p:cNvSpPr txBox="1">
              <a:spLocks noChangeArrowheads="1"/>
            </p:cNvSpPr>
            <p:nvPr/>
          </p:nvSpPr>
          <p:spPr bwMode="auto">
            <a:xfrm>
              <a:off x="203" y="653"/>
              <a:ext cx="433" cy="250"/>
            </a:xfrm>
            <a:prstGeom prst="rect">
              <a:avLst/>
            </a:prstGeom>
            <a:noFill/>
            <a:ln w="57150">
              <a:noFill/>
              <a:miter lim="800000"/>
              <a:headEnd type="none" w="sm" len="sm"/>
              <a:tailEnd type="none" w="sm" len="sm"/>
            </a:ln>
            <a:effectLst/>
          </p:spPr>
          <p:txBody>
            <a:bodyPr wrap="none">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r>
                <a:rPr lang="en-US" sz="1000" b="1" dirty="0">
                  <a:latin typeface="Tahoma" pitchFamily="34" charset="0"/>
                </a:rPr>
                <a:t>Data</a:t>
              </a:r>
            </a:p>
            <a:p>
              <a:pPr algn="ctr"/>
              <a:r>
                <a:rPr lang="en-US" sz="1000" b="1" dirty="0">
                  <a:latin typeface="Tahoma" pitchFamily="34" charset="0"/>
                </a:rPr>
                <a:t>Sources</a:t>
              </a:r>
            </a:p>
          </p:txBody>
        </p:sp>
      </p:grpSp>
      <p:sp>
        <p:nvSpPr>
          <p:cNvPr id="116" name="Line 31"/>
          <p:cNvSpPr>
            <a:spLocks noChangeShapeType="1"/>
          </p:cNvSpPr>
          <p:nvPr/>
        </p:nvSpPr>
        <p:spPr bwMode="auto">
          <a:xfrm flipH="1">
            <a:off x="2428875" y="5927725"/>
            <a:ext cx="622300" cy="0"/>
          </a:xfrm>
          <a:prstGeom prst="line">
            <a:avLst/>
          </a:prstGeom>
          <a:noFill/>
          <a:ln w="15875">
            <a:solidFill>
              <a:srgbClr val="800080"/>
            </a:solidFill>
            <a:round/>
            <a:headEnd type="stealth" w="med" len="me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17" name="Text Box 33"/>
          <p:cNvSpPr txBox="1">
            <a:spLocks noChangeArrowheads="1"/>
          </p:cNvSpPr>
          <p:nvPr/>
        </p:nvSpPr>
        <p:spPr bwMode="auto">
          <a:xfrm>
            <a:off x="1254125" y="5580062"/>
            <a:ext cx="1157287" cy="701675"/>
          </a:xfrm>
          <a:prstGeom prst="rect">
            <a:avLst/>
          </a:prstGeom>
          <a:noFill/>
          <a:ln w="15875">
            <a:noFill/>
            <a:miter lim="800000"/>
            <a:headEnd/>
            <a:tailEnd/>
          </a:ln>
          <a:effectLst/>
        </p:spPr>
        <p:txBody>
          <a:bodyPr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1000" b="1">
                <a:latin typeface="Tahoma" pitchFamily="34" charset="0"/>
              </a:rPr>
              <a:t>Report Studio</a:t>
            </a:r>
            <a:br>
              <a:rPr lang="en-US" sz="1000" b="1">
                <a:latin typeface="Tahoma" pitchFamily="34" charset="0"/>
              </a:rPr>
            </a:br>
            <a:r>
              <a:rPr lang="en-US" sz="1000" b="1">
                <a:latin typeface="Tahoma" pitchFamily="34" charset="0"/>
              </a:rPr>
              <a:t>Query Studio</a:t>
            </a:r>
            <a:br>
              <a:rPr lang="en-US" sz="1000" b="1">
                <a:latin typeface="Tahoma" pitchFamily="34" charset="0"/>
              </a:rPr>
            </a:br>
            <a:r>
              <a:rPr lang="en-US" sz="1000" b="1">
                <a:latin typeface="Tahoma" pitchFamily="34" charset="0"/>
              </a:rPr>
              <a:t>Analysis Studio</a:t>
            </a:r>
            <a:br>
              <a:rPr lang="en-US" sz="1000" b="1">
                <a:latin typeface="Tahoma" pitchFamily="34" charset="0"/>
              </a:rPr>
            </a:br>
            <a:r>
              <a:rPr lang="en-US" sz="1000" b="1">
                <a:latin typeface="Tahoma" pitchFamily="34" charset="0"/>
              </a:rPr>
              <a:t>….</a:t>
            </a:r>
          </a:p>
        </p:txBody>
      </p:sp>
      <p:sp>
        <p:nvSpPr>
          <p:cNvPr id="118" name="Line 34"/>
          <p:cNvSpPr>
            <a:spLocks noChangeShapeType="1"/>
          </p:cNvSpPr>
          <p:nvPr/>
        </p:nvSpPr>
        <p:spPr bwMode="auto">
          <a:xfrm>
            <a:off x="2312987" y="4324350"/>
            <a:ext cx="200025" cy="0"/>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19" name="Line 35"/>
          <p:cNvSpPr>
            <a:spLocks noChangeShapeType="1"/>
          </p:cNvSpPr>
          <p:nvPr/>
        </p:nvSpPr>
        <p:spPr bwMode="auto">
          <a:xfrm flipV="1">
            <a:off x="3473450" y="4341812"/>
            <a:ext cx="190500" cy="0"/>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20" name="Line 36"/>
          <p:cNvSpPr>
            <a:spLocks noChangeShapeType="1"/>
          </p:cNvSpPr>
          <p:nvPr/>
        </p:nvSpPr>
        <p:spPr bwMode="auto">
          <a:xfrm flipV="1">
            <a:off x="4786312" y="4332287"/>
            <a:ext cx="200025" cy="0"/>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21" name="Line 37"/>
          <p:cNvSpPr>
            <a:spLocks noChangeShapeType="1"/>
          </p:cNvSpPr>
          <p:nvPr/>
        </p:nvSpPr>
        <p:spPr bwMode="auto">
          <a:xfrm flipH="1">
            <a:off x="4721225" y="5122862"/>
            <a:ext cx="211137" cy="0"/>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22" name="AutoShape 39"/>
          <p:cNvSpPr>
            <a:spLocks/>
          </p:cNvSpPr>
          <p:nvPr/>
        </p:nvSpPr>
        <p:spPr bwMode="auto">
          <a:xfrm>
            <a:off x="5883275" y="3481387"/>
            <a:ext cx="161925" cy="1876425"/>
          </a:xfrm>
          <a:prstGeom prst="rightBrace">
            <a:avLst>
              <a:gd name="adj1" fmla="val 96569"/>
              <a:gd name="adj2" fmla="val 50000"/>
            </a:avLst>
          </a:prstGeom>
          <a:noFill/>
          <a:ln w="15875">
            <a:solidFill>
              <a:srgbClr val="800080"/>
            </a:solidFill>
            <a:round/>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grpSp>
        <p:nvGrpSpPr>
          <p:cNvPr id="123" name="Group 122"/>
          <p:cNvGrpSpPr>
            <a:grpSpLocks/>
          </p:cNvGrpSpPr>
          <p:nvPr/>
        </p:nvGrpSpPr>
        <p:grpSpPr bwMode="auto">
          <a:xfrm>
            <a:off x="3649662" y="4143375"/>
            <a:ext cx="1173163" cy="461962"/>
            <a:chOff x="3153" y="1479"/>
            <a:chExt cx="589" cy="285"/>
          </a:xfrm>
        </p:grpSpPr>
        <p:sp>
          <p:nvSpPr>
            <p:cNvPr id="124" name="Rectangle 123"/>
            <p:cNvSpPr>
              <a:spLocks noChangeArrowheads="1"/>
            </p:cNvSpPr>
            <p:nvPr/>
          </p:nvSpPr>
          <p:spPr bwMode="auto">
            <a:xfrm>
              <a:off x="3206" y="1493"/>
              <a:ext cx="472"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25" name="Text Box 42"/>
            <p:cNvSpPr txBox="1">
              <a:spLocks noChangeArrowheads="1"/>
            </p:cNvSpPr>
            <p:nvPr/>
          </p:nvSpPr>
          <p:spPr bwMode="auto">
            <a:xfrm>
              <a:off x="3153" y="1479"/>
              <a:ext cx="589" cy="283"/>
            </a:xfrm>
            <a:prstGeom prst="rect">
              <a:avLst/>
            </a:prstGeom>
            <a:noFill/>
            <a:ln w="15875">
              <a:noFill/>
              <a:miter lim="800000"/>
              <a:headEnd/>
              <a:tailEnd/>
            </a:ln>
            <a:effectLst/>
          </p:spPr>
          <p:txBody>
            <a:bodyPr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a:solidFill>
                    <a:schemeClr val="bg1"/>
                  </a:solidFill>
                </a:rPr>
                <a:t>Model Metadata &amp; Prepare the Business View</a:t>
              </a:r>
            </a:p>
          </p:txBody>
        </p:sp>
      </p:grpSp>
      <p:grpSp>
        <p:nvGrpSpPr>
          <p:cNvPr id="126" name="Group 125"/>
          <p:cNvGrpSpPr>
            <a:grpSpLocks/>
          </p:cNvGrpSpPr>
          <p:nvPr/>
        </p:nvGrpSpPr>
        <p:grpSpPr bwMode="auto">
          <a:xfrm>
            <a:off x="5029200" y="4876800"/>
            <a:ext cx="750887" cy="430212"/>
            <a:chOff x="2550" y="1733"/>
            <a:chExt cx="704" cy="271"/>
          </a:xfrm>
        </p:grpSpPr>
        <p:sp>
          <p:nvSpPr>
            <p:cNvPr id="127" name="Rectangle 126"/>
            <p:cNvSpPr>
              <a:spLocks noChangeArrowheads="1"/>
            </p:cNvSpPr>
            <p:nvPr/>
          </p:nvSpPr>
          <p:spPr bwMode="auto">
            <a:xfrm>
              <a:off x="2550" y="1733"/>
              <a:ext cx="704" cy="271"/>
            </a:xfrm>
            <a:prstGeom prst="rect">
              <a:avLst/>
            </a:prstGeom>
            <a:solidFill>
              <a:srgbClr val="00629B"/>
            </a:solidFill>
            <a:ln w="15875">
              <a:solidFill>
                <a:srgbClr val="00629B"/>
              </a:solidFill>
              <a:miter lim="800000"/>
              <a:headEnd/>
              <a:tailEnd/>
            </a:ln>
            <a:effectLst/>
          </p:spPr>
          <p:txBody>
            <a:bodyPr wrap="none" lIns="92976" tIns="46488" rIns="92976" bIns="46488"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28" name="Text Box 20"/>
            <p:cNvSpPr txBox="1">
              <a:spLocks noChangeArrowheads="1"/>
            </p:cNvSpPr>
            <p:nvPr/>
          </p:nvSpPr>
          <p:spPr bwMode="auto">
            <a:xfrm>
              <a:off x="2626" y="1757"/>
              <a:ext cx="554" cy="235"/>
            </a:xfrm>
            <a:prstGeom prst="rect">
              <a:avLst/>
            </a:prstGeom>
            <a:noFill/>
            <a:ln w="15875">
              <a:noFill/>
              <a:miter lim="800000"/>
              <a:headEnd/>
              <a:tailEnd/>
            </a:ln>
            <a:effectLst/>
          </p:spPr>
          <p:txBody>
            <a:bodyPr wrap="none"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800" b="1" dirty="0">
                  <a:solidFill>
                    <a:schemeClr val="bg1"/>
                  </a:solidFill>
                </a:rPr>
                <a:t>Set </a:t>
              </a:r>
            </a:p>
            <a:p>
              <a:pPr algn="ctr">
                <a:spcBef>
                  <a:spcPct val="30000"/>
                </a:spcBef>
                <a:buClr>
                  <a:srgbClr val="CC0000"/>
                </a:buClr>
                <a:buFont typeface="Wingdings" pitchFamily="2" charset="2"/>
                <a:buNone/>
              </a:pPr>
              <a:r>
                <a:rPr lang="en-US" sz="800" b="1" dirty="0">
                  <a:solidFill>
                    <a:schemeClr val="bg1"/>
                  </a:solidFill>
                </a:rPr>
                <a:t>Security</a:t>
              </a:r>
            </a:p>
          </p:txBody>
        </p:sp>
      </p:grpSp>
      <p:sp>
        <p:nvSpPr>
          <p:cNvPr id="129" name="Line 38"/>
          <p:cNvSpPr>
            <a:spLocks noChangeShapeType="1"/>
          </p:cNvSpPr>
          <p:nvPr/>
        </p:nvSpPr>
        <p:spPr bwMode="auto">
          <a:xfrm flipH="1">
            <a:off x="5410200" y="4648200"/>
            <a:ext cx="0" cy="200025"/>
          </a:xfrm>
          <a:prstGeom prst="line">
            <a:avLst/>
          </a:prstGeom>
          <a:noFill/>
          <a:ln w="15875">
            <a:solidFill>
              <a:srgbClr val="800080"/>
            </a:solidFill>
            <a:round/>
            <a:headEnd/>
            <a:tailEnd type="stealth" w="med" len="med"/>
          </a:ln>
          <a:effectLst/>
        </p:spPr>
        <p:txBody>
          <a:bodyPr lIns="92976" tIns="46488" rIns="92976" bIns="46488"/>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132" name="Text Box 14"/>
          <p:cNvSpPr txBox="1">
            <a:spLocks noChangeArrowheads="1"/>
          </p:cNvSpPr>
          <p:nvPr/>
        </p:nvSpPr>
        <p:spPr bwMode="auto">
          <a:xfrm rot="30387">
            <a:off x="2439467" y="3584342"/>
            <a:ext cx="666750" cy="244475"/>
          </a:xfrm>
          <a:prstGeom prst="rect">
            <a:avLst/>
          </a:prstGeom>
          <a:noFill/>
          <a:ln w="15875">
            <a:noFill/>
            <a:miter lim="800000"/>
            <a:headEnd/>
            <a:tailEnd/>
          </a:ln>
          <a:effectLst/>
        </p:spPr>
        <p:txBody>
          <a:bodyPr lIns="92976" tIns="46488" rIns="92976" bIns="46488">
            <a:spAutoFit/>
          </a:bodyP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a:spcBef>
                <a:spcPct val="30000"/>
              </a:spcBef>
              <a:buClr>
                <a:srgbClr val="CC0000"/>
              </a:buClr>
              <a:buFont typeface="Wingdings" pitchFamily="2" charset="2"/>
              <a:buNone/>
            </a:pPr>
            <a:r>
              <a:rPr lang="en-US" sz="1000" b="1" dirty="0">
                <a:solidFill>
                  <a:srgbClr val="0000CC"/>
                </a:solidFill>
                <a:latin typeface="Tahoma" pitchFamily="34" charset="0"/>
              </a:rPr>
              <a:t>Import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the Project</a:t>
            </a:r>
            <a:endParaRPr lang="en-US" u="sng" dirty="0"/>
          </a:p>
        </p:txBody>
      </p:sp>
      <p:sp>
        <p:nvSpPr>
          <p:cNvPr id="3" name="Content Placeholder 2"/>
          <p:cNvSpPr>
            <a:spLocks noGrp="1"/>
          </p:cNvSpPr>
          <p:nvPr>
            <p:ph idx="1"/>
          </p:nvPr>
        </p:nvSpPr>
        <p:spPr/>
        <p:txBody>
          <a:bodyPr/>
          <a:lstStyle/>
          <a:p>
            <a:r>
              <a:rPr lang="en-US" dirty="0" smtClean="0"/>
              <a:t>Analyze:</a:t>
            </a:r>
          </a:p>
          <a:p>
            <a:pPr lvl="1"/>
            <a:r>
              <a:rPr lang="en-US" sz="1500" dirty="0" smtClean="0"/>
              <a:t>work with report authors to understand business reporting requirements</a:t>
            </a:r>
          </a:p>
          <a:p>
            <a:pPr lvl="1"/>
            <a:r>
              <a:rPr lang="en-US" sz="1500" dirty="0" smtClean="0"/>
              <a:t>know your data and the structure of your data sources</a:t>
            </a:r>
          </a:p>
          <a:p>
            <a:r>
              <a:rPr lang="en-US" dirty="0" smtClean="0"/>
              <a:t>Create:</a:t>
            </a:r>
          </a:p>
          <a:p>
            <a:pPr lvl="1"/>
            <a:r>
              <a:rPr lang="en-US" sz="1500" dirty="0" smtClean="0"/>
              <a:t>create a project</a:t>
            </a:r>
          </a:p>
          <a:p>
            <a:pPr lvl="1"/>
            <a:r>
              <a:rPr lang="en-US" sz="1500" dirty="0" smtClean="0"/>
              <a:t>identify the project structure</a:t>
            </a:r>
          </a:p>
          <a:p>
            <a:pPr lvl="1"/>
            <a:r>
              <a:rPr lang="en-US" sz="1500" dirty="0" smtClean="0"/>
              <a:t>import the required metadata</a:t>
            </a:r>
          </a:p>
          <a:p>
            <a:endParaRPr lang="en-US" dirty="0"/>
          </a:p>
        </p:txBody>
      </p:sp>
      <p:graphicFrame>
        <p:nvGraphicFramePr>
          <p:cNvPr id="4" name="Table 3"/>
          <p:cNvGraphicFramePr>
            <a:graphicFrameLocks noGrp="1"/>
          </p:cNvGraphicFramePr>
          <p:nvPr/>
        </p:nvGraphicFramePr>
        <p:xfrm>
          <a:off x="152400" y="3200400"/>
          <a:ext cx="8763000" cy="533400"/>
        </p:xfrm>
        <a:graphic>
          <a:graphicData uri="http://schemas.openxmlformats.org/drawingml/2006/table">
            <a:tbl>
              <a:tblPr firstRow="1" bandRow="1">
                <a:tableStyleId>{5C22544A-7EE6-4342-B048-85BDC9FD1C3A}</a:tableStyleId>
              </a:tblPr>
              <a:tblGrid>
                <a:gridCol w="8763000"/>
              </a:tblGrid>
              <a:tr h="533400">
                <a:tc>
                  <a:txBody>
                    <a:bodyPr/>
                    <a:lstStyle/>
                    <a:p>
                      <a:r>
                        <a:rPr lang="en-US" sz="2800" b="0" u="sng" dirty="0" smtClean="0">
                          <a:solidFill>
                            <a:schemeClr val="accent2"/>
                          </a:solidFill>
                        </a:rPr>
                        <a:t>Prepare Metadata</a:t>
                      </a:r>
                    </a:p>
                  </a:txBody>
                  <a:tcPr>
                    <a:solidFill>
                      <a:schemeClr val="accent1">
                        <a:lumMod val="20000"/>
                        <a:lumOff val="80000"/>
                      </a:schemeClr>
                    </a:solidFill>
                  </a:tcPr>
                </a:tc>
              </a:tr>
            </a:tbl>
          </a:graphicData>
        </a:graphic>
      </p:graphicFrame>
      <p:sp>
        <p:nvSpPr>
          <p:cNvPr id="5" name="Rectangle 4"/>
          <p:cNvSpPr/>
          <p:nvPr/>
        </p:nvSpPr>
        <p:spPr>
          <a:xfrm>
            <a:off x="304800" y="3733800"/>
            <a:ext cx="8534400" cy="1785104"/>
          </a:xfrm>
          <a:prstGeom prst="rect">
            <a:avLst/>
          </a:prstGeom>
        </p:spPr>
        <p:txBody>
          <a:bodyPr wrap="square">
            <a:spAutoFit/>
          </a:bodyPr>
          <a:lstStyle/>
          <a:p>
            <a:r>
              <a:rPr lang="en-US" sz="2000" b="0" dirty="0" smtClean="0"/>
              <a:t>Prepare:</a:t>
            </a:r>
          </a:p>
          <a:p>
            <a:pPr lvl="1">
              <a:buFont typeface="Wingdings" pitchFamily="2" charset="2"/>
              <a:buChar char="Ø"/>
            </a:pPr>
            <a:r>
              <a:rPr lang="en-US" sz="1500" b="0" dirty="0" smtClean="0"/>
              <a:t>examine, modify, and create relationships</a:t>
            </a:r>
          </a:p>
          <a:p>
            <a:pPr lvl="1">
              <a:buFont typeface="Wingdings" pitchFamily="2" charset="2"/>
              <a:buChar char="Ø"/>
            </a:pPr>
            <a:r>
              <a:rPr lang="en-US" sz="1500" b="0" dirty="0" smtClean="0"/>
              <a:t>add multilingual support</a:t>
            </a:r>
          </a:p>
          <a:p>
            <a:pPr lvl="1">
              <a:buFont typeface="Wingdings" pitchFamily="2" charset="2"/>
              <a:buChar char="Ø"/>
            </a:pPr>
            <a:r>
              <a:rPr lang="en-US" sz="1500" b="0" dirty="0" smtClean="0"/>
              <a:t>examine and modify object properties</a:t>
            </a:r>
          </a:p>
          <a:p>
            <a:pPr lvl="1">
              <a:buFont typeface="Wingdings" pitchFamily="2" charset="2"/>
              <a:buChar char="Ø"/>
            </a:pPr>
            <a:r>
              <a:rPr lang="en-US" sz="1500" b="0" dirty="0" smtClean="0"/>
              <a:t>customize metadata for runtime to dynamically control the data returned</a:t>
            </a:r>
          </a:p>
          <a:p>
            <a:pPr lvl="2">
              <a:buFont typeface="Arial" pitchFamily="34" charset="0"/>
              <a:buChar char="•"/>
            </a:pPr>
            <a:r>
              <a:rPr lang="en-CA" sz="1500" b="0" dirty="0" smtClean="0"/>
              <a:t>Display local language only</a:t>
            </a:r>
            <a:endParaRPr lang="en-US" sz="1500" b="0" dirty="0" smtClean="0"/>
          </a:p>
          <a:p>
            <a:pPr lvl="2">
              <a:buFont typeface="Arial" pitchFamily="34" charset="0"/>
              <a:buChar char="•"/>
            </a:pPr>
            <a:r>
              <a:rPr lang="en-CA" sz="1500" b="0" dirty="0" smtClean="0"/>
              <a:t>Set row-level security based on values stored in data source</a:t>
            </a:r>
            <a:endParaRPr lang="en-US" sz="1500" b="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Model Metadata &amp; Prepare the Business View</a:t>
            </a:r>
            <a:endParaRPr lang="en-US" u="sng" dirty="0"/>
          </a:p>
        </p:txBody>
      </p:sp>
      <p:sp>
        <p:nvSpPr>
          <p:cNvPr id="3" name="Content Placeholder 2"/>
          <p:cNvSpPr>
            <a:spLocks noGrp="1"/>
          </p:cNvSpPr>
          <p:nvPr>
            <p:ph idx="1"/>
          </p:nvPr>
        </p:nvSpPr>
        <p:spPr>
          <a:xfrm>
            <a:off x="304800" y="968375"/>
            <a:ext cx="8839200" cy="5051425"/>
          </a:xfrm>
        </p:spPr>
        <p:txBody>
          <a:bodyPr/>
          <a:lstStyle/>
          <a:p>
            <a:pPr>
              <a:buNone/>
            </a:pPr>
            <a:r>
              <a:rPr lang="en-US" dirty="0" smtClean="0"/>
              <a:t>	</a:t>
            </a:r>
            <a:r>
              <a:rPr lang="en-US" sz="1600" b="1" dirty="0" smtClean="0"/>
              <a:t>To enhance the business view of the model, you can:</a:t>
            </a:r>
          </a:p>
          <a:p>
            <a:pPr lvl="1"/>
            <a:r>
              <a:rPr lang="en-US" sz="1500" dirty="0" smtClean="0"/>
              <a:t>model for predictable results (model as a star schema)</a:t>
            </a:r>
          </a:p>
          <a:p>
            <a:pPr lvl="1"/>
            <a:r>
              <a:rPr lang="en-US" sz="1500" dirty="0" smtClean="0"/>
              <a:t>model for OLAP-style queries (model dimensionally)</a:t>
            </a:r>
          </a:p>
          <a:p>
            <a:pPr lvl="1"/>
            <a:r>
              <a:rPr lang="en-US" sz="1500" dirty="0" smtClean="0"/>
              <a:t>create one or more business views</a:t>
            </a:r>
          </a:p>
          <a:p>
            <a:pPr lvl="1"/>
            <a:r>
              <a:rPr lang="en-US" sz="1500" dirty="0" smtClean="0"/>
              <a:t>customize metadata for runtime to dynamically control the data returned</a:t>
            </a:r>
          </a:p>
          <a:p>
            <a:pPr lvl="2"/>
            <a:r>
              <a:rPr lang="en-CA" sz="1500" dirty="0" smtClean="0"/>
              <a:t>Display local language only</a:t>
            </a:r>
            <a:endParaRPr lang="en-US" sz="1500" dirty="0" smtClean="0"/>
          </a:p>
          <a:p>
            <a:pPr lvl="2"/>
            <a:r>
              <a:rPr lang="en-CA" sz="1500" dirty="0" smtClean="0"/>
              <a:t>Set row-level security based on values stored in data source</a:t>
            </a:r>
            <a:endParaRPr lang="en-US" sz="1500" dirty="0" smtClean="0"/>
          </a:p>
          <a:p>
            <a:endParaRPr lang="en-US" dirty="0"/>
          </a:p>
        </p:txBody>
      </p:sp>
      <p:graphicFrame>
        <p:nvGraphicFramePr>
          <p:cNvPr id="4" name="Table 3"/>
          <p:cNvGraphicFramePr>
            <a:graphicFrameLocks noGrp="1"/>
          </p:cNvGraphicFramePr>
          <p:nvPr/>
        </p:nvGraphicFramePr>
        <p:xfrm>
          <a:off x="152400" y="3048000"/>
          <a:ext cx="8763000" cy="518160"/>
        </p:xfrm>
        <a:graphic>
          <a:graphicData uri="http://schemas.openxmlformats.org/drawingml/2006/table">
            <a:tbl>
              <a:tblPr firstRow="1" bandRow="1">
                <a:tableStyleId>{5C22544A-7EE6-4342-B048-85BDC9FD1C3A}</a:tableStyleId>
              </a:tblPr>
              <a:tblGrid>
                <a:gridCol w="8763000"/>
              </a:tblGrid>
              <a:tr h="457200">
                <a:tc>
                  <a:txBody>
                    <a:bodyPr/>
                    <a:lstStyle/>
                    <a:p>
                      <a:r>
                        <a:rPr lang="en-US" sz="2800" b="0" u="sng" dirty="0" smtClean="0">
                          <a:solidFill>
                            <a:schemeClr val="accent2"/>
                          </a:solidFill>
                        </a:rPr>
                        <a:t>Create and Manage Packages</a:t>
                      </a:r>
                    </a:p>
                  </a:txBody>
                  <a:tcPr>
                    <a:solidFill>
                      <a:schemeClr val="accent1">
                        <a:lumMod val="20000"/>
                        <a:lumOff val="80000"/>
                      </a:schemeClr>
                    </a:solidFill>
                  </a:tcPr>
                </a:tc>
              </a:tr>
            </a:tbl>
          </a:graphicData>
        </a:graphic>
      </p:graphicFrame>
      <p:sp>
        <p:nvSpPr>
          <p:cNvPr id="5" name="Rectangle 4"/>
          <p:cNvSpPr/>
          <p:nvPr/>
        </p:nvSpPr>
        <p:spPr>
          <a:xfrm>
            <a:off x="609600" y="3657600"/>
            <a:ext cx="7924800" cy="1492716"/>
          </a:xfrm>
          <a:prstGeom prst="rect">
            <a:avLst/>
          </a:prstGeom>
        </p:spPr>
        <p:txBody>
          <a:bodyPr wrap="square">
            <a:spAutoFit/>
          </a:bodyPr>
          <a:lstStyle/>
          <a:p>
            <a:r>
              <a:rPr lang="en-US" sz="1600" dirty="0" smtClean="0"/>
              <a:t>To create and manage packages, you can</a:t>
            </a:r>
            <a:r>
              <a:rPr lang="en-US" sz="1500" b="0" dirty="0" smtClean="0"/>
              <a:t>:</a:t>
            </a:r>
          </a:p>
          <a:p>
            <a:pPr lvl="1">
              <a:buFont typeface="Wingdings" pitchFamily="2" charset="2"/>
              <a:buChar char="Ø"/>
            </a:pPr>
            <a:r>
              <a:rPr lang="en-US" sz="1500" b="0" dirty="0" smtClean="0"/>
              <a:t>define the package contents</a:t>
            </a:r>
          </a:p>
          <a:p>
            <a:pPr lvl="1">
              <a:buFont typeface="Wingdings" pitchFamily="2" charset="2"/>
              <a:buChar char="Ø"/>
            </a:pPr>
            <a:r>
              <a:rPr lang="en-US" sz="1500" b="0" dirty="0" smtClean="0"/>
              <a:t>modify a package</a:t>
            </a:r>
          </a:p>
          <a:p>
            <a:pPr lvl="1">
              <a:buFont typeface="Wingdings" pitchFamily="2" charset="2"/>
              <a:buChar char="Ø"/>
            </a:pPr>
            <a:r>
              <a:rPr lang="en-US" sz="1500" b="0" dirty="0" smtClean="0"/>
              <a:t>specify languages</a:t>
            </a:r>
          </a:p>
          <a:p>
            <a:pPr lvl="1">
              <a:buFont typeface="Wingdings" pitchFamily="2" charset="2"/>
              <a:buChar char="Ø"/>
            </a:pPr>
            <a:r>
              <a:rPr lang="en-US" sz="1500" b="0" dirty="0" smtClean="0"/>
              <a:t>view/edit package inclusion</a:t>
            </a:r>
          </a:p>
          <a:p>
            <a:pPr lvl="1">
              <a:buFont typeface="Wingdings" pitchFamily="2" charset="2"/>
              <a:buChar char="Ø"/>
            </a:pPr>
            <a:r>
              <a:rPr lang="en-US" sz="1500" b="0" dirty="0" smtClean="0"/>
              <a:t>enable versioning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Set Security</a:t>
            </a:r>
            <a:endParaRPr lang="en-US" u="sng" dirty="0"/>
          </a:p>
        </p:txBody>
      </p:sp>
      <p:sp>
        <p:nvSpPr>
          <p:cNvPr id="3" name="Content Placeholder 2"/>
          <p:cNvSpPr>
            <a:spLocks noGrp="1"/>
          </p:cNvSpPr>
          <p:nvPr>
            <p:ph idx="1"/>
          </p:nvPr>
        </p:nvSpPr>
        <p:spPr/>
        <p:txBody>
          <a:bodyPr/>
          <a:lstStyle/>
          <a:p>
            <a:r>
              <a:rPr lang="en-US" sz="1600" dirty="0" err="1" smtClean="0"/>
              <a:t>Cognos</a:t>
            </a:r>
            <a:r>
              <a:rPr lang="en-US" sz="1600" dirty="0" smtClean="0"/>
              <a:t> 8 security is implemented through user authentication and authorized access to content. </a:t>
            </a:r>
          </a:p>
          <a:p>
            <a:r>
              <a:rPr lang="en-US" sz="1600" b="1" dirty="0" smtClean="0"/>
              <a:t>To set security in Framework Manager, you can:</a:t>
            </a:r>
          </a:p>
          <a:p>
            <a:pPr lvl="1">
              <a:buFont typeface="Wingdings" pitchFamily="2" charset="2"/>
              <a:buChar char="Ø"/>
            </a:pPr>
            <a:r>
              <a:rPr lang="en-US" sz="1500" dirty="0" smtClean="0"/>
              <a:t>define access to packages</a:t>
            </a:r>
          </a:p>
          <a:p>
            <a:pPr lvl="1">
              <a:buFont typeface="Wingdings" pitchFamily="2" charset="2"/>
              <a:buChar char="Ø"/>
            </a:pPr>
            <a:r>
              <a:rPr lang="en-US" sz="1500" dirty="0" smtClean="0"/>
              <a:t>create security filters</a:t>
            </a:r>
          </a:p>
          <a:p>
            <a:pPr lvl="1">
              <a:buFont typeface="Wingdings" pitchFamily="2" charset="2"/>
              <a:buChar char="Ø"/>
            </a:pPr>
            <a:r>
              <a:rPr lang="en-US" sz="1500" dirty="0" smtClean="0"/>
              <a:t>define access to objects</a:t>
            </a:r>
          </a:p>
          <a:p>
            <a:pPr lvl="1">
              <a:buFont typeface="Wingdings" pitchFamily="2" charset="2"/>
              <a:buChar char="Ø"/>
            </a:pPr>
            <a:r>
              <a:rPr lang="en-US" sz="1500" dirty="0" smtClean="0"/>
              <a:t>define package administration access</a:t>
            </a:r>
          </a:p>
          <a:p>
            <a:pPr lvl="1">
              <a:buNone/>
            </a:pPr>
            <a:endParaRPr lang="en-US" dirty="0" smtClean="0"/>
          </a:p>
          <a:p>
            <a:endParaRPr lang="en-US" dirty="0"/>
          </a:p>
        </p:txBody>
      </p:sp>
      <p:graphicFrame>
        <p:nvGraphicFramePr>
          <p:cNvPr id="4" name="Table 3"/>
          <p:cNvGraphicFramePr>
            <a:graphicFrameLocks noGrp="1"/>
          </p:cNvGraphicFramePr>
          <p:nvPr/>
        </p:nvGraphicFramePr>
        <p:xfrm>
          <a:off x="228600" y="3276600"/>
          <a:ext cx="8686800" cy="609600"/>
        </p:xfrm>
        <a:graphic>
          <a:graphicData uri="http://schemas.openxmlformats.org/drawingml/2006/table">
            <a:tbl>
              <a:tblPr firstRow="1" bandRow="1">
                <a:tableStyleId>{5C22544A-7EE6-4342-B048-85BDC9FD1C3A}</a:tableStyleId>
              </a:tblPr>
              <a:tblGrid>
                <a:gridCol w="8686800"/>
              </a:tblGrid>
              <a:tr h="609600">
                <a:tc>
                  <a:txBody>
                    <a:bodyPr/>
                    <a:lstStyle/>
                    <a:p>
                      <a:r>
                        <a:rPr lang="en-US" sz="2800" b="0" u="sng" dirty="0" smtClean="0">
                          <a:solidFill>
                            <a:schemeClr val="accent2"/>
                          </a:solidFill>
                        </a:rPr>
                        <a:t>Publish Packages</a:t>
                      </a:r>
                      <a:endParaRPr lang="en-US" sz="2800" b="0" dirty="0">
                        <a:solidFill>
                          <a:schemeClr val="accent2"/>
                        </a:solidFill>
                      </a:endParaRPr>
                    </a:p>
                  </a:txBody>
                  <a:tcPr>
                    <a:solidFill>
                      <a:schemeClr val="accent1">
                        <a:lumMod val="20000"/>
                        <a:lumOff val="80000"/>
                      </a:schemeClr>
                    </a:solidFill>
                  </a:tcPr>
                </a:tc>
              </a:tr>
            </a:tbl>
          </a:graphicData>
        </a:graphic>
      </p:graphicFrame>
      <p:sp>
        <p:nvSpPr>
          <p:cNvPr id="5" name="Rectangle 4"/>
          <p:cNvSpPr/>
          <p:nvPr/>
        </p:nvSpPr>
        <p:spPr>
          <a:xfrm>
            <a:off x="685800" y="4191000"/>
            <a:ext cx="8077200" cy="784830"/>
          </a:xfrm>
          <a:prstGeom prst="rect">
            <a:avLst/>
          </a:prstGeom>
        </p:spPr>
        <p:txBody>
          <a:bodyPr wrap="square">
            <a:spAutoFit/>
          </a:bodyPr>
          <a:lstStyle/>
          <a:p>
            <a:pPr>
              <a:buFont typeface="Wingdings" pitchFamily="2" charset="2"/>
              <a:buChar char="Ø"/>
            </a:pPr>
            <a:r>
              <a:rPr lang="en-US" sz="1500" b="0" dirty="0" smtClean="0"/>
              <a:t>Publish packages to make the metadata available to users.</a:t>
            </a:r>
          </a:p>
          <a:p>
            <a:pPr>
              <a:buFont typeface="Wingdings" pitchFamily="2" charset="2"/>
              <a:buChar char="Ø"/>
            </a:pPr>
            <a:r>
              <a:rPr lang="en-US" sz="1500" b="0" dirty="0" smtClean="0"/>
              <a:t>Packages must contain all the information that a specific user or group of users needs to create reports.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Manage the Project</a:t>
            </a:r>
            <a:endParaRPr lang="en-US" u="sng" dirty="0"/>
          </a:p>
        </p:txBody>
      </p:sp>
      <p:sp>
        <p:nvSpPr>
          <p:cNvPr id="3" name="Content Placeholder 2"/>
          <p:cNvSpPr>
            <a:spLocks noGrp="1"/>
          </p:cNvSpPr>
          <p:nvPr>
            <p:ph idx="1"/>
          </p:nvPr>
        </p:nvSpPr>
        <p:spPr/>
        <p:txBody>
          <a:bodyPr/>
          <a:lstStyle/>
          <a:p>
            <a:r>
              <a:rPr lang="en-US" dirty="0" smtClean="0"/>
              <a:t>Perform project management activities such as:</a:t>
            </a:r>
          </a:p>
          <a:p>
            <a:pPr lvl="1">
              <a:buFont typeface="Wingdings" pitchFamily="2" charset="2"/>
              <a:buChar char="Ø"/>
            </a:pPr>
            <a:r>
              <a:rPr lang="en-US" sz="1500" dirty="0" smtClean="0"/>
              <a:t>Implementing multiuser modeling</a:t>
            </a:r>
          </a:p>
          <a:p>
            <a:pPr lvl="2">
              <a:buFont typeface="Arial" pitchFamily="34" charset="0"/>
              <a:buChar char="•"/>
            </a:pPr>
            <a:r>
              <a:rPr lang="en-US" sz="1500" dirty="0" smtClean="0"/>
              <a:t>repository control</a:t>
            </a:r>
          </a:p>
          <a:p>
            <a:pPr lvl="1">
              <a:buFont typeface="Wingdings" pitchFamily="2" charset="2"/>
              <a:buChar char="Ø"/>
            </a:pPr>
            <a:r>
              <a:rPr lang="en-US" sz="1500" dirty="0" smtClean="0"/>
              <a:t>Sharing and reusing information</a:t>
            </a:r>
          </a:p>
          <a:p>
            <a:pPr lvl="2">
              <a:buFont typeface="Arial" pitchFamily="34" charset="0"/>
              <a:buChar char="•"/>
            </a:pPr>
            <a:r>
              <a:rPr lang="en-US" sz="1500" dirty="0" smtClean="0"/>
              <a:t>segmenting and linking</a:t>
            </a:r>
          </a:p>
          <a:p>
            <a:pPr lvl="1">
              <a:buFont typeface="Wingdings" pitchFamily="2" charset="2"/>
              <a:buChar char="Ø"/>
            </a:pPr>
            <a:r>
              <a:rPr lang="en-US" sz="1500" dirty="0" smtClean="0"/>
              <a:t>Action logging and synchronizing</a:t>
            </a:r>
          </a:p>
          <a:p>
            <a:pPr lvl="1">
              <a:buFont typeface="Wingdings" pitchFamily="2" charset="2"/>
              <a:buChar char="Ø"/>
            </a:pPr>
            <a:r>
              <a:rPr lang="en-US" sz="1500" dirty="0" smtClean="0"/>
              <a:t>validating a project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gradFill>
            <a:gsLst>
              <a:gs pos="0">
                <a:schemeClr val="accent5">
                  <a:lumMod val="40000"/>
                  <a:lumOff val="60000"/>
                </a:schemeClr>
              </a:gs>
              <a:gs pos="39999">
                <a:srgbClr val="85C2FF"/>
              </a:gs>
              <a:gs pos="70000">
                <a:srgbClr val="C4D6EB"/>
              </a:gs>
              <a:gs pos="100000">
                <a:srgbClr val="FFEBFA"/>
              </a:gs>
            </a:gsLst>
            <a:lin ang="5400000" scaled="0"/>
          </a:gradFill>
        </p:spPr>
        <p:txBody>
          <a:bodyPr/>
          <a:lstStyle/>
          <a:p>
            <a:endParaRPr lang="en-US" dirty="0" smtClean="0"/>
          </a:p>
          <a:p>
            <a:endParaRPr lang="en-US" dirty="0" smtClean="0"/>
          </a:p>
          <a:p>
            <a:endParaRPr lang="en-US" dirty="0" smtClean="0"/>
          </a:p>
          <a:p>
            <a:endParaRPr lang="en-US" dirty="0" smtClean="0"/>
          </a:p>
          <a:p>
            <a:endParaRPr lang="en-US" dirty="0" smtClean="0"/>
          </a:p>
          <a:p>
            <a:pPr lvl="6">
              <a:buFont typeface="Wingdings" pitchFamily="2" charset="2"/>
              <a:buChar char="v"/>
            </a:pPr>
            <a:r>
              <a:rPr lang="en-US" sz="3600" dirty="0" smtClean="0"/>
              <a:t>   </a:t>
            </a:r>
            <a:r>
              <a:rPr lang="en-US" sz="3600" b="1" dirty="0" smtClean="0"/>
              <a:t>Demo Presentations:</a:t>
            </a:r>
            <a:endParaRPr lang="en-US" sz="3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04800" y="228600"/>
            <a:ext cx="8574088" cy="609600"/>
          </a:xfrm>
          <a:solidFill>
            <a:schemeClr val="accent1">
              <a:lumMod val="20000"/>
              <a:lumOff val="80000"/>
            </a:schemeClr>
          </a:solidFill>
        </p:spPr>
        <p:txBody>
          <a:bodyPr/>
          <a:lstStyle/>
          <a:p>
            <a:pPr lvl="1" eaLnBrk="1" hangingPunct="1"/>
            <a:r>
              <a:rPr lang="en-US" b="1" u="sng" dirty="0" smtClean="0"/>
              <a:t/>
            </a:r>
            <a:br>
              <a:rPr lang="en-US" b="1" u="sng" dirty="0" smtClean="0"/>
            </a:br>
            <a:r>
              <a:rPr lang="en-US" u="sng" dirty="0" smtClean="0"/>
              <a:t>Welcome Screen </a:t>
            </a:r>
            <a:r>
              <a:rPr lang="en-US" b="1" dirty="0" smtClean="0"/>
              <a:t>:</a:t>
            </a:r>
            <a:r>
              <a:rPr lang="en-US" sz="1800" dirty="0" smtClean="0"/>
              <a:t/>
            </a:r>
            <a:br>
              <a:rPr lang="en-US" sz="1800" dirty="0" smtClean="0"/>
            </a:br>
            <a:endParaRPr lang="en-US" sz="3600" u="sng" dirty="0" smtClean="0"/>
          </a:p>
        </p:txBody>
      </p:sp>
      <p:sp>
        <p:nvSpPr>
          <p:cNvPr id="28674" name="Rectangle 3"/>
          <p:cNvSpPr>
            <a:spLocks noGrp="1" noChangeArrowheads="1"/>
          </p:cNvSpPr>
          <p:nvPr>
            <p:ph type="body" idx="1"/>
          </p:nvPr>
        </p:nvSpPr>
        <p:spPr>
          <a:xfrm>
            <a:off x="304800" y="1066800"/>
            <a:ext cx="8534400" cy="4975225"/>
          </a:xfrm>
        </p:spPr>
        <p:txBody>
          <a:bodyPr/>
          <a:lstStyle/>
          <a:p>
            <a:pPr eaLnBrk="1" hangingPunct="1"/>
            <a:r>
              <a:rPr lang="en-US" sz="1500" dirty="0" smtClean="0"/>
              <a:t>When we open the framework manager we see the welcome screen. This gives us two options to create a new model or to open an existing model</a:t>
            </a:r>
            <a:endParaRPr lang="en-US" sz="1500" u="sng" dirty="0" smtClean="0"/>
          </a:p>
        </p:txBody>
      </p:sp>
      <p:pic>
        <p:nvPicPr>
          <p:cNvPr id="28675" name="Picture 4"/>
          <p:cNvPicPr>
            <a:picLocks noChangeAspect="1" noChangeArrowheads="1"/>
          </p:cNvPicPr>
          <p:nvPr/>
        </p:nvPicPr>
        <p:blipFill>
          <a:blip r:embed="rId2"/>
          <a:srcRect/>
          <a:stretch>
            <a:fillRect/>
          </a:stretch>
        </p:blipFill>
        <p:spPr bwMode="auto">
          <a:xfrm>
            <a:off x="457200" y="1676400"/>
            <a:ext cx="8305800" cy="4343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pPr lvl="1"/>
            <a:r>
              <a:rPr lang="en-US" b="1" dirty="0" smtClean="0"/>
              <a:t/>
            </a:r>
            <a:br>
              <a:rPr lang="en-US" b="1" dirty="0" smtClean="0"/>
            </a:br>
            <a:r>
              <a:rPr lang="en-US" u="sng" dirty="0" smtClean="0"/>
              <a:t>Create new model </a:t>
            </a:r>
            <a:r>
              <a:rPr lang="en-US" sz="1800" dirty="0" smtClean="0"/>
              <a:t/>
            </a:r>
            <a:br>
              <a:rPr lang="en-US" sz="1800" dirty="0" smtClean="0"/>
            </a:br>
            <a:endParaRPr lang="en-US" dirty="0"/>
          </a:p>
        </p:txBody>
      </p:sp>
      <p:sp>
        <p:nvSpPr>
          <p:cNvPr id="3" name="Content Placeholder 2"/>
          <p:cNvSpPr>
            <a:spLocks noGrp="1"/>
          </p:cNvSpPr>
          <p:nvPr>
            <p:ph idx="1"/>
          </p:nvPr>
        </p:nvSpPr>
        <p:spPr/>
        <p:txBody>
          <a:bodyPr/>
          <a:lstStyle/>
          <a:p>
            <a:r>
              <a:rPr lang="en-US" sz="1500" dirty="0" smtClean="0"/>
              <a:t>To create a new model we first select the create a new model option which gives us an option to name the project and to select the location to which it should save the model.</a:t>
            </a:r>
          </a:p>
          <a:p>
            <a:endParaRPr lang="en-US" dirty="0"/>
          </a:p>
        </p:txBody>
      </p:sp>
      <p:pic>
        <p:nvPicPr>
          <p:cNvPr id="4" name="Picture 3"/>
          <p:cNvPicPr/>
          <p:nvPr/>
        </p:nvPicPr>
        <p:blipFill>
          <a:blip r:embed="rId3"/>
          <a:srcRect/>
          <a:stretch>
            <a:fillRect/>
          </a:stretch>
        </p:blipFill>
        <p:spPr bwMode="auto">
          <a:xfrm>
            <a:off x="457200" y="1600200"/>
            <a:ext cx="8229600"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Objective:</a:t>
            </a:r>
            <a:endParaRPr lang="en-US" u="sng" dirty="0"/>
          </a:p>
        </p:txBody>
      </p:sp>
      <p:sp>
        <p:nvSpPr>
          <p:cNvPr id="3" name="Content Placeholder 2"/>
          <p:cNvSpPr>
            <a:spLocks noGrp="1"/>
          </p:cNvSpPr>
          <p:nvPr>
            <p:ph idx="1"/>
          </p:nvPr>
        </p:nvSpPr>
        <p:spPr>
          <a:gradFill>
            <a:gsLst>
              <a:gs pos="0">
                <a:schemeClr val="bg2">
                  <a:lumMod val="20000"/>
                  <a:lumOff val="80000"/>
                </a:schemeClr>
              </a:gs>
              <a:gs pos="50000">
                <a:schemeClr val="accent1">
                  <a:tint val="44500"/>
                  <a:satMod val="160000"/>
                </a:schemeClr>
              </a:gs>
              <a:gs pos="100000">
                <a:schemeClr val="accent1">
                  <a:tint val="23500"/>
                  <a:satMod val="160000"/>
                </a:schemeClr>
              </a:gs>
            </a:gsLst>
            <a:lin ang="5400000" scaled="0"/>
          </a:gradFill>
        </p:spPr>
        <p:txBody>
          <a:bodyPr/>
          <a:lstStyle/>
          <a:p>
            <a:pPr lvl="1">
              <a:buFont typeface="Wingdings" pitchFamily="2" charset="2"/>
              <a:buChar char="v"/>
            </a:pPr>
            <a:r>
              <a:rPr lang="en-US" dirty="0" smtClean="0"/>
              <a:t>Brief Overview about </a:t>
            </a:r>
            <a:r>
              <a:rPr lang="en-US" dirty="0" err="1" smtClean="0"/>
              <a:t>MetaData</a:t>
            </a:r>
            <a:endParaRPr lang="en-US" dirty="0" smtClean="0"/>
          </a:p>
          <a:p>
            <a:pPr lvl="1">
              <a:buFont typeface="Wingdings" pitchFamily="2" charset="2"/>
              <a:buChar char="v"/>
            </a:pPr>
            <a:r>
              <a:rPr lang="en-US" dirty="0" smtClean="0"/>
              <a:t>Examine the Framework Manager tool</a:t>
            </a:r>
          </a:p>
          <a:p>
            <a:pPr lvl="1">
              <a:buFont typeface="Wingdings" pitchFamily="2" charset="2"/>
              <a:buChar char="v"/>
            </a:pPr>
            <a:r>
              <a:rPr lang="en-US" dirty="0" smtClean="0"/>
              <a:t>Framework Manager Workflow</a:t>
            </a:r>
          </a:p>
          <a:p>
            <a:pPr lvl="1">
              <a:buFont typeface="Wingdings" pitchFamily="2" charset="2"/>
              <a:buChar char="v"/>
            </a:pPr>
            <a:r>
              <a:rPr lang="en-CA" dirty="0" smtClean="0"/>
              <a:t>Review Security for Framework Manager</a:t>
            </a:r>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Language</a:t>
            </a:r>
            <a:endParaRPr lang="en-US" u="sng" dirty="0"/>
          </a:p>
        </p:txBody>
      </p:sp>
      <p:sp>
        <p:nvSpPr>
          <p:cNvPr id="3" name="Content Placeholder 2"/>
          <p:cNvSpPr>
            <a:spLocks noGrp="1"/>
          </p:cNvSpPr>
          <p:nvPr>
            <p:ph idx="1"/>
          </p:nvPr>
        </p:nvSpPr>
        <p:spPr/>
        <p:txBody>
          <a:bodyPr/>
          <a:lstStyle/>
          <a:p>
            <a:r>
              <a:rPr lang="en-US" sz="1500" dirty="0" smtClean="0"/>
              <a:t>After selecting the file location we are prompted with a select language wizard. Using which  we can select a language of our choice.</a:t>
            </a:r>
          </a:p>
          <a:p>
            <a:endParaRPr lang="en-US" dirty="0"/>
          </a:p>
        </p:txBody>
      </p:sp>
      <p:pic>
        <p:nvPicPr>
          <p:cNvPr id="4" name="Picture 3"/>
          <p:cNvPicPr/>
          <p:nvPr/>
        </p:nvPicPr>
        <p:blipFill>
          <a:blip r:embed="rId2"/>
          <a:srcRect/>
          <a:stretch>
            <a:fillRect/>
          </a:stretch>
        </p:blipFill>
        <p:spPr bwMode="auto">
          <a:xfrm>
            <a:off x="533400" y="1524000"/>
            <a:ext cx="8001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Wizard To Import Sources</a:t>
            </a:r>
            <a:endParaRPr lang="en-US" u="sng" dirty="0"/>
          </a:p>
        </p:txBody>
      </p:sp>
      <p:sp>
        <p:nvSpPr>
          <p:cNvPr id="3" name="Content Placeholder 2"/>
          <p:cNvSpPr>
            <a:spLocks noGrp="1"/>
          </p:cNvSpPr>
          <p:nvPr>
            <p:ph idx="1"/>
          </p:nvPr>
        </p:nvSpPr>
        <p:spPr/>
        <p:txBody>
          <a:bodyPr/>
          <a:lstStyle/>
          <a:p>
            <a:pPr>
              <a:buNone/>
            </a:pPr>
            <a:r>
              <a:rPr lang="en-US" sz="1500" dirty="0" smtClean="0"/>
              <a:t>After selecting the language we are presented with a wizard to import the source.</a:t>
            </a:r>
          </a:p>
          <a:p>
            <a:pPr>
              <a:buNone/>
            </a:pPr>
            <a:r>
              <a:rPr lang="en-US" sz="1600" b="1" dirty="0" smtClean="0"/>
              <a:t>The options are</a:t>
            </a:r>
            <a:r>
              <a:rPr lang="en-US" b="1" dirty="0" smtClean="0"/>
              <a:t>:</a:t>
            </a:r>
          </a:p>
          <a:p>
            <a:pPr>
              <a:buNone/>
            </a:pPr>
            <a:r>
              <a:rPr lang="en-US" sz="1500" dirty="0" smtClean="0"/>
              <a:t>1. Database.</a:t>
            </a:r>
          </a:p>
          <a:p>
            <a:pPr>
              <a:buNone/>
            </a:pPr>
            <a:r>
              <a:rPr lang="en-US" sz="1500" dirty="0" smtClean="0"/>
              <a:t>2. </a:t>
            </a:r>
            <a:r>
              <a:rPr lang="en-US" sz="1500" dirty="0" err="1" smtClean="0"/>
              <a:t>Cognos</a:t>
            </a:r>
            <a:r>
              <a:rPr lang="en-US" sz="1500" dirty="0" smtClean="0"/>
              <a:t> </a:t>
            </a:r>
            <a:r>
              <a:rPr lang="en-US" sz="1500" dirty="0" err="1" smtClean="0"/>
              <a:t>Reportnet</a:t>
            </a:r>
            <a:r>
              <a:rPr lang="en-US" sz="1500" dirty="0" smtClean="0"/>
              <a:t> Model.</a:t>
            </a:r>
          </a:p>
          <a:p>
            <a:pPr>
              <a:buNone/>
            </a:pPr>
            <a:r>
              <a:rPr lang="en-US" sz="1500" dirty="0" smtClean="0"/>
              <a:t>3. </a:t>
            </a:r>
            <a:r>
              <a:rPr lang="en-US" sz="1500" dirty="0" err="1" smtClean="0"/>
              <a:t>Cognos</a:t>
            </a:r>
            <a:r>
              <a:rPr lang="en-US" sz="1500" dirty="0" smtClean="0"/>
              <a:t> Architect (*.xml).</a:t>
            </a:r>
          </a:p>
          <a:p>
            <a:pPr>
              <a:buNone/>
            </a:pPr>
            <a:r>
              <a:rPr lang="en-US" sz="1500" dirty="0" smtClean="0"/>
              <a:t>4. </a:t>
            </a:r>
            <a:r>
              <a:rPr lang="en-US" sz="1500" dirty="0" err="1" smtClean="0"/>
              <a:t>Cognos</a:t>
            </a:r>
            <a:r>
              <a:rPr lang="en-US" sz="1500" dirty="0" smtClean="0"/>
              <a:t> Impromptu (*.xml).</a:t>
            </a:r>
          </a:p>
          <a:p>
            <a:pPr>
              <a:buNone/>
            </a:pPr>
            <a:r>
              <a:rPr lang="en-US" sz="1500" dirty="0" smtClean="0"/>
              <a:t>5. </a:t>
            </a:r>
            <a:r>
              <a:rPr lang="en-US" sz="1500" dirty="0" err="1" smtClean="0"/>
              <a:t>Cognos</a:t>
            </a:r>
            <a:r>
              <a:rPr lang="en-US" sz="1500" dirty="0" smtClean="0"/>
              <a:t> Decision Stream (*.xml).</a:t>
            </a:r>
          </a:p>
          <a:p>
            <a:pPr>
              <a:buNone/>
            </a:pPr>
            <a:r>
              <a:rPr lang="en-US" sz="1500" dirty="0" smtClean="0"/>
              <a:t>6. Third Party Metadata Sources.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Selecting </a:t>
            </a:r>
            <a:r>
              <a:rPr lang="en-US" u="sng" dirty="0" err="1" smtClean="0"/>
              <a:t>Cognos</a:t>
            </a:r>
            <a:r>
              <a:rPr lang="en-US" u="sng" dirty="0" smtClean="0"/>
              <a:t> </a:t>
            </a:r>
            <a:r>
              <a:rPr lang="en-US" u="sng" dirty="0" err="1" smtClean="0"/>
              <a:t>ReportNet</a:t>
            </a:r>
            <a:r>
              <a:rPr lang="en-US" u="sng" dirty="0" smtClean="0"/>
              <a:t> Model </a:t>
            </a:r>
            <a:endParaRPr lang="en-US" u="sng" dirty="0"/>
          </a:p>
        </p:txBody>
      </p:sp>
      <p:sp>
        <p:nvSpPr>
          <p:cNvPr id="3" name="Content Placeholder 2"/>
          <p:cNvSpPr>
            <a:spLocks noGrp="1"/>
          </p:cNvSpPr>
          <p:nvPr>
            <p:ph idx="1"/>
          </p:nvPr>
        </p:nvSpPr>
        <p:spPr/>
        <p:txBody>
          <a:bodyPr/>
          <a:lstStyle/>
          <a:p>
            <a:r>
              <a:rPr lang="en-US" sz="1500" dirty="0" smtClean="0"/>
              <a:t>Now coming back to the options where we get to select the data source. If we want to use an already existing model to create a new model we select the </a:t>
            </a:r>
            <a:r>
              <a:rPr lang="en-US" sz="1500" dirty="0" err="1" smtClean="0"/>
              <a:t>Cognos</a:t>
            </a:r>
            <a:r>
              <a:rPr lang="en-US" sz="1500" dirty="0" smtClean="0"/>
              <a:t> </a:t>
            </a:r>
            <a:r>
              <a:rPr lang="en-US" sz="1500" dirty="0" err="1" smtClean="0"/>
              <a:t>Reportnet</a:t>
            </a:r>
            <a:r>
              <a:rPr lang="en-US" sz="1500" dirty="0" smtClean="0"/>
              <a:t> Model Option.</a:t>
            </a:r>
          </a:p>
          <a:p>
            <a:pPr>
              <a:buNone/>
            </a:pPr>
            <a:endParaRPr lang="en-US" dirty="0" smtClean="0"/>
          </a:p>
          <a:p>
            <a:endParaRPr lang="en-US" dirty="0"/>
          </a:p>
        </p:txBody>
      </p:sp>
      <p:pic>
        <p:nvPicPr>
          <p:cNvPr id="4" name="Picture 3"/>
          <p:cNvPicPr/>
          <p:nvPr/>
        </p:nvPicPr>
        <p:blipFill>
          <a:blip r:embed="rId2"/>
          <a:srcRect/>
          <a:stretch>
            <a:fillRect/>
          </a:stretch>
        </p:blipFill>
        <p:spPr bwMode="auto">
          <a:xfrm>
            <a:off x="533400" y="1676400"/>
            <a:ext cx="8153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dirty="0" smtClean="0"/>
              <a:t> </a:t>
            </a:r>
            <a:r>
              <a:rPr lang="en-US" u="sng" dirty="0" smtClean="0"/>
              <a:t>Selecting </a:t>
            </a:r>
            <a:r>
              <a:rPr lang="en-US" u="sng" dirty="0" err="1" smtClean="0"/>
              <a:t>Cognos</a:t>
            </a:r>
            <a:r>
              <a:rPr lang="en-US" u="sng" dirty="0" smtClean="0"/>
              <a:t> Architect</a:t>
            </a:r>
            <a:endParaRPr lang="en-US" u="sng" dirty="0"/>
          </a:p>
        </p:txBody>
      </p:sp>
      <p:sp>
        <p:nvSpPr>
          <p:cNvPr id="3" name="Content Placeholder 2"/>
          <p:cNvSpPr>
            <a:spLocks noGrp="1"/>
          </p:cNvSpPr>
          <p:nvPr>
            <p:ph idx="1"/>
          </p:nvPr>
        </p:nvSpPr>
        <p:spPr/>
        <p:txBody>
          <a:bodyPr/>
          <a:lstStyle/>
          <a:p>
            <a:r>
              <a:rPr lang="en-US" sz="1500" dirty="0" smtClean="0"/>
              <a:t>To import metadata from an Architect model or an Impromptu catalog, you must first convert them to XML files. Now select the </a:t>
            </a:r>
            <a:r>
              <a:rPr lang="en-US" sz="1500" dirty="0" err="1" smtClean="0"/>
              <a:t>Cognos</a:t>
            </a:r>
            <a:r>
              <a:rPr lang="en-US" sz="1500" dirty="0" smtClean="0"/>
              <a:t> Architect or </a:t>
            </a:r>
            <a:r>
              <a:rPr lang="en-US" sz="1500" dirty="0" err="1" smtClean="0"/>
              <a:t>Cognos</a:t>
            </a:r>
            <a:r>
              <a:rPr lang="en-US" sz="1500" dirty="0" smtClean="0"/>
              <a:t> Impromptu option and next select the XML files to create the model.</a:t>
            </a:r>
            <a:endParaRPr lang="en-US" sz="1500" dirty="0"/>
          </a:p>
        </p:txBody>
      </p:sp>
      <p:pic>
        <p:nvPicPr>
          <p:cNvPr id="4" name="Picture 3"/>
          <p:cNvPicPr/>
          <p:nvPr/>
        </p:nvPicPr>
        <p:blipFill>
          <a:blip r:embed="rId2"/>
          <a:srcRect/>
          <a:stretch>
            <a:fillRect/>
          </a:stretch>
        </p:blipFill>
        <p:spPr bwMode="auto">
          <a:xfrm>
            <a:off x="762000" y="1828800"/>
            <a:ext cx="7696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Selecting </a:t>
            </a:r>
            <a:r>
              <a:rPr lang="en-US" u="sng" dirty="0" err="1" smtClean="0"/>
              <a:t>Cognos</a:t>
            </a:r>
            <a:r>
              <a:rPr lang="en-US" u="sng" dirty="0" smtClean="0"/>
              <a:t> Impromptu </a:t>
            </a:r>
            <a:r>
              <a:rPr lang="en-US" dirty="0" smtClean="0"/>
              <a:t>:</a:t>
            </a:r>
            <a:endParaRPr lang="en-US" dirty="0"/>
          </a:p>
        </p:txBody>
      </p:sp>
      <p:pic>
        <p:nvPicPr>
          <p:cNvPr id="4" name="Content Placeholder 3"/>
          <p:cNvPicPr>
            <a:picLocks noGrp="1"/>
          </p:cNvPicPr>
          <p:nvPr>
            <p:ph idx="1"/>
          </p:nvPr>
        </p:nvPicPr>
        <p:blipFill>
          <a:blip r:embed="rId2"/>
          <a:srcRect/>
          <a:stretch>
            <a:fillRect/>
          </a:stretch>
        </p:blipFill>
        <p:spPr bwMode="auto">
          <a:xfrm>
            <a:off x="1204383" y="968375"/>
            <a:ext cx="6735234"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Selecting </a:t>
            </a:r>
            <a:r>
              <a:rPr lang="en-US" u="sng" dirty="0" err="1" smtClean="0"/>
              <a:t>Cognos</a:t>
            </a:r>
            <a:r>
              <a:rPr lang="en-US" u="sng" dirty="0" smtClean="0"/>
              <a:t> Decision stream</a:t>
            </a:r>
            <a:endParaRPr lang="en-US" u="sng" dirty="0"/>
          </a:p>
        </p:txBody>
      </p:sp>
      <p:sp>
        <p:nvSpPr>
          <p:cNvPr id="3" name="Content Placeholder 2"/>
          <p:cNvSpPr>
            <a:spLocks noGrp="1"/>
          </p:cNvSpPr>
          <p:nvPr>
            <p:ph idx="1"/>
          </p:nvPr>
        </p:nvSpPr>
        <p:spPr/>
        <p:txBody>
          <a:bodyPr/>
          <a:lstStyle/>
          <a:p>
            <a:pPr>
              <a:buNone/>
            </a:pPr>
            <a:r>
              <a:rPr lang="en-US" sz="1600" b="1" dirty="0" smtClean="0"/>
              <a:t>	You can use Framework Manager to import star schema metadata from an XML file created by Decision Stream. You can import</a:t>
            </a:r>
          </a:p>
          <a:p>
            <a:pPr lvl="0"/>
            <a:r>
              <a:rPr lang="en-US" sz="1500" dirty="0" smtClean="0"/>
              <a:t>a physical layer that contains data source query subjects that represent Decision Stream tables </a:t>
            </a:r>
          </a:p>
          <a:p>
            <a:pPr lvl="0"/>
            <a:r>
              <a:rPr lang="en-US" sz="1500" dirty="0" smtClean="0"/>
              <a:t>a logical layer with fact and dimension query subjects organized as star schema groupings based on the physical layer </a:t>
            </a:r>
          </a:p>
          <a:p>
            <a:pPr lvl="0"/>
            <a:r>
              <a:rPr lang="en-US" sz="1500" dirty="0" smtClean="0"/>
              <a:t>conformed and </a:t>
            </a:r>
            <a:r>
              <a:rPr lang="en-US" sz="1500" dirty="0" err="1" smtClean="0"/>
              <a:t>nonconformed</a:t>
            </a:r>
            <a:r>
              <a:rPr lang="en-US" sz="1500" dirty="0" smtClean="0"/>
              <a:t> dimensions that contain dimensional information, such as levels, keys, attributes, and hierarchies </a:t>
            </a:r>
          </a:p>
          <a:p>
            <a:endParaRPr lang="en-US" dirty="0"/>
          </a:p>
        </p:txBody>
      </p:sp>
      <p:pic>
        <p:nvPicPr>
          <p:cNvPr id="4" name="Picture 3"/>
          <p:cNvPicPr/>
          <p:nvPr/>
        </p:nvPicPr>
        <p:blipFill>
          <a:blip r:embed="rId2"/>
          <a:srcRect/>
          <a:stretch>
            <a:fillRect/>
          </a:stretch>
        </p:blipFill>
        <p:spPr bwMode="auto">
          <a:xfrm>
            <a:off x="762000" y="3048000"/>
            <a:ext cx="7467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Selecting Third party Metadata Source</a:t>
            </a:r>
            <a:endParaRPr lang="en-US" u="sng" dirty="0"/>
          </a:p>
        </p:txBody>
      </p:sp>
      <p:sp>
        <p:nvSpPr>
          <p:cNvPr id="3" name="Content Placeholder 2"/>
          <p:cNvSpPr>
            <a:spLocks noGrp="1"/>
          </p:cNvSpPr>
          <p:nvPr>
            <p:ph idx="1"/>
          </p:nvPr>
        </p:nvSpPr>
        <p:spPr/>
        <p:txBody>
          <a:bodyPr/>
          <a:lstStyle/>
          <a:p>
            <a:pPr>
              <a:buNone/>
            </a:pPr>
            <a:endParaRPr lang="en-US" sz="1500" dirty="0"/>
          </a:p>
        </p:txBody>
      </p:sp>
      <p:pic>
        <p:nvPicPr>
          <p:cNvPr id="4" name="Content Placeholder 3"/>
          <p:cNvPicPr>
            <a:picLocks/>
          </p:cNvPicPr>
          <p:nvPr/>
        </p:nvPicPr>
        <p:blipFill>
          <a:blip r:embed="rId3"/>
          <a:srcRect/>
          <a:stretch>
            <a:fillRect/>
          </a:stretch>
        </p:blipFill>
        <p:spPr bwMode="auto">
          <a:xfrm>
            <a:off x="4267200" y="990600"/>
            <a:ext cx="4343400" cy="5029200"/>
          </a:xfrm>
          <a:prstGeom prst="rect">
            <a:avLst/>
          </a:prstGeom>
          <a:noFill/>
          <a:ln w="9525">
            <a:noFill/>
            <a:miter lim="800000"/>
            <a:headEnd/>
            <a:tailEnd/>
          </a:ln>
        </p:spPr>
      </p:pic>
      <p:graphicFrame>
        <p:nvGraphicFramePr>
          <p:cNvPr id="5" name="Table 4"/>
          <p:cNvGraphicFramePr>
            <a:graphicFrameLocks noGrp="1"/>
          </p:cNvGraphicFramePr>
          <p:nvPr/>
        </p:nvGraphicFramePr>
        <p:xfrm>
          <a:off x="381000" y="990600"/>
          <a:ext cx="3886200" cy="5029200"/>
        </p:xfrm>
        <a:graphic>
          <a:graphicData uri="http://schemas.openxmlformats.org/drawingml/2006/table">
            <a:tbl>
              <a:tblPr firstRow="1" bandRow="1">
                <a:tableStyleId>{5C22544A-7EE6-4342-B048-85BDC9FD1C3A}</a:tableStyleId>
              </a:tblPr>
              <a:tblGrid>
                <a:gridCol w="3886200"/>
              </a:tblGrid>
              <a:tr h="5029200">
                <a:tc>
                  <a:txBody>
                    <a:bodyPr/>
                    <a:lstStyle/>
                    <a:p>
                      <a:pPr>
                        <a:buNone/>
                      </a:pPr>
                      <a:r>
                        <a:rPr lang="en-US" sz="1800" b="1" dirty="0" smtClean="0">
                          <a:solidFill>
                            <a:schemeClr val="tx1"/>
                          </a:solidFill>
                        </a:rPr>
                        <a:t>Metadata is imported using a metadata bridge.</a:t>
                      </a:r>
                      <a:endParaRPr lang="en-US" sz="1800" dirty="0" smtClean="0">
                        <a:solidFill>
                          <a:schemeClr val="tx1"/>
                        </a:solidFill>
                      </a:endParaRPr>
                    </a:p>
                    <a:p>
                      <a:pPr>
                        <a:buNone/>
                      </a:pPr>
                      <a:r>
                        <a:rPr lang="en-US" sz="1800" b="1" dirty="0" smtClean="0">
                          <a:solidFill>
                            <a:schemeClr val="tx1"/>
                          </a:solidFill>
                        </a:rPr>
                        <a:t>Import options are divided into two groups:</a:t>
                      </a:r>
                      <a:r>
                        <a:rPr lang="en-US" sz="1800" dirty="0" smtClean="0">
                          <a:solidFill>
                            <a:schemeClr val="tx1"/>
                          </a:solidFill>
                        </a:rPr>
                        <a:t> </a:t>
                      </a:r>
                    </a:p>
                    <a:p>
                      <a:pPr lvl="0">
                        <a:buFont typeface="Wingdings" pitchFamily="2" charset="2"/>
                        <a:buChar char="Ø"/>
                      </a:pPr>
                      <a:r>
                        <a:rPr lang="en-US" sz="1800" u="sng" dirty="0" smtClean="0">
                          <a:solidFill>
                            <a:schemeClr val="tx1"/>
                          </a:solidFill>
                        </a:rPr>
                        <a:t>Third-party options </a:t>
                      </a:r>
                    </a:p>
                    <a:p>
                      <a:pPr>
                        <a:buNone/>
                      </a:pPr>
                      <a:r>
                        <a:rPr lang="en-US" sz="1800" b="0" dirty="0" smtClean="0">
                          <a:solidFill>
                            <a:schemeClr val="tx1"/>
                          </a:solidFill>
                        </a:rPr>
                        <a:t>These are used to extract the metadata from the third-party source.</a:t>
                      </a:r>
                    </a:p>
                    <a:p>
                      <a:pPr lvl="0">
                        <a:buFont typeface="Wingdings" pitchFamily="2" charset="2"/>
                        <a:buChar char="Ø"/>
                      </a:pPr>
                      <a:r>
                        <a:rPr lang="en-US" sz="1800" u="sng" dirty="0" smtClean="0">
                          <a:solidFill>
                            <a:schemeClr val="tx1"/>
                          </a:solidFill>
                        </a:rPr>
                        <a:t>Framework Manager options </a:t>
                      </a:r>
                    </a:p>
                    <a:p>
                      <a:pPr>
                        <a:buNone/>
                      </a:pPr>
                      <a:r>
                        <a:rPr lang="en-US" sz="1800" b="0" dirty="0" smtClean="0">
                          <a:solidFill>
                            <a:schemeClr val="tx1"/>
                          </a:solidFill>
                        </a:rPr>
                        <a:t>These are used to create the imported objects in Framework Manager</a:t>
                      </a:r>
                      <a:endParaRPr lang="en-US" b="0" dirty="0">
                        <a:solidFill>
                          <a:schemeClr val="tx1"/>
                        </a:solidFill>
                      </a:endParaRPr>
                    </a:p>
                  </a:txBody>
                  <a:tcP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pPr lvl="1"/>
            <a:r>
              <a:rPr lang="en-US" b="1" dirty="0" smtClean="0"/>
              <a:t/>
            </a:r>
            <a:br>
              <a:rPr lang="en-US" b="1" dirty="0" smtClean="0"/>
            </a:br>
            <a:r>
              <a:rPr lang="en-US" u="sng" dirty="0" smtClean="0"/>
              <a:t>Select Database </a:t>
            </a:r>
            <a:r>
              <a:rPr lang="en-US" sz="1800" dirty="0" smtClean="0"/>
              <a:t/>
            </a:r>
            <a:br>
              <a:rPr lang="en-US" sz="1800" dirty="0" smtClean="0"/>
            </a:br>
            <a:endParaRPr lang="en-US" dirty="0"/>
          </a:p>
        </p:txBody>
      </p:sp>
      <p:sp>
        <p:nvSpPr>
          <p:cNvPr id="3" name="Content Placeholder 2"/>
          <p:cNvSpPr>
            <a:spLocks noGrp="1"/>
          </p:cNvSpPr>
          <p:nvPr>
            <p:ph idx="1"/>
          </p:nvPr>
        </p:nvSpPr>
        <p:spPr/>
        <p:txBody>
          <a:bodyPr/>
          <a:lstStyle/>
          <a:p>
            <a:pPr>
              <a:buNone/>
            </a:pPr>
            <a:endParaRPr lang="en-US" dirty="0" smtClean="0"/>
          </a:p>
          <a:p>
            <a:r>
              <a:rPr lang="en-US" sz="1500" dirty="0" smtClean="0"/>
              <a:t>After selecting to import the source from the database we are presented with all the data sources which are defined in the </a:t>
            </a:r>
            <a:r>
              <a:rPr lang="en-US" sz="1500" dirty="0" err="1" smtClean="0"/>
              <a:t>ReportNet</a:t>
            </a:r>
            <a:r>
              <a:rPr lang="en-US" sz="1500" dirty="0" smtClean="0"/>
              <a:t>. Here we are creating the model on the CSCIFS data source.</a:t>
            </a:r>
          </a:p>
          <a:p>
            <a:endParaRPr lang="en-US" dirty="0"/>
          </a:p>
        </p:txBody>
      </p:sp>
      <p:pic>
        <p:nvPicPr>
          <p:cNvPr id="4" name="Picture 3"/>
          <p:cNvPicPr/>
          <p:nvPr/>
        </p:nvPicPr>
        <p:blipFill>
          <a:blip r:embed="rId2"/>
          <a:srcRect/>
          <a:stretch>
            <a:fillRect/>
          </a:stretch>
        </p:blipFill>
        <p:spPr bwMode="auto">
          <a:xfrm>
            <a:off x="457200" y="2057400"/>
            <a:ext cx="83058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pPr lvl="1"/>
            <a:r>
              <a:rPr lang="en-US" b="1" dirty="0" smtClean="0"/>
              <a:t/>
            </a:r>
            <a:br>
              <a:rPr lang="en-US" b="1" dirty="0" smtClean="0"/>
            </a:br>
            <a:r>
              <a:rPr lang="en-US" u="sng" dirty="0" smtClean="0"/>
              <a:t>Select Schema</a:t>
            </a:r>
            <a:r>
              <a:rPr lang="en-US" sz="1800" dirty="0" smtClean="0"/>
              <a:t/>
            </a:r>
            <a:br>
              <a:rPr lang="en-US" sz="1800" dirty="0" smtClean="0"/>
            </a:br>
            <a:endParaRPr lang="en-US" dirty="0"/>
          </a:p>
        </p:txBody>
      </p:sp>
      <p:sp>
        <p:nvSpPr>
          <p:cNvPr id="3" name="Content Placeholder 2"/>
          <p:cNvSpPr>
            <a:spLocks noGrp="1"/>
          </p:cNvSpPr>
          <p:nvPr>
            <p:ph idx="1"/>
          </p:nvPr>
        </p:nvSpPr>
        <p:spPr/>
        <p:txBody>
          <a:bodyPr/>
          <a:lstStyle/>
          <a:p>
            <a:r>
              <a:rPr lang="en-US" sz="1500" dirty="0" smtClean="0"/>
              <a:t>After selecting the “CSCIFS” data source we are presented with all the schemas in the CSCIFS data source.</a:t>
            </a:r>
          </a:p>
          <a:p>
            <a:endParaRPr lang="en-US" dirty="0" smtClean="0"/>
          </a:p>
          <a:p>
            <a:endParaRPr lang="en-US" dirty="0" smtClean="0"/>
          </a:p>
          <a:p>
            <a:endParaRPr lang="en-US" dirty="0"/>
          </a:p>
        </p:txBody>
      </p:sp>
      <p:pic>
        <p:nvPicPr>
          <p:cNvPr id="4" name="Picture 3"/>
          <p:cNvPicPr/>
          <p:nvPr/>
        </p:nvPicPr>
        <p:blipFill>
          <a:blip r:embed="rId2"/>
          <a:srcRect/>
          <a:stretch>
            <a:fillRect/>
          </a:stretch>
        </p:blipFill>
        <p:spPr bwMode="auto">
          <a:xfrm>
            <a:off x="685800" y="1524000"/>
            <a:ext cx="79248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pPr lvl="1"/>
            <a:r>
              <a:rPr lang="en-US" b="1" dirty="0" smtClean="0"/>
              <a:t/>
            </a:r>
            <a:br>
              <a:rPr lang="en-US" b="1" dirty="0" smtClean="0"/>
            </a:br>
            <a:r>
              <a:rPr lang="en-US" u="sng" dirty="0" smtClean="0"/>
              <a:t>Import Source </a:t>
            </a:r>
            <a:r>
              <a:rPr lang="en-US" sz="1800" dirty="0" smtClean="0"/>
              <a:t/>
            </a:r>
            <a:br>
              <a:rPr lang="en-US" sz="1800" dirty="0" smtClean="0"/>
            </a:br>
            <a:endParaRPr lang="en-US" dirty="0"/>
          </a:p>
        </p:txBody>
      </p:sp>
      <p:sp>
        <p:nvSpPr>
          <p:cNvPr id="3" name="Content Placeholder 2"/>
          <p:cNvSpPr>
            <a:spLocks noGrp="1"/>
          </p:cNvSpPr>
          <p:nvPr>
            <p:ph idx="1"/>
          </p:nvPr>
        </p:nvSpPr>
        <p:spPr/>
        <p:txBody>
          <a:bodyPr/>
          <a:lstStyle/>
          <a:p>
            <a:r>
              <a:rPr lang="en-US" sz="1500" dirty="0" smtClean="0"/>
              <a:t>We will be importing the source most of the times from the Database</a:t>
            </a:r>
          </a:p>
          <a:p>
            <a:endParaRPr lang="en-US" dirty="0"/>
          </a:p>
        </p:txBody>
      </p:sp>
      <p:pic>
        <p:nvPicPr>
          <p:cNvPr id="4" name="Picture 3"/>
          <p:cNvPicPr/>
          <p:nvPr/>
        </p:nvPicPr>
        <p:blipFill>
          <a:blip r:embed="rId3"/>
          <a:srcRect/>
          <a:stretch>
            <a:fillRect/>
          </a:stretch>
        </p:blipFill>
        <p:spPr bwMode="auto">
          <a:xfrm>
            <a:off x="457200" y="1528762"/>
            <a:ext cx="8153400" cy="4567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Metadata – why is it important?</a:t>
            </a:r>
            <a:endParaRPr lang="en-US" u="sng" dirty="0"/>
          </a:p>
        </p:txBody>
      </p:sp>
      <p:sp>
        <p:nvSpPr>
          <p:cNvPr id="3" name="Content Placeholder 2"/>
          <p:cNvSpPr>
            <a:spLocks noGrp="1"/>
          </p:cNvSpPr>
          <p:nvPr>
            <p:ph idx="1"/>
          </p:nvPr>
        </p:nvSpPr>
        <p:spPr>
          <a:blipFill>
            <a:blip r:embed="rId2"/>
            <a:tile tx="0" ty="0" sx="100000" sy="100000" flip="none" algn="tl"/>
          </a:blipFill>
        </p:spPr>
        <p:txBody>
          <a:bodyPr/>
          <a:lstStyle/>
          <a:p>
            <a:r>
              <a:rPr lang="en-US" dirty="0" smtClean="0">
                <a:cs typeface="Times New Roman" pitchFamily="18" charset="0"/>
              </a:rPr>
              <a:t>Metadata is “Data about Data” – a common framework for understanding the business</a:t>
            </a:r>
            <a:endParaRPr lang="en-US" dirty="0" smtClean="0"/>
          </a:p>
          <a:p>
            <a:pPr>
              <a:lnSpc>
                <a:spcPct val="90000"/>
              </a:lnSpc>
            </a:pPr>
            <a:r>
              <a:rPr lang="en-US" dirty="0" smtClean="0"/>
              <a:t>A world without metadata results in</a:t>
            </a:r>
          </a:p>
          <a:p>
            <a:pPr lvl="1">
              <a:lnSpc>
                <a:spcPct val="90000"/>
              </a:lnSpc>
            </a:pPr>
            <a:r>
              <a:rPr lang="en-US" sz="1500" dirty="0" smtClean="0"/>
              <a:t>Longer development cycles</a:t>
            </a:r>
          </a:p>
          <a:p>
            <a:pPr lvl="1">
              <a:lnSpc>
                <a:spcPct val="90000"/>
              </a:lnSpc>
            </a:pPr>
            <a:r>
              <a:rPr lang="en-US" sz="1500" dirty="0" smtClean="0"/>
              <a:t>Redundant coding</a:t>
            </a:r>
          </a:p>
          <a:p>
            <a:pPr lvl="1">
              <a:lnSpc>
                <a:spcPct val="90000"/>
              </a:lnSpc>
            </a:pPr>
            <a:r>
              <a:rPr lang="en-US" sz="1500" dirty="0" smtClean="0"/>
              <a:t>Inconsistent results</a:t>
            </a:r>
          </a:p>
          <a:p>
            <a:pPr lvl="1">
              <a:lnSpc>
                <a:spcPct val="90000"/>
              </a:lnSpc>
            </a:pPr>
            <a:r>
              <a:rPr lang="en-US" sz="1500" dirty="0" smtClean="0"/>
              <a:t>Less user independence</a:t>
            </a:r>
          </a:p>
          <a:p>
            <a:pPr lvl="1">
              <a:lnSpc>
                <a:spcPct val="90000"/>
              </a:lnSpc>
            </a:pPr>
            <a:r>
              <a:rPr lang="en-US" sz="1500" dirty="0" smtClean="0"/>
              <a:t>Reduced inter-operability of existing applications</a:t>
            </a:r>
          </a:p>
          <a:p>
            <a:pPr lvl="1">
              <a:lnSpc>
                <a:spcPct val="90000"/>
              </a:lnSpc>
            </a:pPr>
            <a:endParaRPr lang="en-US" sz="1100" dirty="0" smtClean="0"/>
          </a:p>
          <a:p>
            <a:pPr lvl="1">
              <a:lnSpc>
                <a:spcPct val="90000"/>
              </a:lnSpc>
            </a:pPr>
            <a:endParaRPr lang="en-US" sz="1100" dirty="0" smtClean="0"/>
          </a:p>
          <a:p>
            <a:pPr lvl="8">
              <a:lnSpc>
                <a:spcPct val="90000"/>
              </a:lnSpc>
            </a:pPr>
            <a:endParaRPr lang="en-US" sz="1300" dirty="0" smtClean="0"/>
          </a:p>
          <a:p>
            <a:pPr lvl="1">
              <a:lnSpc>
                <a:spcPct val="90000"/>
              </a:lnSpc>
            </a:pPr>
            <a:endParaRPr lang="en-US" sz="1500" dirty="0" smtClean="0"/>
          </a:p>
          <a:p>
            <a:pPr lvl="1">
              <a:lnSpc>
                <a:spcPct val="90000"/>
              </a:lnSpc>
            </a:pPr>
            <a:endParaRPr lang="en-US" dirty="0" smtClean="0"/>
          </a:p>
          <a:p>
            <a:pPr>
              <a:lnSpc>
                <a:spcPct val="90000"/>
              </a:lnSpc>
              <a:buFont typeface="Arial" pitchFamily="34" charset="0"/>
              <a:buChar char="•"/>
            </a:pPr>
            <a:r>
              <a:rPr lang="en-US" b="1" dirty="0" smtClean="0">
                <a:solidFill>
                  <a:schemeClr val="tx2"/>
                </a:solidFill>
                <a:latin typeface="Arial Narrow" pitchFamily="34" charset="0"/>
                <a:cs typeface="Times New Roman" pitchFamily="18" charset="0"/>
              </a:rPr>
              <a:t>“Metadata management can provide several important benefits including increased reuse of established software assets, reduced time to perform change impact analysis, accuracy of end-user analysis, savings in training costs, speed of business intelligence tool implementations and better management decisions”</a:t>
            </a:r>
            <a:br>
              <a:rPr lang="en-US" b="1" dirty="0" smtClean="0">
                <a:solidFill>
                  <a:schemeClr val="tx2"/>
                </a:solidFill>
                <a:latin typeface="Arial Narrow" pitchFamily="34" charset="0"/>
                <a:cs typeface="Times New Roman" pitchFamily="18" charset="0"/>
              </a:rPr>
            </a:br>
            <a:endParaRPr lang="en-US" b="1" dirty="0" smtClean="0">
              <a:solidFill>
                <a:schemeClr val="tx2"/>
              </a:solidFill>
              <a:latin typeface="Arial Narrow" pitchFamily="34" charset="0"/>
              <a:cs typeface="Times New Roman" pitchFamily="18" charset="0"/>
            </a:endParaRPr>
          </a:p>
          <a:p>
            <a:pPr lvl="1">
              <a:lnSpc>
                <a:spcPct val="90000"/>
              </a:lnSpc>
            </a:pPr>
            <a:endParaRPr lang="en-US" sz="1100" dirty="0" smtClean="0"/>
          </a:p>
        </p:txBody>
      </p:sp>
      <p:pic>
        <p:nvPicPr>
          <p:cNvPr id="4" name="Picture 3" descr="MAGNIFYINGGLASS_DOLLARSIGN"/>
          <p:cNvPicPr>
            <a:picLocks noChangeAspect="1" noChangeArrowheads="1"/>
          </p:cNvPicPr>
          <p:nvPr/>
        </p:nvPicPr>
        <p:blipFill>
          <a:blip r:embed="rId3"/>
          <a:srcRect b="11290"/>
          <a:stretch>
            <a:fillRect/>
          </a:stretch>
        </p:blipFill>
        <p:spPr bwMode="auto">
          <a:xfrm>
            <a:off x="5486400" y="1447800"/>
            <a:ext cx="3271257" cy="2590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Objects</a:t>
            </a:r>
            <a:endParaRPr lang="en-US" u="sng" dirty="0"/>
          </a:p>
        </p:txBody>
      </p:sp>
      <p:sp>
        <p:nvSpPr>
          <p:cNvPr id="3" name="Content Placeholder 2"/>
          <p:cNvSpPr>
            <a:spLocks noGrp="1"/>
          </p:cNvSpPr>
          <p:nvPr>
            <p:ph idx="1"/>
          </p:nvPr>
        </p:nvSpPr>
        <p:spPr/>
        <p:txBody>
          <a:bodyPr/>
          <a:lstStyle/>
          <a:p>
            <a:r>
              <a:rPr lang="en-US" sz="1500" dirty="0" smtClean="0"/>
              <a:t>After selecting the schema we can further select the tables, views, procedures and functions.</a:t>
            </a:r>
          </a:p>
        </p:txBody>
      </p:sp>
      <p:pic>
        <p:nvPicPr>
          <p:cNvPr id="4" name="Picture 3"/>
          <p:cNvPicPr/>
          <p:nvPr/>
        </p:nvPicPr>
        <p:blipFill>
          <a:blip r:embed="rId2"/>
          <a:srcRect/>
          <a:stretch>
            <a:fillRect/>
          </a:stretch>
        </p:blipFill>
        <p:spPr bwMode="auto">
          <a:xfrm>
            <a:off x="381000" y="1600200"/>
            <a:ext cx="83058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74088" cy="512762"/>
          </a:xfrm>
          <a:solidFill>
            <a:schemeClr val="accent1">
              <a:lumMod val="20000"/>
              <a:lumOff val="80000"/>
            </a:schemeClr>
          </a:solidFill>
        </p:spPr>
        <p:txBody>
          <a:bodyPr/>
          <a:lstStyle/>
          <a:p>
            <a:r>
              <a:rPr lang="en-US" u="sng" dirty="0" smtClean="0"/>
              <a:t>Select Tables</a:t>
            </a:r>
            <a:endParaRPr lang="en-US" u="sng" dirty="0"/>
          </a:p>
        </p:txBody>
      </p:sp>
      <p:sp>
        <p:nvSpPr>
          <p:cNvPr id="3" name="Content Placeholder 2"/>
          <p:cNvSpPr>
            <a:spLocks noGrp="1"/>
          </p:cNvSpPr>
          <p:nvPr>
            <p:ph idx="1"/>
          </p:nvPr>
        </p:nvSpPr>
        <p:spPr/>
        <p:txBody>
          <a:bodyPr/>
          <a:lstStyle/>
          <a:p>
            <a:r>
              <a:rPr lang="en-US" sz="1500" dirty="0" smtClean="0"/>
              <a:t>When we want to select a few or all the tables we go down the list and choose the different tables from the tables folder.</a:t>
            </a:r>
          </a:p>
          <a:p>
            <a:endParaRPr lang="en-US" dirty="0"/>
          </a:p>
        </p:txBody>
      </p:sp>
      <p:pic>
        <p:nvPicPr>
          <p:cNvPr id="4" name="Picture 3"/>
          <p:cNvPicPr/>
          <p:nvPr/>
        </p:nvPicPr>
        <p:blipFill>
          <a:blip r:embed="rId2"/>
          <a:srcRect/>
          <a:stretch>
            <a:fillRect/>
          </a:stretch>
        </p:blipFill>
        <p:spPr bwMode="auto">
          <a:xfrm>
            <a:off x="381000" y="1524000"/>
            <a:ext cx="8382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Views </a:t>
            </a:r>
            <a:endParaRPr lang="en-US" u="sng" dirty="0"/>
          </a:p>
        </p:txBody>
      </p:sp>
      <p:sp>
        <p:nvSpPr>
          <p:cNvPr id="3" name="Content Placeholder 2"/>
          <p:cNvSpPr>
            <a:spLocks noGrp="1"/>
          </p:cNvSpPr>
          <p:nvPr>
            <p:ph idx="1"/>
          </p:nvPr>
        </p:nvSpPr>
        <p:spPr/>
        <p:txBody>
          <a:bodyPr/>
          <a:lstStyle/>
          <a:p>
            <a:r>
              <a:rPr lang="en-US" sz="1500" dirty="0" smtClean="0"/>
              <a:t>If we have views in our database and if we require them in our model we can select them from the Views folder.</a:t>
            </a:r>
          </a:p>
          <a:p>
            <a:endParaRPr lang="en-US" dirty="0"/>
          </a:p>
        </p:txBody>
      </p:sp>
      <p:pic>
        <p:nvPicPr>
          <p:cNvPr id="4" name="Picture 3"/>
          <p:cNvPicPr/>
          <p:nvPr/>
        </p:nvPicPr>
        <p:blipFill>
          <a:blip r:embed="rId2"/>
          <a:srcRect/>
          <a:stretch>
            <a:fillRect/>
          </a:stretch>
        </p:blipFill>
        <p:spPr bwMode="auto">
          <a:xfrm>
            <a:off x="1676400" y="1905000"/>
            <a:ext cx="54768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Selecting the Tables and Views </a:t>
            </a:r>
            <a:endParaRPr lang="en-US" u="sng" dirty="0"/>
          </a:p>
        </p:txBody>
      </p:sp>
      <p:sp>
        <p:nvSpPr>
          <p:cNvPr id="3" name="Content Placeholder 2"/>
          <p:cNvSpPr>
            <a:spLocks noGrp="1"/>
          </p:cNvSpPr>
          <p:nvPr>
            <p:ph idx="1"/>
          </p:nvPr>
        </p:nvSpPr>
        <p:spPr/>
        <p:txBody>
          <a:bodyPr/>
          <a:lstStyle/>
          <a:p>
            <a:r>
              <a:rPr lang="en-US" sz="1500" dirty="0" smtClean="0"/>
              <a:t>In our CSCIFS model we shall take all the tables from the database. For doing that we need to select the check boxes beside the tables</a:t>
            </a:r>
            <a:endParaRPr lang="en-US" sz="1500" dirty="0"/>
          </a:p>
        </p:txBody>
      </p:sp>
      <p:pic>
        <p:nvPicPr>
          <p:cNvPr id="4" name="Picture 3"/>
          <p:cNvPicPr/>
          <p:nvPr/>
        </p:nvPicPr>
        <p:blipFill>
          <a:blip r:embed="rId2"/>
          <a:srcRect/>
          <a:stretch>
            <a:fillRect/>
          </a:stretch>
        </p:blipFill>
        <p:spPr bwMode="auto">
          <a:xfrm>
            <a:off x="1752600" y="1676400"/>
            <a:ext cx="54768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Relationships </a:t>
            </a:r>
            <a:endParaRPr lang="en-US" u="sng" dirty="0"/>
          </a:p>
        </p:txBody>
      </p:sp>
      <p:sp>
        <p:nvSpPr>
          <p:cNvPr id="3" name="Content Placeholder 2"/>
          <p:cNvSpPr>
            <a:spLocks noGrp="1"/>
          </p:cNvSpPr>
          <p:nvPr>
            <p:ph idx="1"/>
          </p:nvPr>
        </p:nvSpPr>
        <p:spPr/>
        <p:txBody>
          <a:bodyPr/>
          <a:lstStyle/>
          <a:p>
            <a:r>
              <a:rPr lang="en-US" sz="1500" dirty="0" smtClean="0"/>
              <a:t>After we select the tables, we are presented with a Generate relationships wizard. While importing the data from the database the framework manager gives us the option to create the relationships between the tables or to import the tables with their relationships as they are in the database.</a:t>
            </a:r>
          </a:p>
          <a:p>
            <a:r>
              <a:rPr lang="en-US" sz="1500" dirty="0" smtClean="0"/>
              <a:t>Here we shall leave the options as they are which would bring the tables from the database with their default relationships.</a:t>
            </a:r>
          </a:p>
          <a:p>
            <a:endParaRPr lang="en-US" dirty="0"/>
          </a:p>
        </p:txBody>
      </p:sp>
      <p:pic>
        <p:nvPicPr>
          <p:cNvPr id="4" name="Picture 3"/>
          <p:cNvPicPr/>
          <p:nvPr/>
        </p:nvPicPr>
        <p:blipFill>
          <a:blip r:embed="rId2"/>
          <a:srcRect/>
          <a:stretch>
            <a:fillRect/>
          </a:stretch>
        </p:blipFill>
        <p:spPr bwMode="auto">
          <a:xfrm>
            <a:off x="533400" y="2667000"/>
            <a:ext cx="8001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Object Count</a:t>
            </a:r>
            <a:endParaRPr lang="en-US" u="sng" dirty="0"/>
          </a:p>
        </p:txBody>
      </p:sp>
      <p:sp>
        <p:nvSpPr>
          <p:cNvPr id="3" name="Content Placeholder 2"/>
          <p:cNvSpPr>
            <a:spLocks noGrp="1"/>
          </p:cNvSpPr>
          <p:nvPr>
            <p:ph idx="1"/>
          </p:nvPr>
        </p:nvSpPr>
        <p:spPr/>
        <p:txBody>
          <a:bodyPr/>
          <a:lstStyle/>
          <a:p>
            <a:r>
              <a:rPr lang="en-US" sz="1500" dirty="0" smtClean="0"/>
              <a:t>After we select the relationships the wizard presents us with the count of tables and relationships imported</a:t>
            </a:r>
            <a:endParaRPr lang="en-US" sz="1500" dirty="0"/>
          </a:p>
        </p:txBody>
      </p:sp>
      <p:pic>
        <p:nvPicPr>
          <p:cNvPr id="4" name="Picture 3"/>
          <p:cNvPicPr/>
          <p:nvPr/>
        </p:nvPicPr>
        <p:blipFill>
          <a:blip r:embed="rId2"/>
          <a:srcRect/>
          <a:stretch>
            <a:fillRect/>
          </a:stretch>
        </p:blipFill>
        <p:spPr bwMode="auto">
          <a:xfrm>
            <a:off x="685800" y="1600200"/>
            <a:ext cx="76962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The Framework manager screen:</a:t>
            </a:r>
            <a:endParaRPr lang="en-US" u="sng" dirty="0"/>
          </a:p>
        </p:txBody>
      </p:sp>
      <p:pic>
        <p:nvPicPr>
          <p:cNvPr id="4" name="Content Placeholder 3"/>
          <p:cNvPicPr>
            <a:picLocks noGrp="1"/>
          </p:cNvPicPr>
          <p:nvPr>
            <p:ph idx="1"/>
          </p:nvPr>
        </p:nvPicPr>
        <p:blipFill>
          <a:blip r:embed="rId3"/>
          <a:srcRect/>
          <a:stretch>
            <a:fillRect/>
          </a:stretch>
        </p:blipFill>
        <p:spPr bwMode="auto">
          <a:xfrm>
            <a:off x="1204383" y="968375"/>
            <a:ext cx="6735234"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Project Hierarchy</a:t>
            </a:r>
            <a:endParaRPr lang="en-US" u="sng" dirty="0"/>
          </a:p>
        </p:txBody>
      </p:sp>
      <p:sp>
        <p:nvSpPr>
          <p:cNvPr id="3" name="Content Placeholder 2"/>
          <p:cNvSpPr>
            <a:spLocks noGrp="1"/>
          </p:cNvSpPr>
          <p:nvPr>
            <p:ph idx="1"/>
          </p:nvPr>
        </p:nvSpPr>
        <p:spPr/>
        <p:txBody>
          <a:bodyPr/>
          <a:lstStyle/>
          <a:p>
            <a:r>
              <a:rPr lang="en-US" sz="1500" dirty="0" smtClean="0"/>
              <a:t>We can see the hierarchy the project name being newmodel2 then comes the namespace CSCIFS then all the query subjects and query items.</a:t>
            </a:r>
          </a:p>
          <a:p>
            <a:endParaRPr lang="en-US" dirty="0"/>
          </a:p>
        </p:txBody>
      </p:sp>
      <p:pic>
        <p:nvPicPr>
          <p:cNvPr id="4" name="Picture 3"/>
          <p:cNvPicPr/>
          <p:nvPr/>
        </p:nvPicPr>
        <p:blipFill>
          <a:blip r:embed="rId3"/>
          <a:srcRect/>
          <a:stretch>
            <a:fillRect/>
          </a:stretch>
        </p:blipFill>
        <p:spPr bwMode="auto">
          <a:xfrm>
            <a:off x="762000" y="1524000"/>
            <a:ext cx="7772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Folder</a:t>
            </a:r>
            <a:endParaRPr lang="en-US" u="sng" dirty="0"/>
          </a:p>
        </p:txBody>
      </p:sp>
      <p:sp>
        <p:nvSpPr>
          <p:cNvPr id="3" name="Content Placeholder 2"/>
          <p:cNvSpPr>
            <a:spLocks noGrp="1"/>
          </p:cNvSpPr>
          <p:nvPr>
            <p:ph idx="1"/>
          </p:nvPr>
        </p:nvSpPr>
        <p:spPr/>
        <p:txBody>
          <a:bodyPr/>
          <a:lstStyle/>
          <a:p>
            <a:r>
              <a:rPr lang="en-US" sz="1500" dirty="0" smtClean="0"/>
              <a:t>To create the folders right click on the namespace and select the create option you will see the sub options to create a Calculation, Filter, Namespace, Query subject and a Folder. We select to create the folder option.</a:t>
            </a:r>
          </a:p>
          <a:p>
            <a:endParaRPr lang="en-US" dirty="0"/>
          </a:p>
        </p:txBody>
      </p:sp>
      <p:pic>
        <p:nvPicPr>
          <p:cNvPr id="4" name="Picture 3"/>
          <p:cNvPicPr/>
          <p:nvPr/>
        </p:nvPicPr>
        <p:blipFill>
          <a:blip r:embed="rId2"/>
          <a:srcRect/>
          <a:stretch>
            <a:fillRect/>
          </a:stretch>
        </p:blipFill>
        <p:spPr bwMode="auto">
          <a:xfrm>
            <a:off x="609600" y="1828800"/>
            <a:ext cx="7924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Physical Layer Folder</a:t>
            </a:r>
            <a:endParaRPr lang="en-US" u="sng" dirty="0"/>
          </a:p>
        </p:txBody>
      </p:sp>
      <p:sp>
        <p:nvSpPr>
          <p:cNvPr id="3" name="Content Placeholder 2"/>
          <p:cNvSpPr>
            <a:spLocks noGrp="1"/>
          </p:cNvSpPr>
          <p:nvPr>
            <p:ph idx="1"/>
          </p:nvPr>
        </p:nvSpPr>
        <p:spPr/>
        <p:txBody>
          <a:bodyPr/>
          <a:lstStyle/>
          <a:p>
            <a:r>
              <a:rPr lang="en-US" sz="1500" dirty="0" smtClean="0"/>
              <a:t>When you select the create folder option we get an option to name the folder. Name it as Physical Layer</a:t>
            </a:r>
          </a:p>
          <a:p>
            <a:endParaRPr lang="en-US" dirty="0"/>
          </a:p>
        </p:txBody>
      </p:sp>
      <p:pic>
        <p:nvPicPr>
          <p:cNvPr id="4" name="Picture 3"/>
          <p:cNvPicPr/>
          <p:nvPr/>
        </p:nvPicPr>
        <p:blipFill>
          <a:blip r:embed="rId2"/>
          <a:srcRect/>
          <a:stretch>
            <a:fillRect/>
          </a:stretch>
        </p:blipFill>
        <p:spPr bwMode="auto">
          <a:xfrm>
            <a:off x="762000" y="1524000"/>
            <a:ext cx="7696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Examine the Role of a </a:t>
            </a:r>
            <a:r>
              <a:rPr lang="en-US" u="sng" dirty="0" err="1" smtClean="0"/>
              <a:t>Cognos</a:t>
            </a:r>
            <a:r>
              <a:rPr lang="en-US" u="sng" dirty="0" smtClean="0"/>
              <a:t> 8 Metadata Model</a:t>
            </a:r>
            <a:endParaRPr lang="en-US" u="sng" dirty="0"/>
          </a:p>
        </p:txBody>
      </p:sp>
      <p:sp>
        <p:nvSpPr>
          <p:cNvPr id="3" name="Content Placeholder 2"/>
          <p:cNvSpPr>
            <a:spLocks noGrp="1"/>
          </p:cNvSpPr>
          <p:nvPr>
            <p:ph idx="1"/>
          </p:nvPr>
        </p:nvSpPr>
        <p:spPr>
          <a:xfrm>
            <a:off x="381000" y="990600"/>
            <a:ext cx="8534400" cy="5051425"/>
          </a:xfrm>
        </p:spPr>
        <p:txBody>
          <a:bodyPr/>
          <a:lstStyle/>
          <a:p>
            <a:endParaRPr lang="en-US" dirty="0"/>
          </a:p>
        </p:txBody>
      </p:sp>
      <p:sp>
        <p:nvSpPr>
          <p:cNvPr id="20" name="Rectangle 19"/>
          <p:cNvSpPr>
            <a:spLocks noGrp="1" noChangeArrowheads="1"/>
          </p:cNvSpPr>
          <p:nvPr/>
        </p:nvSpPr>
        <p:spPr bwMode="auto">
          <a:xfrm>
            <a:off x="533400" y="1143000"/>
            <a:ext cx="8305800" cy="1143000"/>
          </a:xfrm>
          <a:prstGeom prst="rect">
            <a:avLst/>
          </a:prstGeom>
          <a:noFill/>
          <a:ln w="9525">
            <a:noFill/>
            <a:miter lim="800000"/>
            <a:headEnd/>
            <a:tailEnd/>
          </a:ln>
          <a:effectLst/>
        </p:spPr>
        <p:txBody>
          <a:bodyPr vert="horz" wrap="square" lIns="60972" tIns="30486" rIns="60972" bIns="30486" numCol="1" anchor="t" anchorCtr="0" compatLnSpc="1">
            <a:prstTxWarp prst="textNoShape">
              <a:avLst/>
            </a:prstTxWarp>
          </a:bodyPr>
          <a:lstStyle>
            <a:lvl1pPr marL="153988" indent="-153988" algn="l" defTabSz="609600" rtl="0" fontAlgn="base">
              <a:lnSpc>
                <a:spcPct val="95000"/>
              </a:lnSpc>
              <a:spcBef>
                <a:spcPct val="50000"/>
              </a:spcBef>
              <a:spcAft>
                <a:spcPct val="0"/>
              </a:spcAft>
              <a:buClr>
                <a:srgbClr val="566173"/>
              </a:buClr>
              <a:buFont typeface="Wingdings" pitchFamily="2" charset="2"/>
              <a:buChar char="§"/>
              <a:defRPr sz="1600">
                <a:solidFill>
                  <a:srgbClr val="4C4C4C"/>
                </a:solidFill>
                <a:latin typeface="+mn-lt"/>
                <a:ea typeface="+mn-ea"/>
                <a:cs typeface="+mn-cs"/>
              </a:defRPr>
            </a:lvl1pPr>
            <a:lvl2pPr marL="457200" indent="-152400" algn="l" defTabSz="609600" rtl="0" fontAlgn="base">
              <a:lnSpc>
                <a:spcPct val="95000"/>
              </a:lnSpc>
              <a:spcBef>
                <a:spcPct val="40000"/>
              </a:spcBef>
              <a:spcAft>
                <a:spcPct val="0"/>
              </a:spcAft>
              <a:buClr>
                <a:srgbClr val="566173"/>
              </a:buClr>
              <a:buFont typeface="Wingdings" pitchFamily="2" charset="2"/>
              <a:buChar char="§"/>
              <a:defRPr sz="1300">
                <a:solidFill>
                  <a:srgbClr val="4C4C4C"/>
                </a:solidFill>
                <a:latin typeface="+mn-lt"/>
              </a:defRPr>
            </a:lvl2pPr>
            <a:lvl3pPr marL="687388" indent="-115888" algn="l" defTabSz="609600" rtl="0" fontAlgn="base">
              <a:lnSpc>
                <a:spcPct val="95000"/>
              </a:lnSpc>
              <a:spcBef>
                <a:spcPct val="30000"/>
              </a:spcBef>
              <a:spcAft>
                <a:spcPct val="0"/>
              </a:spcAft>
              <a:buClr>
                <a:srgbClr val="566173"/>
              </a:buClr>
              <a:buChar char="•"/>
              <a:defRPr sz="1200">
                <a:solidFill>
                  <a:srgbClr val="4C4C4C"/>
                </a:solidFill>
                <a:latin typeface="+mn-lt"/>
              </a:defRPr>
            </a:lvl3pPr>
            <a:lvl4pPr marL="9144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4pPr>
            <a:lvl5pPr marL="11049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5pPr>
            <a:lvl6pPr marL="15621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6pPr>
            <a:lvl7pPr marL="20193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7pPr>
            <a:lvl8pPr marL="24765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8pPr>
            <a:lvl9pPr marL="2933700" indent="-114300" algn="l" defTabSz="609600" rtl="0" fontAlgn="base">
              <a:lnSpc>
                <a:spcPct val="95000"/>
              </a:lnSpc>
              <a:spcBef>
                <a:spcPct val="30000"/>
              </a:spcBef>
              <a:spcAft>
                <a:spcPct val="0"/>
              </a:spcAft>
              <a:buClr>
                <a:srgbClr val="969696"/>
              </a:buClr>
              <a:buChar char="•"/>
              <a:defRPr sz="1100">
                <a:solidFill>
                  <a:srgbClr val="4C4C4C"/>
                </a:solidFill>
                <a:latin typeface="+mn-lt"/>
              </a:defRPr>
            </a:lvl9pPr>
          </a:lstStyle>
          <a:p>
            <a:r>
              <a:rPr lang="en-US" sz="1500" dirty="0"/>
              <a:t>A </a:t>
            </a:r>
            <a:r>
              <a:rPr lang="en-US" sz="1500" dirty="0" err="1"/>
              <a:t>Cognos</a:t>
            </a:r>
            <a:r>
              <a:rPr lang="en-US" sz="1500" dirty="0"/>
              <a:t> 8 metadata model is a business presentation view of your data sources.</a:t>
            </a:r>
          </a:p>
          <a:p>
            <a:r>
              <a:rPr lang="en-US" sz="1500" dirty="0"/>
              <a:t>BI users use the model to analyze and report on their data sources.</a:t>
            </a:r>
          </a:p>
        </p:txBody>
      </p:sp>
      <p:sp>
        <p:nvSpPr>
          <p:cNvPr id="21" name="Rectangle 20"/>
          <p:cNvSpPr>
            <a:spLocks noChangeArrowheads="1"/>
          </p:cNvSpPr>
          <p:nvPr/>
        </p:nvSpPr>
        <p:spPr bwMode="auto">
          <a:xfrm>
            <a:off x="2149475" y="3371056"/>
            <a:ext cx="4464050" cy="361950"/>
          </a:xfrm>
          <a:prstGeom prst="rect">
            <a:avLst/>
          </a:prstGeom>
          <a:solidFill>
            <a:srgbClr val="006666"/>
          </a:solidFill>
          <a:ln w="9525">
            <a:no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dirty="0">
                <a:solidFill>
                  <a:schemeClr val="bg1"/>
                </a:solidFill>
                <a:latin typeface="Times New Roman" pitchFamily="18" charset="0"/>
              </a:rPr>
              <a:t>Reporting Layer</a:t>
            </a:r>
          </a:p>
        </p:txBody>
      </p:sp>
      <p:sp>
        <p:nvSpPr>
          <p:cNvPr id="22" name="Rectangle 21"/>
          <p:cNvSpPr>
            <a:spLocks noChangeArrowheads="1"/>
          </p:cNvSpPr>
          <p:nvPr/>
        </p:nvSpPr>
        <p:spPr bwMode="auto">
          <a:xfrm>
            <a:off x="2163762" y="4085431"/>
            <a:ext cx="4457700" cy="365125"/>
          </a:xfrm>
          <a:prstGeom prst="rect">
            <a:avLst/>
          </a:prstGeom>
          <a:solidFill>
            <a:srgbClr val="003366"/>
          </a:solidFill>
          <a:ln w="9525">
            <a:no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dirty="0" err="1">
                <a:solidFill>
                  <a:schemeClr val="bg1"/>
                </a:solidFill>
                <a:latin typeface="Times New Roman" pitchFamily="18" charset="0"/>
              </a:rPr>
              <a:t>Cognos</a:t>
            </a:r>
            <a:r>
              <a:rPr lang="en-US" sz="1600" b="1" dirty="0">
                <a:solidFill>
                  <a:schemeClr val="bg1"/>
                </a:solidFill>
                <a:latin typeface="Times New Roman" pitchFamily="18" charset="0"/>
              </a:rPr>
              <a:t> 8 Metadata Model</a:t>
            </a:r>
          </a:p>
        </p:txBody>
      </p:sp>
      <p:sp>
        <p:nvSpPr>
          <p:cNvPr id="23" name="AutoShape 5"/>
          <p:cNvSpPr>
            <a:spLocks noChangeArrowheads="1"/>
          </p:cNvSpPr>
          <p:nvPr/>
        </p:nvSpPr>
        <p:spPr bwMode="auto">
          <a:xfrm>
            <a:off x="2263775" y="4742656"/>
            <a:ext cx="960437" cy="581025"/>
          </a:xfrm>
          <a:prstGeom prst="can">
            <a:avLst>
              <a:gd name="adj" fmla="val 25000"/>
            </a:avLst>
          </a:prstGeom>
          <a:solidFill>
            <a:srgbClr val="336600"/>
          </a:solidFill>
          <a:ln w="9525">
            <a:noFill/>
            <a:round/>
            <a:headEnd/>
            <a:tailEnd/>
          </a:ln>
          <a:effectLst>
            <a:prstShdw prst="shdw17" dist="17961" dir="2700000">
              <a:srgbClr val="336600">
                <a:gamma/>
                <a:shade val="60000"/>
                <a:invGamma/>
              </a:srgbClr>
            </a:prstShdw>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a:solidFill>
                  <a:schemeClr val="bg1"/>
                </a:solidFill>
                <a:latin typeface="Times New Roman" pitchFamily="18" charset="0"/>
              </a:rPr>
              <a:t>Relational</a:t>
            </a:r>
          </a:p>
        </p:txBody>
      </p:sp>
      <p:sp>
        <p:nvSpPr>
          <p:cNvPr id="24" name="AutoShape 6"/>
          <p:cNvSpPr>
            <a:spLocks noChangeArrowheads="1"/>
          </p:cNvSpPr>
          <p:nvPr/>
        </p:nvSpPr>
        <p:spPr bwMode="auto">
          <a:xfrm>
            <a:off x="4492625" y="4747419"/>
            <a:ext cx="857250" cy="695325"/>
          </a:xfrm>
          <a:prstGeom prst="cube">
            <a:avLst>
              <a:gd name="adj" fmla="val 25000"/>
            </a:avLst>
          </a:prstGeom>
          <a:solidFill>
            <a:srgbClr val="336600"/>
          </a:solidFill>
          <a:ln w="9525">
            <a:noFill/>
            <a:miter lim="800000"/>
            <a:headEnd/>
            <a:tailEnd/>
          </a:ln>
          <a:effectLst>
            <a:prstShdw prst="shdw17" dist="17961" dir="2700000">
              <a:srgbClr val="336600">
                <a:gamma/>
                <a:shade val="60000"/>
                <a:invGamma/>
              </a:srgbClr>
            </a:prstShdw>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a:solidFill>
                  <a:schemeClr val="bg1"/>
                </a:solidFill>
                <a:latin typeface="Times New Roman" pitchFamily="18" charset="0"/>
              </a:rPr>
              <a:t>Cubes</a:t>
            </a:r>
          </a:p>
        </p:txBody>
      </p:sp>
      <p:sp>
        <p:nvSpPr>
          <p:cNvPr id="25" name="AutoShape 7"/>
          <p:cNvSpPr>
            <a:spLocks noChangeArrowheads="1"/>
          </p:cNvSpPr>
          <p:nvPr/>
        </p:nvSpPr>
        <p:spPr bwMode="auto">
          <a:xfrm>
            <a:off x="5597525" y="4747419"/>
            <a:ext cx="969962" cy="561975"/>
          </a:xfrm>
          <a:prstGeom prst="can">
            <a:avLst>
              <a:gd name="adj" fmla="val 25000"/>
            </a:avLst>
          </a:prstGeom>
          <a:solidFill>
            <a:srgbClr val="336600"/>
          </a:solidFill>
          <a:ln w="9525">
            <a:noFill/>
            <a:round/>
            <a:headEnd/>
            <a:tailEnd/>
          </a:ln>
          <a:effectLst>
            <a:prstShdw prst="shdw17" dist="17961" dir="2700000">
              <a:srgbClr val="336600">
                <a:gamma/>
                <a:shade val="60000"/>
                <a:invGamma/>
              </a:srgbClr>
            </a:prstShdw>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dirty="0">
                <a:solidFill>
                  <a:schemeClr val="bg1"/>
                </a:solidFill>
                <a:latin typeface="Times New Roman" pitchFamily="18" charset="0"/>
              </a:rPr>
              <a:t>Other</a:t>
            </a:r>
          </a:p>
        </p:txBody>
      </p:sp>
      <p:sp>
        <p:nvSpPr>
          <p:cNvPr id="26" name="AutoShape 8"/>
          <p:cNvSpPr>
            <a:spLocks noChangeArrowheads="1"/>
          </p:cNvSpPr>
          <p:nvPr/>
        </p:nvSpPr>
        <p:spPr bwMode="auto">
          <a:xfrm>
            <a:off x="3587750" y="4747419"/>
            <a:ext cx="623887" cy="657225"/>
          </a:xfrm>
          <a:prstGeom prst="foldedCorner">
            <a:avLst>
              <a:gd name="adj" fmla="val 12500"/>
            </a:avLst>
          </a:prstGeom>
          <a:solidFill>
            <a:srgbClr val="336600"/>
          </a:solidFill>
          <a:ln w="9525">
            <a:noFill/>
            <a:round/>
            <a:headEnd/>
            <a:tailEnd/>
          </a:ln>
          <a:effectLst>
            <a:prstShdw prst="shdw17" dist="17961" dir="2700000">
              <a:srgbClr val="336600">
                <a:gamma/>
                <a:shade val="60000"/>
                <a:invGamma/>
              </a:srgbClr>
            </a:prstShdw>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pPr algn="ctr" eaLnBrk="1" hangingPunct="1"/>
            <a:r>
              <a:rPr lang="en-US" sz="1600" b="1">
                <a:solidFill>
                  <a:schemeClr val="bg1"/>
                </a:solidFill>
                <a:latin typeface="Times New Roman" pitchFamily="18" charset="0"/>
              </a:rPr>
              <a:t>Files</a:t>
            </a:r>
          </a:p>
        </p:txBody>
      </p:sp>
      <p:sp>
        <p:nvSpPr>
          <p:cNvPr id="27" name="AutoShape 9"/>
          <p:cNvSpPr>
            <a:spLocks noChangeArrowheads="1"/>
          </p:cNvSpPr>
          <p:nvPr/>
        </p:nvSpPr>
        <p:spPr bwMode="auto">
          <a:xfrm>
            <a:off x="4297362" y="3761581"/>
            <a:ext cx="166688" cy="290513"/>
          </a:xfrm>
          <a:prstGeom prst="upArrow">
            <a:avLst>
              <a:gd name="adj1" fmla="val 50000"/>
              <a:gd name="adj2" fmla="val 43571"/>
            </a:avLst>
          </a:prstGeom>
          <a:solidFill>
            <a:schemeClr val="tx2"/>
          </a:solidFill>
          <a:ln w="9525">
            <a:solidFill>
              <a:srgbClr val="435261"/>
            </a:solidFill>
            <a:miter lim="800000"/>
            <a:headEnd/>
            <a:tailEn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grpSp>
        <p:nvGrpSpPr>
          <p:cNvPr id="28" name="Group 27"/>
          <p:cNvGrpSpPr>
            <a:grpSpLocks/>
          </p:cNvGrpSpPr>
          <p:nvPr/>
        </p:nvGrpSpPr>
        <p:grpSpPr bwMode="auto">
          <a:xfrm>
            <a:off x="2749091" y="4453731"/>
            <a:ext cx="3315243" cy="260350"/>
            <a:chOff x="918" y="1959"/>
            <a:chExt cx="2089" cy="342"/>
          </a:xfrm>
        </p:grpSpPr>
        <p:sp>
          <p:nvSpPr>
            <p:cNvPr id="30" name="Line 11"/>
            <p:cNvSpPr>
              <a:spLocks noChangeShapeType="1"/>
            </p:cNvSpPr>
            <p:nvPr/>
          </p:nvSpPr>
          <p:spPr bwMode="auto">
            <a:xfrm flipV="1">
              <a:off x="918" y="1959"/>
              <a:ext cx="1" cy="342"/>
            </a:xfrm>
            <a:prstGeom prst="line">
              <a:avLst/>
            </a:prstGeom>
            <a:noFill/>
            <a:ln w="38100">
              <a:solidFill>
                <a:srgbClr val="435261"/>
              </a:solidFill>
              <a:round/>
              <a:headEnd/>
              <a:tailEnd type="stealth" w="med" len="me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31" name="Line 12"/>
            <p:cNvSpPr>
              <a:spLocks noChangeShapeType="1"/>
            </p:cNvSpPr>
            <p:nvPr/>
          </p:nvSpPr>
          <p:spPr bwMode="auto">
            <a:xfrm flipV="1">
              <a:off x="1632" y="1959"/>
              <a:ext cx="1" cy="342"/>
            </a:xfrm>
            <a:prstGeom prst="line">
              <a:avLst/>
            </a:prstGeom>
            <a:noFill/>
            <a:ln w="38100">
              <a:solidFill>
                <a:srgbClr val="435261"/>
              </a:solidFill>
              <a:round/>
              <a:headEnd/>
              <a:tailEnd type="stealth" w="med" len="me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32" name="Line 13"/>
            <p:cNvSpPr>
              <a:spLocks noChangeShapeType="1"/>
            </p:cNvSpPr>
            <p:nvPr/>
          </p:nvSpPr>
          <p:spPr bwMode="auto">
            <a:xfrm flipV="1">
              <a:off x="2292" y="1959"/>
              <a:ext cx="1" cy="342"/>
            </a:xfrm>
            <a:prstGeom prst="line">
              <a:avLst/>
            </a:prstGeom>
            <a:noFill/>
            <a:ln w="38100">
              <a:solidFill>
                <a:srgbClr val="435261"/>
              </a:solidFill>
              <a:round/>
              <a:headEnd/>
              <a:tailEnd type="stealth" w="med" len="me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sp>
          <p:nvSpPr>
            <p:cNvPr id="33" name="Line 14"/>
            <p:cNvSpPr>
              <a:spLocks noChangeShapeType="1"/>
            </p:cNvSpPr>
            <p:nvPr/>
          </p:nvSpPr>
          <p:spPr bwMode="auto">
            <a:xfrm flipV="1">
              <a:off x="3006" y="1959"/>
              <a:ext cx="1" cy="342"/>
            </a:xfrm>
            <a:prstGeom prst="line">
              <a:avLst/>
            </a:prstGeom>
            <a:noFill/>
            <a:ln w="38100">
              <a:solidFill>
                <a:srgbClr val="435261"/>
              </a:solidFill>
              <a:round/>
              <a:headEnd/>
              <a:tailEnd type="stealth" w="med" len="med"/>
            </a:ln>
            <a:effectLst/>
          </p:spPr>
          <p:txBody>
            <a:bodyPr wrap="none" anchor="ctr"/>
            <a:lstStyle>
              <a:defPPr>
                <a:defRPr lang="en-US"/>
              </a:defPPr>
              <a:lvl1pPr algn="l"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a:lstStyle>
            <a:p>
              <a:endParaRPr lang="en-US"/>
            </a:p>
          </p:txBody>
        </p:sp>
      </p:grpSp>
      <p:sp>
        <p:nvSpPr>
          <p:cNvPr id="29" name="Rectangle 28"/>
          <p:cNvSpPr>
            <a:spLocks noGrp="1" noChangeArrowheads="1"/>
          </p:cNvSpPr>
          <p:nvPr/>
        </p:nvSpPr>
        <p:spPr bwMode="auto">
          <a:xfrm>
            <a:off x="2655887" y="1415256"/>
            <a:ext cx="4687888" cy="423863"/>
          </a:xfrm>
          <a:prstGeom prst="rect">
            <a:avLst/>
          </a:prstGeom>
          <a:noFill/>
          <a:ln w="9525">
            <a:noFill/>
            <a:miter lim="800000"/>
            <a:headEnd/>
            <a:tailEnd/>
          </a:ln>
          <a:effectLst/>
        </p:spPr>
        <p:txBody>
          <a:bodyPr vert="horz" wrap="square" lIns="60972" tIns="30486" rIns="60972" bIns="30486" numCol="1" anchor="ctr" anchorCtr="0" compatLnSpc="1">
            <a:prstTxWarp prst="textNoShape">
              <a:avLst/>
            </a:prstTxWarp>
          </a:bodyPr>
          <a:lstStyle>
            <a:lvl1pPr algn="l" defTabSz="609600" rtl="0" fontAlgn="base">
              <a:spcBef>
                <a:spcPct val="0"/>
              </a:spcBef>
              <a:spcAft>
                <a:spcPct val="0"/>
              </a:spcAft>
              <a:defRPr sz="1700" b="1">
                <a:solidFill>
                  <a:schemeClr val="bg1"/>
                </a:solidFill>
                <a:latin typeface="+mj-lt"/>
                <a:ea typeface="+mj-ea"/>
                <a:cs typeface="+mj-cs"/>
              </a:defRPr>
            </a:lvl1pPr>
            <a:lvl2pPr algn="l" defTabSz="609600" rtl="0" fontAlgn="base">
              <a:spcBef>
                <a:spcPct val="0"/>
              </a:spcBef>
              <a:spcAft>
                <a:spcPct val="0"/>
              </a:spcAft>
              <a:defRPr sz="1700" b="1">
                <a:solidFill>
                  <a:schemeClr val="bg1"/>
                </a:solidFill>
                <a:latin typeface="Arial" pitchFamily="34" charset="0"/>
              </a:defRPr>
            </a:lvl2pPr>
            <a:lvl3pPr algn="l" defTabSz="609600" rtl="0" fontAlgn="base">
              <a:spcBef>
                <a:spcPct val="0"/>
              </a:spcBef>
              <a:spcAft>
                <a:spcPct val="0"/>
              </a:spcAft>
              <a:defRPr sz="1700" b="1">
                <a:solidFill>
                  <a:schemeClr val="bg1"/>
                </a:solidFill>
                <a:latin typeface="Arial" pitchFamily="34" charset="0"/>
              </a:defRPr>
            </a:lvl3pPr>
            <a:lvl4pPr algn="l" defTabSz="609600" rtl="0" fontAlgn="base">
              <a:spcBef>
                <a:spcPct val="0"/>
              </a:spcBef>
              <a:spcAft>
                <a:spcPct val="0"/>
              </a:spcAft>
              <a:defRPr sz="1700" b="1">
                <a:solidFill>
                  <a:schemeClr val="bg1"/>
                </a:solidFill>
                <a:latin typeface="Arial" pitchFamily="34" charset="0"/>
              </a:defRPr>
            </a:lvl4pPr>
            <a:lvl5pPr algn="l" defTabSz="609600" rtl="0" fontAlgn="base">
              <a:spcBef>
                <a:spcPct val="0"/>
              </a:spcBef>
              <a:spcAft>
                <a:spcPct val="0"/>
              </a:spcAft>
              <a:defRPr sz="1700" b="1">
                <a:solidFill>
                  <a:schemeClr val="bg1"/>
                </a:solidFill>
                <a:latin typeface="Arial" pitchFamily="34" charset="0"/>
              </a:defRPr>
            </a:lvl5pPr>
            <a:lvl6pPr marL="457200" algn="l" defTabSz="609600" rtl="0" fontAlgn="base">
              <a:spcBef>
                <a:spcPct val="0"/>
              </a:spcBef>
              <a:spcAft>
                <a:spcPct val="0"/>
              </a:spcAft>
              <a:defRPr sz="1700" b="1">
                <a:solidFill>
                  <a:schemeClr val="bg1"/>
                </a:solidFill>
                <a:latin typeface="Arial" pitchFamily="34" charset="0"/>
              </a:defRPr>
            </a:lvl6pPr>
            <a:lvl7pPr marL="914400" algn="l" defTabSz="609600" rtl="0" fontAlgn="base">
              <a:spcBef>
                <a:spcPct val="0"/>
              </a:spcBef>
              <a:spcAft>
                <a:spcPct val="0"/>
              </a:spcAft>
              <a:defRPr sz="1700" b="1">
                <a:solidFill>
                  <a:schemeClr val="bg1"/>
                </a:solidFill>
                <a:latin typeface="Arial" pitchFamily="34" charset="0"/>
              </a:defRPr>
            </a:lvl7pPr>
            <a:lvl8pPr marL="1371600" algn="l" defTabSz="609600" rtl="0" fontAlgn="base">
              <a:spcBef>
                <a:spcPct val="0"/>
              </a:spcBef>
              <a:spcAft>
                <a:spcPct val="0"/>
              </a:spcAft>
              <a:defRPr sz="1700" b="1">
                <a:solidFill>
                  <a:schemeClr val="bg1"/>
                </a:solidFill>
                <a:latin typeface="Arial" pitchFamily="34" charset="0"/>
              </a:defRPr>
            </a:lvl8pPr>
            <a:lvl9pPr marL="1828800" algn="l" defTabSz="609600" rtl="0" fontAlgn="base">
              <a:spcBef>
                <a:spcPct val="0"/>
              </a:spcBef>
              <a:spcAft>
                <a:spcPct val="0"/>
              </a:spcAft>
              <a:defRPr sz="1700" b="1">
                <a:solidFill>
                  <a:schemeClr val="bg1"/>
                </a:solidFill>
                <a:latin typeface="Arial" pitchFamily="34" charset="0"/>
              </a:defRPr>
            </a:lvl9p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Query Items</a:t>
            </a:r>
            <a:endParaRPr lang="en-US" u="sng" dirty="0"/>
          </a:p>
        </p:txBody>
      </p:sp>
      <p:pic>
        <p:nvPicPr>
          <p:cNvPr id="4" name="Content Placeholder 3"/>
          <p:cNvPicPr>
            <a:picLocks noGrp="1"/>
          </p:cNvPicPr>
          <p:nvPr>
            <p:ph idx="1"/>
          </p:nvPr>
        </p:nvPicPr>
        <p:blipFill>
          <a:blip r:embed="rId2"/>
          <a:srcRect/>
          <a:stretch>
            <a:fillRect/>
          </a:stretch>
        </p:blipFill>
        <p:spPr bwMode="auto">
          <a:xfrm>
            <a:off x="1204383" y="968375"/>
            <a:ext cx="6735234"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dirty="0" smtClean="0"/>
              <a:t>Select  Query Subjects </a:t>
            </a:r>
            <a:endParaRPr lang="en-US" dirty="0"/>
          </a:p>
        </p:txBody>
      </p:sp>
      <p:sp>
        <p:nvSpPr>
          <p:cNvPr id="3" name="Content Placeholder 2"/>
          <p:cNvSpPr>
            <a:spLocks noGrp="1"/>
          </p:cNvSpPr>
          <p:nvPr>
            <p:ph idx="1"/>
          </p:nvPr>
        </p:nvSpPr>
        <p:spPr/>
        <p:txBody>
          <a:bodyPr/>
          <a:lstStyle/>
          <a:p>
            <a:r>
              <a:rPr lang="en-US" sz="1500" dirty="0" smtClean="0"/>
              <a:t>We select all the query subjects for our model.</a:t>
            </a:r>
            <a:endParaRPr lang="en-US" sz="1500" dirty="0"/>
          </a:p>
        </p:txBody>
      </p:sp>
      <p:pic>
        <p:nvPicPr>
          <p:cNvPr id="4" name="Picture 3"/>
          <p:cNvPicPr/>
          <p:nvPr/>
        </p:nvPicPr>
        <p:blipFill>
          <a:blip r:embed="rId2"/>
          <a:srcRect/>
          <a:stretch>
            <a:fillRect/>
          </a:stretch>
        </p:blipFill>
        <p:spPr bwMode="auto">
          <a:xfrm>
            <a:off x="838200" y="1524000"/>
            <a:ext cx="7543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Business Layer Folder</a:t>
            </a:r>
            <a:endParaRPr lang="en-US" u="sng" dirty="0"/>
          </a:p>
        </p:txBody>
      </p:sp>
      <p:sp>
        <p:nvSpPr>
          <p:cNvPr id="3" name="Content Placeholder 2"/>
          <p:cNvSpPr>
            <a:spLocks noGrp="1"/>
          </p:cNvSpPr>
          <p:nvPr>
            <p:ph idx="1"/>
          </p:nvPr>
        </p:nvSpPr>
        <p:spPr/>
        <p:txBody>
          <a:bodyPr/>
          <a:lstStyle/>
          <a:p>
            <a:r>
              <a:rPr lang="en-US" sz="1500" dirty="0" smtClean="0"/>
              <a:t>After creating the Physical Layer folder and moving the query subjects in it we now move on to create the Business Layer folder.</a:t>
            </a:r>
            <a:endParaRPr lang="en-US" sz="1500" dirty="0"/>
          </a:p>
        </p:txBody>
      </p:sp>
      <p:pic>
        <p:nvPicPr>
          <p:cNvPr id="4" name="Picture 3"/>
          <p:cNvPicPr/>
          <p:nvPr/>
        </p:nvPicPr>
        <p:blipFill>
          <a:blip r:embed="rId2"/>
          <a:srcRect/>
          <a:stretch>
            <a:fillRect/>
          </a:stretch>
        </p:blipFill>
        <p:spPr bwMode="auto">
          <a:xfrm>
            <a:off x="1676400" y="1828800"/>
            <a:ext cx="54768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Name the folder</a:t>
            </a:r>
            <a:endParaRPr lang="en-US" u="sng" dirty="0"/>
          </a:p>
        </p:txBody>
      </p:sp>
      <p:pic>
        <p:nvPicPr>
          <p:cNvPr id="4" name="Content Placeholder 3"/>
          <p:cNvPicPr>
            <a:picLocks noGrp="1"/>
          </p:cNvPicPr>
          <p:nvPr>
            <p:ph idx="1"/>
          </p:nvPr>
        </p:nvPicPr>
        <p:blipFill>
          <a:blip r:embed="rId2"/>
          <a:srcRect/>
          <a:stretch>
            <a:fillRect/>
          </a:stretch>
        </p:blipFill>
        <p:spPr bwMode="auto">
          <a:xfrm>
            <a:off x="1204383" y="968375"/>
            <a:ext cx="6735234"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Query Items</a:t>
            </a:r>
            <a:endParaRPr lang="en-US" u="sng" dirty="0"/>
          </a:p>
        </p:txBody>
      </p:sp>
      <p:sp>
        <p:nvSpPr>
          <p:cNvPr id="3" name="Content Placeholder 2"/>
          <p:cNvSpPr>
            <a:spLocks noGrp="1"/>
          </p:cNvSpPr>
          <p:nvPr>
            <p:ph idx="1"/>
          </p:nvPr>
        </p:nvSpPr>
        <p:spPr/>
        <p:txBody>
          <a:bodyPr/>
          <a:lstStyle/>
          <a:p>
            <a:r>
              <a:rPr lang="en-US" sz="1500" dirty="0" smtClean="0"/>
              <a:t>Again we right click on the namespace and select to create a folder and name it as Business Layer. We are again prompted with a select data prompt from which we can select the data </a:t>
            </a:r>
            <a:r>
              <a:rPr lang="en-US" sz="1500" dirty="0" err="1" smtClean="0"/>
              <a:t>items.We</a:t>
            </a:r>
            <a:r>
              <a:rPr lang="en-US" sz="1500" dirty="0" smtClean="0"/>
              <a:t> uncheck them and create the Business folder with no data items to start with.</a:t>
            </a:r>
          </a:p>
          <a:p>
            <a:endParaRPr lang="en-US" dirty="0"/>
          </a:p>
        </p:txBody>
      </p:sp>
      <p:pic>
        <p:nvPicPr>
          <p:cNvPr id="4" name="Picture 3"/>
          <p:cNvPicPr/>
          <p:nvPr/>
        </p:nvPicPr>
        <p:blipFill>
          <a:blip r:embed="rId2"/>
          <a:srcRect/>
          <a:stretch>
            <a:fillRect/>
          </a:stretch>
        </p:blipFill>
        <p:spPr bwMode="auto">
          <a:xfrm>
            <a:off x="685800" y="1752600"/>
            <a:ext cx="7848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Shortcut</a:t>
            </a:r>
            <a:endParaRPr lang="en-US" u="sng" dirty="0"/>
          </a:p>
        </p:txBody>
      </p:sp>
      <p:sp>
        <p:nvSpPr>
          <p:cNvPr id="3" name="Content Placeholder 2"/>
          <p:cNvSpPr>
            <a:spLocks noGrp="1"/>
          </p:cNvSpPr>
          <p:nvPr>
            <p:ph idx="1"/>
          </p:nvPr>
        </p:nvSpPr>
        <p:spPr/>
        <p:txBody>
          <a:bodyPr/>
          <a:lstStyle/>
          <a:p>
            <a:r>
              <a:rPr lang="en-US" sz="1500" dirty="0" smtClean="0"/>
              <a:t>We move the shortcuts of the query subjects on which the model has to be made to the Business Layer. The advantage of using the shortcuts is that if we change any query subject in the physical layer and if we use the short cut of the query subject in the business layer the change gets reflected in it. If we don’t use the shortcuts then we would need to make the change wherever the query subject is present</a:t>
            </a:r>
            <a:r>
              <a:rPr lang="en-US" dirty="0" smtClean="0"/>
              <a:t>.</a:t>
            </a:r>
          </a:p>
          <a:p>
            <a:endParaRPr lang="en-US" dirty="0"/>
          </a:p>
        </p:txBody>
      </p:sp>
      <p:pic>
        <p:nvPicPr>
          <p:cNvPr id="4" name="Picture 3"/>
          <p:cNvPicPr/>
          <p:nvPr/>
        </p:nvPicPr>
        <p:blipFill>
          <a:blip r:embed="rId2"/>
          <a:srcRect/>
          <a:stretch>
            <a:fillRect/>
          </a:stretch>
        </p:blipFill>
        <p:spPr bwMode="auto">
          <a:xfrm>
            <a:off x="762000" y="2286000"/>
            <a:ext cx="79248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Namespace</a:t>
            </a:r>
            <a:endParaRPr lang="en-US" u="sng" dirty="0"/>
          </a:p>
        </p:txBody>
      </p:sp>
      <p:sp>
        <p:nvSpPr>
          <p:cNvPr id="3" name="Content Placeholder 2"/>
          <p:cNvSpPr>
            <a:spLocks noGrp="1"/>
          </p:cNvSpPr>
          <p:nvPr>
            <p:ph idx="1"/>
          </p:nvPr>
        </p:nvSpPr>
        <p:spPr/>
        <p:txBody>
          <a:bodyPr/>
          <a:lstStyle/>
          <a:p>
            <a:r>
              <a:rPr lang="en-US" sz="1500" dirty="0" smtClean="0"/>
              <a:t>In the Business Layer create a namespace with an appropriate name in this case Day2 and move all the shortcuts to this namespace from the physical layer by doing a drag and drop.</a:t>
            </a:r>
          </a:p>
          <a:p>
            <a:endParaRPr lang="en-US" dirty="0"/>
          </a:p>
        </p:txBody>
      </p:sp>
      <p:pic>
        <p:nvPicPr>
          <p:cNvPr id="4" name="Picture 3"/>
          <p:cNvPicPr/>
          <p:nvPr/>
        </p:nvPicPr>
        <p:blipFill>
          <a:blip r:embed="rId2"/>
          <a:srcRect/>
          <a:stretch>
            <a:fillRect/>
          </a:stretch>
        </p:blipFill>
        <p:spPr bwMode="auto">
          <a:xfrm>
            <a:off x="457200" y="1600200"/>
            <a:ext cx="8305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Change Shortcut Names</a:t>
            </a:r>
            <a:endParaRPr lang="en-US" u="sng" dirty="0"/>
          </a:p>
        </p:txBody>
      </p:sp>
      <p:sp>
        <p:nvSpPr>
          <p:cNvPr id="3" name="Content Placeholder 2"/>
          <p:cNvSpPr>
            <a:spLocks noGrp="1"/>
          </p:cNvSpPr>
          <p:nvPr>
            <p:ph idx="1"/>
          </p:nvPr>
        </p:nvSpPr>
        <p:spPr/>
        <p:txBody>
          <a:bodyPr/>
          <a:lstStyle/>
          <a:p>
            <a:r>
              <a:rPr lang="en-US" sz="1500" dirty="0" smtClean="0"/>
              <a:t> Change the names of the shortcut items so that it does not include the prefix “shortcut to”</a:t>
            </a:r>
          </a:p>
          <a:p>
            <a:endParaRPr lang="en-US" dirty="0"/>
          </a:p>
        </p:txBody>
      </p:sp>
      <p:pic>
        <p:nvPicPr>
          <p:cNvPr id="4" name="Picture 3"/>
          <p:cNvPicPr/>
          <p:nvPr/>
        </p:nvPicPr>
        <p:blipFill>
          <a:blip r:embed="rId2"/>
          <a:srcRect/>
          <a:stretch>
            <a:fillRect/>
          </a:stretch>
        </p:blipFill>
        <p:spPr bwMode="auto">
          <a:xfrm>
            <a:off x="381000" y="1371600"/>
            <a:ext cx="3962400" cy="4724400"/>
          </a:xfrm>
          <a:prstGeom prst="rect">
            <a:avLst/>
          </a:prstGeom>
          <a:noFill/>
          <a:ln w="9525">
            <a:noFill/>
            <a:miter lim="800000"/>
            <a:headEnd/>
            <a:tailEnd/>
          </a:ln>
        </p:spPr>
      </p:pic>
      <p:pic>
        <p:nvPicPr>
          <p:cNvPr id="5" name="Content Placeholder 3"/>
          <p:cNvPicPr>
            <a:picLocks/>
          </p:cNvPicPr>
          <p:nvPr/>
        </p:nvPicPr>
        <p:blipFill>
          <a:blip r:embed="rId3"/>
          <a:srcRect/>
          <a:stretch>
            <a:fillRect/>
          </a:stretch>
        </p:blipFill>
        <p:spPr bwMode="auto">
          <a:xfrm>
            <a:off x="4648200" y="1371600"/>
            <a:ext cx="4038601"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Query Subject</a:t>
            </a:r>
            <a:endParaRPr lang="en-US" u="sng" dirty="0"/>
          </a:p>
        </p:txBody>
      </p:sp>
      <p:sp>
        <p:nvSpPr>
          <p:cNvPr id="3" name="Content Placeholder 2"/>
          <p:cNvSpPr>
            <a:spLocks noGrp="1"/>
          </p:cNvSpPr>
          <p:nvPr>
            <p:ph idx="1"/>
          </p:nvPr>
        </p:nvSpPr>
        <p:spPr/>
        <p:txBody>
          <a:bodyPr/>
          <a:lstStyle/>
          <a:p>
            <a:r>
              <a:rPr lang="en-US" sz="1500" dirty="0" smtClean="0"/>
              <a:t>Now we go ahead to create a model level query subject which wont be there in the database. Right click on the namespace in the Business Layer in this case “Day2” and select to create a query subject.</a:t>
            </a:r>
          </a:p>
          <a:p>
            <a:endParaRPr lang="en-US" dirty="0"/>
          </a:p>
        </p:txBody>
      </p:sp>
      <p:pic>
        <p:nvPicPr>
          <p:cNvPr id="4" name="Picture 3"/>
          <p:cNvPicPr/>
          <p:nvPr/>
        </p:nvPicPr>
        <p:blipFill>
          <a:blip r:embed="rId2"/>
          <a:srcRect/>
          <a:stretch>
            <a:fillRect/>
          </a:stretch>
        </p:blipFill>
        <p:spPr bwMode="auto">
          <a:xfrm>
            <a:off x="685800" y="1828800"/>
            <a:ext cx="7772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Name the Query Subject</a:t>
            </a:r>
            <a:endParaRPr lang="en-US" u="sng" dirty="0"/>
          </a:p>
        </p:txBody>
      </p:sp>
      <p:sp>
        <p:nvSpPr>
          <p:cNvPr id="3" name="Content Placeholder 2"/>
          <p:cNvSpPr>
            <a:spLocks noGrp="1"/>
          </p:cNvSpPr>
          <p:nvPr>
            <p:ph idx="1"/>
          </p:nvPr>
        </p:nvSpPr>
        <p:spPr/>
        <p:txBody>
          <a:bodyPr/>
          <a:lstStyle/>
          <a:p>
            <a:r>
              <a:rPr lang="en-US" sz="1500" dirty="0" smtClean="0"/>
              <a:t>Name the query subject in this case “</a:t>
            </a:r>
            <a:r>
              <a:rPr lang="en-US" sz="1500" b="1" dirty="0" smtClean="0"/>
              <a:t>Storm</a:t>
            </a:r>
            <a:r>
              <a:rPr lang="en-US" sz="1500" dirty="0" smtClean="0"/>
              <a:t>”.</a:t>
            </a:r>
          </a:p>
          <a:p>
            <a:endParaRPr lang="en-US" dirty="0"/>
          </a:p>
        </p:txBody>
      </p:sp>
      <p:pic>
        <p:nvPicPr>
          <p:cNvPr id="4" name="Picture 3"/>
          <p:cNvPicPr/>
          <p:nvPr/>
        </p:nvPicPr>
        <p:blipFill>
          <a:blip r:embed="rId2"/>
          <a:srcRect/>
          <a:stretch>
            <a:fillRect/>
          </a:stretch>
        </p:blipFill>
        <p:spPr bwMode="auto">
          <a:xfrm>
            <a:off x="609600" y="1676400"/>
            <a:ext cx="80010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u="sng" smtClean="0"/>
              <a:t>What is Framework Manager?</a:t>
            </a:r>
          </a:p>
        </p:txBody>
      </p:sp>
      <p:sp>
        <p:nvSpPr>
          <p:cNvPr id="17410" name="Rectangle 3"/>
          <p:cNvSpPr>
            <a:spLocks noGrp="1" noChangeArrowheads="1"/>
          </p:cNvSpPr>
          <p:nvPr>
            <p:ph type="body" idx="1"/>
          </p:nvPr>
        </p:nvSpPr>
        <p:spPr/>
        <p:txBody>
          <a:bodyPr/>
          <a:lstStyle/>
          <a:p>
            <a:pPr eaLnBrk="1" hangingPunct="1"/>
            <a:r>
              <a:rPr lang="en-US" sz="1500" dirty="0" err="1" smtClean="0"/>
              <a:t>Cognos</a:t>
            </a:r>
            <a:r>
              <a:rPr lang="en-US" sz="1500" dirty="0" smtClean="0"/>
              <a:t> Framework Manager is a metadata modeling tool that drives query generation for </a:t>
            </a:r>
            <a:r>
              <a:rPr lang="en-US" sz="1500" dirty="0" err="1" smtClean="0"/>
              <a:t>Cognos</a:t>
            </a:r>
            <a:r>
              <a:rPr lang="en-US" sz="1500" dirty="0" smtClean="0"/>
              <a:t> 8. </a:t>
            </a:r>
          </a:p>
          <a:p>
            <a:pPr eaLnBrk="1" hangingPunct="1"/>
            <a:r>
              <a:rPr lang="en-US" sz="1500" dirty="0" smtClean="0"/>
              <a:t>Provides the metadata model development environment for Cognos8.</a:t>
            </a:r>
          </a:p>
          <a:p>
            <a:pPr eaLnBrk="1" hangingPunct="1"/>
            <a:r>
              <a:rPr lang="en-US" sz="1500" dirty="0" smtClean="0"/>
              <a:t>Models the business presentation of data derived from one or more data sources</a:t>
            </a:r>
          </a:p>
          <a:p>
            <a:pPr eaLnBrk="1" hangingPunct="1"/>
            <a:r>
              <a:rPr lang="en-US" sz="1500" dirty="0" smtClean="0"/>
              <a:t>Creates a model based on your business needs: Relational for reporting or Dimensionally Modeled Relational (DMR) for OLAP analysis and reporting</a:t>
            </a:r>
          </a:p>
          <a:p>
            <a:pPr eaLnBrk="1" hangingPunct="1"/>
            <a:endParaRPr lang="en-US" sz="1800" dirty="0" smtClean="0"/>
          </a:p>
          <a:p>
            <a:pPr eaLnBrk="1" hangingPunct="1"/>
            <a:endParaRPr lang="en-US" sz="1800" dirty="0" smtClean="0"/>
          </a:p>
          <a:p>
            <a:pPr eaLnBrk="1" hangingPunct="1"/>
            <a:endParaRPr lang="en-US" sz="1800" dirty="0" smtClean="0"/>
          </a:p>
          <a:p>
            <a:pPr eaLnBrk="1" hangingPunct="1">
              <a:buNone/>
            </a:pPr>
            <a:endParaRPr lang="en-US" sz="1800" dirty="0" smtClean="0"/>
          </a:p>
          <a:p>
            <a:pPr eaLnBrk="1" hangingPunct="1"/>
            <a:endParaRPr lang="en-US" sz="1800" dirty="0" smtClean="0"/>
          </a:p>
          <a:p>
            <a:pPr eaLnBrk="1" hangingPunct="1"/>
            <a:endParaRPr lang="en-US" sz="1800" dirty="0" smtClean="0"/>
          </a:p>
          <a:p>
            <a:pPr eaLnBrk="1" hangingPunct="1">
              <a:buNone/>
            </a:pPr>
            <a:endParaRPr lang="en-US" sz="1800" dirty="0" smtClean="0"/>
          </a:p>
          <a:p>
            <a:pPr eaLnBrk="1" hangingPunct="1">
              <a:buNone/>
            </a:pPr>
            <a:r>
              <a:rPr lang="en-US" sz="1800" b="1" dirty="0" smtClean="0">
                <a:solidFill>
                  <a:srgbClr val="0000CC"/>
                </a:solidFill>
                <a:latin typeface="Tahoma" pitchFamily="34" charset="0"/>
              </a:rPr>
              <a:t>	            Relational Model		 Dimensional Model</a:t>
            </a:r>
          </a:p>
          <a:p>
            <a:pPr eaLnBrk="1" hangingPunct="1">
              <a:buNone/>
            </a:pPr>
            <a:endParaRPr lang="en-US" sz="1800" b="1" dirty="0" smtClean="0">
              <a:solidFill>
                <a:srgbClr val="0000CC"/>
              </a:solidFill>
              <a:latin typeface="Tahoma" pitchFamily="34" charset="0"/>
            </a:endParaRPr>
          </a:p>
          <a:p>
            <a:pPr eaLnBrk="1" hangingPunct="1"/>
            <a:endParaRPr lang="en-US" sz="1800" dirty="0" smtClean="0"/>
          </a:p>
        </p:txBody>
      </p:sp>
      <p:pic>
        <p:nvPicPr>
          <p:cNvPr id="6" name="Picture 5"/>
          <p:cNvPicPr>
            <a:picLocks noChangeAspect="1" noChangeArrowheads="1"/>
          </p:cNvPicPr>
          <p:nvPr/>
        </p:nvPicPr>
        <p:blipFill>
          <a:blip r:embed="rId2"/>
          <a:srcRect/>
          <a:stretch>
            <a:fillRect/>
          </a:stretch>
        </p:blipFill>
        <p:spPr bwMode="auto">
          <a:xfrm>
            <a:off x="1676400" y="3200400"/>
            <a:ext cx="1746250" cy="1603375"/>
          </a:xfrm>
          <a:prstGeom prst="rect">
            <a:avLst/>
          </a:prstGeom>
          <a:noFill/>
          <a:ln w="12700">
            <a:solidFill>
              <a:schemeClr val="tx1"/>
            </a:solidFill>
            <a:miter lim="800000"/>
            <a:headEnd/>
            <a:tailEnd/>
          </a:ln>
          <a:effectLst/>
        </p:spPr>
      </p:pic>
      <p:pic>
        <p:nvPicPr>
          <p:cNvPr id="7" name="Picture 6"/>
          <p:cNvPicPr>
            <a:picLocks noChangeAspect="1" noChangeArrowheads="1"/>
          </p:cNvPicPr>
          <p:nvPr/>
        </p:nvPicPr>
        <p:blipFill>
          <a:blip r:embed="rId3"/>
          <a:srcRect/>
          <a:stretch>
            <a:fillRect/>
          </a:stretch>
        </p:blipFill>
        <p:spPr bwMode="auto">
          <a:xfrm>
            <a:off x="5257800" y="3200400"/>
            <a:ext cx="1751013" cy="1579563"/>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the Query Items</a:t>
            </a:r>
            <a:endParaRPr lang="en-US" u="sng" dirty="0"/>
          </a:p>
        </p:txBody>
      </p:sp>
      <p:sp>
        <p:nvSpPr>
          <p:cNvPr id="3" name="Content Placeholder 2"/>
          <p:cNvSpPr>
            <a:spLocks noGrp="1"/>
          </p:cNvSpPr>
          <p:nvPr>
            <p:ph idx="1"/>
          </p:nvPr>
        </p:nvSpPr>
        <p:spPr/>
        <p:txBody>
          <a:bodyPr/>
          <a:lstStyle/>
          <a:p>
            <a:r>
              <a:rPr lang="en-US" sz="1500" dirty="0" smtClean="0"/>
              <a:t>After naming the query subject we get a prompt as shown below. On the left hand we can see the physical layer folder and all its items as well as the Business layer folder with all its items.</a:t>
            </a:r>
          </a:p>
          <a:p>
            <a:endParaRPr lang="en-US" dirty="0"/>
          </a:p>
        </p:txBody>
      </p:sp>
      <p:pic>
        <p:nvPicPr>
          <p:cNvPr id="4" name="Picture 3"/>
          <p:cNvPicPr/>
          <p:nvPr/>
        </p:nvPicPr>
        <p:blipFill>
          <a:blip r:embed="rId2"/>
          <a:srcRect/>
          <a:stretch>
            <a:fillRect/>
          </a:stretch>
        </p:blipFill>
        <p:spPr bwMode="auto">
          <a:xfrm>
            <a:off x="457200" y="1676400"/>
            <a:ext cx="80772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Project Viewer</a:t>
            </a:r>
            <a:endParaRPr lang="en-US" u="sng" dirty="0"/>
          </a:p>
        </p:txBody>
      </p:sp>
      <p:sp>
        <p:nvSpPr>
          <p:cNvPr id="3" name="Content Placeholder 2"/>
          <p:cNvSpPr>
            <a:spLocks noGrp="1"/>
          </p:cNvSpPr>
          <p:nvPr>
            <p:ph idx="1"/>
          </p:nvPr>
        </p:nvSpPr>
        <p:spPr/>
        <p:txBody>
          <a:bodyPr/>
          <a:lstStyle/>
          <a:p>
            <a:r>
              <a:rPr lang="en-US" sz="1500" dirty="0" smtClean="0"/>
              <a:t>We can see in the screen below the created query subject.</a:t>
            </a:r>
            <a:endParaRPr lang="en-US" sz="1500" dirty="0"/>
          </a:p>
        </p:txBody>
      </p:sp>
      <p:pic>
        <p:nvPicPr>
          <p:cNvPr id="4" name="Picture 3"/>
          <p:cNvPicPr/>
          <p:nvPr/>
        </p:nvPicPr>
        <p:blipFill>
          <a:blip r:embed="rId2"/>
          <a:srcRect/>
          <a:stretch>
            <a:fillRect/>
          </a:stretch>
        </p:blipFill>
        <p:spPr bwMode="auto">
          <a:xfrm>
            <a:off x="762000" y="1371600"/>
            <a:ext cx="7543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Filter</a:t>
            </a:r>
            <a:endParaRPr lang="en-US" u="sng" dirty="0"/>
          </a:p>
        </p:txBody>
      </p:sp>
      <p:sp>
        <p:nvSpPr>
          <p:cNvPr id="3" name="Content Placeholder 2"/>
          <p:cNvSpPr>
            <a:spLocks noGrp="1"/>
          </p:cNvSpPr>
          <p:nvPr>
            <p:ph idx="1"/>
          </p:nvPr>
        </p:nvSpPr>
        <p:spPr/>
        <p:txBody>
          <a:bodyPr/>
          <a:lstStyle/>
          <a:p>
            <a:r>
              <a:rPr lang="en-US" sz="1500" dirty="0" smtClean="0"/>
              <a:t>To create the filter right click on the namespace in the business layer and select to create the filter. We are prompted by the screen to include the filter conditions. We can specify the filter condition which we want in this model I have used a filter which filters the records based on the STRM_CIF_CODE whose first character is either ‘1’,’2’ or ‘3’.</a:t>
            </a:r>
          </a:p>
          <a:p>
            <a:endParaRPr lang="en-US" dirty="0"/>
          </a:p>
        </p:txBody>
      </p:sp>
      <p:pic>
        <p:nvPicPr>
          <p:cNvPr id="4" name="Picture 3"/>
          <p:cNvPicPr/>
          <p:nvPr/>
        </p:nvPicPr>
        <p:blipFill>
          <a:blip r:embed="rId2"/>
          <a:srcRect/>
          <a:stretch>
            <a:fillRect/>
          </a:stretch>
        </p:blipFill>
        <p:spPr bwMode="auto">
          <a:xfrm>
            <a:off x="304800" y="2057400"/>
            <a:ext cx="84582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Calculation</a:t>
            </a:r>
            <a:endParaRPr lang="en-US" u="sng" dirty="0"/>
          </a:p>
        </p:txBody>
      </p:sp>
      <p:sp>
        <p:nvSpPr>
          <p:cNvPr id="3" name="Content Placeholder 2"/>
          <p:cNvSpPr>
            <a:spLocks noGrp="1"/>
          </p:cNvSpPr>
          <p:nvPr>
            <p:ph idx="1"/>
          </p:nvPr>
        </p:nvSpPr>
        <p:spPr/>
        <p:txBody>
          <a:bodyPr/>
          <a:lstStyle/>
          <a:p>
            <a:r>
              <a:rPr lang="en-US" sz="1500" dirty="0" smtClean="0"/>
              <a:t>To create the calculation open the query subject which we created by double clicking on the query subject and on the right hand top we find the icon for calculation on clicking it we are prompted with the screen where we describe the calculation .In this example we make a calculation of concatenating a STRM_CIF_CODE item with STRM_CIF_DS.</a:t>
            </a:r>
          </a:p>
          <a:p>
            <a:endParaRPr lang="en-US" dirty="0"/>
          </a:p>
        </p:txBody>
      </p:sp>
      <p:pic>
        <p:nvPicPr>
          <p:cNvPr id="4" name="Picture 3"/>
          <p:cNvPicPr/>
          <p:nvPr/>
        </p:nvPicPr>
        <p:blipFill>
          <a:blip r:embed="rId2"/>
          <a:srcRect/>
          <a:stretch>
            <a:fillRect/>
          </a:stretch>
        </p:blipFill>
        <p:spPr bwMode="auto">
          <a:xfrm>
            <a:off x="685800" y="1981200"/>
            <a:ext cx="7772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Define Calculation</a:t>
            </a:r>
            <a:endParaRPr lang="en-US" u="sng" dirty="0"/>
          </a:p>
        </p:txBody>
      </p:sp>
      <p:sp>
        <p:nvSpPr>
          <p:cNvPr id="3" name="Content Placeholder 2"/>
          <p:cNvSpPr>
            <a:spLocks noGrp="1"/>
          </p:cNvSpPr>
          <p:nvPr>
            <p:ph idx="1"/>
          </p:nvPr>
        </p:nvSpPr>
        <p:spPr/>
        <p:txBody>
          <a:bodyPr/>
          <a:lstStyle/>
          <a:p>
            <a:r>
              <a:rPr lang="en-US" sz="1500" dirty="0" smtClean="0"/>
              <a:t>On the prompted screen we write the calculation to concatenate the two query items STRM_CIF_CODE and STRM_CIF_DS.</a:t>
            </a:r>
          </a:p>
          <a:p>
            <a:r>
              <a:rPr lang="en-US" sz="1600" dirty="0" smtClean="0"/>
              <a:t>Once we create the calculation it appears as a column in the query subject and we can use the same in the reports directly</a:t>
            </a:r>
          </a:p>
          <a:p>
            <a:endParaRPr lang="en-US" sz="1500" dirty="0" smtClean="0"/>
          </a:p>
          <a:p>
            <a:endParaRPr lang="en-US" dirty="0"/>
          </a:p>
        </p:txBody>
      </p:sp>
      <p:pic>
        <p:nvPicPr>
          <p:cNvPr id="4" name="Picture 3"/>
          <p:cNvPicPr/>
          <p:nvPr/>
        </p:nvPicPr>
        <p:blipFill>
          <a:blip r:embed="rId2"/>
          <a:srcRect/>
          <a:stretch>
            <a:fillRect/>
          </a:stretch>
        </p:blipFill>
        <p:spPr bwMode="auto">
          <a:xfrm>
            <a:off x="228600" y="2133600"/>
            <a:ext cx="4191000" cy="4114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19600" y="2133600"/>
            <a:ext cx="4419599"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Create Query Relationship</a:t>
            </a:r>
            <a:endParaRPr lang="en-US" u="sng" dirty="0"/>
          </a:p>
        </p:txBody>
      </p:sp>
      <p:sp>
        <p:nvSpPr>
          <p:cNvPr id="3" name="Content Placeholder 2"/>
          <p:cNvSpPr>
            <a:spLocks noGrp="1"/>
          </p:cNvSpPr>
          <p:nvPr>
            <p:ph idx="1"/>
          </p:nvPr>
        </p:nvSpPr>
        <p:spPr/>
        <p:txBody>
          <a:bodyPr/>
          <a:lstStyle/>
          <a:p>
            <a:r>
              <a:rPr lang="en-US" sz="1500" dirty="0" smtClean="0"/>
              <a:t>Go to the Object Explorer window, we would see all the query subjects and the filters on the window. Select two query subjects between whom we need to create the relationship. In this case we select CIF_STORM and CIF_STORM_EVENT right click on one of the query subjects and select the Create Relationship option.</a:t>
            </a:r>
          </a:p>
          <a:p>
            <a:endParaRPr lang="en-US" dirty="0"/>
          </a:p>
        </p:txBody>
      </p:sp>
      <p:pic>
        <p:nvPicPr>
          <p:cNvPr id="4" name="Picture 3"/>
          <p:cNvPicPr/>
          <p:nvPr/>
        </p:nvPicPr>
        <p:blipFill>
          <a:blip r:embed="rId2"/>
          <a:srcRect/>
          <a:stretch>
            <a:fillRect/>
          </a:stretch>
        </p:blipFill>
        <p:spPr bwMode="auto">
          <a:xfrm>
            <a:off x="685800" y="2133600"/>
            <a:ext cx="7696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Define the cardinality</a:t>
            </a:r>
            <a:endParaRPr lang="en-US" u="sng" dirty="0"/>
          </a:p>
        </p:txBody>
      </p:sp>
      <p:sp>
        <p:nvSpPr>
          <p:cNvPr id="3" name="Content Placeholder 2"/>
          <p:cNvSpPr>
            <a:spLocks noGrp="1"/>
          </p:cNvSpPr>
          <p:nvPr>
            <p:ph idx="1"/>
          </p:nvPr>
        </p:nvSpPr>
        <p:spPr/>
        <p:txBody>
          <a:bodyPr/>
          <a:lstStyle/>
          <a:p>
            <a:r>
              <a:rPr lang="en-US" sz="1500" dirty="0" smtClean="0"/>
              <a:t>After we select the create relationship option we get a window where we can select the columns on which the relationship is defined and the cardinality. By default it makes a 1..n relationship</a:t>
            </a:r>
          </a:p>
          <a:p>
            <a:endParaRPr lang="en-US" dirty="0"/>
          </a:p>
        </p:txBody>
      </p:sp>
      <p:pic>
        <p:nvPicPr>
          <p:cNvPr id="4" name="Picture 3"/>
          <p:cNvPicPr/>
          <p:nvPr/>
        </p:nvPicPr>
        <p:blipFill>
          <a:blip r:embed="rId2"/>
          <a:srcRect/>
          <a:stretch>
            <a:fillRect/>
          </a:stretch>
        </p:blipFill>
        <p:spPr bwMode="auto">
          <a:xfrm>
            <a:off x="762000" y="1828800"/>
            <a:ext cx="75438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Viewing the relationship</a:t>
            </a:r>
            <a:endParaRPr lang="en-US" u="sng" dirty="0"/>
          </a:p>
        </p:txBody>
      </p:sp>
      <p:sp>
        <p:nvSpPr>
          <p:cNvPr id="3" name="Content Placeholder 2"/>
          <p:cNvSpPr>
            <a:spLocks noGrp="1"/>
          </p:cNvSpPr>
          <p:nvPr>
            <p:ph idx="1"/>
          </p:nvPr>
        </p:nvSpPr>
        <p:spPr/>
        <p:txBody>
          <a:bodyPr/>
          <a:lstStyle/>
          <a:p>
            <a:r>
              <a:rPr lang="en-US" sz="1500" dirty="0" smtClean="0"/>
              <a:t>If we want to view the relationships between the tables in the physical layer select the object explorer and select the physical layer folder. We can see below the query subjects and the default relationships. If we want the relationships in our business layer we create a shortcut of the relationship in the business layer.</a:t>
            </a:r>
          </a:p>
          <a:p>
            <a:endParaRPr lang="en-US" dirty="0" smtClean="0"/>
          </a:p>
          <a:p>
            <a:endParaRPr lang="en-US" dirty="0"/>
          </a:p>
        </p:txBody>
      </p:sp>
      <p:pic>
        <p:nvPicPr>
          <p:cNvPr id="4" name="Picture 3"/>
          <p:cNvPicPr/>
          <p:nvPr/>
        </p:nvPicPr>
        <p:blipFill>
          <a:blip r:embed="rId2"/>
          <a:srcRect/>
          <a:stretch>
            <a:fillRect/>
          </a:stretch>
        </p:blipFill>
        <p:spPr bwMode="auto">
          <a:xfrm>
            <a:off x="533400" y="2209800"/>
            <a:ext cx="8077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Object Diagram</a:t>
            </a:r>
            <a:endParaRPr lang="en-US" u="sng" dirty="0"/>
          </a:p>
        </p:txBody>
      </p:sp>
      <p:sp>
        <p:nvSpPr>
          <p:cNvPr id="3" name="Content Placeholder 2"/>
          <p:cNvSpPr>
            <a:spLocks noGrp="1"/>
          </p:cNvSpPr>
          <p:nvPr>
            <p:ph idx="1"/>
          </p:nvPr>
        </p:nvSpPr>
        <p:spPr/>
        <p:txBody>
          <a:bodyPr/>
          <a:lstStyle/>
          <a:p>
            <a:r>
              <a:rPr lang="en-US" sz="1500" dirty="0" smtClean="0"/>
              <a:t>We can see the relationship in a pictorial format by selecting the object diagram option</a:t>
            </a:r>
            <a:r>
              <a:rPr lang="en-US" dirty="0" smtClean="0"/>
              <a:t>.</a:t>
            </a:r>
          </a:p>
          <a:p>
            <a:endParaRPr lang="en-US" dirty="0"/>
          </a:p>
        </p:txBody>
      </p:sp>
      <p:pic>
        <p:nvPicPr>
          <p:cNvPr id="4" name="Picture 3"/>
          <p:cNvPicPr/>
          <p:nvPr/>
        </p:nvPicPr>
        <p:blipFill>
          <a:blip r:embed="rId2"/>
          <a:srcRect/>
          <a:stretch>
            <a:fillRect/>
          </a:stretch>
        </p:blipFill>
        <p:spPr bwMode="auto">
          <a:xfrm>
            <a:off x="609600" y="1600200"/>
            <a:ext cx="7924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Publish &amp; Naming the Package</a:t>
            </a:r>
            <a:endParaRPr lang="en-US" u="sng" dirty="0"/>
          </a:p>
        </p:txBody>
      </p:sp>
      <p:sp>
        <p:nvSpPr>
          <p:cNvPr id="3" name="Content Placeholder 2"/>
          <p:cNvSpPr>
            <a:spLocks noGrp="1"/>
          </p:cNvSpPr>
          <p:nvPr>
            <p:ph idx="1"/>
          </p:nvPr>
        </p:nvSpPr>
        <p:spPr/>
        <p:txBody>
          <a:bodyPr/>
          <a:lstStyle/>
          <a:p>
            <a:r>
              <a:rPr lang="en-US" sz="1500" dirty="0" smtClean="0"/>
              <a:t>Publishing the package is nothing but to make the model available to the </a:t>
            </a:r>
            <a:r>
              <a:rPr lang="en-US" sz="1500" dirty="0" err="1" smtClean="0"/>
              <a:t>reportnet</a:t>
            </a:r>
            <a:r>
              <a:rPr lang="en-US" sz="1500" dirty="0" smtClean="0"/>
              <a:t> user. We publish the model on the </a:t>
            </a:r>
            <a:r>
              <a:rPr lang="en-US" sz="1500" dirty="0" err="1" smtClean="0"/>
              <a:t>cognos</a:t>
            </a:r>
            <a:r>
              <a:rPr lang="en-US" sz="1500" dirty="0" smtClean="0"/>
              <a:t> </a:t>
            </a:r>
            <a:r>
              <a:rPr lang="en-US" sz="1500" dirty="0" err="1" smtClean="0"/>
              <a:t>reportnet</a:t>
            </a:r>
            <a:r>
              <a:rPr lang="en-US" sz="1500" dirty="0" smtClean="0"/>
              <a:t> server. Right click on the Package and select to create a package option.</a:t>
            </a:r>
          </a:p>
          <a:p>
            <a:endParaRPr lang="en-US" dirty="0"/>
          </a:p>
        </p:txBody>
      </p:sp>
      <p:pic>
        <p:nvPicPr>
          <p:cNvPr id="4" name="Picture 3"/>
          <p:cNvPicPr/>
          <p:nvPr/>
        </p:nvPicPr>
        <p:blipFill>
          <a:blip r:embed="rId2"/>
          <a:srcRect/>
          <a:stretch>
            <a:fillRect/>
          </a:stretch>
        </p:blipFill>
        <p:spPr bwMode="auto">
          <a:xfrm>
            <a:off x="228600" y="1752600"/>
            <a:ext cx="4343400" cy="4419600"/>
          </a:xfrm>
          <a:prstGeom prst="rect">
            <a:avLst/>
          </a:prstGeom>
          <a:noFill/>
          <a:ln w="9525">
            <a:noFill/>
            <a:miter lim="800000"/>
            <a:headEnd/>
            <a:tailEnd/>
          </a:ln>
        </p:spPr>
      </p:pic>
      <p:pic>
        <p:nvPicPr>
          <p:cNvPr id="5" name="Content Placeholder 3"/>
          <p:cNvPicPr>
            <a:picLocks/>
          </p:cNvPicPr>
          <p:nvPr/>
        </p:nvPicPr>
        <p:blipFill>
          <a:blip r:embed="rId3"/>
          <a:srcRect/>
          <a:stretch>
            <a:fillRect/>
          </a:stretch>
        </p:blipFill>
        <p:spPr bwMode="auto">
          <a:xfrm>
            <a:off x="4724400" y="1752600"/>
            <a:ext cx="4114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Dimensional Hierarchy</a:t>
            </a:r>
            <a:endParaRPr lang="en-US" dirty="0"/>
          </a:p>
        </p:txBody>
      </p:sp>
      <p:sp>
        <p:nvSpPr>
          <p:cNvPr id="3" name="Content Placeholder 2"/>
          <p:cNvSpPr>
            <a:spLocks noGrp="1"/>
          </p:cNvSpPr>
          <p:nvPr>
            <p:ph idx="1"/>
          </p:nvPr>
        </p:nvSpPr>
        <p:spPr>
          <a:xfrm>
            <a:off x="228600" y="968375"/>
            <a:ext cx="8610600" cy="5051425"/>
          </a:xfrm>
        </p:spPr>
        <p:txBody>
          <a:bodyPr/>
          <a:lstStyle/>
          <a:p>
            <a:r>
              <a:rPr lang="en-US" dirty="0" smtClean="0"/>
              <a:t>A hierarchy is an ordered list of levels or a collection of items. Each query item in a hierarchy must have a unique name.</a:t>
            </a:r>
          </a:p>
          <a:p>
            <a:pPr lvl="8"/>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1026" name="Picture 2" descr="C:\Program Files\cognos\c8\webcontent\documentation\en\images\ug_fm_bst12.gif"/>
          <p:cNvPicPr>
            <a:picLocks noChangeAspect="1" noChangeArrowheads="1"/>
          </p:cNvPicPr>
          <p:nvPr/>
        </p:nvPicPr>
        <p:blipFill>
          <a:blip r:embed="rId3"/>
          <a:srcRect/>
          <a:stretch>
            <a:fillRect/>
          </a:stretch>
        </p:blipFill>
        <p:spPr bwMode="auto">
          <a:xfrm>
            <a:off x="1447801" y="3581400"/>
            <a:ext cx="1828800" cy="2635623"/>
          </a:xfrm>
          <a:prstGeom prst="rect">
            <a:avLst/>
          </a:prstGeom>
          <a:noFill/>
        </p:spPr>
      </p:pic>
      <p:graphicFrame>
        <p:nvGraphicFramePr>
          <p:cNvPr id="6" name="Table 5"/>
          <p:cNvGraphicFramePr>
            <a:graphicFrameLocks noGrp="1"/>
          </p:cNvGraphicFramePr>
          <p:nvPr/>
        </p:nvGraphicFramePr>
        <p:xfrm>
          <a:off x="685800" y="1676400"/>
          <a:ext cx="7924800" cy="1828800"/>
        </p:xfrm>
        <a:graphic>
          <a:graphicData uri="http://schemas.openxmlformats.org/drawingml/2006/table">
            <a:tbl>
              <a:tblPr firstRow="1" bandRow="1">
                <a:tableStyleId>{5C22544A-7EE6-4342-B048-85BDC9FD1C3A}</a:tableStyleId>
              </a:tblPr>
              <a:tblGrid>
                <a:gridCol w="3962400"/>
                <a:gridCol w="3962400"/>
              </a:tblGrid>
              <a:tr h="1828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t>For example, sales staff can be viewed by manager or by sales branch and can be modeled as a single dimension with two hierarchies.</a:t>
                      </a:r>
                    </a:p>
                    <a:p>
                      <a:endParaRPr lang="en-US" dirty="0"/>
                    </a:p>
                  </a:txBody>
                  <a:tcPr/>
                </a:tc>
                <a:tc>
                  <a:txBody>
                    <a:bodyPr/>
                    <a:lstStyle/>
                    <a:p>
                      <a:r>
                        <a:rPr lang="en-US" sz="1500" dirty="0" smtClean="0"/>
                        <a:t>If you need both hierarchies in the same report query, such as on opposing axes, you must create a regular dimension for each hierarchy. For example, here is sales staff as two dimensions.</a:t>
                      </a:r>
                      <a:endParaRPr lang="en-US" sz="1500" dirty="0"/>
                    </a:p>
                  </a:txBody>
                  <a:tcPr/>
                </a:tc>
              </a:tr>
            </a:tbl>
          </a:graphicData>
        </a:graphic>
      </p:graphicFrame>
      <p:pic>
        <p:nvPicPr>
          <p:cNvPr id="7" name="Picture 4"/>
          <p:cNvPicPr>
            <a:picLocks noChangeAspect="1" noChangeArrowheads="1"/>
          </p:cNvPicPr>
          <p:nvPr/>
        </p:nvPicPr>
        <p:blipFill>
          <a:blip r:embed="rId4"/>
          <a:srcRect/>
          <a:stretch>
            <a:fillRect/>
          </a:stretch>
        </p:blipFill>
        <p:spPr bwMode="auto">
          <a:xfrm>
            <a:off x="5791200" y="3581400"/>
            <a:ext cx="2010352"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Choose the Objects</a:t>
            </a:r>
            <a:endParaRPr lang="en-US" u="sng" dirty="0"/>
          </a:p>
        </p:txBody>
      </p:sp>
      <p:pic>
        <p:nvPicPr>
          <p:cNvPr id="4" name="Content Placeholder 3"/>
          <p:cNvPicPr>
            <a:picLocks noGrp="1"/>
          </p:cNvPicPr>
          <p:nvPr>
            <p:ph idx="1"/>
          </p:nvPr>
        </p:nvPicPr>
        <p:blipFill>
          <a:blip r:embed="rId2"/>
          <a:srcRect/>
          <a:stretch>
            <a:fillRect/>
          </a:stretch>
        </p:blipFill>
        <p:spPr bwMode="auto">
          <a:xfrm>
            <a:off x="1204383" y="968375"/>
            <a:ext cx="6735234" cy="505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Security</a:t>
            </a:r>
            <a:endParaRPr lang="en-US" u="sng" dirty="0"/>
          </a:p>
        </p:txBody>
      </p:sp>
      <p:sp>
        <p:nvSpPr>
          <p:cNvPr id="3" name="Content Placeholder 2"/>
          <p:cNvSpPr>
            <a:spLocks noGrp="1"/>
          </p:cNvSpPr>
          <p:nvPr>
            <p:ph idx="1"/>
          </p:nvPr>
        </p:nvSpPr>
        <p:spPr/>
        <p:txBody>
          <a:bodyPr/>
          <a:lstStyle/>
          <a:p>
            <a:r>
              <a:rPr lang="en-US" sz="1500" dirty="0" smtClean="0"/>
              <a:t>IBM </a:t>
            </a:r>
            <a:r>
              <a:rPr lang="en-US" sz="1500" dirty="0" err="1" smtClean="0"/>
              <a:t>Cognos</a:t>
            </a:r>
            <a:r>
              <a:rPr lang="en-US" sz="1500" dirty="0" smtClean="0"/>
              <a:t> framework services offer a common security facility. This enables single-</a:t>
            </a:r>
            <a:r>
              <a:rPr lang="en-US" sz="1500" dirty="0" err="1" smtClean="0"/>
              <a:t>signon</a:t>
            </a:r>
            <a:r>
              <a:rPr lang="en-US" sz="1500" dirty="0" smtClean="0"/>
              <a:t>, secure access to all business intelligence, planning, and </a:t>
            </a:r>
            <a:r>
              <a:rPr lang="en-US" sz="1500" dirty="0" err="1" smtClean="0"/>
              <a:t>scorecarding</a:t>
            </a:r>
            <a:r>
              <a:rPr lang="en-US" sz="1500" dirty="0" smtClean="0"/>
              <a:t> content. It provides an easy way to manage security for both internal and external users, giving IT central control over all intranet and collaborative extranet applications.</a:t>
            </a:r>
            <a:br>
              <a:rPr lang="en-US" sz="1500" dirty="0" smtClean="0"/>
            </a:br>
            <a:r>
              <a:rPr lang="en-US" sz="1500" dirty="0" smtClean="0"/>
              <a:t/>
            </a:r>
            <a:br>
              <a:rPr lang="en-US" sz="1500" dirty="0" smtClean="0"/>
            </a:br>
            <a:r>
              <a:rPr lang="en-US" sz="1500" dirty="0" err="1" smtClean="0"/>
              <a:t>Cognos</a:t>
            </a:r>
            <a:r>
              <a:rPr lang="en-US" sz="1500" dirty="0" smtClean="0"/>
              <a:t> software addresses </a:t>
            </a:r>
            <a:r>
              <a:rPr lang="en-US" sz="1500" b="1" dirty="0" smtClean="0"/>
              <a:t>two</a:t>
            </a:r>
            <a:r>
              <a:rPr lang="en-US" sz="1500" dirty="0" smtClean="0"/>
              <a:t> critical aspects of information security: </a:t>
            </a:r>
            <a:endParaRPr lang="en-US" sz="1500" b="1" dirty="0" smtClean="0"/>
          </a:p>
          <a:p>
            <a:r>
              <a:rPr lang="en-US" sz="1500" b="1" u="sng" dirty="0" smtClean="0"/>
              <a:t>Authentication (logon) security</a:t>
            </a:r>
            <a:r>
              <a:rPr lang="en-US" sz="1500" u="sng" dirty="0" smtClean="0"/>
              <a:t>: </a:t>
            </a:r>
            <a:r>
              <a:rPr lang="en-US" sz="1500" dirty="0" smtClean="0"/>
              <a:t>Based on logon credentials or operating-system account, </a:t>
            </a:r>
            <a:r>
              <a:rPr lang="en-US" sz="1500" dirty="0" err="1" smtClean="0"/>
              <a:t>Cognos</a:t>
            </a:r>
            <a:r>
              <a:rPr lang="en-US" sz="1500" dirty="0" smtClean="0"/>
              <a:t> software which user class or classes a user belongs to.</a:t>
            </a:r>
          </a:p>
          <a:p>
            <a:r>
              <a:rPr lang="en-US" sz="1500" u="sng" dirty="0" smtClean="0"/>
              <a:t> </a:t>
            </a:r>
            <a:r>
              <a:rPr lang="en-US" sz="1500" b="1" u="sng" dirty="0" smtClean="0"/>
              <a:t>Authorization security</a:t>
            </a:r>
            <a:r>
              <a:rPr lang="en-US" sz="1500" u="sng" dirty="0" smtClean="0"/>
              <a:t>: </a:t>
            </a:r>
            <a:r>
              <a:rPr lang="en-US" sz="1500" dirty="0" smtClean="0"/>
              <a:t>In conjunction with other business intelligence components and based on the user's class, </a:t>
            </a:r>
            <a:r>
              <a:rPr lang="en-US" sz="1500" dirty="0" err="1" smtClean="0"/>
              <a:t>Cognos</a:t>
            </a:r>
            <a:r>
              <a:rPr lang="en-US" sz="1500" dirty="0" smtClean="0"/>
              <a:t> software security facility determines what information is accessible to the user.</a:t>
            </a:r>
          </a:p>
          <a:p>
            <a:pPr>
              <a:buNone/>
            </a:pPr>
            <a:endParaRPr lang="en-US" sz="1500" dirty="0" smtClean="0"/>
          </a:p>
          <a:p>
            <a:r>
              <a:rPr lang="en-US" sz="1500" dirty="0" smtClean="0"/>
              <a:t>The open security from </a:t>
            </a:r>
            <a:r>
              <a:rPr lang="en-US" sz="1500" dirty="0" err="1" smtClean="0"/>
              <a:t>Cognos</a:t>
            </a:r>
            <a:r>
              <a:rPr lang="en-US" sz="1500" dirty="0" smtClean="0"/>
              <a:t> software supports all of the popular authentication sources including LDAP (Netscape, Sun One (formerly </a:t>
            </a:r>
            <a:r>
              <a:rPr lang="en-US" sz="1500" dirty="0" err="1" smtClean="0"/>
              <a:t>Iplanet</a:t>
            </a:r>
            <a:r>
              <a:rPr lang="en-US" sz="1500" dirty="0" smtClean="0"/>
              <a:t>)), Active Directory, NTLM (NT Domain), </a:t>
            </a:r>
            <a:r>
              <a:rPr lang="en-US" sz="1500" dirty="0" err="1" smtClean="0"/>
              <a:t>Netegrity</a:t>
            </a:r>
            <a:r>
              <a:rPr lang="en-US" sz="1500" dirty="0" smtClean="0"/>
              <a:t>, and the existing </a:t>
            </a:r>
            <a:r>
              <a:rPr lang="en-US" sz="1500" dirty="0" err="1" smtClean="0"/>
              <a:t>Cognos</a:t>
            </a:r>
            <a:r>
              <a:rPr lang="en-US" sz="1500" dirty="0" smtClean="0"/>
              <a:t> security facility. It also features a complete SDK for custom security sources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Add Security</a:t>
            </a:r>
            <a:endParaRPr lang="en-US" u="sng" dirty="0"/>
          </a:p>
        </p:txBody>
      </p:sp>
      <p:sp>
        <p:nvSpPr>
          <p:cNvPr id="3" name="Content Placeholder 2"/>
          <p:cNvSpPr>
            <a:spLocks noGrp="1"/>
          </p:cNvSpPr>
          <p:nvPr>
            <p:ph idx="1"/>
          </p:nvPr>
        </p:nvSpPr>
        <p:spPr/>
        <p:txBody>
          <a:bodyPr/>
          <a:lstStyle/>
          <a:p>
            <a:r>
              <a:rPr lang="en-US" sz="1500" dirty="0" smtClean="0"/>
              <a:t>The wizard next prompts us with an add security window where we can define the different security levels to the users.</a:t>
            </a:r>
          </a:p>
          <a:p>
            <a:endParaRPr lang="en-US" dirty="0"/>
          </a:p>
        </p:txBody>
      </p:sp>
      <p:pic>
        <p:nvPicPr>
          <p:cNvPr id="4" name="Picture 3"/>
          <p:cNvPicPr/>
          <p:nvPr/>
        </p:nvPicPr>
        <p:blipFill>
          <a:blip r:embed="rId2"/>
          <a:srcRect/>
          <a:stretch>
            <a:fillRect/>
          </a:stretch>
        </p:blipFill>
        <p:spPr bwMode="auto">
          <a:xfrm>
            <a:off x="533400" y="1600200"/>
            <a:ext cx="8077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u="sng" dirty="0" smtClean="0"/>
              <a:t>Select Function Sets</a:t>
            </a:r>
            <a:endParaRPr lang="en-US" u="sng" dirty="0"/>
          </a:p>
        </p:txBody>
      </p:sp>
      <p:sp>
        <p:nvSpPr>
          <p:cNvPr id="3" name="Content Placeholder 2"/>
          <p:cNvSpPr>
            <a:spLocks noGrp="1"/>
          </p:cNvSpPr>
          <p:nvPr>
            <p:ph idx="1"/>
          </p:nvPr>
        </p:nvSpPr>
        <p:spPr/>
        <p:txBody>
          <a:bodyPr/>
          <a:lstStyle/>
          <a:p>
            <a:r>
              <a:rPr lang="en-US" sz="1500" dirty="0" smtClean="0"/>
              <a:t>The wizard next prompts us with an option to include the various functions sets which belong to different databases .By default all the function sets are chosen.</a:t>
            </a:r>
          </a:p>
          <a:p>
            <a:pPr>
              <a:buNone/>
            </a:pPr>
            <a:r>
              <a:rPr lang="en-US" dirty="0" smtClean="0"/>
              <a:t> </a:t>
            </a:r>
          </a:p>
          <a:p>
            <a:endParaRPr lang="en-US" dirty="0"/>
          </a:p>
        </p:txBody>
      </p:sp>
      <p:pic>
        <p:nvPicPr>
          <p:cNvPr id="4" name="Picture 3"/>
          <p:cNvPicPr/>
          <p:nvPr/>
        </p:nvPicPr>
        <p:blipFill>
          <a:blip r:embed="rId2"/>
          <a:srcRect/>
          <a:stretch>
            <a:fillRect/>
          </a:stretch>
        </p:blipFill>
        <p:spPr bwMode="auto">
          <a:xfrm>
            <a:off x="609600" y="1600200"/>
            <a:ext cx="80772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Selecting Location &amp; Publishing the Package</a:t>
            </a:r>
            <a:endParaRPr lang="en-US" u="sng" dirty="0"/>
          </a:p>
        </p:txBody>
      </p:sp>
      <p:sp>
        <p:nvSpPr>
          <p:cNvPr id="3" name="Content Placeholder 2"/>
          <p:cNvSpPr>
            <a:spLocks noGrp="1"/>
          </p:cNvSpPr>
          <p:nvPr>
            <p:ph idx="1"/>
          </p:nvPr>
        </p:nvSpPr>
        <p:spPr/>
        <p:txBody>
          <a:bodyPr/>
          <a:lstStyle/>
          <a:p>
            <a:r>
              <a:rPr lang="en-US" sz="1500" dirty="0" smtClean="0"/>
              <a:t>The wizard next prompts us a window where we select the location of the </a:t>
            </a:r>
            <a:r>
              <a:rPr lang="en-US" sz="1500" dirty="0" err="1" smtClean="0"/>
              <a:t>cognos</a:t>
            </a:r>
            <a:r>
              <a:rPr lang="en-US" sz="1500" dirty="0" smtClean="0"/>
              <a:t> server on which the package should be published.</a:t>
            </a:r>
          </a:p>
          <a:p>
            <a:r>
              <a:rPr lang="en-US" sz="1500" dirty="0" smtClean="0"/>
              <a:t>After clicking the publish button the package “CIF2” appears in the package folder and will also be visible to the </a:t>
            </a:r>
            <a:r>
              <a:rPr lang="en-US" sz="1500" dirty="0" err="1" smtClean="0"/>
              <a:t>reportnet</a:t>
            </a:r>
            <a:r>
              <a:rPr lang="en-US" sz="1500" dirty="0" smtClean="0"/>
              <a:t> users on the </a:t>
            </a:r>
            <a:r>
              <a:rPr lang="en-US" sz="1500" dirty="0" err="1" smtClean="0"/>
              <a:t>cognos</a:t>
            </a:r>
            <a:r>
              <a:rPr lang="en-US" sz="1500" dirty="0" smtClean="0"/>
              <a:t>.</a:t>
            </a:r>
          </a:p>
          <a:p>
            <a:endParaRPr lang="en-US" sz="1500" dirty="0" smtClean="0"/>
          </a:p>
          <a:p>
            <a:endParaRPr lang="en-US" dirty="0"/>
          </a:p>
        </p:txBody>
      </p:sp>
      <p:pic>
        <p:nvPicPr>
          <p:cNvPr id="4" name="Picture 3"/>
          <p:cNvPicPr/>
          <p:nvPr/>
        </p:nvPicPr>
        <p:blipFill>
          <a:blip r:embed="rId2"/>
          <a:srcRect/>
          <a:stretch>
            <a:fillRect/>
          </a:stretch>
        </p:blipFill>
        <p:spPr bwMode="auto">
          <a:xfrm>
            <a:off x="152400" y="2057400"/>
            <a:ext cx="4191001" cy="4114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19601" y="2057400"/>
            <a:ext cx="4572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09600" y="2667000"/>
            <a:ext cx="8001000" cy="1216025"/>
          </a:xfrm>
        </p:spPr>
        <p:txBody>
          <a:bodyPr/>
          <a:lstStyle/>
          <a:p>
            <a:pPr algn="ctr" eaLnBrk="1" hangingPunct="1"/>
            <a:r>
              <a:rPr lang="en-US" smtClean="0"/>
              <a:t>Thank You</a:t>
            </a:r>
          </a:p>
        </p:txBody>
      </p:sp>
      <p:sp>
        <p:nvSpPr>
          <p:cNvPr id="38914" name="Rectangle 3"/>
          <p:cNvSpPr>
            <a:spLocks noGrp="1" noChangeArrowheads="1"/>
          </p:cNvSpPr>
          <p:nvPr>
            <p:ph type="body" idx="1"/>
          </p:nvPr>
        </p:nvSpPr>
        <p:spPr>
          <a:xfrm>
            <a:off x="533400" y="228600"/>
            <a:ext cx="8001000" cy="5410200"/>
          </a:xfrm>
          <a:blipFill>
            <a:blip r:embed="rId2"/>
            <a:tile tx="0" ty="0" sx="100000" sy="100000" flip="none" algn="tl"/>
          </a:blipFill>
          <a:ln cmpd="dbl">
            <a:prstDash val="sysDot"/>
          </a:ln>
          <a:effectLst>
            <a:outerShdw blurRad="50800" dist="50800" dir="5400000" algn="ctr" rotWithShape="0">
              <a:srgbClr val="0070C0">
                <a:alpha val="30000"/>
              </a:srgbClr>
            </a:outerShdw>
          </a:effectLst>
        </p:spPr>
        <p:txBody>
          <a:bodyPr/>
          <a:lstStyle/>
          <a:p>
            <a:pPr eaLnBrk="1" hangingPunct="1">
              <a:buNone/>
            </a:pPr>
            <a:endParaRPr lang="en-US" sz="9600" dirty="0" smtClean="0"/>
          </a:p>
          <a:p>
            <a:pPr eaLnBrk="1" hangingPunct="1">
              <a:buNone/>
            </a:pPr>
            <a:r>
              <a:rPr lang="en-US" sz="9600" dirty="0" smtClean="0"/>
              <a:t>		</a:t>
            </a:r>
            <a:r>
              <a:rPr lang="en-US" sz="9600" dirty="0" smtClean="0">
                <a:solidFill>
                  <a:schemeClr val="accent2"/>
                </a:solidFill>
                <a:latin typeface="Algerian" pitchFamily="82" charset="0"/>
              </a:rPr>
              <a:t>Thank You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u="sng" smtClean="0"/>
              <a:t>FrameWork Manager</a:t>
            </a:r>
          </a:p>
        </p:txBody>
      </p:sp>
      <p:sp>
        <p:nvSpPr>
          <p:cNvPr id="21506" name="Content Placeholder 2"/>
          <p:cNvSpPr>
            <a:spLocks noGrp="1"/>
          </p:cNvSpPr>
          <p:nvPr>
            <p:ph idx="1"/>
          </p:nvPr>
        </p:nvSpPr>
        <p:spPr>
          <a:xfrm>
            <a:off x="304800" y="990600"/>
            <a:ext cx="8534400" cy="5051425"/>
          </a:xfrm>
        </p:spPr>
        <p:txBody>
          <a:bodyPr/>
          <a:lstStyle/>
          <a:p>
            <a:pPr eaLnBrk="1" hangingPunct="1">
              <a:buNone/>
            </a:pPr>
            <a:r>
              <a:rPr lang="en-US" b="1" dirty="0" smtClean="0"/>
              <a:t>	</a:t>
            </a:r>
            <a:r>
              <a:rPr lang="en-US" b="1" u="sng" dirty="0" smtClean="0"/>
              <a:t>Hierarchy</a:t>
            </a:r>
          </a:p>
          <a:p>
            <a:pPr eaLnBrk="1" hangingPunct="1"/>
            <a:r>
              <a:rPr lang="en-US" sz="1500" dirty="0" smtClean="0"/>
              <a:t>The hierarchy of the objects in the framework manager is as shown below :</a:t>
            </a:r>
          </a:p>
          <a:p>
            <a:pPr eaLnBrk="1" hangingPunct="1"/>
            <a:endParaRPr lang="en-US" dirty="0" smtClean="0"/>
          </a:p>
        </p:txBody>
      </p:sp>
      <p:sp>
        <p:nvSpPr>
          <p:cNvPr id="21507" name="Rectangle 3"/>
          <p:cNvSpPr>
            <a:spLocks noChangeArrowheads="1"/>
          </p:cNvSpPr>
          <p:nvPr/>
        </p:nvSpPr>
        <p:spPr bwMode="auto">
          <a:xfrm>
            <a:off x="838200" y="2133600"/>
            <a:ext cx="1143000" cy="457200"/>
          </a:xfrm>
          <a:prstGeom prst="rect">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Project </a:t>
            </a:r>
          </a:p>
        </p:txBody>
      </p:sp>
      <p:sp>
        <p:nvSpPr>
          <p:cNvPr id="21508" name="Rectangle 4"/>
          <p:cNvSpPr>
            <a:spLocks noChangeArrowheads="1"/>
          </p:cNvSpPr>
          <p:nvPr/>
        </p:nvSpPr>
        <p:spPr bwMode="auto">
          <a:xfrm>
            <a:off x="1828800" y="2819400"/>
            <a:ext cx="1295400" cy="457200"/>
          </a:xfrm>
          <a:prstGeom prst="rect">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Model </a:t>
            </a:r>
          </a:p>
        </p:txBody>
      </p:sp>
      <p:sp>
        <p:nvSpPr>
          <p:cNvPr id="21509" name="Rectangle 5"/>
          <p:cNvSpPr>
            <a:spLocks noChangeArrowheads="1"/>
          </p:cNvSpPr>
          <p:nvPr/>
        </p:nvSpPr>
        <p:spPr bwMode="auto">
          <a:xfrm>
            <a:off x="2895600" y="3505200"/>
            <a:ext cx="1371600" cy="457200"/>
          </a:xfrm>
          <a:prstGeom prst="rect">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Namespaces</a:t>
            </a:r>
          </a:p>
        </p:txBody>
      </p:sp>
      <p:sp>
        <p:nvSpPr>
          <p:cNvPr id="21510" name="Rectangle 6"/>
          <p:cNvSpPr>
            <a:spLocks noChangeArrowheads="1"/>
          </p:cNvSpPr>
          <p:nvPr/>
        </p:nvSpPr>
        <p:spPr bwMode="auto">
          <a:xfrm>
            <a:off x="4114800" y="4191000"/>
            <a:ext cx="1371600" cy="457200"/>
          </a:xfrm>
          <a:prstGeom prst="rect">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Query Subjects</a:t>
            </a:r>
          </a:p>
        </p:txBody>
      </p:sp>
      <p:sp>
        <p:nvSpPr>
          <p:cNvPr id="21511" name="Rectangle 7"/>
          <p:cNvSpPr>
            <a:spLocks noChangeArrowheads="1"/>
          </p:cNvSpPr>
          <p:nvPr/>
        </p:nvSpPr>
        <p:spPr bwMode="auto">
          <a:xfrm>
            <a:off x="5334000" y="4876800"/>
            <a:ext cx="1447800" cy="381000"/>
          </a:xfrm>
          <a:prstGeom prst="rect">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Query Items</a:t>
            </a:r>
          </a:p>
        </p:txBody>
      </p:sp>
      <p:cxnSp>
        <p:nvCxnSpPr>
          <p:cNvPr id="21512" name="Elbow Connector 12"/>
          <p:cNvCxnSpPr>
            <a:cxnSpLocks noChangeShapeType="1"/>
            <a:endCxn id="21508" idx="1"/>
          </p:cNvCxnSpPr>
          <p:nvPr/>
        </p:nvCxnSpPr>
        <p:spPr bwMode="auto">
          <a:xfrm>
            <a:off x="1295400" y="2590800"/>
            <a:ext cx="533400" cy="457200"/>
          </a:xfrm>
          <a:prstGeom prst="bentConnector3">
            <a:avLst>
              <a:gd name="adj1" fmla="val 50000"/>
            </a:avLst>
          </a:prstGeom>
          <a:noFill/>
          <a:ln w="12700" algn="ctr">
            <a:solidFill>
              <a:schemeClr val="tx1"/>
            </a:solidFill>
            <a:round/>
            <a:headEnd/>
            <a:tailEnd type="arrow" w="med" len="med"/>
          </a:ln>
        </p:spPr>
      </p:cxnSp>
      <p:cxnSp>
        <p:nvCxnSpPr>
          <p:cNvPr id="21513" name="Shape 14"/>
          <p:cNvCxnSpPr>
            <a:cxnSpLocks noChangeShapeType="1"/>
            <a:stCxn id="21508" idx="2"/>
            <a:endCxn id="21509" idx="1"/>
          </p:cNvCxnSpPr>
          <p:nvPr/>
        </p:nvCxnSpPr>
        <p:spPr bwMode="auto">
          <a:xfrm rot="16200000" flipH="1">
            <a:off x="2457450" y="3295650"/>
            <a:ext cx="457200" cy="419100"/>
          </a:xfrm>
          <a:prstGeom prst="bentConnector2">
            <a:avLst/>
          </a:prstGeom>
          <a:noFill/>
          <a:ln w="12700" algn="ctr">
            <a:solidFill>
              <a:schemeClr val="tx1"/>
            </a:solidFill>
            <a:round/>
            <a:headEnd/>
            <a:tailEnd type="arrow" w="med" len="med"/>
          </a:ln>
        </p:spPr>
      </p:cxnSp>
      <p:cxnSp>
        <p:nvCxnSpPr>
          <p:cNvPr id="21514" name="Shape 19"/>
          <p:cNvCxnSpPr>
            <a:cxnSpLocks noChangeShapeType="1"/>
            <a:stCxn id="21509" idx="2"/>
            <a:endCxn id="21510" idx="1"/>
          </p:cNvCxnSpPr>
          <p:nvPr/>
        </p:nvCxnSpPr>
        <p:spPr bwMode="auto">
          <a:xfrm rot="16200000" flipH="1">
            <a:off x="3619500" y="3924300"/>
            <a:ext cx="457200" cy="533400"/>
          </a:xfrm>
          <a:prstGeom prst="bentConnector2">
            <a:avLst/>
          </a:prstGeom>
          <a:noFill/>
          <a:ln w="12700" algn="ctr">
            <a:solidFill>
              <a:schemeClr val="tx1"/>
            </a:solidFill>
            <a:round/>
            <a:headEnd/>
            <a:tailEnd type="arrow" w="med" len="med"/>
          </a:ln>
        </p:spPr>
      </p:cxnSp>
      <p:cxnSp>
        <p:nvCxnSpPr>
          <p:cNvPr id="21515" name="Shape 24"/>
          <p:cNvCxnSpPr>
            <a:cxnSpLocks noChangeShapeType="1"/>
            <a:stCxn id="21510" idx="2"/>
            <a:endCxn id="21511" idx="1"/>
          </p:cNvCxnSpPr>
          <p:nvPr/>
        </p:nvCxnSpPr>
        <p:spPr bwMode="auto">
          <a:xfrm rot="16200000" flipH="1">
            <a:off x="4857750" y="4591050"/>
            <a:ext cx="419100" cy="533400"/>
          </a:xfrm>
          <a:prstGeom prst="bentConnector2">
            <a:avLst/>
          </a:prstGeom>
          <a:noFill/>
          <a:ln w="12700"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u="sng" dirty="0" smtClean="0"/>
              <a:t>Contents of a Project Folder</a:t>
            </a:r>
          </a:p>
        </p:txBody>
      </p:sp>
      <p:pic>
        <p:nvPicPr>
          <p:cNvPr id="23554" name="Picture 3"/>
          <p:cNvPicPr>
            <a:picLocks noGrp="1" noChangeAspect="1" noChangeArrowheads="1"/>
          </p:cNvPicPr>
          <p:nvPr>
            <p:ph idx="1"/>
          </p:nvPr>
        </p:nvPicPr>
        <p:blipFill>
          <a:blip r:embed="rId3"/>
          <a:srcRect/>
          <a:stretch>
            <a:fillRect/>
          </a:stretch>
        </p:blipFill>
        <p:spPr>
          <a:xfrm>
            <a:off x="304800" y="1676400"/>
            <a:ext cx="8458200" cy="4343400"/>
          </a:xfrm>
        </p:spPr>
      </p:pic>
      <p:graphicFrame>
        <p:nvGraphicFramePr>
          <p:cNvPr id="4" name="Table 3"/>
          <p:cNvGraphicFramePr>
            <a:graphicFrameLocks noGrp="1"/>
          </p:cNvGraphicFramePr>
          <p:nvPr/>
        </p:nvGraphicFramePr>
        <p:xfrm>
          <a:off x="228600" y="990600"/>
          <a:ext cx="6096000" cy="640080"/>
        </p:xfrm>
        <a:graphic>
          <a:graphicData uri="http://schemas.openxmlformats.org/drawingml/2006/table">
            <a:tbl>
              <a:tblPr firstRow="1" bandRow="1">
                <a:tableStyleId>{5C22544A-7EE6-4342-B048-85BDC9FD1C3A}</a:tableStyleId>
              </a:tblPr>
              <a:tblGrid>
                <a:gridCol w="6096000"/>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The files in a project folder are unique to each project. </a:t>
                      </a:r>
                    </a:p>
                    <a:p>
                      <a:endParaRPr lang="en-US" dirty="0"/>
                    </a:p>
                  </a:txBody>
                  <a:tcPr>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304800" y="228600"/>
            <a:ext cx="8574088" cy="512763"/>
          </a:xfrm>
          <a:solidFill>
            <a:schemeClr val="accent1">
              <a:lumMod val="20000"/>
              <a:lumOff val="80000"/>
            </a:schemeClr>
          </a:solidFill>
        </p:spPr>
        <p:txBody>
          <a:bodyPr/>
          <a:lstStyle/>
          <a:p>
            <a:pPr eaLnBrk="1" hangingPunct="1"/>
            <a:r>
              <a:rPr lang="en-US" u="sng" dirty="0" smtClean="0"/>
              <a:t>Framework Manager Project</a:t>
            </a:r>
          </a:p>
        </p:txBody>
      </p:sp>
      <p:sp>
        <p:nvSpPr>
          <p:cNvPr id="24578" name="Rectangle 3"/>
          <p:cNvSpPr>
            <a:spLocks noGrp="1" noChangeArrowheads="1"/>
          </p:cNvSpPr>
          <p:nvPr>
            <p:ph type="body" idx="1"/>
          </p:nvPr>
        </p:nvSpPr>
        <p:spPr>
          <a:xfrm>
            <a:off x="0" y="838200"/>
            <a:ext cx="8763000" cy="4899025"/>
          </a:xfrm>
        </p:spPr>
        <p:txBody>
          <a:bodyPr/>
          <a:lstStyle/>
          <a:p>
            <a:pPr eaLnBrk="1" hangingPunct="1">
              <a:buFontTx/>
              <a:buNone/>
            </a:pPr>
            <a:endParaRPr lang="en-US" dirty="0" smtClean="0"/>
          </a:p>
        </p:txBody>
      </p:sp>
      <p:pic>
        <p:nvPicPr>
          <p:cNvPr id="24579" name="Picture 4"/>
          <p:cNvPicPr>
            <a:picLocks noChangeAspect="1" noChangeArrowheads="1"/>
          </p:cNvPicPr>
          <p:nvPr/>
        </p:nvPicPr>
        <p:blipFill>
          <a:blip r:embed="rId3"/>
          <a:srcRect/>
          <a:stretch>
            <a:fillRect/>
          </a:stretch>
        </p:blipFill>
        <p:spPr bwMode="auto">
          <a:xfrm>
            <a:off x="381000" y="990600"/>
            <a:ext cx="3200400" cy="4648200"/>
          </a:xfrm>
          <a:prstGeom prst="rect">
            <a:avLst/>
          </a:prstGeom>
          <a:noFill/>
          <a:ln w="9525">
            <a:noFill/>
            <a:miter lim="800000"/>
            <a:headEnd/>
            <a:tailEnd/>
          </a:ln>
        </p:spPr>
      </p:pic>
      <p:graphicFrame>
        <p:nvGraphicFramePr>
          <p:cNvPr id="5" name="Table 4"/>
          <p:cNvGraphicFramePr>
            <a:graphicFrameLocks noGrp="1"/>
          </p:cNvGraphicFramePr>
          <p:nvPr/>
        </p:nvGraphicFramePr>
        <p:xfrm>
          <a:off x="3733800" y="990600"/>
          <a:ext cx="5105400" cy="4419600"/>
        </p:xfrm>
        <a:graphic>
          <a:graphicData uri="http://schemas.openxmlformats.org/drawingml/2006/table">
            <a:tbl>
              <a:tblPr firstRow="1" bandRow="1">
                <a:tableStyleId>{5C22544A-7EE6-4342-B048-85BDC9FD1C3A}</a:tableStyleId>
              </a:tblPr>
              <a:tblGrid>
                <a:gridCol w="5105400"/>
              </a:tblGrid>
              <a:tr h="4419600">
                <a:tc>
                  <a:txBody>
                    <a:bodyPr/>
                    <a:lstStyle/>
                    <a:p>
                      <a:pPr eaLnBrk="1" hangingPunct="1">
                        <a:buFontTx/>
                        <a:buNone/>
                      </a:pPr>
                      <a:r>
                        <a:rPr lang="en-US" sz="1500" b="1" u="sng" dirty="0" smtClean="0">
                          <a:solidFill>
                            <a:schemeClr val="tx1"/>
                          </a:solidFill>
                        </a:rPr>
                        <a:t>Model</a:t>
                      </a:r>
                      <a:r>
                        <a:rPr lang="en-US" sz="1500" b="0" u="sng" dirty="0" smtClean="0">
                          <a:solidFill>
                            <a:schemeClr val="tx1"/>
                          </a:solidFill>
                        </a:rPr>
                        <a:t> :</a:t>
                      </a:r>
                    </a:p>
                    <a:p>
                      <a:pPr eaLnBrk="1" hangingPunct="1"/>
                      <a:r>
                        <a:rPr lang="en-US" sz="1500" b="0" dirty="0" smtClean="0">
                          <a:solidFill>
                            <a:schemeClr val="tx1"/>
                          </a:solidFill>
                        </a:rPr>
                        <a:t>It is a set of related </a:t>
                      </a:r>
                      <a:r>
                        <a:rPr lang="en-US" sz="1500" b="0" dirty="0" smtClean="0">
                          <a:solidFill>
                            <a:schemeClr val="tx1"/>
                          </a:solidFill>
                        </a:rPr>
                        <a:t>dimensions, query </a:t>
                      </a:r>
                      <a:r>
                        <a:rPr lang="en-US" sz="1500" b="0" dirty="0" smtClean="0">
                          <a:solidFill>
                            <a:schemeClr val="tx1"/>
                          </a:solidFill>
                        </a:rPr>
                        <a:t>subjects &amp; other objects required for one or more related reporting applications</a:t>
                      </a:r>
                    </a:p>
                    <a:p>
                      <a:pPr eaLnBrk="1" hangingPunct="1"/>
                      <a:r>
                        <a:rPr lang="en-US" sz="1500" b="0" dirty="0" smtClean="0">
                          <a:solidFill>
                            <a:schemeClr val="tx1"/>
                          </a:solidFill>
                        </a:rPr>
                        <a:t>The Framework Manager Model is a metadata  layer that adds value to the data source in several </a:t>
                      </a:r>
                      <a:r>
                        <a:rPr lang="en-US" sz="1500" b="0" dirty="0" smtClean="0">
                          <a:solidFill>
                            <a:schemeClr val="tx1"/>
                          </a:solidFill>
                        </a:rPr>
                        <a:t>ways. Most </a:t>
                      </a:r>
                      <a:r>
                        <a:rPr lang="en-US" sz="1500" b="0" dirty="0" smtClean="0">
                          <a:solidFill>
                            <a:schemeClr val="tx1"/>
                          </a:solidFill>
                        </a:rPr>
                        <a:t>importantly  a business view of the information  to simplify building </a:t>
                      </a:r>
                      <a:r>
                        <a:rPr lang="en-US" sz="1500" b="0" dirty="0" smtClean="0">
                          <a:solidFill>
                            <a:schemeClr val="tx1"/>
                          </a:solidFill>
                        </a:rPr>
                        <a:t>reports, analyses </a:t>
                      </a:r>
                      <a:r>
                        <a:rPr lang="en-US" sz="1500" b="0" dirty="0" smtClean="0">
                          <a:solidFill>
                            <a:schemeClr val="tx1"/>
                          </a:solidFill>
                        </a:rPr>
                        <a:t>&amp; queries	</a:t>
                      </a:r>
                    </a:p>
                    <a:p>
                      <a:pPr eaLnBrk="1" hangingPunct="1">
                        <a:buFontTx/>
                        <a:buNone/>
                      </a:pPr>
                      <a:r>
                        <a:rPr lang="en-US" sz="1500" b="1" u="sng" dirty="0" smtClean="0">
                          <a:solidFill>
                            <a:schemeClr val="tx1"/>
                          </a:solidFill>
                        </a:rPr>
                        <a:t>Namespaces</a:t>
                      </a:r>
                      <a:r>
                        <a:rPr lang="en-US" sz="1500" b="0" dirty="0" smtClean="0">
                          <a:solidFill>
                            <a:schemeClr val="tx1"/>
                          </a:solidFill>
                        </a:rPr>
                        <a:t>:</a:t>
                      </a:r>
                    </a:p>
                    <a:p>
                      <a:pPr eaLnBrk="1" hangingPunct="1"/>
                      <a:r>
                        <a:rPr lang="en-US" sz="1500" b="0" dirty="0" smtClean="0">
                          <a:solidFill>
                            <a:schemeClr val="tx1"/>
                          </a:solidFill>
                        </a:rPr>
                        <a:t>These uniquely identifies query items</a:t>
                      </a:r>
                      <a:r>
                        <a:rPr lang="en-US" sz="1500" b="0" dirty="0" smtClean="0">
                          <a:solidFill>
                            <a:schemeClr val="tx1"/>
                          </a:solidFill>
                        </a:rPr>
                        <a:t>, dimensions, query </a:t>
                      </a:r>
                      <a:r>
                        <a:rPr lang="en-US" sz="1500" b="0" dirty="0" smtClean="0">
                          <a:solidFill>
                            <a:schemeClr val="tx1"/>
                          </a:solidFill>
                        </a:rPr>
                        <a:t>subjects &amp; other </a:t>
                      </a:r>
                      <a:r>
                        <a:rPr lang="en-US" sz="1500" b="0" dirty="0" smtClean="0">
                          <a:solidFill>
                            <a:schemeClr val="tx1"/>
                          </a:solidFill>
                        </a:rPr>
                        <a:t>objects. You </a:t>
                      </a:r>
                      <a:r>
                        <a:rPr lang="en-US" sz="1500" b="0" dirty="0" smtClean="0">
                          <a:solidFill>
                            <a:schemeClr val="tx1"/>
                          </a:solidFill>
                        </a:rPr>
                        <a:t>import different databases into separate  namespaces to avoid duplicate names.</a:t>
                      </a:r>
                    </a:p>
                    <a:p>
                      <a:pPr eaLnBrk="1" hangingPunct="1">
                        <a:buFontTx/>
                        <a:buNone/>
                      </a:pPr>
                      <a:r>
                        <a:rPr lang="en-US" sz="1500" b="1" u="sng" dirty="0" smtClean="0">
                          <a:solidFill>
                            <a:schemeClr val="tx1"/>
                          </a:solidFill>
                        </a:rPr>
                        <a:t>Packages</a:t>
                      </a:r>
                      <a:r>
                        <a:rPr lang="en-US" sz="1500" b="0" u="sng" dirty="0" smtClean="0">
                          <a:solidFill>
                            <a:schemeClr val="tx1"/>
                          </a:solidFill>
                        </a:rPr>
                        <a:t>:</a:t>
                      </a:r>
                    </a:p>
                    <a:p>
                      <a:pPr eaLnBrk="1" hangingPunct="1"/>
                      <a:r>
                        <a:rPr lang="en-US" sz="1500" b="0" dirty="0" smtClean="0">
                          <a:solidFill>
                            <a:schemeClr val="tx1"/>
                          </a:solidFill>
                        </a:rPr>
                        <a:t>A package is a subset of </a:t>
                      </a:r>
                      <a:r>
                        <a:rPr lang="en-US" sz="1500" b="0" dirty="0" smtClean="0">
                          <a:solidFill>
                            <a:schemeClr val="tx1"/>
                          </a:solidFill>
                        </a:rPr>
                        <a:t>dimensions, query </a:t>
                      </a:r>
                      <a:r>
                        <a:rPr lang="en-US" sz="1500" b="0" dirty="0" smtClean="0">
                          <a:solidFill>
                            <a:schemeClr val="tx1"/>
                          </a:solidFill>
                        </a:rPr>
                        <a:t>subjects &amp; other objects defined in the </a:t>
                      </a:r>
                      <a:r>
                        <a:rPr lang="en-US" sz="1500" b="0" dirty="0" smtClean="0">
                          <a:solidFill>
                            <a:schemeClr val="tx1"/>
                          </a:solidFill>
                        </a:rPr>
                        <a:t>project. It </a:t>
                      </a:r>
                      <a:r>
                        <a:rPr lang="en-US" sz="1500" b="0" dirty="0" smtClean="0">
                          <a:solidFill>
                            <a:schemeClr val="tx1"/>
                          </a:solidFill>
                        </a:rPr>
                        <a:t>is </a:t>
                      </a:r>
                      <a:r>
                        <a:rPr lang="en-US" sz="1500" b="0" dirty="0" smtClean="0">
                          <a:solidFill>
                            <a:schemeClr val="tx1"/>
                          </a:solidFill>
                        </a:rPr>
                        <a:t>actually </a:t>
                      </a:r>
                      <a:r>
                        <a:rPr lang="en-US" sz="1500" b="0" dirty="0" smtClean="0">
                          <a:solidFill>
                            <a:schemeClr val="tx1"/>
                          </a:solidFill>
                        </a:rPr>
                        <a:t>published to Cognos8 server &amp; used to create </a:t>
                      </a:r>
                      <a:r>
                        <a:rPr lang="en-US" sz="1500" b="0" dirty="0" smtClean="0">
                          <a:solidFill>
                            <a:schemeClr val="tx1"/>
                          </a:solidFill>
                        </a:rPr>
                        <a:t>reports, analyses </a:t>
                      </a:r>
                      <a:r>
                        <a:rPr lang="en-US" sz="1500" b="0" dirty="0" smtClean="0">
                          <a:solidFill>
                            <a:schemeClr val="tx1"/>
                          </a:solidFill>
                        </a:rPr>
                        <a:t>&amp; ad hoc queries.</a:t>
                      </a:r>
                    </a:p>
                    <a:p>
                      <a:endParaRPr lang="en-US" dirty="0"/>
                    </a:p>
                  </a:txBody>
                  <a:tcPr>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lidesPresentationTemplate">
  <a:themeElements>
    <a:clrScheme name="SlidesPresentation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lides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000" b="1" i="0" u="none" strike="noStrike" cap="none" normalizeH="0" baseline="0" smtClean="0">
            <a:ln>
              <a:noFill/>
            </a:ln>
            <a:solidFill>
              <a:schemeClr val="tx1"/>
            </a:solidFill>
            <a:effectLst/>
            <a:latin typeface="Arial" charset="0"/>
          </a:defRPr>
        </a:defPPr>
      </a:lstStyle>
    </a:lnDef>
  </a:objectDefaults>
  <a:extraClrSchemeLst>
    <a:extraClrScheme>
      <a:clrScheme name="SlidesPresentation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Presentation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Presentation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Presentation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Presentatio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Presentatio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Presentatio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SlidesPresentationTemplate</Template>
  <TotalTime>18109</TotalTime>
  <Words>2698</Words>
  <Application>Microsoft PowerPoint</Application>
  <PresentationFormat>On-screen Show (4:3)</PresentationFormat>
  <Paragraphs>323</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SlidesPresentationTemplate</vt:lpstr>
      <vt:lpstr>Framework Manager   </vt:lpstr>
      <vt:lpstr>Objective:</vt:lpstr>
      <vt:lpstr>Metadata – why is it important?</vt:lpstr>
      <vt:lpstr>Examine the Role of a Cognos 8 Metadata Model</vt:lpstr>
      <vt:lpstr>What is Framework Manager?</vt:lpstr>
      <vt:lpstr>Dimensional Hierarchy</vt:lpstr>
      <vt:lpstr>FrameWork Manager</vt:lpstr>
      <vt:lpstr>Contents of a Project Folder</vt:lpstr>
      <vt:lpstr>Framework Manager Project</vt:lpstr>
      <vt:lpstr>Slide 10</vt:lpstr>
      <vt:lpstr>Slide 11</vt:lpstr>
      <vt:lpstr>Framework Manager Workflow</vt:lpstr>
      <vt:lpstr>Create the Project</vt:lpstr>
      <vt:lpstr>Model Metadata &amp; Prepare the Business View</vt:lpstr>
      <vt:lpstr>Set Security</vt:lpstr>
      <vt:lpstr>Manage the Project</vt:lpstr>
      <vt:lpstr>Slide 17</vt:lpstr>
      <vt:lpstr> Welcome Screen : </vt:lpstr>
      <vt:lpstr> Create new model  </vt:lpstr>
      <vt:lpstr>Select Language</vt:lpstr>
      <vt:lpstr>Wizard To Import Sources</vt:lpstr>
      <vt:lpstr>Selecting Cognos ReportNet Model </vt:lpstr>
      <vt:lpstr> Selecting Cognos Architect</vt:lpstr>
      <vt:lpstr>Selecting Cognos Impromptu :</vt:lpstr>
      <vt:lpstr>Selecting Cognos Decision stream</vt:lpstr>
      <vt:lpstr>Selecting Third party Metadata Source</vt:lpstr>
      <vt:lpstr> Select Database  </vt:lpstr>
      <vt:lpstr> Select Schema </vt:lpstr>
      <vt:lpstr> Import Source  </vt:lpstr>
      <vt:lpstr>Select Objects</vt:lpstr>
      <vt:lpstr>Select Tables</vt:lpstr>
      <vt:lpstr>Select Views </vt:lpstr>
      <vt:lpstr>Selecting the Tables and Views </vt:lpstr>
      <vt:lpstr>Create Relationships </vt:lpstr>
      <vt:lpstr>Object Count</vt:lpstr>
      <vt:lpstr>The Framework manager screen:</vt:lpstr>
      <vt:lpstr>Project Hierarchy</vt:lpstr>
      <vt:lpstr>Create Folder</vt:lpstr>
      <vt:lpstr>Create Physical Layer Folder</vt:lpstr>
      <vt:lpstr>Select Query Items</vt:lpstr>
      <vt:lpstr>Select  Query Subjects </vt:lpstr>
      <vt:lpstr>Create Business Layer Folder</vt:lpstr>
      <vt:lpstr>Name the folder</vt:lpstr>
      <vt:lpstr>Select Query Items</vt:lpstr>
      <vt:lpstr>Create Shortcut</vt:lpstr>
      <vt:lpstr>Create Namespace</vt:lpstr>
      <vt:lpstr>Change Shortcut Names</vt:lpstr>
      <vt:lpstr>Create Query Subject</vt:lpstr>
      <vt:lpstr>Name the Query Subject</vt:lpstr>
      <vt:lpstr>Select the Query Items</vt:lpstr>
      <vt:lpstr>Project Viewer</vt:lpstr>
      <vt:lpstr>Create Filter</vt:lpstr>
      <vt:lpstr>Create Calculation</vt:lpstr>
      <vt:lpstr>Define Calculation</vt:lpstr>
      <vt:lpstr>Create Query Relationship</vt:lpstr>
      <vt:lpstr>Define the cardinality</vt:lpstr>
      <vt:lpstr>Viewing the relationship</vt:lpstr>
      <vt:lpstr>Object Diagram</vt:lpstr>
      <vt:lpstr>Publish &amp; Naming the Package</vt:lpstr>
      <vt:lpstr>Choose the Objects</vt:lpstr>
      <vt:lpstr>Security</vt:lpstr>
      <vt:lpstr>Add Security</vt:lpstr>
      <vt:lpstr>Select Function Sets</vt:lpstr>
      <vt:lpstr>Selecting Location &amp; Publishing the Package</vt:lpstr>
      <vt:lpstr>Thank You</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dc:title>
  <dc:creator>nagendra_setty</dc:creator>
  <cp:lastModifiedBy>rakeshkumar_sahoo</cp:lastModifiedBy>
  <cp:revision>1333</cp:revision>
  <dcterms:created xsi:type="dcterms:W3CDTF">2004-06-17T03:52:19Z</dcterms:created>
  <dcterms:modified xsi:type="dcterms:W3CDTF">2009-02-04T13:48:09Z</dcterms:modified>
</cp:coreProperties>
</file>