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85" r:id="rId1"/>
  </p:sldMasterIdLst>
  <p:notesMasterIdLst>
    <p:notesMasterId r:id="rId58"/>
  </p:notesMasterIdLst>
  <p:handoutMasterIdLst>
    <p:handoutMasterId r:id="rId59"/>
  </p:handoutMasterIdLst>
  <p:sldIdLst>
    <p:sldId id="593" r:id="rId2"/>
    <p:sldId id="779" r:id="rId3"/>
    <p:sldId id="814" r:id="rId4"/>
    <p:sldId id="815" r:id="rId5"/>
    <p:sldId id="816" r:id="rId6"/>
    <p:sldId id="817" r:id="rId7"/>
    <p:sldId id="818" r:id="rId8"/>
    <p:sldId id="819" r:id="rId9"/>
    <p:sldId id="820" r:id="rId10"/>
    <p:sldId id="821" r:id="rId11"/>
    <p:sldId id="822" r:id="rId12"/>
    <p:sldId id="823" r:id="rId13"/>
    <p:sldId id="824" r:id="rId14"/>
    <p:sldId id="825" r:id="rId15"/>
    <p:sldId id="826" r:id="rId16"/>
    <p:sldId id="827" r:id="rId17"/>
    <p:sldId id="828" r:id="rId18"/>
    <p:sldId id="829" r:id="rId19"/>
    <p:sldId id="830" r:id="rId20"/>
    <p:sldId id="831" r:id="rId21"/>
    <p:sldId id="832" r:id="rId22"/>
    <p:sldId id="833" r:id="rId23"/>
    <p:sldId id="834" r:id="rId24"/>
    <p:sldId id="835" r:id="rId25"/>
    <p:sldId id="836" r:id="rId26"/>
    <p:sldId id="837" r:id="rId27"/>
    <p:sldId id="838" r:id="rId28"/>
    <p:sldId id="839" r:id="rId29"/>
    <p:sldId id="840" r:id="rId30"/>
    <p:sldId id="841" r:id="rId31"/>
    <p:sldId id="842" r:id="rId32"/>
    <p:sldId id="843" r:id="rId33"/>
    <p:sldId id="844" r:id="rId34"/>
    <p:sldId id="845" r:id="rId35"/>
    <p:sldId id="846" r:id="rId36"/>
    <p:sldId id="847" r:id="rId37"/>
    <p:sldId id="848" r:id="rId38"/>
    <p:sldId id="849" r:id="rId39"/>
    <p:sldId id="850" r:id="rId40"/>
    <p:sldId id="851" r:id="rId41"/>
    <p:sldId id="852" r:id="rId42"/>
    <p:sldId id="853" r:id="rId43"/>
    <p:sldId id="854" r:id="rId44"/>
    <p:sldId id="855" r:id="rId45"/>
    <p:sldId id="856" r:id="rId46"/>
    <p:sldId id="857" r:id="rId47"/>
    <p:sldId id="858" r:id="rId48"/>
    <p:sldId id="859" r:id="rId49"/>
    <p:sldId id="860" r:id="rId50"/>
    <p:sldId id="861" r:id="rId51"/>
    <p:sldId id="862" r:id="rId52"/>
    <p:sldId id="863" r:id="rId53"/>
    <p:sldId id="864" r:id="rId54"/>
    <p:sldId id="865" r:id="rId55"/>
    <p:sldId id="866" r:id="rId56"/>
    <p:sldId id="813" r:id="rId57"/>
  </p:sldIdLst>
  <p:sldSz cx="9144000" cy="5143500" type="screen16x9"/>
  <p:notesSz cx="7010400" cy="9296400"/>
  <p:defaultTextStyle>
    <a:defPPr>
      <a:defRPr lang="en-US"/>
    </a:defPPr>
    <a:lvl1pPr algn="l" rtl="0" fontAlgn="base">
      <a:spcBef>
        <a:spcPct val="0"/>
      </a:spcBef>
      <a:spcAft>
        <a:spcPct val="0"/>
      </a:spcAft>
      <a:defRPr sz="1300" kern="1200">
        <a:solidFill>
          <a:srgbClr val="003366"/>
        </a:solidFill>
        <a:latin typeface="Arial" pitchFamily="34" charset="0"/>
        <a:ea typeface="+mn-ea"/>
        <a:cs typeface="+mn-cs"/>
      </a:defRPr>
    </a:lvl1pPr>
    <a:lvl2pPr marL="366713" indent="90488" algn="l" rtl="0" fontAlgn="base">
      <a:spcBef>
        <a:spcPct val="0"/>
      </a:spcBef>
      <a:spcAft>
        <a:spcPct val="0"/>
      </a:spcAft>
      <a:defRPr sz="1300" kern="1200">
        <a:solidFill>
          <a:srgbClr val="003366"/>
        </a:solidFill>
        <a:latin typeface="Arial" pitchFamily="34" charset="0"/>
        <a:ea typeface="+mn-ea"/>
        <a:cs typeface="+mn-cs"/>
      </a:defRPr>
    </a:lvl2pPr>
    <a:lvl3pPr marL="733425" indent="180975" algn="l" rtl="0" fontAlgn="base">
      <a:spcBef>
        <a:spcPct val="0"/>
      </a:spcBef>
      <a:spcAft>
        <a:spcPct val="0"/>
      </a:spcAft>
      <a:defRPr sz="1300" kern="1200">
        <a:solidFill>
          <a:srgbClr val="003366"/>
        </a:solidFill>
        <a:latin typeface="Arial" pitchFamily="34" charset="0"/>
        <a:ea typeface="+mn-ea"/>
        <a:cs typeface="+mn-cs"/>
      </a:defRPr>
    </a:lvl3pPr>
    <a:lvl4pPr marL="1101725" indent="269875" algn="l" rtl="0" fontAlgn="base">
      <a:spcBef>
        <a:spcPct val="0"/>
      </a:spcBef>
      <a:spcAft>
        <a:spcPct val="0"/>
      </a:spcAft>
      <a:defRPr sz="1300" kern="1200">
        <a:solidFill>
          <a:srgbClr val="003366"/>
        </a:solidFill>
        <a:latin typeface="Arial" pitchFamily="34" charset="0"/>
        <a:ea typeface="+mn-ea"/>
        <a:cs typeface="+mn-cs"/>
      </a:defRPr>
    </a:lvl4pPr>
    <a:lvl5pPr marL="1468438" indent="360363" algn="l" rtl="0" fontAlgn="base">
      <a:spcBef>
        <a:spcPct val="0"/>
      </a:spcBef>
      <a:spcAft>
        <a:spcPct val="0"/>
      </a:spcAft>
      <a:defRPr sz="1300" kern="1200">
        <a:solidFill>
          <a:srgbClr val="003366"/>
        </a:solidFill>
        <a:latin typeface="Arial" pitchFamily="34" charset="0"/>
        <a:ea typeface="+mn-ea"/>
        <a:cs typeface="+mn-cs"/>
      </a:defRPr>
    </a:lvl5pPr>
    <a:lvl6pPr marL="2286000" algn="l" defTabSz="914400" rtl="0" eaLnBrk="1" latinLnBrk="0" hangingPunct="1">
      <a:defRPr sz="1300" kern="1200">
        <a:solidFill>
          <a:srgbClr val="003366"/>
        </a:solidFill>
        <a:latin typeface="Arial" pitchFamily="34" charset="0"/>
        <a:ea typeface="+mn-ea"/>
        <a:cs typeface="+mn-cs"/>
      </a:defRPr>
    </a:lvl6pPr>
    <a:lvl7pPr marL="2743200" algn="l" defTabSz="914400" rtl="0" eaLnBrk="1" latinLnBrk="0" hangingPunct="1">
      <a:defRPr sz="1300" kern="1200">
        <a:solidFill>
          <a:srgbClr val="003366"/>
        </a:solidFill>
        <a:latin typeface="Arial" pitchFamily="34" charset="0"/>
        <a:ea typeface="+mn-ea"/>
        <a:cs typeface="+mn-cs"/>
      </a:defRPr>
    </a:lvl7pPr>
    <a:lvl8pPr marL="3200400" algn="l" defTabSz="914400" rtl="0" eaLnBrk="1" latinLnBrk="0" hangingPunct="1">
      <a:defRPr sz="1300" kern="1200">
        <a:solidFill>
          <a:srgbClr val="003366"/>
        </a:solidFill>
        <a:latin typeface="Arial" pitchFamily="34" charset="0"/>
        <a:ea typeface="+mn-ea"/>
        <a:cs typeface="+mn-cs"/>
      </a:defRPr>
    </a:lvl8pPr>
    <a:lvl9pPr marL="3657600" algn="l" defTabSz="914400" rtl="0" eaLnBrk="1" latinLnBrk="0" hangingPunct="1">
      <a:defRPr sz="1300" kern="1200">
        <a:solidFill>
          <a:srgbClr val="003366"/>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00FF00"/>
    <a:srgbClr val="33CC33"/>
    <a:srgbClr val="FFFFCC"/>
    <a:srgbClr val="FFCCFF"/>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21" autoAdjust="0"/>
    <p:restoredTop sz="88632" autoAdjust="0"/>
  </p:normalViewPr>
  <p:slideViewPr>
    <p:cSldViewPr snapToGrid="0">
      <p:cViewPr>
        <p:scale>
          <a:sx n="78" d="100"/>
          <a:sy n="78" d="100"/>
        </p:scale>
        <p:origin x="-1512" y="-144"/>
      </p:cViewPr>
      <p:guideLst>
        <p:guide orient="horz" pos="744"/>
        <p:guide pos="34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2784"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34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147" tIns="45574" rIns="91147" bIns="45574" numCol="1" anchor="t" anchorCtr="0" compatLnSpc="1">
            <a:prstTxWarp prst="textNoShape">
              <a:avLst/>
            </a:prstTxWarp>
          </a:bodyPr>
          <a:lstStyle>
            <a:lvl1pPr defTabSz="911225" eaLnBrk="0" hangingPunct="0">
              <a:buClrTx/>
              <a:buFontTx/>
              <a:buNone/>
              <a:defRPr sz="1200">
                <a:solidFill>
                  <a:schemeClr val="tx1"/>
                </a:solidFill>
                <a:latin typeface="Calibri" pitchFamily="34" charset="0"/>
              </a:defRPr>
            </a:lvl1pPr>
          </a:lstStyle>
          <a:p>
            <a:pPr>
              <a:defRPr/>
            </a:pPr>
            <a:endParaRPr lang="en-US"/>
          </a:p>
        </p:txBody>
      </p:sp>
      <p:sp>
        <p:nvSpPr>
          <p:cNvPr id="8734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147" tIns="45574" rIns="91147" bIns="45574" numCol="1" anchor="t" anchorCtr="0" compatLnSpc="1">
            <a:prstTxWarp prst="textNoShape">
              <a:avLst/>
            </a:prstTxWarp>
          </a:bodyPr>
          <a:lstStyle>
            <a:lvl1pPr algn="r" defTabSz="911225" eaLnBrk="0" hangingPunct="0">
              <a:buClrTx/>
              <a:buFontTx/>
              <a:buNone/>
              <a:defRPr sz="1200">
                <a:solidFill>
                  <a:schemeClr val="tx1"/>
                </a:solidFill>
                <a:latin typeface="Calibri" pitchFamily="34" charset="0"/>
              </a:defRPr>
            </a:lvl1pPr>
          </a:lstStyle>
          <a:p>
            <a:pPr>
              <a:defRPr/>
            </a:pPr>
            <a:endParaRPr lang="en-US"/>
          </a:p>
        </p:txBody>
      </p:sp>
      <p:sp>
        <p:nvSpPr>
          <p:cNvPr id="8734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147" tIns="45574" rIns="91147" bIns="45574" numCol="1" anchor="b" anchorCtr="0" compatLnSpc="1">
            <a:prstTxWarp prst="textNoShape">
              <a:avLst/>
            </a:prstTxWarp>
          </a:bodyPr>
          <a:lstStyle>
            <a:lvl1pPr defTabSz="911225" eaLnBrk="0" hangingPunct="0">
              <a:buClrTx/>
              <a:buFontTx/>
              <a:buNone/>
              <a:defRPr sz="1200">
                <a:solidFill>
                  <a:schemeClr val="tx1"/>
                </a:solidFill>
                <a:latin typeface="Calibri" pitchFamily="34" charset="0"/>
              </a:defRPr>
            </a:lvl1pPr>
          </a:lstStyle>
          <a:p>
            <a:pPr>
              <a:defRPr/>
            </a:pPr>
            <a:endParaRPr lang="en-US"/>
          </a:p>
        </p:txBody>
      </p:sp>
      <p:sp>
        <p:nvSpPr>
          <p:cNvPr id="8734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147" tIns="45574" rIns="91147" bIns="45574" numCol="1" anchor="b" anchorCtr="0" compatLnSpc="1">
            <a:prstTxWarp prst="textNoShape">
              <a:avLst/>
            </a:prstTxWarp>
          </a:bodyPr>
          <a:lstStyle>
            <a:lvl1pPr algn="r" defTabSz="911225" eaLnBrk="0" hangingPunct="0">
              <a:buClrTx/>
              <a:buFontTx/>
              <a:buNone/>
              <a:defRPr sz="1200">
                <a:solidFill>
                  <a:schemeClr val="tx1"/>
                </a:solidFill>
                <a:latin typeface="Calibri" pitchFamily="34" charset="0"/>
              </a:defRPr>
            </a:lvl1pPr>
          </a:lstStyle>
          <a:p>
            <a:pPr>
              <a:defRPr/>
            </a:pPr>
            <a:fld id="{E20EEA5A-007A-41D1-9AAD-4F5417F59B10}" type="slidenum">
              <a:rPr lang="en-US"/>
              <a:pPr>
                <a:defRPr/>
              </a:pPr>
              <a:t>‹#›</a:t>
            </a:fld>
            <a:endParaRPr lang="en-US" dirty="0"/>
          </a:p>
        </p:txBody>
      </p:sp>
    </p:spTree>
    <p:extLst>
      <p:ext uri="{BB962C8B-B14F-4D97-AF65-F5344CB8AC3E}">
        <p14:creationId xmlns:p14="http://schemas.microsoft.com/office/powerpoint/2010/main" val="1208725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211" tIns="45605" rIns="91211" bIns="45605" numCol="1" anchor="t" anchorCtr="0" compatLnSpc="1">
            <a:prstTxWarp prst="textNoShape">
              <a:avLst/>
            </a:prstTxWarp>
          </a:bodyPr>
          <a:lstStyle>
            <a:lvl1pPr defTabSz="912813" eaLnBrk="0" hangingPunct="0">
              <a:buClrTx/>
              <a:buFontTx/>
              <a:buNone/>
              <a:defRPr sz="1200">
                <a:solidFill>
                  <a:schemeClr val="tx1"/>
                </a:solidFill>
                <a:latin typeface="Calibri" pitchFamily="34" charset="0"/>
              </a:defRPr>
            </a:lvl1pPr>
          </a:lstStyle>
          <a:p>
            <a:pPr>
              <a:defRPr/>
            </a:pPr>
            <a:endParaRPr lang="en-US"/>
          </a:p>
        </p:txBody>
      </p:sp>
      <p:sp>
        <p:nvSpPr>
          <p:cNvPr id="18125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211" tIns="45605" rIns="91211" bIns="45605" numCol="1" anchor="t" anchorCtr="0" compatLnSpc="1">
            <a:prstTxWarp prst="textNoShape">
              <a:avLst/>
            </a:prstTxWarp>
          </a:bodyPr>
          <a:lstStyle>
            <a:lvl1pPr algn="r" defTabSz="912813" eaLnBrk="0" hangingPunct="0">
              <a:buClrTx/>
              <a:buFontTx/>
              <a:buNone/>
              <a:defRPr sz="1200">
                <a:solidFill>
                  <a:schemeClr val="tx1"/>
                </a:solidFill>
                <a:latin typeface="Calibri"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5"/>
          <p:cNvSpPr>
            <a:spLocks noGrp="1" noChangeArrowheads="1"/>
          </p:cNvSpPr>
          <p:nvPr>
            <p:ph type="body" sz="quarter" idx="3"/>
          </p:nvPr>
        </p:nvSpPr>
        <p:spPr bwMode="auto">
          <a:xfrm>
            <a:off x="700088" y="4416425"/>
            <a:ext cx="5610225" cy="4183063"/>
          </a:xfrm>
          <a:prstGeom prst="rect">
            <a:avLst/>
          </a:prstGeom>
          <a:noFill/>
          <a:ln w="9525">
            <a:noFill/>
            <a:miter lim="800000"/>
            <a:headEnd/>
            <a:tailEnd/>
          </a:ln>
          <a:effectLst/>
        </p:spPr>
        <p:txBody>
          <a:bodyPr vert="horz" wrap="square" lIns="91211" tIns="45605" rIns="91211" bIns="4560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8125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211" tIns="45605" rIns="91211" bIns="45605" numCol="1" anchor="b" anchorCtr="0" compatLnSpc="1">
            <a:prstTxWarp prst="textNoShape">
              <a:avLst/>
            </a:prstTxWarp>
          </a:bodyPr>
          <a:lstStyle>
            <a:lvl1pPr defTabSz="912813" eaLnBrk="0" hangingPunct="0">
              <a:buClrTx/>
              <a:buFontTx/>
              <a:buNone/>
              <a:defRPr sz="1200">
                <a:solidFill>
                  <a:schemeClr val="tx1"/>
                </a:solidFill>
                <a:latin typeface="Calibri" pitchFamily="34" charset="0"/>
              </a:defRPr>
            </a:lvl1pPr>
          </a:lstStyle>
          <a:p>
            <a:pPr>
              <a:defRPr/>
            </a:pPr>
            <a:endParaRPr lang="en-US"/>
          </a:p>
        </p:txBody>
      </p:sp>
      <p:sp>
        <p:nvSpPr>
          <p:cNvPr id="18125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211" tIns="45605" rIns="91211" bIns="45605" numCol="1" anchor="b" anchorCtr="0" compatLnSpc="1">
            <a:prstTxWarp prst="textNoShape">
              <a:avLst/>
            </a:prstTxWarp>
          </a:bodyPr>
          <a:lstStyle>
            <a:lvl1pPr algn="r" defTabSz="912813" eaLnBrk="0" hangingPunct="0">
              <a:buClrTx/>
              <a:buFontTx/>
              <a:buNone/>
              <a:defRPr sz="1200">
                <a:solidFill>
                  <a:schemeClr val="tx1"/>
                </a:solidFill>
                <a:latin typeface="Calibri" pitchFamily="34" charset="0"/>
              </a:defRPr>
            </a:lvl1pPr>
          </a:lstStyle>
          <a:p>
            <a:pPr>
              <a:defRPr/>
            </a:pPr>
            <a:fld id="{2708D21D-02A2-4DE2-B16E-73AA2532BBD1}" type="slidenum">
              <a:rPr lang="en-US"/>
              <a:pPr>
                <a:defRPr/>
              </a:pPr>
              <a:t>‹#›</a:t>
            </a:fld>
            <a:endParaRPr lang="en-US" dirty="0"/>
          </a:p>
        </p:txBody>
      </p:sp>
    </p:spTree>
    <p:extLst>
      <p:ext uri="{BB962C8B-B14F-4D97-AF65-F5344CB8AC3E}">
        <p14:creationId xmlns:p14="http://schemas.microsoft.com/office/powerpoint/2010/main" val="2275350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Calibri" pitchFamily="34" charset="0"/>
        <a:ea typeface="+mn-ea"/>
        <a:cs typeface="+mn-cs"/>
      </a:defRPr>
    </a:lvl1pPr>
    <a:lvl2pPr marL="366713" algn="l" rtl="0" eaLnBrk="0" fontAlgn="base" hangingPunct="0">
      <a:spcBef>
        <a:spcPct val="30000"/>
      </a:spcBef>
      <a:spcAft>
        <a:spcPct val="0"/>
      </a:spcAft>
      <a:defRPr sz="1000" kern="1200">
        <a:solidFill>
          <a:schemeClr val="tx1"/>
        </a:solidFill>
        <a:latin typeface="Calibri" pitchFamily="34" charset="0"/>
        <a:ea typeface="+mn-ea"/>
        <a:cs typeface="+mn-cs"/>
      </a:defRPr>
    </a:lvl2pPr>
    <a:lvl3pPr marL="733425" algn="l" rtl="0" eaLnBrk="0" fontAlgn="base" hangingPunct="0">
      <a:spcBef>
        <a:spcPct val="30000"/>
      </a:spcBef>
      <a:spcAft>
        <a:spcPct val="0"/>
      </a:spcAft>
      <a:defRPr sz="1000" kern="1200">
        <a:solidFill>
          <a:schemeClr val="tx1"/>
        </a:solidFill>
        <a:latin typeface="Calibri" pitchFamily="34" charset="0"/>
        <a:ea typeface="+mn-ea"/>
        <a:cs typeface="+mn-cs"/>
      </a:defRPr>
    </a:lvl3pPr>
    <a:lvl4pPr marL="1101725" algn="l" rtl="0" eaLnBrk="0" fontAlgn="base" hangingPunct="0">
      <a:spcBef>
        <a:spcPct val="30000"/>
      </a:spcBef>
      <a:spcAft>
        <a:spcPct val="0"/>
      </a:spcAft>
      <a:defRPr sz="1000" kern="1200">
        <a:solidFill>
          <a:schemeClr val="tx1"/>
        </a:solidFill>
        <a:latin typeface="Calibri" pitchFamily="34" charset="0"/>
        <a:ea typeface="+mn-ea"/>
        <a:cs typeface="+mn-cs"/>
      </a:defRPr>
    </a:lvl4pPr>
    <a:lvl5pPr marL="1468438" algn="l" rtl="0" eaLnBrk="0" fontAlgn="base" hangingPunct="0">
      <a:spcBef>
        <a:spcPct val="30000"/>
      </a:spcBef>
      <a:spcAft>
        <a:spcPct val="0"/>
      </a:spcAft>
      <a:defRPr sz="1000" kern="1200">
        <a:solidFill>
          <a:schemeClr val="tx1"/>
        </a:solidFill>
        <a:latin typeface="Calibri" pitchFamily="34" charset="0"/>
        <a:ea typeface="+mn-ea"/>
        <a:cs typeface="+mn-cs"/>
      </a:defRPr>
    </a:lvl5pPr>
    <a:lvl6pPr marL="1836572" algn="l" defTabSz="734629" rtl="0" eaLnBrk="1" latinLnBrk="0" hangingPunct="1">
      <a:defRPr sz="1000" kern="1200">
        <a:solidFill>
          <a:schemeClr val="tx1"/>
        </a:solidFill>
        <a:latin typeface="+mn-lt"/>
        <a:ea typeface="+mn-ea"/>
        <a:cs typeface="+mn-cs"/>
      </a:defRPr>
    </a:lvl6pPr>
    <a:lvl7pPr marL="2203887" algn="l" defTabSz="734629" rtl="0" eaLnBrk="1" latinLnBrk="0" hangingPunct="1">
      <a:defRPr sz="1000" kern="1200">
        <a:solidFill>
          <a:schemeClr val="tx1"/>
        </a:solidFill>
        <a:latin typeface="+mn-lt"/>
        <a:ea typeface="+mn-ea"/>
        <a:cs typeface="+mn-cs"/>
      </a:defRPr>
    </a:lvl7pPr>
    <a:lvl8pPr marL="2571201" algn="l" defTabSz="734629" rtl="0" eaLnBrk="1" latinLnBrk="0" hangingPunct="1">
      <a:defRPr sz="1000" kern="1200">
        <a:solidFill>
          <a:schemeClr val="tx1"/>
        </a:solidFill>
        <a:latin typeface="+mn-lt"/>
        <a:ea typeface="+mn-ea"/>
        <a:cs typeface="+mn-cs"/>
      </a:defRPr>
    </a:lvl8pPr>
    <a:lvl9pPr marL="2938516" algn="l" defTabSz="734629"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11" tIns="45605" rIns="91211" bIns="45605" anchor="b"/>
          <a:lstStyle>
            <a:lvl1pPr defTabSz="912813" eaLnBrk="0" hangingPunct="0">
              <a:defRPr sz="1300">
                <a:solidFill>
                  <a:srgbClr val="003366"/>
                </a:solidFill>
                <a:latin typeface="Arial" pitchFamily="34" charset="0"/>
              </a:defRPr>
            </a:lvl1pPr>
            <a:lvl2pPr marL="742950" indent="-285750" defTabSz="912813" eaLnBrk="0" hangingPunct="0">
              <a:defRPr sz="1300">
                <a:solidFill>
                  <a:srgbClr val="003366"/>
                </a:solidFill>
                <a:latin typeface="Arial" pitchFamily="34" charset="0"/>
              </a:defRPr>
            </a:lvl2pPr>
            <a:lvl3pPr marL="1143000" indent="-228600" defTabSz="912813" eaLnBrk="0" hangingPunct="0">
              <a:defRPr sz="1300">
                <a:solidFill>
                  <a:srgbClr val="003366"/>
                </a:solidFill>
                <a:latin typeface="Arial" pitchFamily="34" charset="0"/>
              </a:defRPr>
            </a:lvl3pPr>
            <a:lvl4pPr marL="1600200" indent="-228600" defTabSz="912813" eaLnBrk="0" hangingPunct="0">
              <a:defRPr sz="1300">
                <a:solidFill>
                  <a:srgbClr val="003366"/>
                </a:solidFill>
                <a:latin typeface="Arial" pitchFamily="34" charset="0"/>
              </a:defRPr>
            </a:lvl4pPr>
            <a:lvl5pPr marL="2057400" indent="-228600" defTabSz="912813" eaLnBrk="0" hangingPunct="0">
              <a:defRPr sz="1300">
                <a:solidFill>
                  <a:srgbClr val="003366"/>
                </a:solidFill>
                <a:latin typeface="Arial" pitchFamily="34" charset="0"/>
              </a:defRPr>
            </a:lvl5pPr>
            <a:lvl6pPr marL="2514600" indent="-228600" defTabSz="912813" eaLnBrk="0" fontAlgn="base" hangingPunct="0">
              <a:spcBef>
                <a:spcPct val="0"/>
              </a:spcBef>
              <a:spcAft>
                <a:spcPct val="0"/>
              </a:spcAft>
              <a:defRPr sz="1300">
                <a:solidFill>
                  <a:srgbClr val="003366"/>
                </a:solidFill>
                <a:latin typeface="Arial" pitchFamily="34" charset="0"/>
              </a:defRPr>
            </a:lvl6pPr>
            <a:lvl7pPr marL="2971800" indent="-228600" defTabSz="912813" eaLnBrk="0" fontAlgn="base" hangingPunct="0">
              <a:spcBef>
                <a:spcPct val="0"/>
              </a:spcBef>
              <a:spcAft>
                <a:spcPct val="0"/>
              </a:spcAft>
              <a:defRPr sz="1300">
                <a:solidFill>
                  <a:srgbClr val="003366"/>
                </a:solidFill>
                <a:latin typeface="Arial" pitchFamily="34" charset="0"/>
              </a:defRPr>
            </a:lvl7pPr>
            <a:lvl8pPr marL="3429000" indent="-228600" defTabSz="912813" eaLnBrk="0" fontAlgn="base" hangingPunct="0">
              <a:spcBef>
                <a:spcPct val="0"/>
              </a:spcBef>
              <a:spcAft>
                <a:spcPct val="0"/>
              </a:spcAft>
              <a:defRPr sz="1300">
                <a:solidFill>
                  <a:srgbClr val="003366"/>
                </a:solidFill>
                <a:latin typeface="Arial" pitchFamily="34" charset="0"/>
              </a:defRPr>
            </a:lvl8pPr>
            <a:lvl9pPr marL="3886200" indent="-228600" defTabSz="912813" eaLnBrk="0" fontAlgn="base" hangingPunct="0">
              <a:spcBef>
                <a:spcPct val="0"/>
              </a:spcBef>
              <a:spcAft>
                <a:spcPct val="0"/>
              </a:spcAft>
              <a:defRPr sz="1300">
                <a:solidFill>
                  <a:srgbClr val="003366"/>
                </a:solidFill>
                <a:latin typeface="Arial" pitchFamily="34" charset="0"/>
              </a:defRPr>
            </a:lvl9pPr>
          </a:lstStyle>
          <a:p>
            <a:pPr algn="r"/>
            <a:fld id="{F66D7D0E-5DE0-4757-BFB9-C152435A29F1}" type="slidenum">
              <a:rPr lang="en-US" sz="1200">
                <a:solidFill>
                  <a:schemeClr val="tx1"/>
                </a:solidFill>
                <a:latin typeface="Calibri" pitchFamily="34" charset="0"/>
              </a:rPr>
              <a:pPr algn="r"/>
              <a:t>1</a:t>
            </a:fld>
            <a:endParaRPr lang="en-US" sz="1200">
              <a:solidFill>
                <a:schemeClr val="tx1"/>
              </a:solidFill>
              <a:latin typeface="Calibri"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D21D-02A2-4DE2-B16E-73AA2532BBD1}" type="slidenum">
              <a:rPr lang="en-US" smtClean="0"/>
              <a:pPr>
                <a:defRPr/>
              </a:pPr>
              <a:t>2</a:t>
            </a:fld>
            <a:endParaRPr lang="en-US" dirty="0"/>
          </a:p>
        </p:txBody>
      </p:sp>
    </p:spTree>
    <p:extLst>
      <p:ext uri="{BB962C8B-B14F-4D97-AF65-F5344CB8AC3E}">
        <p14:creationId xmlns:p14="http://schemas.microsoft.com/office/powerpoint/2010/main" val="148330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Accenture </a:t>
            </a:r>
          </a:p>
        </p:txBody>
      </p:sp>
      <p:sp>
        <p:nvSpPr>
          <p:cNvPr id="4" name="Slide Number Placeholder 3"/>
          <p:cNvSpPr>
            <a:spLocks noGrp="1"/>
          </p:cNvSpPr>
          <p:nvPr>
            <p:ph type="sldNum" sz="quarter" idx="5"/>
          </p:nvPr>
        </p:nvSpPr>
        <p:spPr/>
        <p:txBody>
          <a:bodyPr/>
          <a:lstStyle/>
          <a:p>
            <a:pPr>
              <a:defRPr/>
            </a:pPr>
            <a:fld id="{1CB1E0EB-8E09-4FE3-808B-0ABD5CC3A91A}"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150" y="1597386"/>
            <a:ext cx="7773701" cy="1102556"/>
          </a:xfrm>
        </p:spPr>
        <p:txBody>
          <a:bodyPr/>
          <a:lstStyle>
            <a:lvl1pPr algn="ctr">
              <a:defRPr sz="4000"/>
            </a:lvl1pPr>
          </a:lstStyle>
          <a:p>
            <a:r>
              <a:rPr lang="en-US" smtClean="0"/>
              <a:t>Click to edit Master title style</a:t>
            </a:r>
            <a:endParaRPr lang="en-US"/>
          </a:p>
        </p:txBody>
      </p:sp>
      <p:sp>
        <p:nvSpPr>
          <p:cNvPr id="3" name="Subtitle 2"/>
          <p:cNvSpPr>
            <a:spLocks noGrp="1"/>
          </p:cNvSpPr>
          <p:nvPr>
            <p:ph type="subTitle" idx="1"/>
          </p:nvPr>
        </p:nvSpPr>
        <p:spPr>
          <a:xfrm>
            <a:off x="1371745" y="2915178"/>
            <a:ext cx="6400511" cy="1313570"/>
          </a:xfrm>
        </p:spPr>
        <p:txBody>
          <a:bodyPr/>
          <a:lstStyle>
            <a:lvl1pPr marL="0" indent="0" algn="ctr">
              <a:buNone/>
              <a:defRPr b="1">
                <a:solidFill>
                  <a:schemeClr val="accent5">
                    <a:lumMod val="50000"/>
                  </a:schemeClr>
                </a:solidFill>
              </a:defRPr>
            </a:lvl1pPr>
            <a:lvl2pPr marL="367314" indent="0" algn="ctr">
              <a:buNone/>
              <a:defRPr/>
            </a:lvl2pPr>
            <a:lvl3pPr marL="734629" indent="0" algn="ctr">
              <a:buNone/>
              <a:defRPr/>
            </a:lvl3pPr>
            <a:lvl4pPr marL="1101943" indent="0" algn="ctr">
              <a:buNone/>
              <a:defRPr/>
            </a:lvl4pPr>
            <a:lvl5pPr marL="1469258" indent="0" algn="ctr">
              <a:buNone/>
              <a:defRPr/>
            </a:lvl5pPr>
            <a:lvl6pPr marL="1836572" indent="0" algn="ctr">
              <a:buNone/>
              <a:defRPr/>
            </a:lvl6pPr>
            <a:lvl7pPr marL="2203887" indent="0" algn="ctr">
              <a:buNone/>
              <a:defRPr/>
            </a:lvl7pPr>
            <a:lvl8pPr marL="2571201" indent="0" algn="ctr">
              <a:buNone/>
              <a:defRPr/>
            </a:lvl8pPr>
            <a:lvl9pPr marL="293851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3656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449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5123" y="198354"/>
            <a:ext cx="2129167" cy="456637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04730" y="198354"/>
            <a:ext cx="6251629" cy="456637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424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396875" y="787400"/>
            <a:ext cx="8504238" cy="49213"/>
          </a:xfrm>
          <a:prstGeom prst="rect">
            <a:avLst/>
          </a:prstGeom>
          <a:gradFill rotWithShape="1">
            <a:gsLst>
              <a:gs pos="0">
                <a:schemeClr val="accent2"/>
              </a:gs>
              <a:gs pos="100000">
                <a:srgbClr val="FFCE77"/>
              </a:gs>
            </a:gsLst>
            <a:lin ang="0" scaled="1"/>
          </a:gradFill>
          <a:ln>
            <a:noFill/>
          </a:ln>
          <a:effectLst>
            <a:outerShdw dist="91581" dir="2021404" algn="ctr" rotWithShape="0">
              <a:srgbClr val="C0C0C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buClr>
                <a:schemeClr val="tx1"/>
              </a:buClr>
              <a:buFontTx/>
              <a:buChar cha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31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732" y="3305556"/>
            <a:ext cx="7772256" cy="1021314"/>
          </a:xfrm>
        </p:spPr>
        <p:txBody>
          <a:bodyPr anchor="t"/>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p:nvPr>
        </p:nvSpPr>
        <p:spPr>
          <a:xfrm>
            <a:off x="722732" y="2179789"/>
            <a:ext cx="7772256" cy="1125767"/>
          </a:xfrm>
        </p:spPr>
        <p:txBody>
          <a:bodyPr anchor="b"/>
          <a:lstStyle>
            <a:lvl1pPr marL="0" indent="0">
              <a:buNone/>
              <a:defRPr sz="1600"/>
            </a:lvl1pPr>
            <a:lvl2pPr marL="367314" indent="0">
              <a:buNone/>
              <a:defRPr sz="1400"/>
            </a:lvl2pPr>
            <a:lvl3pPr marL="734629" indent="0">
              <a:buNone/>
              <a:defRPr sz="1300"/>
            </a:lvl3pPr>
            <a:lvl4pPr marL="1101943" indent="0">
              <a:buNone/>
              <a:defRPr sz="1100"/>
            </a:lvl4pPr>
            <a:lvl5pPr marL="1469258" indent="0">
              <a:buNone/>
              <a:defRPr sz="1100"/>
            </a:lvl5pPr>
            <a:lvl6pPr marL="1836572" indent="0">
              <a:buNone/>
              <a:defRPr sz="1100"/>
            </a:lvl6pPr>
            <a:lvl7pPr marL="2203887" indent="0">
              <a:buNone/>
              <a:defRPr sz="1100"/>
            </a:lvl7pPr>
            <a:lvl8pPr marL="2571201" indent="0">
              <a:buNone/>
              <a:defRPr sz="1100"/>
            </a:lvl8pPr>
            <a:lvl9pPr marL="2938516" indent="0">
              <a:buNone/>
              <a:defRPr sz="1100"/>
            </a:lvl9pPr>
          </a:lstStyle>
          <a:p>
            <a:pPr lvl="0"/>
            <a:r>
              <a:rPr lang="en-US" smtClean="0"/>
              <a:t>Click to edit Master text styles</a:t>
            </a:r>
          </a:p>
        </p:txBody>
      </p:sp>
    </p:spTree>
    <p:extLst>
      <p:ext uri="{BB962C8B-B14F-4D97-AF65-F5344CB8AC3E}">
        <p14:creationId xmlns:p14="http://schemas.microsoft.com/office/powerpoint/2010/main" val="69118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96875" y="787400"/>
            <a:ext cx="8504238" cy="49213"/>
          </a:xfrm>
          <a:prstGeom prst="rect">
            <a:avLst/>
          </a:prstGeom>
          <a:gradFill rotWithShape="1">
            <a:gsLst>
              <a:gs pos="0">
                <a:schemeClr val="accent2"/>
              </a:gs>
              <a:gs pos="100000">
                <a:srgbClr val="FFCE77"/>
              </a:gs>
            </a:gsLst>
            <a:lin ang="0" scaled="1"/>
          </a:gradFill>
          <a:ln>
            <a:noFill/>
          </a:ln>
          <a:effectLst>
            <a:outerShdw dist="91581" dir="2021404" algn="ctr" rotWithShape="0">
              <a:srgbClr val="C0C0C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buClr>
                <a:schemeClr val="tx1"/>
              </a:buClr>
              <a:buFontTx/>
              <a:buChar cha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0748" y="888375"/>
            <a:ext cx="4160043" cy="3876352"/>
          </a:xfrm>
        </p:spPr>
        <p:txBody>
          <a:bodyPr/>
          <a:lstStyle>
            <a:lvl1pPr>
              <a:defRPr sz="1800"/>
            </a:lvl1pPr>
            <a:lvl2pPr>
              <a:defRPr sz="1600"/>
            </a:lvl2pPr>
            <a:lvl3pPr>
              <a:defRPr sz="1400"/>
            </a:lvl3pPr>
            <a:lvl4pPr>
              <a:defRPr sz="1200"/>
            </a:lvl4pPr>
            <a:lvl5pPr>
              <a:defRPr sz="105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9556" y="888375"/>
            <a:ext cx="4160043" cy="3876352"/>
          </a:xfrm>
        </p:spPr>
        <p:txBody>
          <a:bodyPr/>
          <a:lstStyle>
            <a:lvl1pPr>
              <a:defRPr sz="1800"/>
            </a:lvl1pPr>
            <a:lvl2pPr>
              <a:defRPr sz="1600"/>
            </a:lvl2pPr>
            <a:lvl3pPr>
              <a:defRPr sz="1400"/>
            </a:lvl3pPr>
            <a:lvl4pPr>
              <a:defRPr sz="1200"/>
            </a:lvl4pPr>
            <a:lvl5pPr>
              <a:defRPr sz="105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076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767" y="205741"/>
            <a:ext cx="8230467" cy="85777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767" y="1151089"/>
            <a:ext cx="4040070" cy="480060"/>
          </a:xfrm>
        </p:spPr>
        <p:txBody>
          <a:bodyPr anchor="b"/>
          <a:lstStyle>
            <a:lvl1pPr marL="0" indent="0">
              <a:buNone/>
              <a:defRPr sz="1900" b="1"/>
            </a:lvl1pPr>
            <a:lvl2pPr marL="367314" indent="0">
              <a:buNone/>
              <a:defRPr sz="1600" b="1"/>
            </a:lvl2pPr>
            <a:lvl3pPr marL="734629" indent="0">
              <a:buNone/>
              <a:defRPr sz="1400" b="1"/>
            </a:lvl3pPr>
            <a:lvl4pPr marL="1101943" indent="0">
              <a:buNone/>
              <a:defRPr sz="1300" b="1"/>
            </a:lvl4pPr>
            <a:lvl5pPr marL="1469258" indent="0">
              <a:buNone/>
              <a:defRPr sz="1300" b="1"/>
            </a:lvl5pPr>
            <a:lvl6pPr marL="1836572" indent="0">
              <a:buNone/>
              <a:defRPr sz="1300" b="1"/>
            </a:lvl6pPr>
            <a:lvl7pPr marL="2203887" indent="0">
              <a:buNone/>
              <a:defRPr sz="1300" b="1"/>
            </a:lvl7pPr>
            <a:lvl8pPr marL="2571201" indent="0">
              <a:buNone/>
              <a:defRPr sz="1300" b="1"/>
            </a:lvl8pPr>
            <a:lvl9pPr marL="2938516"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6767" y="1631149"/>
            <a:ext cx="4040070" cy="2963711"/>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19" y="1151089"/>
            <a:ext cx="4041515" cy="480060"/>
          </a:xfrm>
        </p:spPr>
        <p:txBody>
          <a:bodyPr anchor="b"/>
          <a:lstStyle>
            <a:lvl1pPr marL="0" indent="0">
              <a:buNone/>
              <a:defRPr sz="1900" b="1"/>
            </a:lvl1pPr>
            <a:lvl2pPr marL="367314" indent="0">
              <a:buNone/>
              <a:defRPr sz="1600" b="1"/>
            </a:lvl2pPr>
            <a:lvl3pPr marL="734629" indent="0">
              <a:buNone/>
              <a:defRPr sz="1400" b="1"/>
            </a:lvl3pPr>
            <a:lvl4pPr marL="1101943" indent="0">
              <a:buNone/>
              <a:defRPr sz="1300" b="1"/>
            </a:lvl4pPr>
            <a:lvl5pPr marL="1469258" indent="0">
              <a:buNone/>
              <a:defRPr sz="1300" b="1"/>
            </a:lvl5pPr>
            <a:lvl6pPr marL="1836572" indent="0">
              <a:buNone/>
              <a:defRPr sz="1300" b="1"/>
            </a:lvl6pPr>
            <a:lvl7pPr marL="2203887" indent="0">
              <a:buNone/>
              <a:defRPr sz="1300" b="1"/>
            </a:lvl7pPr>
            <a:lvl8pPr marL="2571201" indent="0">
              <a:buNone/>
              <a:defRPr sz="1300" b="1"/>
            </a:lvl8pPr>
            <a:lvl9pPr marL="2938516"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719" y="1631149"/>
            <a:ext cx="4041515" cy="2963711"/>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946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5"/>
          <p:cNvSpPr>
            <a:spLocks noChangeArrowheads="1"/>
          </p:cNvSpPr>
          <p:nvPr userDrawn="1"/>
        </p:nvSpPr>
        <p:spPr bwMode="auto">
          <a:xfrm>
            <a:off x="396875" y="787400"/>
            <a:ext cx="8504238" cy="49213"/>
          </a:xfrm>
          <a:prstGeom prst="rect">
            <a:avLst/>
          </a:prstGeom>
          <a:gradFill rotWithShape="1">
            <a:gsLst>
              <a:gs pos="0">
                <a:schemeClr val="accent2"/>
              </a:gs>
              <a:gs pos="100000">
                <a:srgbClr val="FFCE77"/>
              </a:gs>
            </a:gsLst>
            <a:lin ang="0" scaled="1"/>
          </a:gradFill>
          <a:ln>
            <a:noFill/>
          </a:ln>
          <a:effectLst>
            <a:outerShdw dist="91581" dir="2021404" algn="ctr" rotWithShape="0">
              <a:srgbClr val="C0C0C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buClr>
                <a:schemeClr val="tx1"/>
              </a:buClr>
              <a:buFontTx/>
              <a:buChar cha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87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74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767" y="204685"/>
            <a:ext cx="3009454" cy="871493"/>
          </a:xfrm>
        </p:spPr>
        <p:txBody>
          <a:bodyPr anchor="b"/>
          <a:lstStyle>
            <a:lvl1pPr algn="l">
              <a:defRPr sz="1600" b="1"/>
            </a:lvl1pPr>
          </a:lstStyle>
          <a:p>
            <a:r>
              <a:rPr lang="en-US" dirty="0" smtClean="0"/>
              <a:t>Click to edit Master title style</a:t>
            </a:r>
            <a:endParaRPr lang="en-US" dirty="0"/>
          </a:p>
        </p:txBody>
      </p:sp>
      <p:sp>
        <p:nvSpPr>
          <p:cNvPr id="3" name="Content Placeholder 2"/>
          <p:cNvSpPr>
            <a:spLocks noGrp="1"/>
          </p:cNvSpPr>
          <p:nvPr>
            <p:ph idx="1"/>
          </p:nvPr>
        </p:nvSpPr>
        <p:spPr>
          <a:xfrm>
            <a:off x="3574631" y="204685"/>
            <a:ext cx="5112603" cy="4390175"/>
          </a:xfrm>
        </p:spPr>
        <p:txBody>
          <a:bodyPr/>
          <a:lstStyle>
            <a:lvl1pPr>
              <a:defRPr sz="26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6767" y="1076179"/>
            <a:ext cx="3009454" cy="3518682"/>
          </a:xfrm>
        </p:spPr>
        <p:txBody>
          <a:bodyPr/>
          <a:lstStyle>
            <a:lvl1pPr marL="0" indent="0">
              <a:buNone/>
              <a:defRPr sz="1100"/>
            </a:lvl1pPr>
            <a:lvl2pPr marL="367314" indent="0">
              <a:buNone/>
              <a:defRPr sz="1000"/>
            </a:lvl2pPr>
            <a:lvl3pPr marL="734629" indent="0">
              <a:buNone/>
              <a:defRPr sz="800"/>
            </a:lvl3pPr>
            <a:lvl4pPr marL="1101943" indent="0">
              <a:buNone/>
              <a:defRPr sz="700"/>
            </a:lvl4pPr>
            <a:lvl5pPr marL="1469258" indent="0">
              <a:buNone/>
              <a:defRPr sz="700"/>
            </a:lvl5pPr>
            <a:lvl6pPr marL="1836572" indent="0">
              <a:buNone/>
              <a:defRPr sz="700"/>
            </a:lvl6pPr>
            <a:lvl7pPr marL="2203887" indent="0">
              <a:buNone/>
              <a:defRPr sz="700"/>
            </a:lvl7pPr>
            <a:lvl8pPr marL="2571201" indent="0">
              <a:buNone/>
              <a:defRPr sz="700"/>
            </a:lvl8pPr>
            <a:lvl9pPr marL="2938516" indent="0">
              <a:buNone/>
              <a:defRPr sz="700"/>
            </a:lvl9pPr>
          </a:lstStyle>
          <a:p>
            <a:pPr lvl="0"/>
            <a:r>
              <a:rPr lang="en-US" smtClean="0"/>
              <a:t>Click to edit Master text styles</a:t>
            </a:r>
          </a:p>
        </p:txBody>
      </p:sp>
    </p:spTree>
    <p:extLst>
      <p:ext uri="{BB962C8B-B14F-4D97-AF65-F5344CB8AC3E}">
        <p14:creationId xmlns:p14="http://schemas.microsoft.com/office/powerpoint/2010/main" val="263556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74" y="3600978"/>
            <a:ext cx="5486978" cy="424141"/>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1792374" y="460014"/>
            <a:ext cx="5486978" cy="3086100"/>
          </a:xfrm>
        </p:spPr>
        <p:txBody>
          <a:bodyPr/>
          <a:lstStyle>
            <a:lvl1pPr marL="0" indent="0">
              <a:buNone/>
              <a:defRPr sz="2600"/>
            </a:lvl1pPr>
            <a:lvl2pPr marL="367314" indent="0">
              <a:buNone/>
              <a:defRPr sz="2200"/>
            </a:lvl2pPr>
            <a:lvl3pPr marL="734629" indent="0">
              <a:buNone/>
              <a:defRPr sz="1900"/>
            </a:lvl3pPr>
            <a:lvl4pPr marL="1101943" indent="0">
              <a:buNone/>
              <a:defRPr sz="1600"/>
            </a:lvl4pPr>
            <a:lvl5pPr marL="1469258" indent="0">
              <a:buNone/>
              <a:defRPr sz="1600"/>
            </a:lvl5pPr>
            <a:lvl6pPr marL="1836572" indent="0">
              <a:buNone/>
              <a:defRPr sz="1600"/>
            </a:lvl6pPr>
            <a:lvl7pPr marL="2203887" indent="0">
              <a:buNone/>
              <a:defRPr sz="1600"/>
            </a:lvl7pPr>
            <a:lvl8pPr marL="2571201" indent="0">
              <a:buNone/>
              <a:defRPr sz="1600"/>
            </a:lvl8pPr>
            <a:lvl9pPr marL="2938516" indent="0">
              <a:buNone/>
              <a:defRPr sz="1600"/>
            </a:lvl9pPr>
          </a:lstStyle>
          <a:p>
            <a:pPr lvl="0"/>
            <a:endParaRPr lang="en-US" noProof="0" dirty="0" smtClean="0"/>
          </a:p>
        </p:txBody>
      </p:sp>
      <p:sp>
        <p:nvSpPr>
          <p:cNvPr id="4" name="Text Placeholder 3"/>
          <p:cNvSpPr>
            <a:spLocks noGrp="1"/>
          </p:cNvSpPr>
          <p:nvPr>
            <p:ph type="body" sz="half" idx="2"/>
          </p:nvPr>
        </p:nvSpPr>
        <p:spPr>
          <a:xfrm>
            <a:off x="1792374" y="4025119"/>
            <a:ext cx="5486978" cy="604559"/>
          </a:xfrm>
        </p:spPr>
        <p:txBody>
          <a:bodyPr/>
          <a:lstStyle>
            <a:lvl1pPr marL="0" indent="0">
              <a:buNone/>
              <a:defRPr sz="1100"/>
            </a:lvl1pPr>
            <a:lvl2pPr marL="367314" indent="0">
              <a:buNone/>
              <a:defRPr sz="1000"/>
            </a:lvl2pPr>
            <a:lvl3pPr marL="734629" indent="0">
              <a:buNone/>
              <a:defRPr sz="800"/>
            </a:lvl3pPr>
            <a:lvl4pPr marL="1101943" indent="0">
              <a:buNone/>
              <a:defRPr sz="700"/>
            </a:lvl4pPr>
            <a:lvl5pPr marL="1469258" indent="0">
              <a:buNone/>
              <a:defRPr sz="700"/>
            </a:lvl5pPr>
            <a:lvl6pPr marL="1836572" indent="0">
              <a:buNone/>
              <a:defRPr sz="700"/>
            </a:lvl6pPr>
            <a:lvl7pPr marL="2203887" indent="0">
              <a:buNone/>
              <a:defRPr sz="700"/>
            </a:lvl7pPr>
            <a:lvl8pPr marL="2571201" indent="0">
              <a:buNone/>
              <a:defRPr sz="700"/>
            </a:lvl8pPr>
            <a:lvl9pPr marL="2938516" indent="0">
              <a:buNone/>
              <a:defRPr sz="700"/>
            </a:lvl9pPr>
          </a:lstStyle>
          <a:p>
            <a:pPr lvl="0"/>
            <a:r>
              <a:rPr lang="en-US" smtClean="0"/>
              <a:t>Click to edit Master text styles</a:t>
            </a:r>
          </a:p>
        </p:txBody>
      </p:sp>
    </p:spTree>
    <p:extLst>
      <p:ext uri="{BB962C8B-B14F-4D97-AF65-F5344CB8AC3E}">
        <p14:creationId xmlns:p14="http://schemas.microsoft.com/office/powerpoint/2010/main" val="104625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TI_PPT_A_11120402 copy"/>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75" y="4795838"/>
            <a:ext cx="91408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04813" y="198438"/>
            <a:ext cx="85201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16" tIns="40810" rIns="81616" bIns="4081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30213" y="889000"/>
            <a:ext cx="8459787"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1616" tIns="40810" rIns="81616" bIns="4081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254" r:id="rId1"/>
    <p:sldLayoutId id="2147484262" r:id="rId2"/>
    <p:sldLayoutId id="2147484255" r:id="rId3"/>
    <p:sldLayoutId id="2147484263" r:id="rId4"/>
    <p:sldLayoutId id="2147484256" r:id="rId5"/>
    <p:sldLayoutId id="2147484264" r:id="rId6"/>
    <p:sldLayoutId id="2147484257" r:id="rId7"/>
    <p:sldLayoutId id="2147484258" r:id="rId8"/>
    <p:sldLayoutId id="2147484259" r:id="rId9"/>
    <p:sldLayoutId id="2147484260" r:id="rId10"/>
    <p:sldLayoutId id="2147484261" r:id="rId11"/>
  </p:sldLayoutIdLst>
  <p:hf hdr="0" ftr="0" dt="0"/>
  <p:txStyles>
    <p:titleStyle>
      <a:lvl1pPr algn="l" defTabSz="815975" rtl="0" eaLnBrk="0" fontAlgn="base" hangingPunct="0">
        <a:spcBef>
          <a:spcPct val="0"/>
        </a:spcBef>
        <a:spcAft>
          <a:spcPct val="0"/>
        </a:spcAft>
        <a:defRPr b="1">
          <a:solidFill>
            <a:srgbClr val="003366"/>
          </a:solidFill>
          <a:latin typeface="Calibri" pitchFamily="34" charset="0"/>
          <a:ea typeface="+mj-ea"/>
          <a:cs typeface="+mj-cs"/>
        </a:defRPr>
      </a:lvl1pPr>
      <a:lvl2pPr algn="l" defTabSz="815975" rtl="0" eaLnBrk="0" fontAlgn="base" hangingPunct="0">
        <a:spcBef>
          <a:spcPct val="0"/>
        </a:spcBef>
        <a:spcAft>
          <a:spcPct val="0"/>
        </a:spcAft>
        <a:defRPr b="1">
          <a:solidFill>
            <a:srgbClr val="003366"/>
          </a:solidFill>
          <a:latin typeface="Calibri" pitchFamily="34" charset="0"/>
        </a:defRPr>
      </a:lvl2pPr>
      <a:lvl3pPr algn="l" defTabSz="815975" rtl="0" eaLnBrk="0" fontAlgn="base" hangingPunct="0">
        <a:spcBef>
          <a:spcPct val="0"/>
        </a:spcBef>
        <a:spcAft>
          <a:spcPct val="0"/>
        </a:spcAft>
        <a:defRPr b="1">
          <a:solidFill>
            <a:srgbClr val="003366"/>
          </a:solidFill>
          <a:latin typeface="Calibri" pitchFamily="34" charset="0"/>
        </a:defRPr>
      </a:lvl3pPr>
      <a:lvl4pPr algn="l" defTabSz="815975" rtl="0" eaLnBrk="0" fontAlgn="base" hangingPunct="0">
        <a:spcBef>
          <a:spcPct val="0"/>
        </a:spcBef>
        <a:spcAft>
          <a:spcPct val="0"/>
        </a:spcAft>
        <a:defRPr b="1">
          <a:solidFill>
            <a:srgbClr val="003366"/>
          </a:solidFill>
          <a:latin typeface="Calibri" pitchFamily="34" charset="0"/>
        </a:defRPr>
      </a:lvl4pPr>
      <a:lvl5pPr algn="l" defTabSz="815975" rtl="0" eaLnBrk="0" fontAlgn="base" hangingPunct="0">
        <a:spcBef>
          <a:spcPct val="0"/>
        </a:spcBef>
        <a:spcAft>
          <a:spcPct val="0"/>
        </a:spcAft>
        <a:defRPr b="1">
          <a:solidFill>
            <a:srgbClr val="003366"/>
          </a:solidFill>
          <a:latin typeface="Calibri" pitchFamily="34" charset="0"/>
        </a:defRPr>
      </a:lvl5pPr>
      <a:lvl6pPr marL="367314" algn="l" defTabSz="816254" rtl="0" fontAlgn="base">
        <a:spcBef>
          <a:spcPct val="0"/>
        </a:spcBef>
        <a:spcAft>
          <a:spcPct val="0"/>
        </a:spcAft>
        <a:defRPr sz="1800" b="1">
          <a:solidFill>
            <a:srgbClr val="003366"/>
          </a:solidFill>
          <a:latin typeface="Arial" charset="0"/>
        </a:defRPr>
      </a:lvl6pPr>
      <a:lvl7pPr marL="734629" algn="l" defTabSz="816254" rtl="0" fontAlgn="base">
        <a:spcBef>
          <a:spcPct val="0"/>
        </a:spcBef>
        <a:spcAft>
          <a:spcPct val="0"/>
        </a:spcAft>
        <a:defRPr sz="1800" b="1">
          <a:solidFill>
            <a:srgbClr val="003366"/>
          </a:solidFill>
          <a:latin typeface="Arial" charset="0"/>
        </a:defRPr>
      </a:lvl7pPr>
      <a:lvl8pPr marL="1101943" algn="l" defTabSz="816254" rtl="0" fontAlgn="base">
        <a:spcBef>
          <a:spcPct val="0"/>
        </a:spcBef>
        <a:spcAft>
          <a:spcPct val="0"/>
        </a:spcAft>
        <a:defRPr sz="1800" b="1">
          <a:solidFill>
            <a:srgbClr val="003366"/>
          </a:solidFill>
          <a:latin typeface="Arial" charset="0"/>
        </a:defRPr>
      </a:lvl8pPr>
      <a:lvl9pPr marL="1469258" algn="l" defTabSz="816254" rtl="0" fontAlgn="base">
        <a:spcBef>
          <a:spcPct val="0"/>
        </a:spcBef>
        <a:spcAft>
          <a:spcPct val="0"/>
        </a:spcAft>
        <a:defRPr sz="1800" b="1">
          <a:solidFill>
            <a:srgbClr val="003366"/>
          </a:solidFill>
          <a:latin typeface="Arial" charset="0"/>
        </a:defRPr>
      </a:lvl9pPr>
    </p:titleStyle>
    <p:bodyStyle>
      <a:lvl1pPr marL="207963" indent="-207963" algn="l" defTabSz="815975" rtl="0" eaLnBrk="0" fontAlgn="base" hangingPunct="0">
        <a:spcBef>
          <a:spcPct val="20000"/>
        </a:spcBef>
        <a:spcAft>
          <a:spcPct val="20000"/>
        </a:spcAft>
        <a:buClr>
          <a:srgbClr val="003366"/>
        </a:buClr>
        <a:buFont typeface="Wingdings" pitchFamily="2" charset="2"/>
        <a:buChar char="§"/>
        <a:defRPr>
          <a:solidFill>
            <a:srgbClr val="003366"/>
          </a:solidFill>
          <a:latin typeface="Calibri" pitchFamily="34" charset="0"/>
          <a:ea typeface="+mn-ea"/>
          <a:cs typeface="+mn-cs"/>
        </a:defRPr>
      </a:lvl1pPr>
      <a:lvl2pPr marL="661988" indent="-254000" algn="l" defTabSz="815975" rtl="0" eaLnBrk="0" fontAlgn="base" hangingPunct="0">
        <a:spcBef>
          <a:spcPct val="20000"/>
        </a:spcBef>
        <a:spcAft>
          <a:spcPct val="20000"/>
        </a:spcAft>
        <a:buClr>
          <a:srgbClr val="003366"/>
        </a:buClr>
        <a:buChar char="–"/>
        <a:defRPr sz="1600">
          <a:solidFill>
            <a:srgbClr val="003366"/>
          </a:solidFill>
          <a:latin typeface="Calibri" pitchFamily="34" charset="0"/>
        </a:defRPr>
      </a:lvl2pPr>
      <a:lvl3pPr marL="1019175" indent="-203200" algn="l" defTabSz="815975" rtl="0" eaLnBrk="0" fontAlgn="base" hangingPunct="0">
        <a:spcBef>
          <a:spcPct val="20000"/>
        </a:spcBef>
        <a:spcAft>
          <a:spcPct val="20000"/>
        </a:spcAft>
        <a:buClr>
          <a:srgbClr val="003366"/>
        </a:buClr>
        <a:buChar char="•"/>
        <a:defRPr sz="1400">
          <a:solidFill>
            <a:srgbClr val="003366"/>
          </a:solidFill>
          <a:latin typeface="Calibri" pitchFamily="34" charset="0"/>
        </a:defRPr>
      </a:lvl3pPr>
      <a:lvl4pPr marL="1427163" indent="-203200" algn="l" defTabSz="815975" rtl="0" eaLnBrk="0" fontAlgn="base" hangingPunct="0">
        <a:spcBef>
          <a:spcPct val="20000"/>
        </a:spcBef>
        <a:spcAft>
          <a:spcPct val="20000"/>
        </a:spcAft>
        <a:buClr>
          <a:srgbClr val="003366"/>
        </a:buClr>
        <a:buChar char="–"/>
        <a:defRPr sz="1000">
          <a:solidFill>
            <a:srgbClr val="003366"/>
          </a:solidFill>
          <a:latin typeface="Calibri" pitchFamily="34" charset="0"/>
        </a:defRPr>
      </a:lvl4pPr>
      <a:lvl5pPr marL="1835150" indent="-203200" algn="l" defTabSz="815975" rtl="0" eaLnBrk="0" fontAlgn="base" hangingPunct="0">
        <a:spcBef>
          <a:spcPct val="20000"/>
        </a:spcBef>
        <a:spcAft>
          <a:spcPct val="20000"/>
        </a:spcAft>
        <a:buClr>
          <a:srgbClr val="003366"/>
        </a:buClr>
        <a:buChar char="»"/>
        <a:defRPr sz="1000">
          <a:solidFill>
            <a:srgbClr val="003366"/>
          </a:solidFill>
          <a:latin typeface="Calibri" pitchFamily="34" charset="0"/>
        </a:defRPr>
      </a:lvl5pPr>
      <a:lvl6pPr marL="2203887" indent="-204064" algn="l" defTabSz="816254" rtl="0" fontAlgn="base">
        <a:spcBef>
          <a:spcPct val="20000"/>
        </a:spcBef>
        <a:spcAft>
          <a:spcPct val="20000"/>
        </a:spcAft>
        <a:buClr>
          <a:srgbClr val="003366"/>
        </a:buClr>
        <a:buChar char="»"/>
        <a:defRPr sz="1000">
          <a:solidFill>
            <a:srgbClr val="003366"/>
          </a:solidFill>
          <a:latin typeface="+mn-lt"/>
        </a:defRPr>
      </a:lvl6pPr>
      <a:lvl7pPr marL="2571201" indent="-204064" algn="l" defTabSz="816254" rtl="0" fontAlgn="base">
        <a:spcBef>
          <a:spcPct val="20000"/>
        </a:spcBef>
        <a:spcAft>
          <a:spcPct val="20000"/>
        </a:spcAft>
        <a:buClr>
          <a:srgbClr val="003366"/>
        </a:buClr>
        <a:buChar char="»"/>
        <a:defRPr sz="1000">
          <a:solidFill>
            <a:srgbClr val="003366"/>
          </a:solidFill>
          <a:latin typeface="+mn-lt"/>
        </a:defRPr>
      </a:lvl7pPr>
      <a:lvl8pPr marL="2938516" indent="-204064" algn="l" defTabSz="816254" rtl="0" fontAlgn="base">
        <a:spcBef>
          <a:spcPct val="20000"/>
        </a:spcBef>
        <a:spcAft>
          <a:spcPct val="20000"/>
        </a:spcAft>
        <a:buClr>
          <a:srgbClr val="003366"/>
        </a:buClr>
        <a:buChar char="»"/>
        <a:defRPr sz="1000">
          <a:solidFill>
            <a:srgbClr val="003366"/>
          </a:solidFill>
          <a:latin typeface="+mn-lt"/>
        </a:defRPr>
      </a:lvl8pPr>
      <a:lvl9pPr marL="3305830" indent="-204064" algn="l" defTabSz="816254" rtl="0" fontAlgn="base">
        <a:spcBef>
          <a:spcPct val="20000"/>
        </a:spcBef>
        <a:spcAft>
          <a:spcPct val="20000"/>
        </a:spcAft>
        <a:buClr>
          <a:srgbClr val="003366"/>
        </a:buClr>
        <a:buChar char="»"/>
        <a:defRPr sz="1000">
          <a:solidFill>
            <a:srgbClr val="003366"/>
          </a:solidFill>
          <a:latin typeface="+mn-lt"/>
        </a:defRPr>
      </a:lvl9pPr>
    </p:bodyStyle>
    <p:otherStyle>
      <a:defPPr>
        <a:defRPr lang="en-US"/>
      </a:defPPr>
      <a:lvl1pPr marL="0" algn="l" defTabSz="734629" rtl="0" eaLnBrk="1" latinLnBrk="0" hangingPunct="1">
        <a:defRPr sz="1400" kern="1200">
          <a:solidFill>
            <a:schemeClr val="tx1"/>
          </a:solidFill>
          <a:latin typeface="+mn-lt"/>
          <a:ea typeface="+mn-ea"/>
          <a:cs typeface="+mn-cs"/>
        </a:defRPr>
      </a:lvl1pPr>
      <a:lvl2pPr marL="367314" algn="l" defTabSz="734629" rtl="0" eaLnBrk="1" latinLnBrk="0" hangingPunct="1">
        <a:defRPr sz="1400" kern="1200">
          <a:solidFill>
            <a:schemeClr val="tx1"/>
          </a:solidFill>
          <a:latin typeface="+mn-lt"/>
          <a:ea typeface="+mn-ea"/>
          <a:cs typeface="+mn-cs"/>
        </a:defRPr>
      </a:lvl2pPr>
      <a:lvl3pPr marL="734629" algn="l" defTabSz="734629" rtl="0" eaLnBrk="1" latinLnBrk="0" hangingPunct="1">
        <a:defRPr sz="1400" kern="1200">
          <a:solidFill>
            <a:schemeClr val="tx1"/>
          </a:solidFill>
          <a:latin typeface="+mn-lt"/>
          <a:ea typeface="+mn-ea"/>
          <a:cs typeface="+mn-cs"/>
        </a:defRPr>
      </a:lvl3pPr>
      <a:lvl4pPr marL="1101943" algn="l" defTabSz="734629" rtl="0" eaLnBrk="1" latinLnBrk="0" hangingPunct="1">
        <a:defRPr sz="1400" kern="1200">
          <a:solidFill>
            <a:schemeClr val="tx1"/>
          </a:solidFill>
          <a:latin typeface="+mn-lt"/>
          <a:ea typeface="+mn-ea"/>
          <a:cs typeface="+mn-cs"/>
        </a:defRPr>
      </a:lvl4pPr>
      <a:lvl5pPr marL="1469258" algn="l" defTabSz="734629" rtl="0" eaLnBrk="1" latinLnBrk="0" hangingPunct="1">
        <a:defRPr sz="1400" kern="1200">
          <a:solidFill>
            <a:schemeClr val="tx1"/>
          </a:solidFill>
          <a:latin typeface="+mn-lt"/>
          <a:ea typeface="+mn-ea"/>
          <a:cs typeface="+mn-cs"/>
        </a:defRPr>
      </a:lvl5pPr>
      <a:lvl6pPr marL="1836572" algn="l" defTabSz="734629" rtl="0" eaLnBrk="1" latinLnBrk="0" hangingPunct="1">
        <a:defRPr sz="1400" kern="1200">
          <a:solidFill>
            <a:schemeClr val="tx1"/>
          </a:solidFill>
          <a:latin typeface="+mn-lt"/>
          <a:ea typeface="+mn-ea"/>
          <a:cs typeface="+mn-cs"/>
        </a:defRPr>
      </a:lvl6pPr>
      <a:lvl7pPr marL="2203887" algn="l" defTabSz="734629" rtl="0" eaLnBrk="1" latinLnBrk="0" hangingPunct="1">
        <a:defRPr sz="1400" kern="1200">
          <a:solidFill>
            <a:schemeClr val="tx1"/>
          </a:solidFill>
          <a:latin typeface="+mn-lt"/>
          <a:ea typeface="+mn-ea"/>
          <a:cs typeface="+mn-cs"/>
        </a:defRPr>
      </a:lvl7pPr>
      <a:lvl8pPr marL="2571201" algn="l" defTabSz="734629" rtl="0" eaLnBrk="1" latinLnBrk="0" hangingPunct="1">
        <a:defRPr sz="1400" kern="1200">
          <a:solidFill>
            <a:schemeClr val="tx1"/>
          </a:solidFill>
          <a:latin typeface="+mn-lt"/>
          <a:ea typeface="+mn-ea"/>
          <a:cs typeface="+mn-cs"/>
        </a:defRPr>
      </a:lvl8pPr>
      <a:lvl9pPr marL="2938516" algn="l" defTabSz="73462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auto">
          <a:xfrm>
            <a:off x="1317625" y="1165225"/>
            <a:ext cx="63150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451" tIns="36727" rIns="73451" bIns="36727"/>
          <a:lstStyle/>
          <a:p>
            <a:pPr algn="ctr" defTabSz="815975"/>
            <a:r>
              <a:rPr lang="en-US" sz="1100" b="1">
                <a:latin typeface="Calibri" pitchFamily="34" charset="0"/>
              </a:rPr>
              <a:t/>
            </a:r>
            <a:br>
              <a:rPr lang="en-US" sz="1100" b="1">
                <a:latin typeface="Calibri" pitchFamily="34" charset="0"/>
              </a:rPr>
            </a:br>
            <a:r>
              <a:rPr lang="en-US" sz="1100" b="1">
                <a:latin typeface="Calibri" pitchFamily="34" charset="0"/>
              </a:rPr>
              <a:t/>
            </a:r>
            <a:br>
              <a:rPr lang="en-US" sz="1100" b="1">
                <a:latin typeface="Calibri" pitchFamily="34" charset="0"/>
              </a:rPr>
            </a:br>
            <a:endParaRPr lang="en-GB" sz="1100" b="1">
              <a:latin typeface="Calibri" pitchFamily="34" charset="0"/>
            </a:endParaRPr>
          </a:p>
        </p:txBody>
      </p:sp>
      <p:sp>
        <p:nvSpPr>
          <p:cNvPr id="5123" name="Title 1"/>
          <p:cNvSpPr>
            <a:spLocks noGrp="1"/>
          </p:cNvSpPr>
          <p:nvPr>
            <p:ph type="ctrTitle"/>
          </p:nvPr>
        </p:nvSpPr>
        <p:spPr>
          <a:xfrm>
            <a:off x="685800" y="1597025"/>
            <a:ext cx="7772400" cy="1103313"/>
          </a:xfrm>
        </p:spPr>
        <p:txBody>
          <a:bodyPr/>
          <a:lstStyle/>
          <a:p>
            <a:r>
              <a:rPr lang="en-US" sz="2800" dirty="0" smtClean="0"/>
              <a:t>Introduction </a:t>
            </a:r>
            <a:r>
              <a:rPr lang="en-US" sz="2800" dirty="0"/>
              <a:t>to Metric Studio 8.4.1</a:t>
            </a:r>
          </a:p>
        </p:txBody>
      </p:sp>
      <p:pic>
        <p:nvPicPr>
          <p:cNvPr id="5125" name="Picture 5" descr="suntrust_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75" y="385763"/>
            <a:ext cx="12700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865" y="617627"/>
            <a:ext cx="1679510" cy="365760"/>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6100" y="617538"/>
            <a:ext cx="992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4873752" y="3810635"/>
            <a:ext cx="4038600" cy="830997"/>
          </a:xfrm>
          <a:prstGeom prst="rect">
            <a:avLst/>
          </a:prstGeom>
          <a:noFill/>
          <a:ln w="12700" algn="ctr">
            <a:noFill/>
            <a:miter lim="800000"/>
            <a:headEnd/>
            <a:tailEnd/>
          </a:ln>
          <a:effectLst/>
        </p:spPr>
        <p:txBody>
          <a:bodyPr>
            <a:spAutoFit/>
          </a:bodyPr>
          <a:lstStyle/>
          <a:p>
            <a:r>
              <a:rPr lang="en-US" sz="1200" b="1" dirty="0">
                <a:solidFill>
                  <a:schemeClr val="folHlink"/>
                </a:solidFill>
              </a:rPr>
              <a:t>	</a:t>
            </a:r>
          </a:p>
          <a:p>
            <a:r>
              <a:rPr lang="en-US" sz="1200" b="1" dirty="0">
                <a:solidFill>
                  <a:schemeClr val="folHlink"/>
                </a:solidFill>
              </a:rPr>
              <a:t>Version No.		</a:t>
            </a:r>
            <a:r>
              <a:rPr lang="en-US" sz="1200" b="1" dirty="0" smtClean="0">
                <a:solidFill>
                  <a:schemeClr val="folHlink"/>
                </a:solidFill>
              </a:rPr>
              <a:t>:</a:t>
            </a:r>
            <a:r>
              <a:rPr lang="en-US" sz="1200" b="1" dirty="0" smtClean="0">
                <a:solidFill>
                  <a:schemeClr val="folHlink"/>
                </a:solidFill>
              </a:rPr>
              <a:t>1.2</a:t>
            </a:r>
            <a:r>
              <a:rPr lang="en-US" sz="1200" b="1" dirty="0">
                <a:solidFill>
                  <a:schemeClr val="folHlink"/>
                </a:solidFill>
              </a:rPr>
              <a:t>	</a:t>
            </a:r>
          </a:p>
          <a:p>
            <a:r>
              <a:rPr lang="en-US" sz="1200" b="1" dirty="0" smtClean="0">
                <a:solidFill>
                  <a:schemeClr val="folHlink"/>
                </a:solidFill>
              </a:rPr>
              <a:t>Prepared On</a:t>
            </a:r>
            <a:r>
              <a:rPr lang="en-US" sz="1200" b="1" dirty="0">
                <a:solidFill>
                  <a:schemeClr val="folHlink"/>
                </a:solidFill>
              </a:rPr>
              <a:t>	:</a:t>
            </a:r>
            <a:r>
              <a:rPr lang="en-US" sz="1200" b="1" dirty="0" smtClean="0">
                <a:solidFill>
                  <a:schemeClr val="folHlink"/>
                </a:solidFill>
              </a:rPr>
              <a:t>09-Oct-2012</a:t>
            </a:r>
            <a:r>
              <a:rPr lang="en-US" sz="1200" b="1" dirty="0">
                <a:solidFill>
                  <a:schemeClr val="folHlink"/>
                </a:solidFill>
              </a:rPr>
              <a:t>	</a:t>
            </a:r>
          </a:p>
          <a:p>
            <a:r>
              <a:rPr lang="en-US" sz="1200" b="1" dirty="0" smtClean="0">
                <a:solidFill>
                  <a:schemeClr val="folHlink"/>
                </a:solidFill>
              </a:rPr>
              <a:t>Last Revised On</a:t>
            </a:r>
            <a:r>
              <a:rPr lang="en-US" sz="1200" b="1" dirty="0">
                <a:solidFill>
                  <a:schemeClr val="folHlink"/>
                </a:solidFill>
              </a:rPr>
              <a:t>	</a:t>
            </a:r>
            <a:r>
              <a:rPr lang="en-US" sz="1200" b="1" dirty="0" smtClean="0">
                <a:solidFill>
                  <a:schemeClr val="folHlink"/>
                </a:solidFill>
              </a:rPr>
              <a:t>:10-Oct-2012</a:t>
            </a:r>
            <a:r>
              <a:rPr lang="en-US" sz="1200" b="1" dirty="0">
                <a:solidFill>
                  <a:schemeClr val="folHlink"/>
                </a:solidFill>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381000" y="921258"/>
            <a:ext cx="8229600" cy="1700022"/>
          </a:xfrm>
        </p:spPr>
        <p:txBody>
          <a:bodyPr rtlCol="0">
            <a:noAutofit/>
          </a:bodyPr>
          <a:lstStyle/>
          <a:p>
            <a:pPr marL="0" indent="0" eaLnBrk="1" fontAlgn="auto" hangingPunct="1">
              <a:spcAft>
                <a:spcPts val="0"/>
              </a:spcAft>
              <a:buFont typeface="Arial" pitchFamily="34" charset="0"/>
              <a:buNone/>
              <a:defRPr/>
            </a:pPr>
            <a:r>
              <a:rPr sz="1500" dirty="0">
                <a:latin typeface="Calibri" pitchFamily="34" charset="0"/>
                <a:cs typeface="Calibri" pitchFamily="34" charset="0"/>
              </a:rPr>
              <a:t>Differences between a scorecard and a dashboard:</a:t>
            </a:r>
          </a:p>
          <a:p>
            <a:pPr marL="182880" indent="-182880" eaLnBrk="1" fontAlgn="auto" hangingPunct="1">
              <a:spcAft>
                <a:spcPts val="0"/>
              </a:spcAft>
              <a:buFont typeface="Arial" pitchFamily="34" charset="0"/>
              <a:buChar char="•"/>
              <a:defRPr/>
            </a:pPr>
            <a:r>
              <a:rPr sz="1500" dirty="0">
                <a:latin typeface="Calibri" pitchFamily="34" charset="0"/>
                <a:cs typeface="Calibri" pitchFamily="34" charset="0"/>
              </a:rPr>
              <a:t>A scorecard displays measures collected over a period of time (Monthly or Quarterly), base-lined against specific goals, either in absolute terms or improvements </a:t>
            </a:r>
            <a:r>
              <a:rPr sz="1500" dirty="0" err="1">
                <a:latin typeface="Calibri" pitchFamily="34" charset="0"/>
                <a:cs typeface="Calibri" pitchFamily="34" charset="0"/>
              </a:rPr>
              <a:t>Vs</a:t>
            </a:r>
            <a:r>
              <a:rPr sz="1500" dirty="0">
                <a:latin typeface="Calibri" pitchFamily="34" charset="0"/>
                <a:cs typeface="Calibri" pitchFamily="34" charset="0"/>
              </a:rPr>
              <a:t> a prior period. Whereas, a dashboard displays measures at the exact instant it is viewed or refreshed.</a:t>
            </a:r>
          </a:p>
          <a:p>
            <a:pPr marL="182880" indent="-182880" eaLnBrk="1" fontAlgn="auto" hangingPunct="1">
              <a:spcAft>
                <a:spcPts val="0"/>
              </a:spcAft>
              <a:buFont typeface="Arial" pitchFamily="34" charset="0"/>
              <a:buChar char="•"/>
              <a:defRPr/>
            </a:pPr>
            <a:r>
              <a:rPr sz="1500" dirty="0">
                <a:latin typeface="Calibri" pitchFamily="34" charset="0"/>
                <a:cs typeface="Calibri" pitchFamily="34" charset="0"/>
              </a:rPr>
              <a:t>Scorecard can access the quality of execution whereas dashboards provide tactical guidance.</a:t>
            </a:r>
          </a:p>
          <a:p>
            <a:pPr marL="182880" indent="-182880" eaLnBrk="1" fontAlgn="auto" hangingPunct="1">
              <a:spcAft>
                <a:spcPts val="0"/>
              </a:spcAft>
              <a:buFont typeface="Arial" pitchFamily="34" charset="0"/>
              <a:buChar char="•"/>
              <a:defRPr/>
            </a:pPr>
            <a:r>
              <a:rPr sz="1500" dirty="0">
                <a:latin typeface="Calibri" pitchFamily="34" charset="0"/>
                <a:cs typeface="Calibri" pitchFamily="34" charset="0"/>
              </a:rPr>
              <a:t>Scorecards inherently measure against goals, dashboards need not.</a:t>
            </a:r>
          </a:p>
          <a:p>
            <a:pPr marL="0" indent="0" eaLnBrk="1" fontAlgn="auto" hangingPunct="1">
              <a:spcAft>
                <a:spcPts val="0"/>
              </a:spcAft>
              <a:buFont typeface="Arial" pitchFamily="34" charset="0"/>
              <a:buNone/>
              <a:defRPr/>
            </a:pPr>
            <a:endParaRPr sz="1500" dirty="0">
              <a:latin typeface="Calibri" pitchFamily="34" charset="0"/>
              <a:cs typeface="Calibri" pitchFamily="34" charset="0"/>
            </a:endParaRPr>
          </a:p>
        </p:txBody>
      </p:sp>
      <p:sp>
        <p:nvSpPr>
          <p:cNvPr id="16387"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027950-486B-4699-9A60-637A6FDD0C75}" type="slidenum">
              <a:rPr lang="en-US" smtClean="0">
                <a:solidFill>
                  <a:srgbClr val="FFFFFF"/>
                </a:solidFill>
              </a:rPr>
              <a:pPr eaLnBrk="1" hangingPunct="1"/>
              <a:t>10</a:t>
            </a:fld>
            <a:endParaRPr lang="en-US" smtClean="0">
              <a:solidFill>
                <a:srgbClr val="FFFFFF"/>
              </a:solidFill>
            </a:endParaRPr>
          </a:p>
        </p:txBody>
      </p:sp>
    </p:spTree>
    <p:extLst>
      <p:ext uri="{BB962C8B-B14F-4D97-AF65-F5344CB8AC3E}">
        <p14:creationId xmlns:p14="http://schemas.microsoft.com/office/powerpoint/2010/main" val="1889379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400050"/>
            <a:ext cx="8229600" cy="457200"/>
          </a:xfrm>
        </p:spPr>
        <p:txBody>
          <a:bodyPr/>
          <a:lstStyle/>
          <a:p>
            <a:pPr eaLnBrk="1" fontAlgn="auto" hangingPunct="1">
              <a:spcAft>
                <a:spcPts val="0"/>
              </a:spcAft>
              <a:defRPr/>
            </a:pPr>
            <a:r>
              <a:rPr lang="en-US" b="1" dirty="0">
                <a:latin typeface="Calibri" pitchFamily="34" charset="0"/>
                <a:cs typeface="Calibri" pitchFamily="34" charset="0"/>
              </a:rPr>
              <a:t>Metric Studio</a:t>
            </a:r>
          </a:p>
        </p:txBody>
      </p:sp>
      <p:sp>
        <p:nvSpPr>
          <p:cNvPr id="17411" name="Content Placeholder 2"/>
          <p:cNvSpPr>
            <a:spLocks noGrp="1"/>
          </p:cNvSpPr>
          <p:nvPr>
            <p:ph idx="1"/>
          </p:nvPr>
        </p:nvSpPr>
        <p:spPr>
          <a:xfrm>
            <a:off x="457200" y="836676"/>
            <a:ext cx="8229600" cy="514350"/>
          </a:xfrm>
        </p:spPr>
        <p:txBody>
          <a:bodyPr/>
          <a:lstStyle/>
          <a:p>
            <a:pPr marL="0" indent="0" eaLnBrk="1" hangingPunct="1">
              <a:buFont typeface="Arial" charset="0"/>
              <a:buNone/>
            </a:pPr>
            <a:r>
              <a:rPr lang="en-US" sz="1500" dirty="0" smtClean="0">
                <a:latin typeface="Calibri" pitchFamily="34" charset="0"/>
                <a:cs typeface="Calibri" pitchFamily="34" charset="0"/>
              </a:rPr>
              <a:t>When a user logs in to the </a:t>
            </a:r>
            <a:r>
              <a:rPr lang="en-US" sz="1500" dirty="0" err="1" smtClean="0">
                <a:latin typeface="Calibri" pitchFamily="34" charset="0"/>
                <a:cs typeface="Calibri" pitchFamily="34" charset="0"/>
              </a:rPr>
              <a:t>Cognos</a:t>
            </a:r>
            <a:r>
              <a:rPr lang="en-US" sz="1500" dirty="0" smtClean="0">
                <a:latin typeface="Calibri" pitchFamily="34" charset="0"/>
                <a:cs typeface="Calibri" pitchFamily="34" charset="0"/>
              </a:rPr>
              <a:t> 8 BI suite, he/she is taken to the home page which is shown in the Figure below: </a:t>
            </a:r>
          </a:p>
          <a:p>
            <a:pPr marL="0" indent="0" eaLnBrk="1" hangingPunct="1">
              <a:buFont typeface="Arial" charset="0"/>
              <a:buNone/>
            </a:pPr>
            <a:endParaRPr lang="en-US" sz="1500" dirty="0" smtClean="0">
              <a:latin typeface="Calibri" pitchFamily="34" charset="0"/>
              <a:cs typeface="Calibri" pitchFamily="34" charset="0"/>
            </a:endParaRPr>
          </a:p>
        </p:txBody>
      </p:sp>
      <p:sp>
        <p:nvSpPr>
          <p:cNvPr id="17412"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012A300-778D-410D-80CD-FE23CD712E7F}" type="slidenum">
              <a:rPr lang="en-US" smtClean="0">
                <a:solidFill>
                  <a:srgbClr val="FFFFFF"/>
                </a:solidFill>
              </a:rPr>
              <a:pPr eaLnBrk="1" hangingPunct="1"/>
              <a:t>11</a:t>
            </a:fld>
            <a:endParaRPr lang="en-US" smtClean="0">
              <a:solidFill>
                <a:srgbClr val="FFFFFF"/>
              </a:solidFill>
            </a:endParaRPr>
          </a:p>
        </p:txBody>
      </p:sp>
      <p:pic>
        <p:nvPicPr>
          <p:cNvPr id="174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34" y="1450182"/>
            <a:ext cx="8883650" cy="3236119"/>
          </a:xfrm>
          <a:prstGeom prst="rect">
            <a:avLst/>
          </a:prstGeom>
          <a:noFill/>
          <a:ln w="6350">
            <a:solidFill>
              <a:schemeClr val="tx1">
                <a:alpha val="85097"/>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927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822960"/>
            <a:ext cx="8229600" cy="571500"/>
          </a:xfrm>
        </p:spPr>
        <p:txBody>
          <a:bodyPr/>
          <a:lstStyle/>
          <a:p>
            <a:pPr marL="0" indent="0" eaLnBrk="1" hangingPunct="1">
              <a:buFont typeface="Arial" charset="0"/>
              <a:buNone/>
            </a:pPr>
            <a:r>
              <a:rPr lang="en-US" sz="1500" dirty="0" smtClean="0">
                <a:latin typeface="Calibri" pitchFamily="34" charset="0"/>
                <a:cs typeface="Calibri" pitchFamily="34" charset="0"/>
              </a:rPr>
              <a:t>To go to the metric studio, the user has to click on the ‘Launch’ tab which is present at the right end of the screen which is as shown below:</a:t>
            </a:r>
          </a:p>
        </p:txBody>
      </p:sp>
      <p:sp>
        <p:nvSpPr>
          <p:cNvPr id="18435"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C17E3A7-3910-4FD2-B799-5A62B9536BF7}" type="slidenum">
              <a:rPr lang="en-US" smtClean="0">
                <a:solidFill>
                  <a:srgbClr val="FFFFFF"/>
                </a:solidFill>
              </a:rPr>
              <a:pPr eaLnBrk="1" hangingPunct="1"/>
              <a:t>12</a:t>
            </a:fld>
            <a:endParaRPr lang="en-US" smtClean="0">
              <a:solidFill>
                <a:srgbClr val="FFFFFF"/>
              </a:solidFill>
            </a:endParaRPr>
          </a:p>
        </p:txBody>
      </p: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395318"/>
            <a:ext cx="8162925" cy="3407569"/>
          </a:xfrm>
          <a:prstGeom prst="rect">
            <a:avLst/>
          </a:prstGeom>
          <a:noFill/>
          <a:ln w="6350">
            <a:solidFill>
              <a:schemeClr val="tx1">
                <a:alpha val="85097"/>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59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08432" y="851154"/>
            <a:ext cx="8308848" cy="465582"/>
          </a:xfrm>
        </p:spPr>
        <p:txBody>
          <a:bodyPr/>
          <a:lstStyle/>
          <a:p>
            <a:pPr marL="0" indent="0" eaLnBrk="1" hangingPunct="1">
              <a:buFont typeface="Arial" charset="0"/>
              <a:buNone/>
            </a:pPr>
            <a:r>
              <a:rPr lang="en-US" sz="1500" dirty="0" smtClean="0">
                <a:latin typeface="Calibri" pitchFamily="34" charset="0"/>
                <a:cs typeface="Calibri" pitchFamily="34" charset="0"/>
              </a:rPr>
              <a:t>When the user launches metric studio, he/she navigates to the following screen which displays a list of packages available in the public folder. </a:t>
            </a:r>
          </a:p>
        </p:txBody>
      </p:sp>
      <p:sp>
        <p:nvSpPr>
          <p:cNvPr id="1945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D29745-5C38-4F45-914E-E9FB1263C05B}" type="slidenum">
              <a:rPr lang="en-US" smtClean="0">
                <a:solidFill>
                  <a:srgbClr val="FFFFFF"/>
                </a:solidFill>
              </a:rPr>
              <a:pPr eaLnBrk="1" hangingPunct="1"/>
              <a:t>13</a:t>
            </a:fld>
            <a:endParaRPr lang="en-US" smtClean="0">
              <a:solidFill>
                <a:srgbClr val="FFFFFF"/>
              </a:solidFill>
            </a:endParaRP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74" y="1401513"/>
            <a:ext cx="7785290" cy="3519860"/>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12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4390"/>
            <a:ext cx="8229600" cy="3969258"/>
          </a:xfrm>
        </p:spPr>
        <p:txBody>
          <a:bodyPr rtlCol="0">
            <a:noAutofit/>
          </a:bodyPr>
          <a:lstStyle/>
          <a:p>
            <a:pPr marL="0" indent="0" eaLnBrk="1" fontAlgn="auto" hangingPunct="1">
              <a:spcAft>
                <a:spcPts val="0"/>
              </a:spcAft>
              <a:buFont typeface="Arial" pitchFamily="34" charset="0"/>
              <a:buNone/>
              <a:defRPr/>
            </a:pPr>
            <a:r>
              <a:rPr sz="1500" dirty="0">
                <a:cs typeface="Calibri" pitchFamily="34" charset="0"/>
              </a:rPr>
              <a:t>The user can then choose the package to work upon. Upon clicking on the desired package, the metric studio home page appears. </a:t>
            </a:r>
          </a:p>
          <a:p>
            <a:pPr marL="0" indent="0" eaLnBrk="1" fontAlgn="auto" hangingPunct="1">
              <a:spcAft>
                <a:spcPts val="0"/>
              </a:spcAft>
              <a:buFont typeface="Arial" pitchFamily="34" charset="0"/>
              <a:buNone/>
              <a:defRPr/>
            </a:pPr>
            <a:r>
              <a:rPr sz="1500" dirty="0">
                <a:cs typeface="Calibri" pitchFamily="34" charset="0"/>
              </a:rPr>
              <a:t>The metric studio has the following tabs displayed:</a:t>
            </a:r>
          </a:p>
          <a:p>
            <a:pPr marL="182880" indent="-182880" eaLnBrk="1" fontAlgn="auto" hangingPunct="1">
              <a:spcAft>
                <a:spcPts val="0"/>
              </a:spcAft>
              <a:buFont typeface="Arial" pitchFamily="34" charset="0"/>
              <a:buChar char="•"/>
              <a:defRPr/>
            </a:pPr>
            <a:r>
              <a:rPr sz="1500" dirty="0">
                <a:cs typeface="Calibri" pitchFamily="34" charset="0"/>
              </a:rPr>
              <a:t>Metrics Tab</a:t>
            </a:r>
          </a:p>
          <a:p>
            <a:pPr marL="182880" indent="-182880" eaLnBrk="1" fontAlgn="auto" hangingPunct="1">
              <a:spcAft>
                <a:spcPts val="0"/>
              </a:spcAft>
              <a:buFont typeface="Arial" pitchFamily="34" charset="0"/>
              <a:buChar char="•"/>
              <a:defRPr/>
            </a:pPr>
            <a:r>
              <a:rPr sz="1500" dirty="0">
                <a:cs typeface="Calibri" pitchFamily="34" charset="0"/>
              </a:rPr>
              <a:t>Projects Tab</a:t>
            </a:r>
          </a:p>
          <a:p>
            <a:pPr marL="182880" indent="-182880" eaLnBrk="1" fontAlgn="auto" hangingPunct="1">
              <a:spcAft>
                <a:spcPts val="0"/>
              </a:spcAft>
              <a:buFont typeface="Arial" pitchFamily="34" charset="0"/>
              <a:buChar char="•"/>
              <a:defRPr/>
            </a:pPr>
            <a:r>
              <a:rPr sz="1500" dirty="0">
                <a:cs typeface="Calibri" pitchFamily="34" charset="0"/>
              </a:rPr>
              <a:t>Reports Tab</a:t>
            </a:r>
          </a:p>
          <a:p>
            <a:pPr marL="182880" indent="-182880" eaLnBrk="1" fontAlgn="auto" hangingPunct="1">
              <a:spcAft>
                <a:spcPts val="0"/>
              </a:spcAft>
              <a:buFont typeface="Arial" pitchFamily="34" charset="0"/>
              <a:buChar char="•"/>
              <a:defRPr/>
            </a:pPr>
            <a:r>
              <a:rPr sz="1500" dirty="0">
                <a:cs typeface="Calibri" pitchFamily="34" charset="0"/>
              </a:rPr>
              <a:t>Diagrams Tab</a:t>
            </a:r>
          </a:p>
          <a:p>
            <a:pPr marL="182880" indent="-182880" eaLnBrk="1" fontAlgn="auto" hangingPunct="1">
              <a:spcAft>
                <a:spcPts val="0"/>
              </a:spcAft>
              <a:buFont typeface="Arial" pitchFamily="34" charset="0"/>
              <a:buChar char="•"/>
              <a:defRPr/>
            </a:pPr>
            <a:r>
              <a:rPr sz="1500" dirty="0">
                <a:cs typeface="Calibri" pitchFamily="34" charset="0"/>
              </a:rPr>
              <a:t>History Tab</a:t>
            </a:r>
          </a:p>
          <a:p>
            <a:pPr marL="182880" indent="-182880" eaLnBrk="1" fontAlgn="auto" hangingPunct="1">
              <a:spcAft>
                <a:spcPts val="0"/>
              </a:spcAft>
              <a:buFont typeface="Arial" pitchFamily="34" charset="0"/>
              <a:buChar char="•"/>
              <a:defRPr/>
            </a:pPr>
            <a:r>
              <a:rPr sz="1500" dirty="0">
                <a:cs typeface="Calibri" pitchFamily="34" charset="0"/>
              </a:rPr>
              <a:t>Details </a:t>
            </a:r>
            <a:r>
              <a:rPr sz="1500" dirty="0" smtClean="0">
                <a:cs typeface="Calibri" pitchFamily="34" charset="0"/>
              </a:rPr>
              <a:t>Tab</a:t>
            </a:r>
            <a:endParaRPr lang="en-US" sz="1500" dirty="0" smtClean="0">
              <a:cs typeface="Calibri" pitchFamily="34" charset="0"/>
            </a:endParaRPr>
          </a:p>
          <a:p>
            <a:pPr marL="0" indent="0" eaLnBrk="1" fontAlgn="auto" hangingPunct="1">
              <a:spcAft>
                <a:spcPts val="0"/>
              </a:spcAft>
              <a:buFont typeface="Arial" pitchFamily="34" charset="0"/>
              <a:buNone/>
              <a:defRPr/>
            </a:pPr>
            <a:r>
              <a:rPr lang="en-US" sz="1500" b="1" dirty="0" smtClean="0"/>
              <a:t>Metrics </a:t>
            </a:r>
            <a:r>
              <a:rPr lang="en-US" sz="1500" b="1" dirty="0"/>
              <a:t>Tab: </a:t>
            </a:r>
          </a:p>
          <a:p>
            <a:pPr marL="0" indent="0" eaLnBrk="1" fontAlgn="auto" hangingPunct="1">
              <a:spcAft>
                <a:spcPts val="0"/>
              </a:spcAft>
              <a:buFont typeface="Arial" pitchFamily="34" charset="0"/>
              <a:buNone/>
              <a:defRPr/>
            </a:pPr>
            <a:r>
              <a:rPr sz="1500" dirty="0">
                <a:cs typeface="Calibri" pitchFamily="34" charset="0"/>
              </a:rPr>
              <a:t> </a:t>
            </a:r>
            <a:r>
              <a:rPr sz="1500" dirty="0" smtClean="0">
                <a:cs typeface="Calibri" pitchFamily="34" charset="0"/>
              </a:rPr>
              <a:t>The </a:t>
            </a:r>
            <a:r>
              <a:rPr sz="1500" dirty="0">
                <a:cs typeface="Calibri" pitchFamily="34" charset="0"/>
              </a:rPr>
              <a:t>scorecard is displayed in the Metrics tab of the metric studio. The user can create a scorecard by clicking on the ‘Scorecards’ appearing at the bottom of the left pane and clicking on ‘New Scorecards’ under a parent scorecard. The data from the </a:t>
            </a:r>
            <a:r>
              <a:rPr sz="1500" dirty="0" err="1">
                <a:cs typeface="Calibri" pitchFamily="34" charset="0"/>
              </a:rPr>
              <a:t>Cognos</a:t>
            </a:r>
            <a:r>
              <a:rPr sz="1500" dirty="0">
                <a:cs typeface="Calibri" pitchFamily="34" charset="0"/>
              </a:rPr>
              <a:t> content score is mapped to a scorecard by a metric designer. </a:t>
            </a:r>
          </a:p>
          <a:p>
            <a:pPr marL="0" indent="0" eaLnBrk="1" fontAlgn="auto" hangingPunct="1">
              <a:spcAft>
                <a:spcPts val="0"/>
              </a:spcAft>
              <a:buFont typeface="Arial" pitchFamily="34" charset="0"/>
              <a:buNone/>
              <a:defRPr/>
            </a:pPr>
            <a:r>
              <a:rPr sz="1500" dirty="0">
                <a:cs typeface="Calibri" pitchFamily="34" charset="0"/>
              </a:rPr>
              <a:t> </a:t>
            </a:r>
            <a:r>
              <a:rPr sz="1500" dirty="0" smtClean="0">
                <a:cs typeface="Calibri" pitchFamily="34" charset="0"/>
              </a:rPr>
              <a:t>Watch </a:t>
            </a:r>
            <a:r>
              <a:rPr sz="1500" dirty="0">
                <a:cs typeface="Calibri" pitchFamily="34" charset="0"/>
              </a:rPr>
              <a:t>List: A user can add the KPIs that he/she wants to monitor for analysis in the Watch List.</a:t>
            </a:r>
          </a:p>
        </p:txBody>
      </p:sp>
      <p:sp>
        <p:nvSpPr>
          <p:cNvPr id="2048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3CD4844-2FE4-42E4-80D0-933D850E9D4E}" type="slidenum">
              <a:rPr lang="en-US" smtClean="0">
                <a:solidFill>
                  <a:srgbClr val="FFFFFF"/>
                </a:solidFill>
              </a:rPr>
              <a:pPr eaLnBrk="1" hangingPunct="1"/>
              <a:t>14</a:t>
            </a:fld>
            <a:endParaRPr lang="en-US" smtClean="0">
              <a:solidFill>
                <a:srgbClr val="FFFFFF"/>
              </a:solidFill>
            </a:endParaRPr>
          </a:p>
        </p:txBody>
      </p:sp>
    </p:spTree>
    <p:extLst>
      <p:ext uri="{BB962C8B-B14F-4D97-AF65-F5344CB8AC3E}">
        <p14:creationId xmlns:p14="http://schemas.microsoft.com/office/powerpoint/2010/main" val="1217717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457200" y="903732"/>
            <a:ext cx="8229600" cy="857250"/>
          </a:xfrm>
        </p:spPr>
        <p:txBody>
          <a:bodyPr rtlCol="0">
            <a:noAutofit/>
          </a:bodyPr>
          <a:lstStyle/>
          <a:p>
            <a:pPr marL="0" indent="0" eaLnBrk="1" fontAlgn="auto" hangingPunct="1">
              <a:spcAft>
                <a:spcPts val="0"/>
              </a:spcAft>
              <a:buFont typeface="Arial" pitchFamily="34" charset="0"/>
              <a:buNone/>
              <a:defRPr/>
            </a:pPr>
            <a:r>
              <a:rPr sz="1500" dirty="0">
                <a:latin typeface="Calibri" pitchFamily="34" charset="0"/>
                <a:cs typeface="Calibri" pitchFamily="34" charset="0"/>
              </a:rPr>
              <a:t>The figure below shows the columns in a scorecard.</a:t>
            </a:r>
          </a:p>
          <a:p>
            <a:pPr marL="457200" indent="-457200" eaLnBrk="1" fontAlgn="auto" hangingPunct="1">
              <a:spcAft>
                <a:spcPts val="0"/>
              </a:spcAft>
              <a:buFont typeface="+mj-lt"/>
              <a:buAutoNum type="arabicPeriod"/>
              <a:defRPr/>
            </a:pPr>
            <a:r>
              <a:rPr sz="1500" dirty="0">
                <a:latin typeface="Calibri" pitchFamily="34" charset="0"/>
                <a:cs typeface="Calibri" pitchFamily="34" charset="0"/>
              </a:rPr>
              <a:t>Traffic Light Indicator/Status</a:t>
            </a:r>
          </a:p>
          <a:p>
            <a:pPr marL="457200" indent="-457200" eaLnBrk="1" fontAlgn="auto" hangingPunct="1">
              <a:spcAft>
                <a:spcPts val="0"/>
              </a:spcAft>
              <a:buFont typeface="+mj-lt"/>
              <a:buAutoNum type="arabicPeriod"/>
              <a:defRPr/>
            </a:pPr>
            <a:r>
              <a:rPr sz="1500" dirty="0">
                <a:latin typeface="Calibri" pitchFamily="34" charset="0"/>
                <a:cs typeface="Calibri" pitchFamily="34" charset="0"/>
              </a:rPr>
              <a:t>Trend Arrows</a:t>
            </a:r>
          </a:p>
          <a:p>
            <a:pPr marL="0" indent="0" eaLnBrk="1" fontAlgn="auto" hangingPunct="1">
              <a:spcAft>
                <a:spcPts val="0"/>
              </a:spcAft>
              <a:buFont typeface="Arial" pitchFamily="34" charset="0"/>
              <a:buNone/>
              <a:defRPr/>
            </a:pPr>
            <a:endParaRPr sz="1500" dirty="0">
              <a:latin typeface="Calibri" pitchFamily="34" charset="0"/>
              <a:cs typeface="Calibri" pitchFamily="34" charset="0"/>
            </a:endParaRPr>
          </a:p>
        </p:txBody>
      </p:sp>
      <p:sp>
        <p:nvSpPr>
          <p:cNvPr id="21507"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077A84-A352-4C74-B0B3-013572052A1D}" type="slidenum">
              <a:rPr lang="en-US" smtClean="0">
                <a:solidFill>
                  <a:srgbClr val="FFFFFF"/>
                </a:solidFill>
              </a:rPr>
              <a:pPr eaLnBrk="1" hangingPunct="1"/>
              <a:t>15</a:t>
            </a:fld>
            <a:endParaRPr lang="en-US" smtClean="0">
              <a:solidFill>
                <a:srgbClr val="FFFFFF"/>
              </a:solidFill>
            </a:endParaRPr>
          </a:p>
        </p:txBody>
      </p:sp>
      <p:pic>
        <p:nvPicPr>
          <p:cNvPr id="215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71472"/>
            <a:ext cx="8162925" cy="2836069"/>
          </a:xfrm>
          <a:prstGeom prst="rect">
            <a:avLst/>
          </a:prstGeom>
          <a:noFill/>
          <a:ln w="6350">
            <a:solidFill>
              <a:schemeClr val="tx1">
                <a:alpha val="85097"/>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685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887730"/>
            <a:ext cx="8229600" cy="3842766"/>
          </a:xfrm>
        </p:spPr>
        <p:txBody>
          <a:bodyPr/>
          <a:lstStyle/>
          <a:p>
            <a:pPr marL="0" indent="0" eaLnBrk="1" hangingPunct="1">
              <a:buFont typeface="Arial" charset="0"/>
              <a:buNone/>
            </a:pPr>
            <a:r>
              <a:rPr lang="en-US" sz="1500" u="sng" dirty="0" smtClean="0">
                <a:latin typeface="Calibri" pitchFamily="34" charset="0"/>
                <a:cs typeface="Calibri" pitchFamily="34" charset="0"/>
              </a:rPr>
              <a:t>Traffic Light Indicator/Status</a:t>
            </a:r>
            <a:r>
              <a:rPr lang="en-US" sz="1500" dirty="0" smtClean="0">
                <a:latin typeface="Calibri" pitchFamily="34" charset="0"/>
                <a:cs typeface="Calibri" pitchFamily="34" charset="0"/>
              </a:rPr>
              <a:t>: It highlights the performance of each KPI. It can be displayed in various </a:t>
            </a:r>
            <a:r>
              <a:rPr lang="en-US" sz="1500" dirty="0" err="1" smtClean="0">
                <a:latin typeface="Calibri" pitchFamily="34" charset="0"/>
                <a:cs typeface="Calibri" pitchFamily="34" charset="0"/>
              </a:rPr>
              <a:t>colours</a:t>
            </a:r>
            <a:r>
              <a:rPr lang="en-US" sz="1500" dirty="0" smtClean="0">
                <a:latin typeface="Calibri" pitchFamily="34" charset="0"/>
                <a:cs typeface="Calibri" pitchFamily="34" charset="0"/>
              </a:rPr>
              <a:t> (red, green and yellow) and shapes to indicate whether the KPI’s performance is good or bad.</a:t>
            </a:r>
          </a:p>
          <a:p>
            <a:pPr marL="0" indent="0" eaLnBrk="1" hangingPunct="1">
              <a:buFont typeface="Arial" charset="0"/>
              <a:buNone/>
            </a:pPr>
            <a:r>
              <a:rPr lang="en-US" sz="1500" dirty="0" smtClean="0">
                <a:latin typeface="Calibri" pitchFamily="34" charset="0"/>
                <a:cs typeface="Calibri" pitchFamily="34" charset="0"/>
              </a:rPr>
              <a:t> </a:t>
            </a:r>
          </a:p>
          <a:p>
            <a:pPr marL="0" indent="0" eaLnBrk="1" hangingPunct="1">
              <a:buFont typeface="Arial" charset="0"/>
              <a:buNone/>
            </a:pPr>
            <a:r>
              <a:rPr lang="en-US" sz="1500" u="sng" dirty="0" smtClean="0">
                <a:latin typeface="Calibri" pitchFamily="34" charset="0"/>
                <a:cs typeface="Calibri" pitchFamily="34" charset="0"/>
              </a:rPr>
              <a:t>Trend Arrows</a:t>
            </a:r>
            <a:r>
              <a:rPr lang="en-US" sz="1500" dirty="0" smtClean="0">
                <a:latin typeface="Calibri" pitchFamily="34" charset="0"/>
                <a:cs typeface="Calibri" pitchFamily="34" charset="0"/>
              </a:rPr>
              <a:t>: Trend arrows display the trend of a KPI between current and previous period values. An up arrow indicates increase in the performance of a KPI as compared to its previous performance. A down arrow indicates decrease in the performance of a KPI as compared to its previous performance. </a:t>
            </a:r>
          </a:p>
          <a:p>
            <a:pPr marL="0" indent="0" eaLnBrk="1" hangingPunct="1">
              <a:buFont typeface="Arial" charset="0"/>
              <a:buNone/>
            </a:pPr>
            <a:r>
              <a:rPr lang="en-US" sz="1500" dirty="0" smtClean="0">
                <a:latin typeface="Calibri" pitchFamily="34" charset="0"/>
                <a:cs typeface="Calibri" pitchFamily="34" charset="0"/>
              </a:rPr>
              <a:t> </a:t>
            </a:r>
          </a:p>
          <a:p>
            <a:pPr marL="0" indent="0" eaLnBrk="1" hangingPunct="1">
              <a:buFont typeface="Arial" charset="0"/>
              <a:buNone/>
            </a:pPr>
            <a:r>
              <a:rPr lang="en-US" sz="1500" u="sng" dirty="0" smtClean="0">
                <a:latin typeface="Calibri" pitchFamily="34" charset="0"/>
                <a:cs typeface="Calibri" pitchFamily="34" charset="0"/>
              </a:rPr>
              <a:t>Name</a:t>
            </a:r>
            <a:r>
              <a:rPr lang="en-US" sz="1500" dirty="0" smtClean="0">
                <a:latin typeface="Calibri" pitchFamily="34" charset="0"/>
                <a:cs typeface="Calibri" pitchFamily="34" charset="0"/>
              </a:rPr>
              <a:t>: This indicates the name of a KPI.</a:t>
            </a:r>
          </a:p>
          <a:p>
            <a:pPr marL="0" indent="0" eaLnBrk="1" hangingPunct="1">
              <a:buFont typeface="Arial" charset="0"/>
              <a:buNone/>
            </a:pPr>
            <a:r>
              <a:rPr lang="en-US" sz="1500" dirty="0" smtClean="0">
                <a:latin typeface="Calibri" pitchFamily="34" charset="0"/>
                <a:cs typeface="Calibri" pitchFamily="34" charset="0"/>
              </a:rPr>
              <a:t> </a:t>
            </a:r>
          </a:p>
          <a:p>
            <a:pPr marL="0" indent="0" eaLnBrk="1" hangingPunct="1">
              <a:buFont typeface="Arial" charset="0"/>
              <a:buNone/>
            </a:pPr>
            <a:r>
              <a:rPr lang="en-US" sz="1500" dirty="0" smtClean="0">
                <a:latin typeface="Calibri" pitchFamily="34" charset="0"/>
                <a:cs typeface="Calibri" pitchFamily="34" charset="0"/>
              </a:rPr>
              <a:t>The other columns like actual, target and variance represent the obtaine01d, expected and deviation from expected values to measure the performance of a KPI.</a:t>
            </a:r>
          </a:p>
          <a:p>
            <a:pPr marL="0" indent="0" eaLnBrk="1" hangingPunct="1">
              <a:buFont typeface="Arial" charset="0"/>
              <a:buNone/>
            </a:pPr>
            <a:r>
              <a:rPr lang="en-US" sz="1500" dirty="0" smtClean="0">
                <a:latin typeface="Calibri" pitchFamily="34" charset="0"/>
                <a:cs typeface="Calibri" pitchFamily="34" charset="0"/>
              </a:rPr>
              <a:t>The Filter drop down which appears at the upper left corner of metric studio scorecard displays various options to filter the data based on desired criteria and view the scorecard accordingly. The default selected value for Filter option is “No Filter”.</a:t>
            </a:r>
          </a:p>
        </p:txBody>
      </p:sp>
      <p:sp>
        <p:nvSpPr>
          <p:cNvPr id="22531"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4A91FA-78E1-466B-AB1C-E3AFEB98C186}" type="slidenum">
              <a:rPr lang="en-US" smtClean="0">
                <a:solidFill>
                  <a:srgbClr val="FFFFFF"/>
                </a:solidFill>
              </a:rPr>
              <a:pPr eaLnBrk="1" hangingPunct="1"/>
              <a:t>16</a:t>
            </a:fld>
            <a:endParaRPr lang="en-US" smtClean="0">
              <a:solidFill>
                <a:srgbClr val="FFFFFF"/>
              </a:solidFill>
            </a:endParaRPr>
          </a:p>
        </p:txBody>
      </p:sp>
    </p:spTree>
    <p:extLst>
      <p:ext uri="{BB962C8B-B14F-4D97-AF65-F5344CB8AC3E}">
        <p14:creationId xmlns:p14="http://schemas.microsoft.com/office/powerpoint/2010/main" val="355280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457200" y="887730"/>
            <a:ext cx="8229600" cy="514350"/>
          </a:xfrm>
        </p:spPr>
        <p:txBody>
          <a:bodyPr/>
          <a:lstStyle/>
          <a:p>
            <a:pPr marL="0" indent="0" eaLnBrk="1" hangingPunct="1">
              <a:buFont typeface="Arial" charset="0"/>
              <a:buNone/>
            </a:pPr>
            <a:r>
              <a:rPr lang="en-US" sz="1500" dirty="0" smtClean="0">
                <a:latin typeface="Calibri" pitchFamily="34" charset="0"/>
                <a:cs typeface="Calibri" pitchFamily="34" charset="0"/>
              </a:rPr>
              <a:t>In the below figure, the user can view KPI data by filtering it according to its performance criteria like excellent, average, poor etc.</a:t>
            </a:r>
          </a:p>
        </p:txBody>
      </p:sp>
      <p:sp>
        <p:nvSpPr>
          <p:cNvPr id="23555"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25C022-053A-43CE-B9E3-5ED1C4939C4A}" type="slidenum">
              <a:rPr lang="en-US" smtClean="0">
                <a:solidFill>
                  <a:srgbClr val="FFFFFF"/>
                </a:solidFill>
              </a:rPr>
              <a:pPr eaLnBrk="1" hangingPunct="1"/>
              <a:t>17</a:t>
            </a:fld>
            <a:endParaRPr lang="en-US" smtClean="0">
              <a:solidFill>
                <a:srgbClr val="FFFFFF"/>
              </a:solidFill>
            </a:endParaRP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521" y="1414703"/>
            <a:ext cx="7036624" cy="3385944"/>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05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57200" y="932688"/>
            <a:ext cx="8229600" cy="530352"/>
          </a:xfrm>
        </p:spPr>
        <p:txBody>
          <a:bodyPr/>
          <a:lstStyle/>
          <a:p>
            <a:pPr marL="0" indent="0" eaLnBrk="1" hangingPunct="1">
              <a:buFont typeface="Arial" charset="0"/>
              <a:buNone/>
            </a:pPr>
            <a:r>
              <a:rPr lang="en-US" sz="1500" dirty="0" smtClean="0">
                <a:latin typeface="Calibri" pitchFamily="34" charset="0"/>
                <a:cs typeface="Calibri" pitchFamily="34" charset="0"/>
              </a:rPr>
              <a:t>Suppose a user selects “Excellent” as a criteria, he/ she can view KPI data whose performance, indicated by traffic lights is excellent. This has been illustrated in the below figure.</a:t>
            </a:r>
          </a:p>
        </p:txBody>
      </p:sp>
      <p:sp>
        <p:nvSpPr>
          <p:cNvPr id="2457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79382CB-FD45-46B5-9652-667812A56CB4}" type="slidenum">
              <a:rPr lang="en-US" sz="1500" smtClean="0">
                <a:solidFill>
                  <a:srgbClr val="FFFFFF"/>
                </a:solidFill>
              </a:rPr>
              <a:pPr eaLnBrk="1" hangingPunct="1"/>
              <a:t>18</a:t>
            </a:fld>
            <a:endParaRPr lang="en-US" sz="1500" smtClean="0">
              <a:solidFill>
                <a:srgbClr val="FFFFFF"/>
              </a:solidFill>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51432"/>
            <a:ext cx="8185150" cy="3267075"/>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05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57200" y="835152"/>
            <a:ext cx="8229600" cy="1066800"/>
          </a:xfrm>
        </p:spPr>
        <p:txBody>
          <a:bodyPr/>
          <a:lstStyle/>
          <a:p>
            <a:pPr marL="6350" lvl="1" indent="0" eaLnBrk="1" hangingPunct="1">
              <a:buFont typeface="Arial" charset="0"/>
              <a:buNone/>
            </a:pPr>
            <a:r>
              <a:rPr lang="en-US" sz="1500" b="1" dirty="0" smtClean="0"/>
              <a:t>Projects Tab:</a:t>
            </a:r>
          </a:p>
          <a:p>
            <a:pPr marL="0" indent="0" eaLnBrk="1" hangingPunct="1">
              <a:buFont typeface="Arial" charset="0"/>
              <a:buNone/>
            </a:pPr>
            <a:r>
              <a:rPr lang="en-US" sz="1500" dirty="0" smtClean="0">
                <a:cs typeface="Calibri" pitchFamily="34" charset="0"/>
              </a:rPr>
              <a:t>  A project is used to track long term goals of an organization using metrics. The Project tab allows the user to create a project which contains the details relevant to a project like planned start date, planned finish, percentage of completion etc. </a:t>
            </a:r>
          </a:p>
          <a:p>
            <a:pPr marL="0" indent="0" eaLnBrk="1" hangingPunct="1">
              <a:buFont typeface="Arial" charset="0"/>
              <a:buNone/>
            </a:pPr>
            <a:endParaRPr lang="en-US" sz="1500" dirty="0" smtClean="0">
              <a:cs typeface="Calibri" pitchFamily="34" charset="0"/>
            </a:endParaRPr>
          </a:p>
        </p:txBody>
      </p:sp>
      <p:sp>
        <p:nvSpPr>
          <p:cNvPr id="2560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BA0847-61D8-4371-A12C-B42CC96E028D}" type="slidenum">
              <a:rPr lang="en-US" smtClean="0">
                <a:solidFill>
                  <a:srgbClr val="FFFFFF"/>
                </a:solidFill>
              </a:rPr>
              <a:pPr eaLnBrk="1" hangingPunct="1"/>
              <a:t>19</a:t>
            </a:fld>
            <a:endParaRPr lang="en-US" smtClean="0">
              <a:solidFill>
                <a:srgbClr val="FFFFFF"/>
              </a:solidFill>
            </a:endParaRP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35" y="1907117"/>
            <a:ext cx="8114346" cy="3037862"/>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96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259398"/>
            <a:ext cx="8520112" cy="533400"/>
          </a:xfrm>
        </p:spPr>
        <p:txBody>
          <a:bodyPr/>
          <a:lstStyle/>
          <a:p>
            <a:r>
              <a:rPr lang="en-US" dirty="0" smtClean="0"/>
              <a:t>Topics to be covered</a:t>
            </a:r>
            <a:endParaRPr lang="en-US" sz="1200" i="1" dirty="0" smtClean="0"/>
          </a:p>
        </p:txBody>
      </p:sp>
      <p:sp>
        <p:nvSpPr>
          <p:cNvPr id="3" name="TextBox 2"/>
          <p:cNvSpPr txBox="1"/>
          <p:nvPr/>
        </p:nvSpPr>
        <p:spPr>
          <a:xfrm>
            <a:off x="475488" y="1073866"/>
            <a:ext cx="7400544" cy="1246495"/>
          </a:xfrm>
          <a:prstGeom prst="rect">
            <a:avLst/>
          </a:prstGeom>
          <a:noFill/>
        </p:spPr>
        <p:txBody>
          <a:bodyPr wrap="square" rtlCol="0">
            <a:spAutoFit/>
          </a:bodyPr>
          <a:lstStyle>
            <a:defPPr>
              <a:defRPr lang="en-US"/>
            </a:defPPr>
            <a:lvl1pPr marL="285750" indent="-285750">
              <a:buFont typeface="Arial" pitchFamily="34" charset="0"/>
              <a:buChar char="•"/>
              <a:defRPr sz="1600"/>
            </a:lvl1pPr>
          </a:lstStyle>
          <a:p>
            <a:r>
              <a:rPr lang="en-US" sz="1500" dirty="0">
                <a:latin typeface="Calibri" pitchFamily="34" charset="0"/>
                <a:cs typeface="Calibri" pitchFamily="34" charset="0"/>
              </a:rPr>
              <a:t>Introduction to Metric Studio</a:t>
            </a:r>
          </a:p>
          <a:p>
            <a:r>
              <a:rPr lang="en-US" sz="1500" dirty="0">
                <a:latin typeface="Calibri" pitchFamily="34" charset="0"/>
                <a:cs typeface="Calibri" pitchFamily="34" charset="0"/>
              </a:rPr>
              <a:t>Terminologies used in Metric </a:t>
            </a:r>
            <a:r>
              <a:rPr lang="en-US" sz="1500" dirty="0" smtClean="0">
                <a:latin typeface="Calibri" pitchFamily="34" charset="0"/>
                <a:cs typeface="Calibri" pitchFamily="34" charset="0"/>
              </a:rPr>
              <a:t>Studio</a:t>
            </a:r>
          </a:p>
          <a:p>
            <a:r>
              <a:rPr lang="en-US" sz="1500" dirty="0">
                <a:latin typeface="Calibri" pitchFamily="34" charset="0"/>
                <a:cs typeface="Calibri" pitchFamily="34" charset="0"/>
              </a:rPr>
              <a:t>Metric </a:t>
            </a:r>
            <a:r>
              <a:rPr lang="en-US" sz="1500" dirty="0" smtClean="0">
                <a:latin typeface="Calibri" pitchFamily="34" charset="0"/>
                <a:cs typeface="Calibri" pitchFamily="34" charset="0"/>
              </a:rPr>
              <a:t>Studio</a:t>
            </a:r>
          </a:p>
          <a:p>
            <a:r>
              <a:rPr lang="en-US" sz="1500" dirty="0">
                <a:latin typeface="Calibri" pitchFamily="34" charset="0"/>
                <a:cs typeface="Calibri" pitchFamily="34" charset="0"/>
              </a:rPr>
              <a:t>Steps involved in creation of a Metric Studio Application</a:t>
            </a:r>
          </a:p>
          <a:p>
            <a:r>
              <a:rPr lang="en-US" sz="1500" dirty="0">
                <a:latin typeface="Calibri" pitchFamily="34" charset="0"/>
                <a:cs typeface="Calibri" pitchFamily="34" charset="0"/>
              </a:rPr>
              <a:t>New features in Metric Studio version 10.1.0</a:t>
            </a:r>
          </a:p>
        </p:txBody>
      </p:sp>
    </p:spTree>
    <p:extLst>
      <p:ext uri="{BB962C8B-B14F-4D97-AF65-F5344CB8AC3E}">
        <p14:creationId xmlns:p14="http://schemas.microsoft.com/office/powerpoint/2010/main" val="1692764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457200" y="797814"/>
            <a:ext cx="8229600" cy="835914"/>
          </a:xfrm>
        </p:spPr>
        <p:txBody>
          <a:bodyPr/>
          <a:lstStyle/>
          <a:p>
            <a:pPr marL="6350" lvl="1" indent="0" eaLnBrk="1" hangingPunct="1">
              <a:buFont typeface="Arial" charset="0"/>
              <a:buNone/>
            </a:pPr>
            <a:r>
              <a:rPr lang="en-US" sz="1500" b="1" dirty="0" smtClean="0"/>
              <a:t>Reports Tab:</a:t>
            </a:r>
          </a:p>
          <a:p>
            <a:pPr marL="0" indent="0" eaLnBrk="1" hangingPunct="1">
              <a:buFont typeface="Arial" charset="0"/>
              <a:buNone/>
            </a:pPr>
            <a:r>
              <a:rPr lang="en-US" sz="1500" dirty="0" smtClean="0">
                <a:cs typeface="Calibri" pitchFamily="34" charset="0"/>
              </a:rPr>
              <a:t> Reports tab displays reports which give certain information about the scorecard or a metric. The KPI data can be viewed as a report directly or we can link a report to the scorecard or a KPI.</a:t>
            </a:r>
          </a:p>
        </p:txBody>
      </p:sp>
      <p:sp>
        <p:nvSpPr>
          <p:cNvPr id="26627"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3CEBE7-22B7-4A09-B9FD-132035A4E539}" type="slidenum">
              <a:rPr lang="en-US" smtClean="0">
                <a:solidFill>
                  <a:srgbClr val="FFFFFF"/>
                </a:solidFill>
              </a:rPr>
              <a:pPr eaLnBrk="1" hangingPunct="1"/>
              <a:t>20</a:t>
            </a:fld>
            <a:endParaRPr lang="en-US" smtClean="0">
              <a:solidFill>
                <a:srgbClr val="FFFFFF"/>
              </a:solidFill>
            </a:endParaRP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6" y="1689355"/>
            <a:ext cx="8156575" cy="3107531"/>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88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457200" y="533400"/>
            <a:ext cx="8229600" cy="1051560"/>
          </a:xfrm>
        </p:spPr>
        <p:txBody>
          <a:bodyPr/>
          <a:lstStyle/>
          <a:p>
            <a:pPr marL="0" lvl="1" indent="0" eaLnBrk="1" hangingPunct="1">
              <a:buFont typeface="Arial" charset="0"/>
              <a:buNone/>
            </a:pPr>
            <a:r>
              <a:rPr lang="en-US" sz="1500" b="1" dirty="0" smtClean="0"/>
              <a:t>Diagrams Tab: </a:t>
            </a:r>
          </a:p>
          <a:p>
            <a:pPr marL="0" indent="0" eaLnBrk="1" hangingPunct="1">
              <a:buFont typeface="Arial" charset="0"/>
              <a:buNone/>
            </a:pPr>
            <a:r>
              <a:rPr lang="en-US" sz="1500" dirty="0" smtClean="0">
                <a:cs typeface="Calibri" pitchFamily="34" charset="0"/>
              </a:rPr>
              <a:t>A diagram in metric studio is a visual representation of data for a given KPI. When a user clicks on a KPI in the navigation pane of the screen, the control goes to the Diagrams tab. In the Diagrams tab, we can see two types of diagrams, namely, Strategy maps and Impact diagram.					</a:t>
            </a:r>
          </a:p>
        </p:txBody>
      </p:sp>
      <p:sp>
        <p:nvSpPr>
          <p:cNvPr id="27651"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3397666-A477-4EBD-85EB-355BF9D42492}" type="slidenum">
              <a:rPr lang="en-US" smtClean="0">
                <a:solidFill>
                  <a:srgbClr val="FFFFFF"/>
                </a:solidFill>
              </a:rPr>
              <a:pPr eaLnBrk="1" hangingPunct="1"/>
              <a:t>21</a:t>
            </a:fld>
            <a:endParaRPr lang="en-US" smtClean="0">
              <a:solidFill>
                <a:srgbClr val="FFFFFF"/>
              </a:solidFill>
            </a:endParaRPr>
          </a:p>
        </p:txBody>
      </p:sp>
      <p:pic>
        <p:nvPicPr>
          <p:cNvPr id="276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224" y="1618007"/>
            <a:ext cx="6420040" cy="3393386"/>
          </a:xfrm>
          <a:prstGeom prst="rect">
            <a:avLst/>
          </a:prstGeom>
          <a:noFill/>
          <a:ln w="6350">
            <a:solidFill>
              <a:schemeClr val="tx1">
                <a:alpha val="85097"/>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363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57200" y="463296"/>
            <a:ext cx="8229600" cy="1219200"/>
          </a:xfrm>
        </p:spPr>
        <p:txBody>
          <a:bodyPr/>
          <a:lstStyle/>
          <a:p>
            <a:pPr marL="0" indent="0" eaLnBrk="1" hangingPunct="1">
              <a:buFont typeface="Arial" charset="0"/>
              <a:buNone/>
            </a:pPr>
            <a:r>
              <a:rPr lang="en-US" sz="1500" u="sng" dirty="0" smtClean="0">
                <a:latin typeface="Calibri" pitchFamily="34" charset="0"/>
                <a:cs typeface="Calibri" pitchFamily="34" charset="0"/>
              </a:rPr>
              <a:t>Strategy Maps: </a:t>
            </a:r>
          </a:p>
          <a:p>
            <a:pPr marL="0" indent="0" eaLnBrk="1" hangingPunct="1">
              <a:buFont typeface="Arial" charset="0"/>
              <a:buNone/>
            </a:pPr>
            <a:r>
              <a:rPr lang="en-US" sz="1500" dirty="0" smtClean="0">
                <a:latin typeface="Calibri" pitchFamily="34" charset="0"/>
                <a:cs typeface="Calibri" pitchFamily="34" charset="0"/>
              </a:rPr>
              <a:t>The Strategy Maps display the KPIs/Metrics grouped into various perspectives of an organization. Example: Financial, Growth and Process Perspective. The Strategy Maps display the cause and effect relation between the various perspectives in a diagram format. The cause and effect relation between the metrics in various perspectives are indicated using arrows to show the relationships.</a:t>
            </a:r>
          </a:p>
        </p:txBody>
      </p:sp>
      <p:sp>
        <p:nvSpPr>
          <p:cNvPr id="28675"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BFFE35-A72A-495A-B950-F91326BAFF55}" type="slidenum">
              <a:rPr lang="en-US" smtClean="0">
                <a:solidFill>
                  <a:srgbClr val="FFFFFF"/>
                </a:solidFill>
              </a:rPr>
              <a:pPr eaLnBrk="1" hangingPunct="1"/>
              <a:t>22</a:t>
            </a:fld>
            <a:endParaRPr lang="en-US" smtClean="0">
              <a:solidFill>
                <a:srgbClr val="FFFFFF"/>
              </a:solidFill>
            </a:endParaRP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96" y="1728154"/>
            <a:ext cx="6185408" cy="327429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12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457200" y="524256"/>
            <a:ext cx="8229600" cy="1377696"/>
          </a:xfrm>
        </p:spPr>
        <p:txBody>
          <a:bodyPr/>
          <a:lstStyle/>
          <a:p>
            <a:pPr marL="0" indent="0" eaLnBrk="1" hangingPunct="1">
              <a:buFont typeface="Arial" charset="0"/>
              <a:buNone/>
            </a:pPr>
            <a:r>
              <a:rPr lang="en-US" sz="1500" u="sng" dirty="0" smtClean="0">
                <a:latin typeface="Calibri" pitchFamily="34" charset="0"/>
                <a:cs typeface="Calibri" pitchFamily="34" charset="0"/>
              </a:rPr>
              <a:t>Impact Diagrams: </a:t>
            </a:r>
          </a:p>
          <a:p>
            <a:pPr marL="0" indent="0" eaLnBrk="1" hangingPunct="1">
              <a:buFont typeface="Arial" charset="0"/>
              <a:buNone/>
            </a:pPr>
            <a:r>
              <a:rPr lang="en-US" sz="1500" dirty="0" smtClean="0">
                <a:latin typeface="Calibri" pitchFamily="34" charset="0"/>
                <a:cs typeface="Calibri" pitchFamily="34" charset="0"/>
              </a:rPr>
              <a:t>The impact/drill thru diagrams display all the KPIs or metrics that constitute or affect the KPI in the subsequent drill thru levels. The drill thru feature for a KPI is activated on single click on the KPI from the scorecard list.</a:t>
            </a:r>
          </a:p>
          <a:p>
            <a:pPr marL="0" indent="0" eaLnBrk="1" hangingPunct="1">
              <a:buFont typeface="Arial" charset="0"/>
              <a:buNone/>
            </a:pPr>
            <a:r>
              <a:rPr lang="en-US" sz="1500" dirty="0" smtClean="0">
                <a:latin typeface="Calibri" pitchFamily="34" charset="0"/>
                <a:cs typeface="Calibri" pitchFamily="34" charset="0"/>
              </a:rPr>
              <a:t> The drill thru levels for a KPI is presented visually using impact diagram as shown below:</a:t>
            </a:r>
          </a:p>
        </p:txBody>
      </p:sp>
      <p:sp>
        <p:nvSpPr>
          <p:cNvPr id="2969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39FA3DD-B5C4-4C0F-8B24-039D516FD0AD}" type="slidenum">
              <a:rPr lang="en-US" smtClean="0">
                <a:solidFill>
                  <a:srgbClr val="FFFFFF"/>
                </a:solidFill>
              </a:rPr>
              <a:pPr eaLnBrk="1" hangingPunct="1"/>
              <a:t>23</a:t>
            </a:fld>
            <a:endParaRPr lang="en-US" smtClean="0">
              <a:solidFill>
                <a:srgbClr val="FFFFFF"/>
              </a:solidFill>
            </a:endParaRP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2000251"/>
            <a:ext cx="5934075" cy="296465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618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457200" y="505206"/>
            <a:ext cx="8229600" cy="1028700"/>
          </a:xfrm>
        </p:spPr>
        <p:txBody>
          <a:bodyPr/>
          <a:lstStyle/>
          <a:p>
            <a:pPr marL="0" lvl="1" indent="0" eaLnBrk="1" hangingPunct="1">
              <a:buFont typeface="Arial" charset="0"/>
              <a:buNone/>
            </a:pPr>
            <a:r>
              <a:rPr lang="en-US" sz="1500" b="1" dirty="0" smtClean="0"/>
              <a:t>History Tab: </a:t>
            </a:r>
          </a:p>
          <a:p>
            <a:pPr marL="0" indent="0" eaLnBrk="1" hangingPunct="1">
              <a:buFont typeface="Arial" charset="0"/>
              <a:buNone/>
            </a:pPr>
            <a:r>
              <a:rPr lang="en-US" sz="1500" dirty="0" smtClean="0">
                <a:cs typeface="Calibri" pitchFamily="34" charset="0"/>
              </a:rPr>
              <a:t> The history tab for a selected KPI will display a trend analysis chart that includes the ability to scroll the reporting period displayed. The trend compares the KPI’s current performance with previous performance with respect to time. </a:t>
            </a:r>
          </a:p>
        </p:txBody>
      </p:sp>
      <p:sp>
        <p:nvSpPr>
          <p:cNvPr id="3072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B76EA79-B738-47F6-B7B8-016E4EF3254B}" type="slidenum">
              <a:rPr lang="en-US" smtClean="0">
                <a:solidFill>
                  <a:srgbClr val="FFFFFF"/>
                </a:solidFill>
              </a:rPr>
              <a:pPr eaLnBrk="1" hangingPunct="1"/>
              <a:t>24</a:t>
            </a:fld>
            <a:endParaRPr lang="en-US" smtClean="0">
              <a:solidFill>
                <a:srgbClr val="FFFFFF"/>
              </a:solidFill>
            </a:endParaRP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651" y="1585327"/>
            <a:ext cx="6588886" cy="341807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16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877824"/>
            <a:ext cx="8229600" cy="804672"/>
          </a:xfrm>
        </p:spPr>
        <p:txBody>
          <a:bodyPr/>
          <a:lstStyle/>
          <a:p>
            <a:pPr marL="0" lvl="1" indent="0" eaLnBrk="1" hangingPunct="1">
              <a:buFont typeface="Arial" charset="0"/>
              <a:buNone/>
            </a:pPr>
            <a:r>
              <a:rPr lang="en-US" sz="1500" b="1" dirty="0" smtClean="0"/>
              <a:t>Details Tab: </a:t>
            </a:r>
          </a:p>
          <a:p>
            <a:pPr marL="0" indent="0" eaLnBrk="1" hangingPunct="1">
              <a:buFont typeface="Arial" charset="0"/>
              <a:buNone/>
            </a:pPr>
            <a:r>
              <a:rPr lang="en-US" sz="1500" dirty="0" smtClean="0">
                <a:cs typeface="Calibri" pitchFamily="34" charset="0"/>
              </a:rPr>
              <a:t>Details tab allows us to modify an existing metric. To modify the metric, click the metric name appearing on the scorecard and then click the set properties button under the Details tab.</a:t>
            </a:r>
          </a:p>
        </p:txBody>
      </p:sp>
      <p:sp>
        <p:nvSpPr>
          <p:cNvPr id="31747"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928C9C-C8C3-43F4-84D8-73E600041ED2}" type="slidenum">
              <a:rPr lang="en-US" smtClean="0">
                <a:solidFill>
                  <a:srgbClr val="FFFFFF"/>
                </a:solidFill>
              </a:rPr>
              <a:pPr eaLnBrk="1" hangingPunct="1"/>
              <a:t>25</a:t>
            </a:fld>
            <a:endParaRPr lang="en-US" smtClean="0">
              <a:solidFill>
                <a:srgbClr val="FFFFFF"/>
              </a:solidFill>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588" y="1770412"/>
            <a:ext cx="7629525" cy="326945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659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229600" cy="342900"/>
          </a:xfrm>
        </p:spPr>
        <p:txBody>
          <a:bodyPr/>
          <a:lstStyle/>
          <a:p>
            <a:pPr eaLnBrk="1" fontAlgn="auto" hangingPunct="1">
              <a:spcAft>
                <a:spcPts val="0"/>
              </a:spcAft>
              <a:defRPr/>
            </a:pPr>
            <a:r>
              <a:rPr lang="en-US" b="1" dirty="0">
                <a:latin typeface="Calibri" pitchFamily="34" charset="0"/>
                <a:cs typeface="Calibri" pitchFamily="34" charset="0"/>
              </a:rPr>
              <a:t>Steps involved in creation of a Metric Studio Application:</a:t>
            </a:r>
          </a:p>
        </p:txBody>
      </p:sp>
      <p:sp>
        <p:nvSpPr>
          <p:cNvPr id="3" name="Content Placeholder 2"/>
          <p:cNvSpPr>
            <a:spLocks noGrp="1"/>
          </p:cNvSpPr>
          <p:nvPr>
            <p:ph idx="1"/>
          </p:nvPr>
        </p:nvSpPr>
        <p:spPr>
          <a:xfrm>
            <a:off x="457200" y="913638"/>
            <a:ext cx="8229600" cy="3670554"/>
          </a:xfrm>
        </p:spPr>
        <p:txBody>
          <a:bodyPr/>
          <a:lstStyle/>
          <a:p>
            <a:pPr marL="457200" indent="-457200" eaLnBrk="1" hangingPunct="1">
              <a:buFont typeface="+mj-lt"/>
              <a:buAutoNum type="arabicPeriod"/>
              <a:defRPr/>
            </a:pPr>
            <a:r>
              <a:rPr lang="en-US" sz="1500" dirty="0" smtClean="0">
                <a:latin typeface="Calibri" pitchFamily="34" charset="0"/>
                <a:cs typeface="Calibri" pitchFamily="34" charset="0"/>
              </a:rPr>
              <a:t>Create </a:t>
            </a:r>
            <a:r>
              <a:rPr lang="en-US" sz="1500" dirty="0">
                <a:latin typeface="Calibri" pitchFamily="34" charset="0"/>
                <a:cs typeface="Calibri" pitchFamily="34" charset="0"/>
              </a:rPr>
              <a:t>Metric Store</a:t>
            </a:r>
          </a:p>
          <a:p>
            <a:pPr marL="457200" indent="-457200" eaLnBrk="1" hangingPunct="1">
              <a:buFont typeface="+mj-lt"/>
              <a:buAutoNum type="arabicPeriod"/>
              <a:defRPr/>
            </a:pPr>
            <a:r>
              <a:rPr lang="en-US" sz="1500" dirty="0">
                <a:latin typeface="Calibri" pitchFamily="34" charset="0"/>
                <a:cs typeface="Calibri" pitchFamily="34" charset="0"/>
              </a:rPr>
              <a:t>Create </a:t>
            </a:r>
            <a:r>
              <a:rPr lang="en-US" sz="1500" dirty="0" err="1">
                <a:latin typeface="Calibri" pitchFamily="34" charset="0"/>
                <a:cs typeface="Calibri" pitchFamily="34" charset="0"/>
              </a:rPr>
              <a:t>Datasource</a:t>
            </a:r>
            <a:r>
              <a:rPr lang="en-US" sz="1500" dirty="0">
                <a:latin typeface="Calibri" pitchFamily="34" charset="0"/>
                <a:cs typeface="Calibri" pitchFamily="34" charset="0"/>
              </a:rPr>
              <a:t> Connection</a:t>
            </a:r>
          </a:p>
          <a:p>
            <a:pPr marL="457200" indent="-457200" eaLnBrk="1" hangingPunct="1">
              <a:buFont typeface="+mj-lt"/>
              <a:buAutoNum type="arabicPeriod"/>
              <a:defRPr/>
            </a:pPr>
            <a:r>
              <a:rPr lang="en-US" sz="1500" dirty="0">
                <a:latin typeface="Calibri" pitchFamily="34" charset="0"/>
                <a:cs typeface="Calibri" pitchFamily="34" charset="0"/>
              </a:rPr>
              <a:t>Create Metric package</a:t>
            </a:r>
          </a:p>
          <a:p>
            <a:pPr marL="457200" indent="-457200" eaLnBrk="1" hangingPunct="1">
              <a:buFont typeface="+mj-lt"/>
              <a:buAutoNum type="arabicPeriod"/>
              <a:defRPr/>
            </a:pPr>
            <a:r>
              <a:rPr lang="en-US" sz="1500" dirty="0">
                <a:latin typeface="Calibri" pitchFamily="34" charset="0"/>
                <a:cs typeface="Calibri" pitchFamily="34" charset="0"/>
              </a:rPr>
              <a:t>Create Scorecard</a:t>
            </a:r>
          </a:p>
          <a:p>
            <a:pPr marL="457200" indent="-457200" eaLnBrk="1" hangingPunct="1">
              <a:buFont typeface="+mj-lt"/>
              <a:buAutoNum type="arabicPeriod"/>
              <a:defRPr/>
            </a:pPr>
            <a:r>
              <a:rPr lang="en-US" sz="1500" dirty="0">
                <a:latin typeface="Calibri" pitchFamily="34" charset="0"/>
                <a:cs typeface="Calibri" pitchFamily="34" charset="0"/>
              </a:rPr>
              <a:t>Create Metric Type and Metric</a:t>
            </a:r>
          </a:p>
          <a:p>
            <a:pPr marL="457200" indent="-457200" eaLnBrk="1" hangingPunct="1">
              <a:buFont typeface="+mj-lt"/>
              <a:buAutoNum type="arabicPeriod"/>
              <a:defRPr/>
            </a:pPr>
            <a:r>
              <a:rPr lang="en-US" sz="1500" dirty="0">
                <a:latin typeface="Calibri" pitchFamily="34" charset="0"/>
                <a:cs typeface="Calibri" pitchFamily="34" charset="0"/>
              </a:rPr>
              <a:t>Setup Score Calculations and Other Settings under Tools</a:t>
            </a:r>
          </a:p>
          <a:p>
            <a:pPr marL="457200" indent="-457200" eaLnBrk="1" hangingPunct="1">
              <a:buFont typeface="+mj-lt"/>
              <a:buAutoNum type="arabicPeriod"/>
              <a:defRPr/>
            </a:pPr>
            <a:r>
              <a:rPr lang="en-US" sz="1500" dirty="0">
                <a:latin typeface="Calibri" pitchFamily="34" charset="0"/>
                <a:cs typeface="Calibri" pitchFamily="34" charset="0"/>
              </a:rPr>
              <a:t>Recalculate metric derived values</a:t>
            </a:r>
          </a:p>
          <a:p>
            <a:pPr marL="457200" indent="-457200" eaLnBrk="1" hangingPunct="1">
              <a:buFont typeface="+mj-lt"/>
              <a:buAutoNum type="arabicPeriod"/>
              <a:defRPr/>
            </a:pPr>
            <a:r>
              <a:rPr lang="en-US" sz="1500" dirty="0">
                <a:latin typeface="Calibri" pitchFamily="34" charset="0"/>
                <a:cs typeface="Calibri" pitchFamily="34" charset="0"/>
              </a:rPr>
              <a:t>Transfer data from staging into metric store</a:t>
            </a:r>
          </a:p>
          <a:p>
            <a:pPr marL="457200" indent="-457200" eaLnBrk="1" hangingPunct="1">
              <a:buFont typeface="+mj-lt"/>
              <a:buAutoNum type="arabicPeriod"/>
              <a:defRPr/>
            </a:pPr>
            <a:r>
              <a:rPr lang="en-US" sz="1500" dirty="0">
                <a:latin typeface="Calibri" pitchFamily="34" charset="0"/>
                <a:cs typeface="Calibri" pitchFamily="34" charset="0"/>
              </a:rPr>
              <a:t>Performance Analysis and Monitoring by Watch Lists, Strategy Maps, Impact     Diagrams, History Charts, etc.</a:t>
            </a:r>
          </a:p>
          <a:p>
            <a:pPr marL="0" indent="0" eaLnBrk="1" hangingPunct="1">
              <a:buFont typeface="Arial" charset="0"/>
              <a:buNone/>
              <a:defRPr/>
            </a:pPr>
            <a:r>
              <a:rPr lang="en-US" sz="1500" dirty="0">
                <a:latin typeface="Calibri" pitchFamily="34" charset="0"/>
                <a:cs typeface="Calibri" pitchFamily="34" charset="0"/>
              </a:rPr>
              <a:t> </a:t>
            </a:r>
            <a:r>
              <a:rPr lang="en-US" sz="1500" dirty="0" smtClean="0">
                <a:latin typeface="Calibri" pitchFamily="34" charset="0"/>
                <a:cs typeface="Calibri" pitchFamily="34" charset="0"/>
              </a:rPr>
              <a:t>The </a:t>
            </a:r>
            <a:r>
              <a:rPr lang="en-US" sz="1500" dirty="0">
                <a:latin typeface="Calibri" pitchFamily="34" charset="0"/>
                <a:cs typeface="Calibri" pitchFamily="34" charset="0"/>
              </a:rPr>
              <a:t>steps listed above to create an application in Metric Studio are illustrated with </a:t>
            </a:r>
            <a:r>
              <a:rPr lang="en-US" sz="1500" dirty="0" smtClean="0">
                <a:latin typeface="Calibri" pitchFamily="34" charset="0"/>
                <a:cs typeface="Calibri" pitchFamily="34" charset="0"/>
              </a:rPr>
              <a:t>the figures </a:t>
            </a:r>
            <a:r>
              <a:rPr lang="en-US" sz="1500" dirty="0">
                <a:latin typeface="Calibri" pitchFamily="34" charset="0"/>
                <a:cs typeface="Calibri" pitchFamily="34" charset="0"/>
              </a:rPr>
              <a:t>as </a:t>
            </a:r>
            <a:r>
              <a:rPr lang="en-US" sz="1500" dirty="0" smtClean="0">
                <a:latin typeface="Calibri" pitchFamily="34" charset="0"/>
                <a:cs typeface="Calibri" pitchFamily="34" charset="0"/>
              </a:rPr>
              <a:t>shown in the following slides.</a:t>
            </a:r>
            <a:endParaRPr lang="en-US" sz="1500" dirty="0">
              <a:latin typeface="Calibri" pitchFamily="34" charset="0"/>
              <a:cs typeface="Calibri" pitchFamily="34" charset="0"/>
            </a:endParaRPr>
          </a:p>
        </p:txBody>
      </p:sp>
      <p:sp>
        <p:nvSpPr>
          <p:cNvPr id="32772"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D4682D3-3F13-4F19-935D-C4EA92336FC1}" type="slidenum">
              <a:rPr lang="en-US" smtClean="0">
                <a:solidFill>
                  <a:srgbClr val="FFFFFF"/>
                </a:solidFill>
              </a:rPr>
              <a:pPr eaLnBrk="1" hangingPunct="1"/>
              <a:t>26</a:t>
            </a:fld>
            <a:endParaRPr lang="en-US" smtClean="0">
              <a:solidFill>
                <a:srgbClr val="FFFFFF"/>
              </a:solidFill>
            </a:endParaRPr>
          </a:p>
        </p:txBody>
      </p:sp>
    </p:spTree>
    <p:extLst>
      <p:ext uri="{BB962C8B-B14F-4D97-AF65-F5344CB8AC3E}">
        <p14:creationId xmlns:p14="http://schemas.microsoft.com/office/powerpoint/2010/main" val="335483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381000" y="926592"/>
            <a:ext cx="8229600" cy="487680"/>
          </a:xfrm>
        </p:spPr>
        <p:txBody>
          <a:bodyPr/>
          <a:lstStyle/>
          <a:p>
            <a:pPr marL="0" indent="0" eaLnBrk="1" hangingPunct="1">
              <a:buFont typeface="Arial" charset="0"/>
              <a:buNone/>
            </a:pPr>
            <a:r>
              <a:rPr lang="en-US" sz="1500" dirty="0" smtClean="0">
                <a:latin typeface="Calibri" pitchFamily="34" charset="0"/>
                <a:cs typeface="Calibri" pitchFamily="34" charset="0"/>
              </a:rPr>
              <a:t>When the user logs in to </a:t>
            </a:r>
            <a:r>
              <a:rPr lang="en-US" sz="1500" dirty="0" err="1" smtClean="0">
                <a:latin typeface="Calibri" pitchFamily="34" charset="0"/>
                <a:cs typeface="Calibri" pitchFamily="34" charset="0"/>
              </a:rPr>
              <a:t>Cognos</a:t>
            </a:r>
            <a:r>
              <a:rPr lang="en-US" sz="1500" dirty="0" smtClean="0">
                <a:latin typeface="Calibri" pitchFamily="34" charset="0"/>
                <a:cs typeface="Calibri" pitchFamily="34" charset="0"/>
              </a:rPr>
              <a:t>, a home page appears with a list of packages in the public folder. The public folder contains packages which can be viewed by users. This is shown as below: </a:t>
            </a:r>
          </a:p>
        </p:txBody>
      </p:sp>
      <p:sp>
        <p:nvSpPr>
          <p:cNvPr id="33795"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1AD93C-00FE-4549-9106-96D2CF5B2494}" type="slidenum">
              <a:rPr lang="en-US" smtClean="0">
                <a:solidFill>
                  <a:srgbClr val="FFFFFF"/>
                </a:solidFill>
              </a:rPr>
              <a:pPr eaLnBrk="1" hangingPunct="1"/>
              <a:t>27</a:t>
            </a:fld>
            <a:endParaRPr lang="en-US" smtClean="0">
              <a:solidFill>
                <a:srgbClr val="FFFFFF"/>
              </a:solidFill>
            </a:endParaRPr>
          </a:p>
        </p:txBody>
      </p:sp>
      <p:pic>
        <p:nvPicPr>
          <p:cNvPr id="337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509141"/>
            <a:ext cx="7948612" cy="3457575"/>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903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853440"/>
            <a:ext cx="8229600" cy="463296"/>
          </a:xfrm>
        </p:spPr>
        <p:txBody>
          <a:bodyPr/>
          <a:lstStyle/>
          <a:p>
            <a:pPr marL="0" indent="0" eaLnBrk="1" hangingPunct="1">
              <a:buFont typeface="Arial" charset="0"/>
              <a:buNone/>
            </a:pPr>
            <a:r>
              <a:rPr lang="en-US" sz="1500" dirty="0" smtClean="0">
                <a:latin typeface="Calibri" pitchFamily="34" charset="0"/>
                <a:cs typeface="Calibri" pitchFamily="34" charset="0"/>
              </a:rPr>
              <a:t>When the user clicks on the Metric studio appearing at the top of the screen, the following page appears. </a:t>
            </a:r>
          </a:p>
        </p:txBody>
      </p:sp>
      <p:sp>
        <p:nvSpPr>
          <p:cNvPr id="3481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0ABD4F4-9B12-48A9-A540-70BC982FFC10}" type="slidenum">
              <a:rPr lang="en-US" smtClean="0">
                <a:solidFill>
                  <a:srgbClr val="FFFFFF"/>
                </a:solidFill>
              </a:rPr>
              <a:pPr eaLnBrk="1" hangingPunct="1"/>
              <a:t>28</a:t>
            </a:fld>
            <a:endParaRPr lang="en-US" smtClean="0">
              <a:solidFill>
                <a:srgbClr val="FFFFFF"/>
              </a:solidFill>
            </a:endParaRPr>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365028"/>
            <a:ext cx="8272462" cy="3650456"/>
          </a:xfrm>
          <a:prstGeom prst="rect">
            <a:avLst/>
          </a:prstGeom>
          <a:solidFill>
            <a:srgbClr val="000000"/>
          </a:solidFill>
          <a:ln w="6350">
            <a:solidFill>
              <a:srgbClr val="000000">
                <a:alpha val="85097"/>
              </a:srgbClr>
            </a:solidFill>
            <a:miter lim="800000"/>
            <a:headEnd/>
            <a:tailEnd/>
          </a:ln>
        </p:spPr>
      </p:pic>
    </p:spTree>
    <p:extLst>
      <p:ext uri="{BB962C8B-B14F-4D97-AF65-F5344CB8AC3E}">
        <p14:creationId xmlns:p14="http://schemas.microsoft.com/office/powerpoint/2010/main" val="361978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457200" y="816864"/>
            <a:ext cx="8229600" cy="999744"/>
          </a:xfrm>
        </p:spPr>
        <p:txBody>
          <a:bodyPr/>
          <a:lstStyle/>
          <a:p>
            <a:pPr marL="0" indent="0" eaLnBrk="1" hangingPunct="1">
              <a:buFont typeface="Arial" charset="0"/>
              <a:buNone/>
            </a:pPr>
            <a:r>
              <a:rPr lang="en-US" sz="1500" u="sng" dirty="0" smtClean="0"/>
              <a:t>Creating a metric package:</a:t>
            </a:r>
          </a:p>
          <a:p>
            <a:pPr marL="0" indent="0" eaLnBrk="1" hangingPunct="1">
              <a:buFont typeface="Arial" charset="0"/>
              <a:buNone/>
            </a:pPr>
            <a:r>
              <a:rPr lang="en-US" sz="1500" dirty="0" smtClean="0">
                <a:cs typeface="Calibri" pitchFamily="34" charset="0"/>
              </a:rPr>
              <a:t>The user is presented with a list of packages to select for creating an application. The user can also create a new metric package by clicking on the link that can be seen at the right bottom corner of the screen. When the user clicks on the ‘New Metric Package’ link, the following page appears. </a:t>
            </a:r>
          </a:p>
        </p:txBody>
      </p:sp>
      <p:sp>
        <p:nvSpPr>
          <p:cNvPr id="3584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B9654AE-1AA2-4B50-A5BF-AB6C1CB3E647}" type="slidenum">
              <a:rPr lang="en-US" smtClean="0">
                <a:solidFill>
                  <a:srgbClr val="FFFFFF"/>
                </a:solidFill>
              </a:rPr>
              <a:pPr eaLnBrk="1" hangingPunct="1"/>
              <a:t>29</a:t>
            </a:fld>
            <a:endParaRPr lang="en-US" smtClean="0">
              <a:solidFill>
                <a:srgbClr val="FFFFFF"/>
              </a:solidFill>
            </a:endParaRPr>
          </a:p>
        </p:txBody>
      </p:sp>
      <p:pic>
        <p:nvPicPr>
          <p:cNvPr id="358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42" y="1905763"/>
            <a:ext cx="8375650" cy="313610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799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3558"/>
            <a:ext cx="8229600" cy="514350"/>
          </a:xfrm>
        </p:spPr>
        <p:txBody>
          <a:bodyPr/>
          <a:lstStyle/>
          <a:p>
            <a:pPr eaLnBrk="1" fontAlgn="auto" hangingPunct="1">
              <a:spcAft>
                <a:spcPts val="0"/>
              </a:spcAft>
              <a:defRPr/>
            </a:pPr>
            <a:r>
              <a:rPr lang="en-US" b="1" dirty="0" smtClean="0">
                <a:latin typeface="Calibri" pitchFamily="34" charset="0"/>
                <a:cs typeface="Calibri" pitchFamily="34" charset="0"/>
              </a:rPr>
              <a:t>Introduction</a:t>
            </a:r>
            <a:endParaRPr lang="en-US" dirty="0" smtClean="0">
              <a:latin typeface="Calibri" pitchFamily="34" charset="0"/>
              <a:cs typeface="Calibri" pitchFamily="34" charset="0"/>
            </a:endParaRPr>
          </a:p>
        </p:txBody>
      </p:sp>
      <p:sp>
        <p:nvSpPr>
          <p:cNvPr id="9219" name="Content Placeholder 1"/>
          <p:cNvSpPr>
            <a:spLocks noGrp="1"/>
          </p:cNvSpPr>
          <p:nvPr>
            <p:ph idx="1"/>
          </p:nvPr>
        </p:nvSpPr>
        <p:spPr>
          <a:xfrm>
            <a:off x="457200" y="926592"/>
            <a:ext cx="8229600" cy="3771900"/>
          </a:xfrm>
        </p:spPr>
        <p:txBody>
          <a:bodyPr/>
          <a:lstStyle/>
          <a:p>
            <a:pPr marL="0" indent="0" eaLnBrk="1" hangingPunct="1">
              <a:buFont typeface="Arial" charset="0"/>
              <a:buNone/>
            </a:pPr>
            <a:r>
              <a:rPr lang="en-US" sz="1500" dirty="0" err="1" smtClean="0">
                <a:latin typeface="Calibri" pitchFamily="34" charset="0"/>
                <a:cs typeface="Calibri" pitchFamily="34" charset="0"/>
              </a:rPr>
              <a:t>Cognos</a:t>
            </a:r>
            <a:r>
              <a:rPr lang="en-US" sz="1500" dirty="0" smtClean="0">
                <a:latin typeface="Calibri" pitchFamily="34" charset="0"/>
                <a:cs typeface="Calibri" pitchFamily="34" charset="0"/>
              </a:rPr>
              <a:t> 8 BI is a Business Intelligence tool consisting of a suite of modules which transforms raw data into useful information for business decision making process. It is used for creation, management and deployment of queries, reports, scorecards, dashboards etc.</a:t>
            </a:r>
          </a:p>
          <a:p>
            <a:pPr marL="0" indent="0" eaLnBrk="1" hangingPunct="1">
              <a:buFont typeface="Arial" charset="0"/>
              <a:buNone/>
            </a:pPr>
            <a:r>
              <a:rPr lang="en-US" sz="1500" u="sng" dirty="0" err="1" smtClean="0">
                <a:latin typeface="Calibri" pitchFamily="34" charset="0"/>
                <a:cs typeface="Calibri" pitchFamily="34" charset="0"/>
              </a:rPr>
              <a:t>Cognos</a:t>
            </a:r>
            <a:r>
              <a:rPr lang="en-US" sz="1500" u="sng" dirty="0" smtClean="0">
                <a:latin typeface="Calibri" pitchFamily="34" charset="0"/>
                <a:cs typeface="Calibri" pitchFamily="34" charset="0"/>
              </a:rPr>
              <a:t> 8 BI Modules:</a:t>
            </a:r>
          </a:p>
          <a:p>
            <a:pPr marL="0" lvl="1" indent="0" eaLnBrk="1" hangingPunct="1">
              <a:buFont typeface="Arial" charset="0"/>
              <a:buNone/>
            </a:pPr>
            <a:r>
              <a:rPr lang="en-US" sz="1500" b="1" dirty="0" smtClean="0">
                <a:latin typeface="Calibri" pitchFamily="34" charset="0"/>
                <a:cs typeface="Calibri" pitchFamily="34" charset="0"/>
              </a:rPr>
              <a:t>Metric Studio:</a:t>
            </a:r>
          </a:p>
          <a:p>
            <a:pPr marL="0" indent="0" eaLnBrk="1" hangingPunct="1">
              <a:buFont typeface="Arial" charset="0"/>
              <a:buNone/>
            </a:pPr>
            <a:r>
              <a:rPr lang="en-US" sz="1500" dirty="0" smtClean="0">
                <a:latin typeface="Calibri" pitchFamily="34" charset="0"/>
                <a:cs typeface="Calibri" pitchFamily="34" charset="0"/>
              </a:rPr>
              <a:t>Metric Studio is a performance tool for managing, monitoring and analyzing metrics, projects, and other performance measures within an organization. A user who has access to metric studio is referred to as a Business Manager.</a:t>
            </a:r>
          </a:p>
          <a:p>
            <a:pPr marL="0" lvl="1" indent="0" eaLnBrk="1" hangingPunct="1">
              <a:buFont typeface="Arial" charset="0"/>
              <a:buNone/>
            </a:pPr>
            <a:r>
              <a:rPr lang="en-US" sz="1500" b="1" dirty="0" smtClean="0">
                <a:latin typeface="Calibri" pitchFamily="34" charset="0"/>
                <a:cs typeface="Calibri" pitchFamily="34" charset="0"/>
              </a:rPr>
              <a:t>Report Studio:</a:t>
            </a:r>
            <a:endParaRPr lang="en-US" sz="1500" b="1" i="1" dirty="0" smtClean="0">
              <a:latin typeface="Calibri" pitchFamily="34" charset="0"/>
              <a:cs typeface="Calibri" pitchFamily="34" charset="0"/>
            </a:endParaRPr>
          </a:p>
          <a:p>
            <a:pPr marL="0" indent="0" eaLnBrk="1" hangingPunct="1">
              <a:buFont typeface="Arial" charset="0"/>
              <a:buNone/>
            </a:pPr>
            <a:r>
              <a:rPr lang="en-US" sz="1500" dirty="0" smtClean="0">
                <a:latin typeface="Calibri" pitchFamily="34" charset="0"/>
                <a:cs typeface="Calibri" pitchFamily="34" charset="0"/>
              </a:rPr>
              <a:t>Report Studio is a Web-based tool used to build multiple-page, multiple-query reports against multiple databases. With Report Studio, one can create any report that an organization requires, such as invoices, statements, and weekly sales and inventory reports. A user who has access to report studio is referred to as a Professional Author.</a:t>
            </a:r>
          </a:p>
        </p:txBody>
      </p:sp>
      <p:sp>
        <p:nvSpPr>
          <p:cNvPr id="9220"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9479B2E-AEFF-4E4C-BF26-CFECC913EF87}" type="slidenum">
              <a:rPr lang="en-US" smtClean="0">
                <a:solidFill>
                  <a:srgbClr val="FFFFFF"/>
                </a:solidFill>
              </a:rPr>
              <a:pPr eaLnBrk="1" hangingPunct="1"/>
              <a:t>3</a:t>
            </a:fld>
            <a:endParaRPr lang="en-US" smtClean="0">
              <a:solidFill>
                <a:srgbClr val="FFFFFF"/>
              </a:solidFill>
            </a:endParaRPr>
          </a:p>
        </p:txBody>
      </p:sp>
    </p:spTree>
    <p:extLst>
      <p:ext uri="{BB962C8B-B14F-4D97-AF65-F5344CB8AC3E}">
        <p14:creationId xmlns:p14="http://schemas.microsoft.com/office/powerpoint/2010/main" val="3956051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457200" y="816864"/>
            <a:ext cx="8229600" cy="1182624"/>
          </a:xfrm>
        </p:spPr>
        <p:txBody>
          <a:bodyPr/>
          <a:lstStyle/>
          <a:p>
            <a:pPr marL="0" indent="0" eaLnBrk="1" hangingPunct="1">
              <a:buFont typeface="Arial" charset="0"/>
              <a:buNone/>
            </a:pPr>
            <a:r>
              <a:rPr lang="en-US" sz="1500" dirty="0" smtClean="0">
                <a:latin typeface="Calibri" pitchFamily="34" charset="0"/>
                <a:cs typeface="Calibri" pitchFamily="34" charset="0"/>
              </a:rPr>
              <a:t>The user is required to specify a name for the package. The ‘Description’ and ‘Screen Tip’ fields are optional. After specifying the package details, click on ‘Next’ button appearing at the bottom of the screen. The user then goes to next page where he/she should choose the data source to obtain data from the metric store. The user can also create a new data source by clicking on the link appearing at the right bottom of the screen as shown in the figure below: </a:t>
            </a:r>
          </a:p>
        </p:txBody>
      </p:sp>
      <p:sp>
        <p:nvSpPr>
          <p:cNvPr id="36867"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F01517-1CFE-4559-BADF-5F9CB12E3C9E}" type="slidenum">
              <a:rPr lang="en-US" smtClean="0">
                <a:solidFill>
                  <a:srgbClr val="FFFFFF"/>
                </a:solidFill>
              </a:rPr>
              <a:pPr eaLnBrk="1" hangingPunct="1"/>
              <a:t>30</a:t>
            </a:fld>
            <a:endParaRPr lang="en-US" smtClean="0">
              <a:solidFill>
                <a:srgbClr val="FFFFFF"/>
              </a:solidFill>
            </a:endParaRPr>
          </a:p>
        </p:txBody>
      </p:sp>
      <p:pic>
        <p:nvPicPr>
          <p:cNvPr id="368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00" y="2009711"/>
            <a:ext cx="7245476" cy="3087562"/>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3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457200" y="940308"/>
            <a:ext cx="8229600" cy="876300"/>
          </a:xfrm>
        </p:spPr>
        <p:txBody>
          <a:bodyPr/>
          <a:lstStyle/>
          <a:p>
            <a:pPr marL="0" indent="0" eaLnBrk="1" hangingPunct="1">
              <a:buFont typeface="Arial" charset="0"/>
              <a:buNone/>
            </a:pPr>
            <a:r>
              <a:rPr lang="en-US" sz="1500" dirty="0" smtClean="0">
                <a:latin typeface="Calibri" pitchFamily="34" charset="0"/>
                <a:cs typeface="Calibri" pitchFamily="34" charset="0"/>
              </a:rPr>
              <a:t>If the metric store has not been initialized, the following screen appears requiring the user to specify the business calendar settings. </a:t>
            </a:r>
          </a:p>
          <a:p>
            <a:pPr marL="0" indent="0" eaLnBrk="1" hangingPunct="1">
              <a:buFont typeface="Arial" charset="0"/>
              <a:buNone/>
            </a:pPr>
            <a:r>
              <a:rPr lang="en-US" sz="1500" dirty="0" smtClean="0">
                <a:latin typeface="Calibri" pitchFamily="34" charset="0"/>
                <a:cs typeface="Calibri" pitchFamily="34" charset="0"/>
              </a:rPr>
              <a:t>Click on the ‘Next’ button to specify the business calendar settings.</a:t>
            </a:r>
          </a:p>
        </p:txBody>
      </p:sp>
      <p:sp>
        <p:nvSpPr>
          <p:cNvPr id="37891"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D71E8B5-F652-487B-A14A-010FC7B954E7}" type="slidenum">
              <a:rPr lang="en-US" smtClean="0">
                <a:solidFill>
                  <a:srgbClr val="FFFFFF"/>
                </a:solidFill>
              </a:rPr>
              <a:pPr eaLnBrk="1" hangingPunct="1"/>
              <a:t>31</a:t>
            </a:fld>
            <a:endParaRPr lang="en-US" smtClean="0">
              <a:solidFill>
                <a:srgbClr val="FFFFFF"/>
              </a:solidFill>
            </a:endParaRPr>
          </a:p>
        </p:txBody>
      </p:sp>
      <p:pic>
        <p:nvPicPr>
          <p:cNvPr id="37892" name="Picture 5"/>
          <p:cNvPicPr>
            <a:picLocks noChangeAspect="1" noChangeArrowheads="1"/>
          </p:cNvPicPr>
          <p:nvPr/>
        </p:nvPicPr>
        <p:blipFill>
          <a:blip r:embed="rId2">
            <a:extLst>
              <a:ext uri="{28A0092B-C50C-407E-A947-70E740481C1C}">
                <a14:useLocalDpi xmlns:a14="http://schemas.microsoft.com/office/drawing/2010/main" val="0"/>
              </a:ext>
            </a:extLst>
          </a:blip>
          <a:srcRect b="31114"/>
          <a:stretch>
            <a:fillRect/>
          </a:stretch>
        </p:blipFill>
        <p:spPr bwMode="auto">
          <a:xfrm>
            <a:off x="687388" y="2116074"/>
            <a:ext cx="7389812" cy="2321719"/>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33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533400" y="867156"/>
            <a:ext cx="8229600" cy="1278636"/>
          </a:xfrm>
        </p:spPr>
        <p:txBody>
          <a:bodyPr/>
          <a:lstStyle/>
          <a:p>
            <a:pPr marL="0" indent="0" eaLnBrk="1" hangingPunct="1">
              <a:buFont typeface="Arial" charset="0"/>
              <a:buNone/>
            </a:pPr>
            <a:r>
              <a:rPr lang="en-US" sz="1500" dirty="0" smtClean="0">
                <a:latin typeface="Calibri" pitchFamily="34" charset="0"/>
                <a:cs typeface="Calibri" pitchFamily="34" charset="0"/>
              </a:rPr>
              <a:t>The business calendar settings contain a combination of years, months, weeks, days etc. Metric studio uses the business calendar defined to monitor the performance of the organization. The user should choose the type of business calendar. The business calendars supported in metric studio are Standard Gregorian calendar, Manufacturing calendar, Custom calendar from files</a:t>
            </a:r>
          </a:p>
          <a:p>
            <a:pPr marL="0" indent="0" eaLnBrk="1" hangingPunct="1">
              <a:buFont typeface="Arial" charset="0"/>
              <a:buNone/>
            </a:pPr>
            <a:r>
              <a:rPr lang="en-US" sz="1500" dirty="0" smtClean="0">
                <a:latin typeface="Calibri" pitchFamily="34" charset="0"/>
                <a:cs typeface="Calibri" pitchFamily="34" charset="0"/>
              </a:rPr>
              <a:t>Choose the type of business calendar as shown in the figure below. </a:t>
            </a:r>
          </a:p>
        </p:txBody>
      </p:sp>
      <p:sp>
        <p:nvSpPr>
          <p:cNvPr id="38915"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47AC39A-A11C-4EA2-9E98-788BAF34422B}" type="slidenum">
              <a:rPr lang="en-US" smtClean="0">
                <a:solidFill>
                  <a:srgbClr val="FFFFFF"/>
                </a:solidFill>
              </a:rPr>
              <a:pPr eaLnBrk="1" hangingPunct="1"/>
              <a:t>32</a:t>
            </a:fld>
            <a:endParaRPr lang="en-US" smtClean="0">
              <a:solidFill>
                <a:srgbClr val="FFFFFF"/>
              </a:solidFill>
            </a:endParaRPr>
          </a:p>
        </p:txBody>
      </p:sp>
      <p:pic>
        <p:nvPicPr>
          <p:cNvPr id="38916" name="Picture 5"/>
          <p:cNvPicPr>
            <a:picLocks noChangeAspect="1" noChangeArrowheads="1"/>
          </p:cNvPicPr>
          <p:nvPr/>
        </p:nvPicPr>
        <p:blipFill>
          <a:blip r:embed="rId2">
            <a:extLst>
              <a:ext uri="{28A0092B-C50C-407E-A947-70E740481C1C}">
                <a14:useLocalDpi xmlns:a14="http://schemas.microsoft.com/office/drawing/2010/main" val="0"/>
              </a:ext>
            </a:extLst>
          </a:blip>
          <a:srcRect b="29558"/>
          <a:stretch>
            <a:fillRect/>
          </a:stretch>
        </p:blipFill>
        <p:spPr bwMode="auto">
          <a:xfrm>
            <a:off x="752476" y="2263283"/>
            <a:ext cx="7629525" cy="2452688"/>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28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457200" y="968502"/>
            <a:ext cx="8229600" cy="982218"/>
          </a:xfrm>
        </p:spPr>
        <p:txBody>
          <a:bodyPr/>
          <a:lstStyle/>
          <a:p>
            <a:pPr marL="0" indent="0" eaLnBrk="1" hangingPunct="1">
              <a:buFont typeface="Arial" charset="0"/>
              <a:buNone/>
            </a:pPr>
            <a:r>
              <a:rPr lang="en-US" sz="1500" dirty="0" smtClean="0">
                <a:latin typeface="Calibri" pitchFamily="34" charset="0"/>
                <a:cs typeface="Calibri" pitchFamily="34" charset="0"/>
              </a:rPr>
              <a:t>Once the business calendar type is chosen, click on the ‘Next’ button. The following screen appears where the user is required to choose the level in business calendar which can be Years, Quarters, Months, Weeks and Days. The user can also choose a combination of these levels. The metric store and data will be stored and displayed only for the specified levels. </a:t>
            </a:r>
          </a:p>
        </p:txBody>
      </p:sp>
      <p:sp>
        <p:nvSpPr>
          <p:cNvPr id="3993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69C45CC-636E-4B04-970E-ECDA2A936D50}" type="slidenum">
              <a:rPr lang="en-US" smtClean="0">
                <a:solidFill>
                  <a:srgbClr val="FFFFFF"/>
                </a:solidFill>
              </a:rPr>
              <a:pPr eaLnBrk="1" hangingPunct="1"/>
              <a:t>33</a:t>
            </a:fld>
            <a:endParaRPr lang="en-US" smtClean="0">
              <a:solidFill>
                <a:srgbClr val="FFFFFF"/>
              </a:solidFill>
            </a:endParaRPr>
          </a:p>
        </p:txBody>
      </p:sp>
      <p:pic>
        <p:nvPicPr>
          <p:cNvPr id="39940" name="Picture 5"/>
          <p:cNvPicPr>
            <a:picLocks noChangeAspect="1" noChangeArrowheads="1"/>
          </p:cNvPicPr>
          <p:nvPr/>
        </p:nvPicPr>
        <p:blipFill>
          <a:blip r:embed="rId2">
            <a:extLst>
              <a:ext uri="{28A0092B-C50C-407E-A947-70E740481C1C}">
                <a14:useLocalDpi xmlns:a14="http://schemas.microsoft.com/office/drawing/2010/main" val="0"/>
              </a:ext>
            </a:extLst>
          </a:blip>
          <a:srcRect b="42004"/>
          <a:stretch>
            <a:fillRect/>
          </a:stretch>
        </p:blipFill>
        <p:spPr bwMode="auto">
          <a:xfrm>
            <a:off x="401638" y="2387061"/>
            <a:ext cx="8285162" cy="2064544"/>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11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457200" y="989076"/>
            <a:ext cx="8229600" cy="857250"/>
          </a:xfrm>
        </p:spPr>
        <p:txBody>
          <a:bodyPr/>
          <a:lstStyle/>
          <a:p>
            <a:pPr marL="0" indent="0" eaLnBrk="1" hangingPunct="1">
              <a:buFont typeface="Arial" charset="0"/>
              <a:buNone/>
            </a:pPr>
            <a:r>
              <a:rPr lang="en-US" sz="1500" dirty="0" smtClean="0">
                <a:latin typeface="Calibri" pitchFamily="34" charset="0"/>
                <a:cs typeface="Calibri" pitchFamily="34" charset="0"/>
              </a:rPr>
              <a:t>Click on the ‘Next’ button to specify business calendar details. This includes ‘Start date of the earliest year’ and the ‘Number of years to add’ to store the data.</a:t>
            </a:r>
          </a:p>
          <a:p>
            <a:pPr marL="0" indent="0" eaLnBrk="1" hangingPunct="1">
              <a:buFont typeface="Arial" charset="0"/>
              <a:buNone/>
            </a:pPr>
            <a:r>
              <a:rPr lang="en-US" sz="1500" dirty="0" smtClean="0">
                <a:latin typeface="Calibri" pitchFamily="34" charset="0"/>
                <a:cs typeface="Calibri" pitchFamily="34" charset="0"/>
              </a:rPr>
              <a:t>This is illustrated with help of figure as shown below: </a:t>
            </a:r>
          </a:p>
        </p:txBody>
      </p:sp>
      <p:sp>
        <p:nvSpPr>
          <p:cNvPr id="4096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486C59E-3114-41BB-9257-868DBB2FB0FA}" type="slidenum">
              <a:rPr lang="en-US" smtClean="0">
                <a:solidFill>
                  <a:srgbClr val="FFFFFF"/>
                </a:solidFill>
              </a:rPr>
              <a:pPr eaLnBrk="1" hangingPunct="1"/>
              <a:t>34</a:t>
            </a:fld>
            <a:endParaRPr lang="en-US" smtClean="0">
              <a:solidFill>
                <a:srgbClr val="FFFFFF"/>
              </a:solidFill>
            </a:endParaRPr>
          </a:p>
        </p:txBody>
      </p:sp>
      <p:pic>
        <p:nvPicPr>
          <p:cNvPr id="40964" name="Picture 5"/>
          <p:cNvPicPr>
            <a:picLocks noChangeAspect="1" noChangeArrowheads="1"/>
          </p:cNvPicPr>
          <p:nvPr/>
        </p:nvPicPr>
        <p:blipFill>
          <a:blip r:embed="rId2">
            <a:extLst>
              <a:ext uri="{28A0092B-C50C-407E-A947-70E740481C1C}">
                <a14:useLocalDpi xmlns:a14="http://schemas.microsoft.com/office/drawing/2010/main" val="0"/>
              </a:ext>
            </a:extLst>
          </a:blip>
          <a:srcRect b="38179"/>
          <a:stretch>
            <a:fillRect/>
          </a:stretch>
        </p:blipFill>
        <p:spPr bwMode="auto">
          <a:xfrm>
            <a:off x="417513" y="2003394"/>
            <a:ext cx="7994650" cy="2493169"/>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247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457200" y="794004"/>
            <a:ext cx="8229600" cy="973836"/>
          </a:xfrm>
        </p:spPr>
        <p:txBody>
          <a:bodyPr/>
          <a:lstStyle/>
          <a:p>
            <a:pPr marL="0" indent="0" eaLnBrk="1" hangingPunct="1">
              <a:buFont typeface="Arial" charset="0"/>
              <a:buNone/>
            </a:pPr>
            <a:r>
              <a:rPr lang="en-US" sz="1500" dirty="0" smtClean="0">
                <a:cs typeface="Calibri" pitchFamily="34" charset="0"/>
              </a:rPr>
              <a:t>Click on the ‘Next’ button to view the summary to initialize the metric store. The </a:t>
            </a:r>
            <a:r>
              <a:rPr lang="en-US" sz="1500" dirty="0">
                <a:cs typeface="Calibri" pitchFamily="34" charset="0"/>
              </a:rPr>
              <a:t>following</a:t>
            </a:r>
            <a:r>
              <a:rPr lang="en-US" sz="1500" dirty="0" smtClean="0">
                <a:cs typeface="Calibri" pitchFamily="34" charset="0"/>
              </a:rPr>
              <a:t> page appears which gives a summary of the settings defined so far viz., the data source details and business calendar settings. Click on ‘Initialize’ button. This will initialize the metric store.  The user can change the settings by clicking on ‘Back’ button. </a:t>
            </a:r>
          </a:p>
        </p:txBody>
      </p:sp>
      <p:sp>
        <p:nvSpPr>
          <p:cNvPr id="41987"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2C390E-4E90-447E-9CCE-FC6C023B44C6}" type="slidenum">
              <a:rPr lang="en-US" smtClean="0">
                <a:solidFill>
                  <a:srgbClr val="FFFFFF"/>
                </a:solidFill>
              </a:rPr>
              <a:pPr eaLnBrk="1" hangingPunct="1"/>
              <a:t>35</a:t>
            </a:fld>
            <a:endParaRPr lang="en-US" smtClean="0">
              <a:solidFill>
                <a:srgbClr val="FFFFFF"/>
              </a:solidFill>
            </a:endParaRPr>
          </a:p>
        </p:txBody>
      </p:sp>
      <p:pic>
        <p:nvPicPr>
          <p:cNvPr id="41988" name="Picture 5"/>
          <p:cNvPicPr>
            <a:picLocks noChangeAspect="1" noChangeArrowheads="1"/>
          </p:cNvPicPr>
          <p:nvPr/>
        </p:nvPicPr>
        <p:blipFill>
          <a:blip r:embed="rId2">
            <a:extLst>
              <a:ext uri="{28A0092B-C50C-407E-A947-70E740481C1C}">
                <a14:useLocalDpi xmlns:a14="http://schemas.microsoft.com/office/drawing/2010/main" val="0"/>
              </a:ext>
            </a:extLst>
          </a:blip>
          <a:srcRect b="15555"/>
          <a:stretch>
            <a:fillRect/>
          </a:stretch>
        </p:blipFill>
        <p:spPr bwMode="auto">
          <a:xfrm>
            <a:off x="829056" y="1762427"/>
            <a:ext cx="7790688" cy="3310812"/>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34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457200" y="834390"/>
            <a:ext cx="8229600" cy="957834"/>
          </a:xfrm>
        </p:spPr>
        <p:txBody>
          <a:bodyPr/>
          <a:lstStyle/>
          <a:p>
            <a:pPr marL="0" indent="0" eaLnBrk="1" hangingPunct="1">
              <a:buFont typeface="Arial" charset="0"/>
              <a:buNone/>
            </a:pPr>
            <a:r>
              <a:rPr lang="en-US" sz="1500" dirty="0" smtClean="0">
                <a:latin typeface="Calibri" pitchFamily="34" charset="0"/>
                <a:cs typeface="Calibri" pitchFamily="34" charset="0"/>
              </a:rPr>
              <a:t>After the creation of a metric package, the user can create a scorecard and metric type by clicking on the ‘Scorecards’ and ‘Metric Types’ which appears at the left bottom corner of navigation pane in metric studio. Click on the metric package created. The following screen appears with the metric package name on the screen.</a:t>
            </a:r>
          </a:p>
        </p:txBody>
      </p:sp>
      <p:sp>
        <p:nvSpPr>
          <p:cNvPr id="43011"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F1A5A9-7C37-4A14-A53B-33760CB24AE8}" type="slidenum">
              <a:rPr lang="en-US" smtClean="0">
                <a:solidFill>
                  <a:srgbClr val="FFFFFF"/>
                </a:solidFill>
              </a:rPr>
              <a:pPr eaLnBrk="1" hangingPunct="1"/>
              <a:t>36</a:t>
            </a:fld>
            <a:endParaRPr lang="en-US" smtClean="0">
              <a:solidFill>
                <a:srgbClr val="FFFFFF"/>
              </a:solidFill>
            </a:endParaRPr>
          </a:p>
        </p:txBody>
      </p:sp>
      <p:pic>
        <p:nvPicPr>
          <p:cNvPr id="430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037" y="1775222"/>
            <a:ext cx="6379844" cy="3333712"/>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16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457200" y="829056"/>
            <a:ext cx="8229600" cy="999744"/>
          </a:xfrm>
        </p:spPr>
        <p:txBody>
          <a:bodyPr/>
          <a:lstStyle/>
          <a:p>
            <a:pPr marL="0" indent="0" eaLnBrk="1" hangingPunct="1">
              <a:buFont typeface="Arial" charset="0"/>
              <a:buNone/>
            </a:pPr>
            <a:r>
              <a:rPr lang="en-US" sz="1500" u="sng" dirty="0" smtClean="0"/>
              <a:t>Creating a Scorecard:</a:t>
            </a:r>
          </a:p>
          <a:p>
            <a:pPr marL="0" indent="0" eaLnBrk="1" hangingPunct="1">
              <a:buFont typeface="Arial" charset="0"/>
              <a:buNone/>
            </a:pPr>
            <a:r>
              <a:rPr lang="en-US" sz="1500" dirty="0" smtClean="0">
                <a:cs typeface="Calibri" pitchFamily="34" charset="0"/>
              </a:rPr>
              <a:t>To create a scorecard, click on the ‘Scorecards’ which appears at the left bottom corner of the navigation pane in metric studio. A list of scorecards already created, appear in the pane under the parent scorecard. This can be seen in the figure below:</a:t>
            </a:r>
          </a:p>
        </p:txBody>
      </p:sp>
      <p:sp>
        <p:nvSpPr>
          <p:cNvPr id="44035"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E85EC48-A5A3-43C7-A18B-DCED6247132A}" type="slidenum">
              <a:rPr lang="en-US" smtClean="0">
                <a:solidFill>
                  <a:srgbClr val="FFFFFF"/>
                </a:solidFill>
              </a:rPr>
              <a:pPr eaLnBrk="1" hangingPunct="1"/>
              <a:t>37</a:t>
            </a:fld>
            <a:endParaRPr lang="en-US" smtClean="0">
              <a:solidFill>
                <a:srgbClr val="FFFFFF"/>
              </a:solidFill>
            </a:endParaRPr>
          </a:p>
        </p:txBody>
      </p:sp>
      <p:pic>
        <p:nvPicPr>
          <p:cNvPr id="440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043" y="1902334"/>
            <a:ext cx="6650392" cy="3169538"/>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000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457200" y="928116"/>
            <a:ext cx="8229600" cy="742188"/>
          </a:xfrm>
        </p:spPr>
        <p:txBody>
          <a:bodyPr/>
          <a:lstStyle/>
          <a:p>
            <a:pPr marL="0" indent="0" eaLnBrk="1" hangingPunct="1">
              <a:buFont typeface="Arial" charset="0"/>
              <a:buNone/>
            </a:pPr>
            <a:r>
              <a:rPr lang="en-US" sz="1500" dirty="0" smtClean="0">
                <a:latin typeface="Calibri" pitchFamily="34" charset="0"/>
                <a:cs typeface="Calibri" pitchFamily="34" charset="0"/>
              </a:rPr>
              <a:t>The user can view the details of a scorecard by clicking on the desired scorecards. The user can see the scorecard description, owner of the scorecard as well as permissions for other users in the ‘Details’ tab. This is illustrated in the figure below:</a:t>
            </a:r>
          </a:p>
        </p:txBody>
      </p:sp>
      <p:sp>
        <p:nvSpPr>
          <p:cNvPr id="4505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5171EAF-B5DC-4248-B9FC-D546B766F7FC}" type="slidenum">
              <a:rPr lang="en-US" smtClean="0">
                <a:solidFill>
                  <a:srgbClr val="FFFFFF"/>
                </a:solidFill>
              </a:rPr>
              <a:pPr eaLnBrk="1" hangingPunct="1"/>
              <a:t>38</a:t>
            </a:fld>
            <a:endParaRPr lang="en-US" smtClean="0">
              <a:solidFill>
                <a:srgbClr val="FFFFFF"/>
              </a:solidFill>
            </a:endParaRPr>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6" y="1765888"/>
            <a:ext cx="7629525" cy="326945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7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200" y="801624"/>
            <a:ext cx="8229600" cy="1636776"/>
          </a:xfrm>
        </p:spPr>
        <p:txBody>
          <a:bodyPr/>
          <a:lstStyle/>
          <a:p>
            <a:pPr marL="0" indent="0" eaLnBrk="1" hangingPunct="1">
              <a:buFont typeface="Arial" charset="0"/>
              <a:buNone/>
            </a:pPr>
            <a:r>
              <a:rPr lang="en-US" sz="1500" dirty="0" smtClean="0">
                <a:latin typeface="Calibri" pitchFamily="34" charset="0"/>
                <a:cs typeface="Calibri" pitchFamily="34" charset="0"/>
              </a:rPr>
              <a:t>To create a new scorecard, click on ‘New Scorecard’ symbol appearing at the top in the navigation pane below the ‘Scorecards’ </a:t>
            </a:r>
            <a:r>
              <a:rPr lang="en-US" sz="1500" dirty="0" err="1" smtClean="0">
                <a:latin typeface="Calibri" pitchFamily="34" charset="0"/>
                <a:cs typeface="Calibri" pitchFamily="34" charset="0"/>
              </a:rPr>
              <a:t>tab.The</a:t>
            </a:r>
            <a:r>
              <a:rPr lang="en-US" sz="1500" dirty="0" smtClean="0">
                <a:latin typeface="Calibri" pitchFamily="34" charset="0"/>
                <a:cs typeface="Calibri" pitchFamily="34" charset="0"/>
              </a:rPr>
              <a:t> user should provide name and description for the scorecard. The description could include technical details like data source information. He/she can also choose the language to display the scorecard, change the owner of the scorecard and set permissions to define the security for the scorecard. The figure also shows a field ‘Identification code’ for the scorecard. The user can type a code for his scorecard. If the user does not specify any code, then the Identification code for a scorecard is automatically generated by the Metric studio. Click on ‘Ok’ to create the scorecard.</a:t>
            </a:r>
          </a:p>
        </p:txBody>
      </p:sp>
      <p:sp>
        <p:nvSpPr>
          <p:cNvPr id="4608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704334-BEDF-4F2F-AA31-83E75F605B0B}" type="slidenum">
              <a:rPr lang="en-US" smtClean="0">
                <a:solidFill>
                  <a:srgbClr val="FFFFFF"/>
                </a:solidFill>
              </a:rPr>
              <a:pPr eaLnBrk="1" hangingPunct="1"/>
              <a:t>39</a:t>
            </a:fld>
            <a:endParaRPr lang="en-US" smtClean="0">
              <a:solidFill>
                <a:srgbClr val="FFFFFF"/>
              </a:solidFill>
            </a:endParaRP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981" y="2442891"/>
            <a:ext cx="6117716" cy="263582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635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53746"/>
            <a:ext cx="8229600" cy="571500"/>
          </a:xfrm>
        </p:spPr>
        <p:txBody>
          <a:bodyPr/>
          <a:lstStyle/>
          <a:p>
            <a:pPr eaLnBrk="1" fontAlgn="auto" hangingPunct="1">
              <a:spcAft>
                <a:spcPts val="0"/>
              </a:spcAft>
              <a:defRPr/>
            </a:pPr>
            <a:r>
              <a:rPr lang="en-US" b="1" dirty="0" smtClean="0">
                <a:latin typeface="Calibri" pitchFamily="34" charset="0"/>
                <a:cs typeface="Calibri" pitchFamily="34" charset="0"/>
              </a:rPr>
              <a:t>Introduction (contd..)</a:t>
            </a:r>
            <a:endParaRPr lang="en-US" b="1" dirty="0">
              <a:latin typeface="Calibri" pitchFamily="34" charset="0"/>
              <a:cs typeface="Calibri" pitchFamily="34" charset="0"/>
            </a:endParaRPr>
          </a:p>
        </p:txBody>
      </p:sp>
      <p:sp>
        <p:nvSpPr>
          <p:cNvPr id="10243" name="Content Placeholder 2"/>
          <p:cNvSpPr>
            <a:spLocks noGrp="1"/>
          </p:cNvSpPr>
          <p:nvPr>
            <p:ph idx="1"/>
          </p:nvPr>
        </p:nvSpPr>
        <p:spPr>
          <a:xfrm>
            <a:off x="457200" y="1028700"/>
            <a:ext cx="8229600" cy="3486150"/>
          </a:xfrm>
        </p:spPr>
        <p:txBody>
          <a:bodyPr/>
          <a:lstStyle/>
          <a:p>
            <a:pPr marL="0" lvl="1" indent="0" eaLnBrk="1" hangingPunct="1">
              <a:buFont typeface="Arial" charset="0"/>
              <a:buNone/>
            </a:pPr>
            <a:r>
              <a:rPr lang="en-US" sz="1500" b="1" dirty="0" smtClean="0">
                <a:latin typeface="Calibri" pitchFamily="34" charset="0"/>
                <a:cs typeface="Calibri" pitchFamily="34" charset="0"/>
              </a:rPr>
              <a:t>Event Studio:</a:t>
            </a:r>
          </a:p>
          <a:p>
            <a:pPr marL="0" indent="0" eaLnBrk="1" hangingPunct="1">
              <a:buFont typeface="Arial" charset="0"/>
              <a:buNone/>
            </a:pPr>
            <a:r>
              <a:rPr lang="en-US" sz="1500" dirty="0" smtClean="0">
                <a:latin typeface="Calibri" pitchFamily="34" charset="0"/>
                <a:cs typeface="Calibri" pitchFamily="34" charset="0"/>
              </a:rPr>
              <a:t>Event Studio is a tool which monitors the user defined events and executes the tasks accordingly. The access to event studio is included for Professional Authors.</a:t>
            </a:r>
          </a:p>
          <a:p>
            <a:pPr marL="0" lvl="1" indent="0" eaLnBrk="1" hangingPunct="1">
              <a:buFont typeface="Arial" charset="0"/>
              <a:buNone/>
            </a:pPr>
            <a:r>
              <a:rPr lang="en-US" sz="1500" b="1" dirty="0" smtClean="0">
                <a:latin typeface="Calibri" pitchFamily="34" charset="0"/>
                <a:cs typeface="Calibri" pitchFamily="34" charset="0"/>
              </a:rPr>
              <a:t>Analysis Studio:</a:t>
            </a:r>
          </a:p>
          <a:p>
            <a:pPr marL="0" indent="0" eaLnBrk="1" hangingPunct="1">
              <a:buFont typeface="Arial" charset="0"/>
              <a:buNone/>
            </a:pPr>
            <a:r>
              <a:rPr lang="en-US" sz="1500" dirty="0" smtClean="0">
                <a:latin typeface="Calibri" pitchFamily="34" charset="0"/>
                <a:cs typeface="Calibri" pitchFamily="34" charset="0"/>
              </a:rPr>
              <a:t>Analysis Studio is a tool used for complex data analysis to forecast and observe the data trends. A user who has access to analysis studio is referred to as a Business Analyst.</a:t>
            </a:r>
          </a:p>
          <a:p>
            <a:pPr marL="0" lvl="1" indent="0" eaLnBrk="1" hangingPunct="1">
              <a:buFont typeface="Arial" charset="0"/>
              <a:buNone/>
            </a:pPr>
            <a:r>
              <a:rPr lang="en-US" sz="1500" b="1" dirty="0" smtClean="0">
                <a:latin typeface="Calibri" pitchFamily="34" charset="0"/>
                <a:cs typeface="Calibri" pitchFamily="34" charset="0"/>
              </a:rPr>
              <a:t>Query Studio: </a:t>
            </a:r>
            <a:endParaRPr lang="en-US" sz="1500" b="1" i="1" dirty="0" smtClean="0">
              <a:latin typeface="Calibri" pitchFamily="34" charset="0"/>
              <a:cs typeface="Calibri" pitchFamily="34" charset="0"/>
            </a:endParaRPr>
          </a:p>
          <a:p>
            <a:pPr marL="0" indent="0" eaLnBrk="1" hangingPunct="1">
              <a:buFont typeface="Arial" charset="0"/>
              <a:buNone/>
            </a:pPr>
            <a:r>
              <a:rPr lang="en-US" sz="1500" dirty="0" smtClean="0">
                <a:latin typeface="Calibri" pitchFamily="34" charset="0"/>
                <a:cs typeface="Calibri" pitchFamily="34" charset="0"/>
              </a:rPr>
              <a:t>Query Studio is an </a:t>
            </a:r>
            <a:r>
              <a:rPr lang="en-US" sz="1500" dirty="0" err="1" smtClean="0">
                <a:latin typeface="Calibri" pitchFamily="34" charset="0"/>
                <a:cs typeface="Calibri" pitchFamily="34" charset="0"/>
              </a:rPr>
              <a:t>adhoc</a:t>
            </a:r>
            <a:r>
              <a:rPr lang="en-US" sz="1500" dirty="0" smtClean="0">
                <a:latin typeface="Calibri" pitchFamily="34" charset="0"/>
                <a:cs typeface="Calibri" pitchFamily="34" charset="0"/>
              </a:rPr>
              <a:t> query tool which allows the user to access information easily. The user can create reports; view them in a variety of formats using the multiple options that are available in the query studio. For example, one can group the data, sort, filter the data, create summaries, display charts, export the data and perform calculations. A user who has access to query studio is referred to as a Business Author.</a:t>
            </a:r>
          </a:p>
          <a:p>
            <a:pPr marL="0" indent="0" eaLnBrk="1" hangingPunct="1">
              <a:buFont typeface="Arial" charset="0"/>
              <a:buNone/>
            </a:pPr>
            <a:endParaRPr lang="en-US" sz="1500" dirty="0" smtClean="0">
              <a:latin typeface="Calibri" pitchFamily="34" charset="0"/>
              <a:cs typeface="Calibri" pitchFamily="34" charset="0"/>
            </a:endParaRPr>
          </a:p>
          <a:p>
            <a:pPr marL="0" indent="0" eaLnBrk="1" hangingPunct="1">
              <a:buFont typeface="Arial" charset="0"/>
              <a:buNone/>
            </a:pPr>
            <a:endParaRPr lang="en-US" sz="1500" dirty="0" smtClean="0">
              <a:latin typeface="Calibri" pitchFamily="34" charset="0"/>
              <a:cs typeface="Calibri" pitchFamily="34" charset="0"/>
            </a:endParaRPr>
          </a:p>
        </p:txBody>
      </p:sp>
      <p:sp>
        <p:nvSpPr>
          <p:cNvPr id="10244"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A20967B-F4F2-4A93-811C-4744C7C04989}" type="slidenum">
              <a:rPr lang="en-US" smtClean="0">
                <a:solidFill>
                  <a:srgbClr val="FFFFFF"/>
                </a:solidFill>
              </a:rPr>
              <a:pPr eaLnBrk="1" hangingPunct="1"/>
              <a:t>4</a:t>
            </a:fld>
            <a:endParaRPr lang="en-US" smtClean="0">
              <a:solidFill>
                <a:srgbClr val="FFFFFF"/>
              </a:solidFill>
            </a:endParaRPr>
          </a:p>
        </p:txBody>
      </p:sp>
    </p:spTree>
    <p:extLst>
      <p:ext uri="{BB962C8B-B14F-4D97-AF65-F5344CB8AC3E}">
        <p14:creationId xmlns:p14="http://schemas.microsoft.com/office/powerpoint/2010/main" val="207383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57200" y="879348"/>
            <a:ext cx="8229600" cy="498348"/>
          </a:xfrm>
        </p:spPr>
        <p:txBody>
          <a:bodyPr/>
          <a:lstStyle/>
          <a:p>
            <a:pPr marL="0" indent="0" eaLnBrk="1" hangingPunct="1">
              <a:buFont typeface="Arial" charset="0"/>
              <a:buNone/>
            </a:pPr>
            <a:r>
              <a:rPr lang="en-US" sz="1500" dirty="0" smtClean="0">
                <a:latin typeface="Calibri" pitchFamily="34" charset="0"/>
                <a:cs typeface="Calibri" pitchFamily="34" charset="0"/>
              </a:rPr>
              <a:t>We can now see the scorecard with the specified name in the left pane of the metric studio. Clicking on the name of the scorecard will display the scorecard details defined by the user as shown below:</a:t>
            </a:r>
          </a:p>
        </p:txBody>
      </p:sp>
      <p:sp>
        <p:nvSpPr>
          <p:cNvPr id="47107"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6D22E94-9E69-4C27-9013-B1133BBC1846}" type="slidenum">
              <a:rPr lang="en-US" smtClean="0">
                <a:solidFill>
                  <a:srgbClr val="FFFFFF"/>
                </a:solidFill>
              </a:rPr>
              <a:pPr eaLnBrk="1" hangingPunct="1"/>
              <a:t>40</a:t>
            </a:fld>
            <a:endParaRPr lang="en-US" smtClean="0">
              <a:solidFill>
                <a:srgbClr val="FFFFFF"/>
              </a:solidFill>
            </a:endParaRP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6" y="1433893"/>
            <a:ext cx="7800975" cy="3700463"/>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091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457200" y="841248"/>
            <a:ext cx="8229600" cy="1243584"/>
          </a:xfrm>
        </p:spPr>
        <p:txBody>
          <a:bodyPr/>
          <a:lstStyle/>
          <a:p>
            <a:pPr marL="0" indent="0" eaLnBrk="1" hangingPunct="1">
              <a:buFont typeface="Arial" charset="0"/>
              <a:buNone/>
            </a:pPr>
            <a:r>
              <a:rPr lang="en-US" sz="1500" u="sng" dirty="0" smtClean="0"/>
              <a:t>Creating a Metric Type:</a:t>
            </a:r>
          </a:p>
          <a:p>
            <a:pPr marL="0" indent="0" eaLnBrk="1" hangingPunct="1">
              <a:buFont typeface="Arial" charset="0"/>
              <a:buNone/>
            </a:pPr>
            <a:r>
              <a:rPr lang="en-US" sz="1500" dirty="0" smtClean="0">
                <a:cs typeface="Calibri" pitchFamily="34" charset="0"/>
              </a:rPr>
              <a:t>To create a metric type, click on the ‘Metric Types’ which appears at the left bottom corner of the navigation pane in metric studio. A list of metric types already created, appear in the navigation pane. This can be seen in the figure </a:t>
            </a:r>
            <a:r>
              <a:rPr lang="en-US" sz="1500" dirty="0" err="1" smtClean="0">
                <a:cs typeface="Calibri" pitchFamily="34" charset="0"/>
              </a:rPr>
              <a:t>below:To</a:t>
            </a:r>
            <a:r>
              <a:rPr lang="en-US" sz="1500" dirty="0" smtClean="0">
                <a:cs typeface="Calibri" pitchFamily="34" charset="0"/>
              </a:rPr>
              <a:t> create a new metric type, click on ‘New Metric Type’ symbol appearing at the top in the navigation pane below the ‘Metric Types’ tab.</a:t>
            </a:r>
          </a:p>
        </p:txBody>
      </p:sp>
      <p:sp>
        <p:nvSpPr>
          <p:cNvPr id="48131"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AFD7E97-7B39-439A-AAA6-91B3D6B19EC6}" type="slidenum">
              <a:rPr lang="en-US" smtClean="0">
                <a:solidFill>
                  <a:srgbClr val="FFFFFF"/>
                </a:solidFill>
              </a:rPr>
              <a:pPr eaLnBrk="1" hangingPunct="1"/>
              <a:t>41</a:t>
            </a:fld>
            <a:endParaRPr lang="en-US" smtClean="0">
              <a:solidFill>
                <a:srgbClr val="FFFFFF"/>
              </a:solidFill>
            </a:endParaRPr>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190" y="2094627"/>
            <a:ext cx="5989698" cy="3014408"/>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4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457200" y="822198"/>
            <a:ext cx="8229600" cy="933450"/>
          </a:xfrm>
        </p:spPr>
        <p:txBody>
          <a:bodyPr/>
          <a:lstStyle/>
          <a:p>
            <a:pPr marL="0" indent="0" eaLnBrk="1" hangingPunct="1">
              <a:buFont typeface="Arial" charset="0"/>
              <a:buNone/>
            </a:pPr>
            <a:r>
              <a:rPr lang="en-US" sz="1500" dirty="0" smtClean="0">
                <a:latin typeface="Calibri" pitchFamily="34" charset="0"/>
                <a:cs typeface="Calibri" pitchFamily="34" charset="0"/>
              </a:rPr>
              <a:t>The user should provide name and description for the metric type. The description could include technical details like data source information. He/she can also choose the language to display the metric type, change the owner of the metric type. These details are entered in the ’General’ tab of Metric Types. This is illustrated in the figure below.</a:t>
            </a:r>
          </a:p>
        </p:txBody>
      </p:sp>
      <p:sp>
        <p:nvSpPr>
          <p:cNvPr id="49155"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78597D-6A8B-402A-8B6E-867680D5C76C}" type="slidenum">
              <a:rPr lang="en-US" smtClean="0">
                <a:solidFill>
                  <a:srgbClr val="FFFFFF"/>
                </a:solidFill>
              </a:rPr>
              <a:pPr eaLnBrk="1" hangingPunct="1"/>
              <a:t>42</a:t>
            </a:fld>
            <a:endParaRPr lang="en-US" smtClean="0">
              <a:solidFill>
                <a:srgbClr val="FFFFFF"/>
              </a:solidFill>
            </a:endParaRPr>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932" y="1780988"/>
            <a:ext cx="7038212" cy="3355080"/>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16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457200" y="834390"/>
            <a:ext cx="8229600" cy="482346"/>
          </a:xfrm>
        </p:spPr>
        <p:txBody>
          <a:bodyPr/>
          <a:lstStyle/>
          <a:p>
            <a:pPr marL="0" indent="0" eaLnBrk="1" hangingPunct="1">
              <a:buFont typeface="Arial" charset="0"/>
              <a:buNone/>
            </a:pPr>
            <a:r>
              <a:rPr lang="en-US" sz="1500" dirty="0" smtClean="0">
                <a:latin typeface="Calibri" pitchFamily="34" charset="0"/>
                <a:cs typeface="Calibri" pitchFamily="34" charset="0"/>
              </a:rPr>
              <a:t>The ‘Columns and Calculations’ tab allows the user to define calculation for the metric type as well as the calendar settings and calculation to obtain actual, target and tolerance values.</a:t>
            </a:r>
          </a:p>
        </p:txBody>
      </p:sp>
      <p:sp>
        <p:nvSpPr>
          <p:cNvPr id="5017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73C3B58-3C78-4423-A4BF-184CD9276E34}" type="slidenum">
              <a:rPr lang="en-US" smtClean="0">
                <a:solidFill>
                  <a:srgbClr val="FFFFFF"/>
                </a:solidFill>
              </a:rPr>
              <a:pPr eaLnBrk="1" hangingPunct="1"/>
              <a:t>43</a:t>
            </a:fld>
            <a:endParaRPr lang="en-US" smtClean="0">
              <a:solidFill>
                <a:srgbClr val="FFFFFF"/>
              </a:solidFill>
            </a:endParaRP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86" y="1386270"/>
            <a:ext cx="7745056" cy="370998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960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457200" y="536448"/>
            <a:ext cx="8229600" cy="1597152"/>
          </a:xfrm>
        </p:spPr>
        <p:txBody>
          <a:bodyPr/>
          <a:lstStyle/>
          <a:p>
            <a:pPr marL="0" indent="0" eaLnBrk="1" hangingPunct="1">
              <a:buNone/>
            </a:pPr>
            <a:r>
              <a:rPr lang="en-US" sz="1500" dirty="0" smtClean="0">
                <a:latin typeface="Calibri" pitchFamily="34" charset="0"/>
                <a:cs typeface="Calibri" pitchFamily="34" charset="0"/>
              </a:rPr>
              <a:t>Metric studio allows us to monitor the performance through the status indicators defined in the ‘Status Indicators’ tab of Metric Type. The user can choose the performance pattern to calculate the score and status indicator for the metric type. We can define score settings for calculation. Metric studio provides us with two options to define score </a:t>
            </a:r>
            <a:r>
              <a:rPr lang="en-US" sz="1500" dirty="0">
                <a:cs typeface="Calibri" pitchFamily="34" charset="0"/>
              </a:rPr>
              <a:t>settings as illustrated in the figure below:</a:t>
            </a:r>
          </a:p>
          <a:p>
            <a:pPr marL="0" indent="0" eaLnBrk="1" hangingPunct="1">
              <a:buFont typeface="Arial" charset="0"/>
              <a:buNone/>
            </a:pPr>
            <a:r>
              <a:rPr lang="en-US" sz="1500" dirty="0" smtClean="0">
                <a:latin typeface="Calibri" pitchFamily="34" charset="0"/>
                <a:cs typeface="Calibri" pitchFamily="34" charset="0"/>
              </a:rPr>
              <a:t>Default score calculation</a:t>
            </a:r>
          </a:p>
          <a:p>
            <a:pPr marL="0" indent="0" eaLnBrk="1" hangingPunct="1">
              <a:buFont typeface="Arial" charset="0"/>
              <a:buNone/>
            </a:pPr>
            <a:r>
              <a:rPr lang="en-US" sz="1500" dirty="0" smtClean="0">
                <a:latin typeface="Calibri" pitchFamily="34" charset="0"/>
                <a:cs typeface="Calibri" pitchFamily="34" charset="0"/>
              </a:rPr>
              <a:t>User can specify the range for calculating the score</a:t>
            </a:r>
          </a:p>
        </p:txBody>
      </p:sp>
      <p:sp>
        <p:nvSpPr>
          <p:cNvPr id="5120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4142F9-C7C2-4813-B1BA-01D1DB295237}" type="slidenum">
              <a:rPr lang="en-US" smtClean="0">
                <a:solidFill>
                  <a:srgbClr val="FFFFFF"/>
                </a:solidFill>
              </a:rPr>
              <a:pPr eaLnBrk="1" hangingPunct="1"/>
              <a:t>44</a:t>
            </a:fld>
            <a:endParaRPr lang="en-US" smtClean="0">
              <a:solidFill>
                <a:srgbClr val="FFFFFF"/>
              </a:solidFill>
            </a:endParaRP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6" y="2162175"/>
            <a:ext cx="5934075" cy="2986088"/>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387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457200" y="797814"/>
            <a:ext cx="8229600" cy="1006602"/>
          </a:xfrm>
        </p:spPr>
        <p:txBody>
          <a:bodyPr/>
          <a:lstStyle/>
          <a:p>
            <a:pPr marL="0" indent="0" eaLnBrk="1" hangingPunct="1">
              <a:buFont typeface="Arial" charset="0"/>
              <a:buNone/>
            </a:pPr>
            <a:r>
              <a:rPr lang="en-US" sz="1500" dirty="0" smtClean="0">
                <a:latin typeface="Calibri" pitchFamily="34" charset="0"/>
                <a:cs typeface="Calibri" pitchFamily="34" charset="0"/>
              </a:rPr>
              <a:t>The ‘Strategy Elements’ tab allows us to specify the strategy elements for the metric type. The strategy element can also be defined in the ‘Strategies’ tab in the navigation pane.</a:t>
            </a:r>
          </a:p>
          <a:p>
            <a:pPr marL="0" indent="0" eaLnBrk="1" hangingPunct="1">
              <a:buFont typeface="Arial" charset="0"/>
              <a:buNone/>
            </a:pPr>
            <a:r>
              <a:rPr lang="en-US" sz="1500" dirty="0" smtClean="0">
                <a:latin typeface="Calibri" pitchFamily="34" charset="0"/>
                <a:cs typeface="Calibri" pitchFamily="34" charset="0"/>
              </a:rPr>
              <a:t>We can also set permissions to define the security for the metric type. This is done in the ‘Permissions’ tab of the Metric Type. This is shown below in the figure:</a:t>
            </a:r>
          </a:p>
        </p:txBody>
      </p:sp>
      <p:sp>
        <p:nvSpPr>
          <p:cNvPr id="52227"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164528-D90B-4BA6-A64F-577D26927916}" type="slidenum">
              <a:rPr lang="en-US" smtClean="0">
                <a:solidFill>
                  <a:srgbClr val="FFFFFF"/>
                </a:solidFill>
              </a:rPr>
              <a:pPr eaLnBrk="1" hangingPunct="1"/>
              <a:t>45</a:t>
            </a:fld>
            <a:endParaRPr lang="en-US" smtClean="0">
              <a:solidFill>
                <a:srgbClr val="FFFFFF"/>
              </a:solidFill>
            </a:endParaRPr>
          </a:p>
        </p:txBody>
      </p:sp>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718" y="1853900"/>
            <a:ext cx="6388642" cy="3253024"/>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789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457200" y="846582"/>
            <a:ext cx="8229600" cy="506730"/>
          </a:xfrm>
        </p:spPr>
        <p:txBody>
          <a:bodyPr/>
          <a:lstStyle/>
          <a:p>
            <a:pPr marL="0" indent="0" eaLnBrk="1" hangingPunct="1">
              <a:buFont typeface="Arial" charset="0"/>
              <a:buNone/>
            </a:pPr>
            <a:r>
              <a:rPr lang="en-US" sz="1500" dirty="0" smtClean="0">
                <a:latin typeface="Calibri" pitchFamily="34" charset="0"/>
                <a:cs typeface="Calibri" pitchFamily="34" charset="0"/>
              </a:rPr>
              <a:t>Click on ‘Ok’. The metric type is now created.  We can see the metric type details including the permission and status indicator settings in the ‘Details’ tab. This is illustrated in the figure below:</a:t>
            </a:r>
          </a:p>
        </p:txBody>
      </p:sp>
      <p:sp>
        <p:nvSpPr>
          <p:cNvPr id="53251"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BCD92D4-2BDC-47A1-945B-8B335FA078C9}" type="slidenum">
              <a:rPr lang="en-US" smtClean="0">
                <a:solidFill>
                  <a:srgbClr val="FFFFFF"/>
                </a:solidFill>
              </a:rPr>
              <a:pPr eaLnBrk="1" hangingPunct="1"/>
              <a:t>46</a:t>
            </a:fld>
            <a:endParaRPr lang="en-US" smtClean="0">
              <a:solidFill>
                <a:srgbClr val="FFFFFF"/>
              </a:solidFill>
            </a:endParaRPr>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01" y="1481040"/>
            <a:ext cx="6940676" cy="3542544"/>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11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457200" y="846582"/>
            <a:ext cx="8229600" cy="800100"/>
          </a:xfrm>
        </p:spPr>
        <p:txBody>
          <a:bodyPr/>
          <a:lstStyle/>
          <a:p>
            <a:pPr marL="0" indent="0" eaLnBrk="1" hangingPunct="1">
              <a:buFont typeface="Arial" charset="0"/>
              <a:buNone/>
            </a:pPr>
            <a:r>
              <a:rPr lang="en-US" sz="1500" u="sng" dirty="0" smtClean="0"/>
              <a:t>Creating a diagram in metric type:</a:t>
            </a:r>
          </a:p>
          <a:p>
            <a:pPr marL="0" indent="0" eaLnBrk="1" hangingPunct="1">
              <a:buFont typeface="Arial" charset="0"/>
              <a:buNone/>
            </a:pPr>
            <a:r>
              <a:rPr lang="en-US" sz="1500" dirty="0" smtClean="0">
                <a:cs typeface="Calibri" pitchFamily="34" charset="0"/>
              </a:rPr>
              <a:t>To create an impact diagram, go to ‘Diagrams’ tab and click on ‘New Diagram’ button as shown in the figure below:</a:t>
            </a:r>
          </a:p>
        </p:txBody>
      </p:sp>
      <p:sp>
        <p:nvSpPr>
          <p:cNvPr id="54275"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FC3437-9D2B-4F40-AB0D-AD352E59E4C7}" type="slidenum">
              <a:rPr lang="en-US" smtClean="0">
                <a:solidFill>
                  <a:srgbClr val="FFFFFF"/>
                </a:solidFill>
              </a:rPr>
              <a:pPr eaLnBrk="1" hangingPunct="1"/>
              <a:t>47</a:t>
            </a:fld>
            <a:endParaRPr lang="en-US" smtClean="0">
              <a:solidFill>
                <a:srgbClr val="FFFFFF"/>
              </a:solidFill>
            </a:endParaRP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48" y="1724712"/>
            <a:ext cx="7613904" cy="314830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55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457200" y="826770"/>
            <a:ext cx="8229600" cy="685800"/>
          </a:xfrm>
        </p:spPr>
        <p:txBody>
          <a:bodyPr/>
          <a:lstStyle/>
          <a:p>
            <a:pPr marL="0" indent="0" eaLnBrk="1" hangingPunct="1">
              <a:buFont typeface="Arial" charset="0"/>
              <a:buNone/>
            </a:pPr>
            <a:r>
              <a:rPr lang="en-US" sz="1500" dirty="0" smtClean="0">
                <a:latin typeface="Calibri" pitchFamily="34" charset="0"/>
                <a:cs typeface="Calibri" pitchFamily="34" charset="0"/>
              </a:rPr>
              <a:t>The user is expected to define the properties of a diagram. This includes defining the name of the diagram and the description for the selected language as well as status indicator type. This can be illustrated as below:</a:t>
            </a:r>
          </a:p>
        </p:txBody>
      </p:sp>
      <p:sp>
        <p:nvSpPr>
          <p:cNvPr id="5529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EFEDCE5-49E3-4A02-B7E8-FCC8D20ECE0C}" type="slidenum">
              <a:rPr lang="en-US" smtClean="0">
                <a:solidFill>
                  <a:srgbClr val="FFFFFF"/>
                </a:solidFill>
              </a:rPr>
              <a:pPr eaLnBrk="1" hangingPunct="1"/>
              <a:t>48</a:t>
            </a:fld>
            <a:endParaRPr lang="en-US" smtClean="0">
              <a:solidFill>
                <a:srgbClr val="FFFFFF"/>
              </a:solidFill>
            </a:endParaRPr>
          </a:p>
        </p:txBody>
      </p:sp>
      <p:pic>
        <p:nvPicPr>
          <p:cNvPr id="553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06" y="1597152"/>
            <a:ext cx="8787238" cy="344290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96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457200" y="545592"/>
            <a:ext cx="8229600" cy="1943100"/>
          </a:xfrm>
        </p:spPr>
        <p:txBody>
          <a:bodyPr/>
          <a:lstStyle/>
          <a:p>
            <a:pPr marL="0" indent="0" eaLnBrk="1" hangingPunct="1">
              <a:buFont typeface="Arial" charset="0"/>
              <a:buNone/>
            </a:pPr>
            <a:r>
              <a:rPr lang="en-US" sz="1500" dirty="0" smtClean="0">
                <a:latin typeface="Calibri" pitchFamily="34" charset="0"/>
                <a:cs typeface="Calibri" pitchFamily="34" charset="0"/>
              </a:rPr>
              <a:t>Once this is done, we map the metric types to the metric package. If you want to add    specific metrics, click the ‘Add shortcuts to metrics button’  on the toolbar, and click the ‘Metrics’. If you want to add metric placeholders, click the ‘Add metric placeholder button’  on the toolbar, and click the ‘Metrics’. We can choose either a scorecard or a metric type to add a metric.</a:t>
            </a:r>
          </a:p>
          <a:p>
            <a:pPr marL="0" indent="0" eaLnBrk="1" hangingPunct="1">
              <a:buFont typeface="Arial" charset="0"/>
              <a:buNone/>
            </a:pPr>
            <a:r>
              <a:rPr lang="en-US" sz="1500" dirty="0" smtClean="0">
                <a:latin typeface="Calibri" pitchFamily="34" charset="0"/>
                <a:cs typeface="Calibri" pitchFamily="34" charset="0"/>
              </a:rPr>
              <a:t>On a scorecard diagram, metric placeholders are metric types.</a:t>
            </a:r>
          </a:p>
          <a:p>
            <a:pPr marL="0" indent="0" eaLnBrk="1" hangingPunct="1">
              <a:buFont typeface="Arial" charset="0"/>
              <a:buNone/>
            </a:pPr>
            <a:r>
              <a:rPr lang="en-US" sz="1500" dirty="0" smtClean="0">
                <a:latin typeface="Calibri" pitchFamily="34" charset="0"/>
                <a:cs typeface="Calibri" pitchFamily="34" charset="0"/>
              </a:rPr>
              <a:t>On a metric type diagram, metric placeholders are scorecards.</a:t>
            </a:r>
          </a:p>
          <a:p>
            <a:pPr marL="0" indent="0" eaLnBrk="1" hangingPunct="1">
              <a:buFont typeface="Arial" charset="0"/>
              <a:buNone/>
            </a:pPr>
            <a:r>
              <a:rPr lang="en-US" sz="1500" dirty="0" smtClean="0">
                <a:latin typeface="Calibri" pitchFamily="34" charset="0"/>
                <a:cs typeface="Calibri" pitchFamily="34" charset="0"/>
              </a:rPr>
              <a:t>The following figure shows adding a metric placeholder in the diagram editor.</a:t>
            </a:r>
          </a:p>
        </p:txBody>
      </p:sp>
      <p:sp>
        <p:nvSpPr>
          <p:cNvPr id="5632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D7E62D7-6ED4-4590-8B90-CAFCF9344FFE}" type="slidenum">
              <a:rPr lang="en-US" smtClean="0">
                <a:solidFill>
                  <a:srgbClr val="FFFFFF"/>
                </a:solidFill>
              </a:rPr>
              <a:pPr eaLnBrk="1" hangingPunct="1"/>
              <a:t>49</a:t>
            </a:fld>
            <a:endParaRPr lang="en-US" smtClean="0">
              <a:solidFill>
                <a:srgbClr val="FFFFFF"/>
              </a:solidFill>
            </a:endParaRP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336" y="2529327"/>
            <a:ext cx="5291328" cy="2569348"/>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412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30213" y="889000"/>
            <a:ext cx="8459787" cy="3341624"/>
          </a:xfrm>
        </p:spPr>
        <p:txBody>
          <a:bodyPr/>
          <a:lstStyle/>
          <a:p>
            <a:pPr marL="0" lvl="1" indent="0" eaLnBrk="1" hangingPunct="1">
              <a:buFont typeface="Arial" charset="0"/>
              <a:buNone/>
            </a:pPr>
            <a:r>
              <a:rPr lang="en-US" sz="1500" b="1" dirty="0" smtClean="0">
                <a:latin typeface="Calibri" pitchFamily="34" charset="0"/>
                <a:cs typeface="Calibri" pitchFamily="34" charset="0"/>
              </a:rPr>
              <a:t>Framework Manager:</a:t>
            </a:r>
          </a:p>
          <a:p>
            <a:pPr marL="0" indent="0" eaLnBrk="1" hangingPunct="1">
              <a:buFont typeface="Arial" charset="0"/>
              <a:buNone/>
            </a:pPr>
            <a:r>
              <a:rPr lang="en-US" sz="1500" dirty="0" smtClean="0">
                <a:latin typeface="Calibri" pitchFamily="34" charset="0"/>
                <a:cs typeface="Calibri" pitchFamily="34" charset="0"/>
              </a:rPr>
              <a:t>Framework Manager is a metadata modeling tool. </a:t>
            </a:r>
          </a:p>
          <a:p>
            <a:pPr marL="0" indent="0" eaLnBrk="1" hangingPunct="1">
              <a:buFont typeface="Arial" charset="0"/>
              <a:buNone/>
            </a:pPr>
            <a:r>
              <a:rPr lang="en-US" sz="1500" dirty="0" smtClean="0">
                <a:latin typeface="Calibri" pitchFamily="34" charset="0"/>
                <a:cs typeface="Calibri" pitchFamily="34" charset="0"/>
              </a:rPr>
              <a:t>The Framework manager has the following namespaces that can be viewed in the Project viewer:</a:t>
            </a:r>
          </a:p>
          <a:p>
            <a:pPr eaLnBrk="1" hangingPunct="1">
              <a:buFont typeface="Arial" pitchFamily="34" charset="0"/>
              <a:buChar char="•"/>
            </a:pPr>
            <a:r>
              <a:rPr lang="en-US" sz="1500" dirty="0" smtClean="0">
                <a:latin typeface="Calibri" pitchFamily="34" charset="0"/>
                <a:cs typeface="Calibri" pitchFamily="34" charset="0"/>
              </a:rPr>
              <a:t>Data Access layer: Includes tables, rows from the database.</a:t>
            </a:r>
          </a:p>
          <a:p>
            <a:pPr eaLnBrk="1" hangingPunct="1">
              <a:buFont typeface="Arial" pitchFamily="34" charset="0"/>
              <a:buChar char="•"/>
            </a:pPr>
            <a:r>
              <a:rPr lang="en-US" sz="1500" dirty="0" smtClean="0">
                <a:latin typeface="Calibri" pitchFamily="34" charset="0"/>
                <a:cs typeface="Calibri" pitchFamily="34" charset="0"/>
              </a:rPr>
              <a:t>Business layer: Includes functions for calculations, remove/edit columns, filters etc.</a:t>
            </a:r>
          </a:p>
          <a:p>
            <a:pPr eaLnBrk="1" hangingPunct="1">
              <a:buFont typeface="Arial" pitchFamily="34" charset="0"/>
              <a:buChar char="•"/>
            </a:pPr>
            <a:r>
              <a:rPr lang="en-US" sz="1500" dirty="0" smtClean="0">
                <a:latin typeface="Calibri" pitchFamily="34" charset="0"/>
                <a:cs typeface="Calibri" pitchFamily="34" charset="0"/>
              </a:rPr>
              <a:t>Presentation layer: Includes packages that are migrated from Business layer of Framework Manager and visible to end users.</a:t>
            </a:r>
          </a:p>
          <a:p>
            <a:pPr marL="0" lvl="1" indent="0" eaLnBrk="1" hangingPunct="1">
              <a:buFont typeface="Arial" charset="0"/>
              <a:buNone/>
            </a:pPr>
            <a:r>
              <a:rPr lang="en-US" sz="1500" b="1" dirty="0" smtClean="0">
                <a:latin typeface="Calibri" pitchFamily="34" charset="0"/>
                <a:cs typeface="Calibri" pitchFamily="34" charset="0"/>
              </a:rPr>
              <a:t>Metric Designer:</a:t>
            </a:r>
          </a:p>
          <a:p>
            <a:pPr marL="0" lvl="1" indent="0" eaLnBrk="1" hangingPunct="1">
              <a:buFont typeface="Arial" charset="0"/>
              <a:buNone/>
            </a:pPr>
            <a:r>
              <a:rPr lang="en-US" sz="1500" dirty="0" smtClean="0">
                <a:latin typeface="Calibri" pitchFamily="34" charset="0"/>
                <a:cs typeface="Calibri" pitchFamily="34" charset="0"/>
              </a:rPr>
              <a:t>Metric Designer maps the data from </a:t>
            </a:r>
            <a:r>
              <a:rPr lang="en-US" sz="1500" dirty="0" err="1" smtClean="0">
                <a:latin typeface="Calibri" pitchFamily="34" charset="0"/>
                <a:cs typeface="Calibri" pitchFamily="34" charset="0"/>
              </a:rPr>
              <a:t>Cognos</a:t>
            </a:r>
            <a:r>
              <a:rPr lang="en-US" sz="1500" dirty="0" smtClean="0">
                <a:latin typeface="Calibri" pitchFamily="34" charset="0"/>
                <a:cs typeface="Calibri" pitchFamily="34" charset="0"/>
              </a:rPr>
              <a:t> content store to metric store or scorecard. A metric designer creates extracts that map the relation between a database item and a metric studio item. These extracts appear as scorecards in the metric studio. </a:t>
            </a:r>
          </a:p>
          <a:p>
            <a:pPr marL="0" indent="0" eaLnBrk="1" hangingPunct="1">
              <a:buFont typeface="Arial" charset="0"/>
              <a:buNone/>
            </a:pPr>
            <a:endParaRPr lang="en-US" sz="1500" dirty="0" smtClean="0">
              <a:latin typeface="Calibri" pitchFamily="34" charset="0"/>
              <a:cs typeface="Calibri" pitchFamily="34" charset="0"/>
            </a:endParaRPr>
          </a:p>
        </p:txBody>
      </p:sp>
      <p:sp>
        <p:nvSpPr>
          <p:cNvPr id="11267"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71058E-8501-4070-8E00-046DAD29F010}" type="slidenum">
              <a:rPr lang="en-US" smtClean="0">
                <a:solidFill>
                  <a:srgbClr val="FFFFFF"/>
                </a:solidFill>
              </a:rPr>
              <a:pPr eaLnBrk="1" hangingPunct="1"/>
              <a:t>5</a:t>
            </a:fld>
            <a:endParaRPr lang="en-US" smtClean="0">
              <a:solidFill>
                <a:srgbClr val="FFFFFF"/>
              </a:solidFill>
            </a:endParaRPr>
          </a:p>
        </p:txBody>
      </p:sp>
      <p:sp>
        <p:nvSpPr>
          <p:cNvPr id="5" name="Title 1"/>
          <p:cNvSpPr>
            <a:spLocks noGrp="1"/>
          </p:cNvSpPr>
          <p:nvPr>
            <p:ph type="title"/>
          </p:nvPr>
        </p:nvSpPr>
        <p:spPr>
          <a:xfrm>
            <a:off x="457200" y="253746"/>
            <a:ext cx="8229600" cy="571500"/>
          </a:xfrm>
        </p:spPr>
        <p:txBody>
          <a:bodyPr/>
          <a:lstStyle/>
          <a:p>
            <a:pPr eaLnBrk="1" fontAlgn="auto" hangingPunct="1">
              <a:spcAft>
                <a:spcPts val="0"/>
              </a:spcAft>
              <a:defRPr/>
            </a:pPr>
            <a:r>
              <a:rPr lang="en-US" b="1" dirty="0" smtClean="0">
                <a:latin typeface="Calibri" pitchFamily="34" charset="0"/>
                <a:cs typeface="Calibri" pitchFamily="34" charset="0"/>
              </a:rPr>
              <a:t>Introduction (contd..)</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4244781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868890-6335-4F8E-991D-7B8C1374EA95}" type="slidenum">
              <a:rPr lang="en-US" smtClean="0">
                <a:solidFill>
                  <a:srgbClr val="FFFFFF"/>
                </a:solidFill>
              </a:rPr>
              <a:pPr eaLnBrk="1" hangingPunct="1"/>
              <a:t>50</a:t>
            </a:fld>
            <a:endParaRPr lang="en-US" smtClean="0">
              <a:solidFill>
                <a:srgbClr val="FFFFFF"/>
              </a:solidFill>
            </a:endParaRPr>
          </a:p>
        </p:txBody>
      </p:sp>
      <p:sp>
        <p:nvSpPr>
          <p:cNvPr id="57347" name="Content Placeholder 5"/>
          <p:cNvSpPr>
            <a:spLocks noGrp="1"/>
          </p:cNvSpPr>
          <p:nvPr>
            <p:ph idx="1"/>
          </p:nvPr>
        </p:nvSpPr>
        <p:spPr>
          <a:xfrm>
            <a:off x="457200" y="846582"/>
            <a:ext cx="8229600" cy="571500"/>
          </a:xfrm>
        </p:spPr>
        <p:txBody>
          <a:bodyPr/>
          <a:lstStyle/>
          <a:p>
            <a:pPr marL="0" indent="0" eaLnBrk="1" hangingPunct="1">
              <a:buFont typeface="Arial" charset="0"/>
              <a:buNone/>
            </a:pPr>
            <a:r>
              <a:rPr lang="en-US" sz="1500" dirty="0" smtClean="0">
                <a:latin typeface="Calibri" pitchFamily="34" charset="0"/>
                <a:cs typeface="Calibri" pitchFamily="34" charset="0"/>
              </a:rPr>
              <a:t>We can now choose a metric type or a scorecard from a list of metric types or scorecards to add a metric as shown below.</a:t>
            </a: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6" y="1429798"/>
            <a:ext cx="7432675" cy="3421856"/>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275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457200" y="928116"/>
            <a:ext cx="8229600" cy="571500"/>
          </a:xfrm>
        </p:spPr>
        <p:txBody>
          <a:bodyPr/>
          <a:lstStyle/>
          <a:p>
            <a:pPr marL="0" indent="0" eaLnBrk="1" hangingPunct="1">
              <a:buFont typeface="Arial" charset="0"/>
              <a:buNone/>
            </a:pPr>
            <a:r>
              <a:rPr lang="en-US" sz="1500" dirty="0" smtClean="0">
                <a:latin typeface="Calibri" pitchFamily="34" charset="0"/>
                <a:cs typeface="Calibri" pitchFamily="34" charset="0"/>
              </a:rPr>
              <a:t>Once this is done, go to ‘Scorecards’ in the navigation pane. Click on the ‘Tools’ option appearing on the right upper corner of the screen as shown below:</a:t>
            </a:r>
          </a:p>
        </p:txBody>
      </p:sp>
      <p:sp>
        <p:nvSpPr>
          <p:cNvPr id="58371"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8BA4FFA-8D65-44D0-9529-4004DE7DB346}" type="slidenum">
              <a:rPr lang="en-US" smtClean="0">
                <a:solidFill>
                  <a:srgbClr val="FFFFFF"/>
                </a:solidFill>
              </a:rPr>
              <a:pPr eaLnBrk="1" hangingPunct="1"/>
              <a:t>51</a:t>
            </a:fld>
            <a:endParaRPr lang="en-US" smtClean="0">
              <a:solidFill>
                <a:srgbClr val="FFFFFF"/>
              </a:solidFill>
            </a:endParaRPr>
          </a:p>
        </p:txBody>
      </p:sp>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11428"/>
            <a:ext cx="7162800" cy="3469481"/>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347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3158"/>
            <a:ext cx="8229600" cy="514350"/>
          </a:xfrm>
        </p:spPr>
        <p:txBody>
          <a:bodyPr/>
          <a:lstStyle/>
          <a:p>
            <a:pPr marL="0" indent="0" eaLnBrk="1" hangingPunct="1">
              <a:buFont typeface="Arial" charset="0"/>
              <a:buNone/>
              <a:defRPr/>
            </a:pPr>
            <a:r>
              <a:rPr lang="en-US" sz="1500" dirty="0">
                <a:cs typeface="Calibri" pitchFamily="34" charset="0"/>
              </a:rPr>
              <a:t>Setup Score Calculations and Other Settings under tools by clicking on the ‘Import and Data collection settings’, if any. </a:t>
            </a:r>
          </a:p>
          <a:p>
            <a:pPr eaLnBrk="1" hangingPunct="1">
              <a:defRPr/>
            </a:pPr>
            <a:endParaRPr lang="en-US" sz="1500" dirty="0"/>
          </a:p>
        </p:txBody>
      </p:sp>
      <p:sp>
        <p:nvSpPr>
          <p:cNvPr id="59395"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D703F4-5D8A-4090-8843-A768E4739BC7}" type="slidenum">
              <a:rPr lang="en-US" smtClean="0">
                <a:solidFill>
                  <a:srgbClr val="FFFFFF"/>
                </a:solidFill>
              </a:rPr>
              <a:pPr eaLnBrk="1" hangingPunct="1"/>
              <a:t>52</a:t>
            </a:fld>
            <a:endParaRPr lang="en-US" smtClean="0">
              <a:solidFill>
                <a:srgbClr val="FFFFFF"/>
              </a:solidFill>
            </a:endParaRPr>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481424"/>
            <a:ext cx="7886700" cy="3521869"/>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632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457200" y="883158"/>
            <a:ext cx="8229600" cy="571500"/>
          </a:xfrm>
        </p:spPr>
        <p:txBody>
          <a:bodyPr/>
          <a:lstStyle/>
          <a:p>
            <a:pPr marL="0" indent="0" eaLnBrk="1" hangingPunct="1">
              <a:buFont typeface="Arial" charset="0"/>
              <a:buNone/>
            </a:pPr>
            <a:r>
              <a:rPr lang="en-US" sz="1500" dirty="0" smtClean="0">
                <a:latin typeface="Calibri" pitchFamily="34" charset="0"/>
                <a:cs typeface="Calibri" pitchFamily="34" charset="0"/>
              </a:rPr>
              <a:t>Click on the ‘Metric maintenance’ option under tools </a:t>
            </a:r>
          </a:p>
          <a:p>
            <a:pPr marL="0" indent="0" eaLnBrk="1" hangingPunct="1">
              <a:buFont typeface="Arial" charset="0"/>
              <a:buNone/>
            </a:pPr>
            <a:r>
              <a:rPr lang="en-US" sz="1500" dirty="0" smtClean="0">
                <a:latin typeface="Calibri" pitchFamily="34" charset="0"/>
                <a:cs typeface="Calibri" pitchFamily="34" charset="0"/>
              </a:rPr>
              <a:t>Run the ‘Recalculate metric store derived values’ job.</a:t>
            </a:r>
          </a:p>
        </p:txBody>
      </p:sp>
      <p:sp>
        <p:nvSpPr>
          <p:cNvPr id="6041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148692F-E8C5-48C2-BC70-A92B748C27F3}" type="slidenum">
              <a:rPr lang="en-US" smtClean="0">
                <a:solidFill>
                  <a:srgbClr val="FFFFFF"/>
                </a:solidFill>
              </a:rPr>
              <a:pPr eaLnBrk="1" hangingPunct="1"/>
              <a:t>53</a:t>
            </a:fld>
            <a:endParaRPr lang="en-US" smtClean="0">
              <a:solidFill>
                <a:srgbClr val="FFFFFF"/>
              </a:solidFill>
            </a:endParaRPr>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4" y="1654683"/>
            <a:ext cx="7477125" cy="3343275"/>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00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idx="1"/>
          </p:nvPr>
        </p:nvSpPr>
        <p:spPr>
          <a:xfrm>
            <a:off x="457200" y="822198"/>
            <a:ext cx="8229600" cy="335281"/>
          </a:xfrm>
        </p:spPr>
        <p:txBody>
          <a:bodyPr/>
          <a:lstStyle/>
          <a:p>
            <a:pPr marL="0" indent="0" eaLnBrk="1" hangingPunct="1">
              <a:buFont typeface="Arial" charset="0"/>
              <a:buNone/>
            </a:pPr>
            <a:r>
              <a:rPr lang="en-US" sz="1500" dirty="0" smtClean="0">
                <a:latin typeface="Calibri" pitchFamily="34" charset="0"/>
                <a:cs typeface="Calibri" pitchFamily="34" charset="0"/>
              </a:rPr>
              <a:t>Run the job to transfer the data from staging area to metric store. </a:t>
            </a:r>
          </a:p>
        </p:txBody>
      </p:sp>
      <p:sp>
        <p:nvSpPr>
          <p:cNvPr id="6144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CF88BC-4D25-4E6E-9E35-61FD4158AD92}" type="slidenum">
              <a:rPr lang="en-US" smtClean="0">
                <a:solidFill>
                  <a:srgbClr val="FFFFFF"/>
                </a:solidFill>
              </a:rPr>
              <a:pPr eaLnBrk="1" hangingPunct="1"/>
              <a:t>54</a:t>
            </a:fld>
            <a:endParaRPr lang="en-US" smtClean="0">
              <a:solidFill>
                <a:srgbClr val="FFFFFF"/>
              </a:solidFill>
            </a:endParaRPr>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1157479"/>
            <a:ext cx="5934075" cy="2650331"/>
          </a:xfrm>
          <a:prstGeom prst="rect">
            <a:avLst/>
          </a:prstGeom>
          <a:noFill/>
          <a:ln w="6350">
            <a:solidFill>
              <a:srgbClr val="000000">
                <a:alpha val="85097"/>
              </a:srgbClr>
            </a:solidFill>
            <a:miter lim="800000"/>
            <a:headEnd/>
            <a:tailEnd/>
          </a:ln>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609600" y="3779520"/>
            <a:ext cx="82296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charset="0"/>
              <a:buNone/>
              <a:defRPr/>
            </a:pPr>
            <a:r>
              <a:rPr lang="en-US" sz="1500" dirty="0">
                <a:latin typeface="Calibri" pitchFamily="34" charset="0"/>
                <a:cs typeface="Calibri" pitchFamily="34" charset="0"/>
              </a:rPr>
              <a:t>After these jobs are run, we can view the data in the scorecard. We can also view the impact diagrams in the ‘Diagrams’ tab. </a:t>
            </a:r>
          </a:p>
          <a:p>
            <a:pPr marL="0" indent="0">
              <a:buFont typeface="Arial" charset="0"/>
              <a:buNone/>
              <a:defRPr/>
            </a:pPr>
            <a:r>
              <a:rPr lang="en-US" sz="1500" dirty="0">
                <a:latin typeface="Calibri" pitchFamily="34" charset="0"/>
                <a:cs typeface="Calibri" pitchFamily="34" charset="0"/>
              </a:rPr>
              <a:t>The Performance Analysis and Monitoring can now be done by Watch Lists, Strategy Maps, Impact Diagrams, History Charts, etc</a:t>
            </a:r>
            <a:r>
              <a:rPr lang="en-US" sz="1500" dirty="0" smtClean="0">
                <a:latin typeface="Calibri" pitchFamily="34" charset="0"/>
                <a:cs typeface="Calibri" pitchFamily="34" charset="0"/>
              </a:rPr>
              <a:t>.</a:t>
            </a:r>
            <a:endParaRPr lang="en-US" sz="1500" dirty="0">
              <a:latin typeface="Calibri" pitchFamily="34" charset="0"/>
              <a:cs typeface="Calibri" pitchFamily="34" charset="0"/>
            </a:endParaRPr>
          </a:p>
        </p:txBody>
      </p:sp>
    </p:spTree>
    <p:extLst>
      <p:ext uri="{BB962C8B-B14F-4D97-AF65-F5344CB8AC3E}">
        <p14:creationId xmlns:p14="http://schemas.microsoft.com/office/powerpoint/2010/main" val="190442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342900"/>
          </a:xfrm>
        </p:spPr>
        <p:txBody>
          <a:bodyPr/>
          <a:lstStyle/>
          <a:p>
            <a:pPr eaLnBrk="1" fontAlgn="auto" hangingPunct="1">
              <a:spcAft>
                <a:spcPts val="0"/>
              </a:spcAft>
              <a:defRPr/>
            </a:pPr>
            <a:r>
              <a:rPr lang="en-US" sz="2400" b="1" dirty="0">
                <a:latin typeface="Calibri" pitchFamily="34" charset="0"/>
                <a:cs typeface="Calibri" pitchFamily="34" charset="0"/>
              </a:rPr>
              <a:t>New features in Metric </a:t>
            </a:r>
            <a:r>
              <a:rPr lang="en-US" sz="2400" b="1" dirty="0" smtClean="0">
                <a:latin typeface="Calibri" pitchFamily="34" charset="0"/>
                <a:cs typeface="Calibri" pitchFamily="34" charset="0"/>
              </a:rPr>
              <a:t>Studio </a:t>
            </a:r>
            <a:r>
              <a:rPr lang="en-US" sz="2400" b="1" dirty="0">
                <a:latin typeface="Calibri" pitchFamily="34" charset="0"/>
                <a:cs typeface="Calibri" pitchFamily="34" charset="0"/>
              </a:rPr>
              <a:t>version 10.1.0</a:t>
            </a:r>
          </a:p>
        </p:txBody>
      </p:sp>
      <p:sp>
        <p:nvSpPr>
          <p:cNvPr id="3" name="Content Placeholder 2"/>
          <p:cNvSpPr>
            <a:spLocks noGrp="1"/>
          </p:cNvSpPr>
          <p:nvPr>
            <p:ph idx="1"/>
          </p:nvPr>
        </p:nvSpPr>
        <p:spPr>
          <a:xfrm>
            <a:off x="445008" y="933450"/>
            <a:ext cx="8229600" cy="3833622"/>
          </a:xfrm>
        </p:spPr>
        <p:txBody>
          <a:bodyPr/>
          <a:lstStyle/>
          <a:p>
            <a:pPr marL="0" indent="0" eaLnBrk="1" hangingPunct="1">
              <a:buFont typeface="Arial" charset="0"/>
              <a:buNone/>
              <a:defRPr/>
            </a:pPr>
            <a:r>
              <a:rPr lang="en-US" sz="1500" b="1" dirty="0">
                <a:latin typeface="Calibri" pitchFamily="34" charset="0"/>
                <a:cs typeface="Calibri" pitchFamily="34" charset="0"/>
              </a:rPr>
              <a:t>Report Model Enhancements </a:t>
            </a:r>
          </a:p>
          <a:p>
            <a:pPr marL="0" indent="0" eaLnBrk="1" hangingPunct="1">
              <a:buFont typeface="Arial" charset="0"/>
              <a:buNone/>
              <a:defRPr/>
            </a:pPr>
            <a:r>
              <a:rPr lang="en-US" sz="1500" dirty="0" smtClean="0">
                <a:latin typeface="Calibri" pitchFamily="34" charset="0"/>
                <a:cs typeface="Calibri" pitchFamily="34" charset="0"/>
              </a:rPr>
              <a:t>The </a:t>
            </a:r>
            <a:r>
              <a:rPr lang="en-US" sz="1500" dirty="0">
                <a:latin typeface="Calibri" pitchFamily="34" charset="0"/>
                <a:cs typeface="Calibri" pitchFamily="34" charset="0"/>
              </a:rPr>
              <a:t>report model that is included with </a:t>
            </a:r>
            <a:r>
              <a:rPr lang="en-US" sz="1500" dirty="0" smtClean="0">
                <a:latin typeface="Calibri" pitchFamily="34" charset="0"/>
                <a:cs typeface="Calibri" pitchFamily="34" charset="0"/>
              </a:rPr>
              <a:t>IBM </a:t>
            </a:r>
            <a:r>
              <a:rPr lang="en-US" sz="1500" dirty="0" err="1" smtClean="0">
                <a:latin typeface="Calibri" pitchFamily="34" charset="0"/>
                <a:cs typeface="Calibri" pitchFamily="34" charset="0"/>
              </a:rPr>
              <a:t>Cognos</a:t>
            </a:r>
            <a:r>
              <a:rPr lang="en-US" sz="1500" dirty="0" smtClean="0">
                <a:latin typeface="Calibri" pitchFamily="34" charset="0"/>
                <a:cs typeface="Calibri" pitchFamily="34" charset="0"/>
              </a:rPr>
              <a:t> </a:t>
            </a:r>
            <a:r>
              <a:rPr lang="en-US" sz="1500" dirty="0">
                <a:latin typeface="Calibri" pitchFamily="34" charset="0"/>
                <a:cs typeface="Calibri" pitchFamily="34" charset="0"/>
              </a:rPr>
              <a:t>Metric Studio was enhanced to include diagrams. This allows report authors to add interactive data-driven diagrams in </a:t>
            </a:r>
            <a:r>
              <a:rPr lang="en-US" sz="1500" dirty="0" smtClean="0">
                <a:latin typeface="Calibri" pitchFamily="34" charset="0"/>
                <a:cs typeface="Calibri" pitchFamily="34" charset="0"/>
              </a:rPr>
              <a:t>reports.</a:t>
            </a:r>
          </a:p>
          <a:p>
            <a:pPr marL="0" indent="0" eaLnBrk="1" hangingPunct="1">
              <a:buFont typeface="Arial" charset="0"/>
              <a:buNone/>
              <a:defRPr/>
            </a:pPr>
            <a:r>
              <a:rPr lang="en-US" sz="1500" dirty="0" smtClean="0">
                <a:latin typeface="Calibri" pitchFamily="34" charset="0"/>
                <a:cs typeface="Calibri" pitchFamily="34" charset="0"/>
              </a:rPr>
              <a:t>The </a:t>
            </a:r>
            <a:r>
              <a:rPr lang="en-US" sz="1500" dirty="0">
                <a:latin typeface="Calibri" pitchFamily="34" charset="0"/>
                <a:cs typeface="Calibri" pitchFamily="34" charset="0"/>
              </a:rPr>
              <a:t>package published from the report model now includes diagrams in the following tables or folder:</a:t>
            </a:r>
          </a:p>
          <a:p>
            <a:pPr eaLnBrk="1" hangingPunct="1">
              <a:defRPr/>
            </a:pPr>
            <a:r>
              <a:rPr lang="en-US" sz="1500" dirty="0">
                <a:latin typeface="Calibri" pitchFamily="34" charset="0"/>
                <a:cs typeface="Calibri" pitchFamily="34" charset="0"/>
              </a:rPr>
              <a:t>Metrics table, which contains diagrams that use data from the latest time period available for the metric in question</a:t>
            </a:r>
          </a:p>
          <a:p>
            <a:pPr eaLnBrk="1" hangingPunct="1">
              <a:defRPr/>
            </a:pPr>
            <a:r>
              <a:rPr lang="en-US" sz="1500" dirty="0">
                <a:latin typeface="Calibri" pitchFamily="34" charset="0"/>
                <a:cs typeface="Calibri" pitchFamily="34" charset="0"/>
              </a:rPr>
              <a:t>Metrics History table, which contains diagrams that use time-period-specific data</a:t>
            </a:r>
          </a:p>
          <a:p>
            <a:pPr eaLnBrk="1" hangingPunct="1">
              <a:defRPr/>
            </a:pPr>
            <a:r>
              <a:rPr lang="en-US" sz="1500" dirty="0" smtClean="0">
                <a:latin typeface="Calibri" pitchFamily="34" charset="0"/>
                <a:cs typeface="Calibri" pitchFamily="34" charset="0"/>
              </a:rPr>
              <a:t>Diagrams </a:t>
            </a:r>
            <a:r>
              <a:rPr lang="en-US" sz="1500" dirty="0">
                <a:latin typeface="Calibri" pitchFamily="34" charset="0"/>
                <a:cs typeface="Calibri" pitchFamily="34" charset="0"/>
              </a:rPr>
              <a:t>folder, which contains custom </a:t>
            </a:r>
            <a:r>
              <a:rPr lang="en-US" sz="1500" dirty="0" smtClean="0">
                <a:latin typeface="Calibri" pitchFamily="34" charset="0"/>
                <a:cs typeface="Calibri" pitchFamily="34" charset="0"/>
              </a:rPr>
              <a:t>diagrams</a:t>
            </a:r>
          </a:p>
          <a:p>
            <a:pPr marL="0" indent="0" eaLnBrk="1" hangingPunct="1">
              <a:buFont typeface="Arial" charset="0"/>
              <a:buNone/>
              <a:defRPr/>
            </a:pPr>
            <a:r>
              <a:rPr lang="en-US" sz="1500" b="1" dirty="0" smtClean="0">
                <a:latin typeface="Calibri" pitchFamily="34" charset="0"/>
                <a:cs typeface="Calibri" pitchFamily="34" charset="0"/>
              </a:rPr>
              <a:t>Accessible Report Output for IBM </a:t>
            </a:r>
            <a:r>
              <a:rPr lang="en-US" sz="1500" b="1" dirty="0" err="1" smtClean="0">
                <a:latin typeface="Calibri" pitchFamily="34" charset="0"/>
                <a:cs typeface="Calibri" pitchFamily="34" charset="0"/>
              </a:rPr>
              <a:t>Cognos</a:t>
            </a:r>
            <a:r>
              <a:rPr lang="en-US" sz="1500" b="1" dirty="0" smtClean="0">
                <a:latin typeface="Calibri" pitchFamily="34" charset="0"/>
                <a:cs typeface="Calibri" pitchFamily="34" charset="0"/>
              </a:rPr>
              <a:t> Business Insight</a:t>
            </a:r>
          </a:p>
          <a:p>
            <a:pPr marL="0" indent="0" eaLnBrk="1" hangingPunct="1">
              <a:buFont typeface="Arial" charset="0"/>
              <a:buNone/>
              <a:defRPr/>
            </a:pPr>
            <a:r>
              <a:rPr lang="en-US" sz="1500" dirty="0" smtClean="0">
                <a:latin typeface="Calibri" pitchFamily="34" charset="0"/>
                <a:cs typeface="Calibri" pitchFamily="34" charset="0"/>
              </a:rPr>
              <a:t>In this </a:t>
            </a:r>
            <a:r>
              <a:rPr lang="en-US" sz="1500" dirty="0" err="1" smtClean="0">
                <a:latin typeface="Calibri" pitchFamily="34" charset="0"/>
                <a:cs typeface="Calibri" pitchFamily="34" charset="0"/>
              </a:rPr>
              <a:t>version,we</a:t>
            </a:r>
            <a:r>
              <a:rPr lang="en-US" sz="1500" dirty="0" smtClean="0">
                <a:latin typeface="Calibri" pitchFamily="34" charset="0"/>
                <a:cs typeface="Calibri" pitchFamily="34" charset="0"/>
              </a:rPr>
              <a:t> can create accessible report output.</a:t>
            </a:r>
          </a:p>
          <a:p>
            <a:pPr marL="0" indent="0" eaLnBrk="1" hangingPunct="1">
              <a:buFont typeface="Arial" charset="0"/>
              <a:buNone/>
              <a:defRPr/>
            </a:pPr>
            <a:r>
              <a:rPr lang="en-US" sz="1500" dirty="0" smtClean="0">
                <a:latin typeface="Calibri" pitchFamily="34" charset="0"/>
                <a:cs typeface="Calibri" pitchFamily="34" charset="0"/>
              </a:rPr>
              <a:t>Accessible reports contain features, such as alternate text, that allow users with disabilities to access report content using assistive technologies, such as screen readers. With accessibility support enabled, Metric Studio reports can be used in IBM </a:t>
            </a:r>
            <a:r>
              <a:rPr lang="en-US" sz="1500" dirty="0" err="1" smtClean="0">
                <a:latin typeface="Calibri" pitchFamily="34" charset="0"/>
                <a:cs typeface="Calibri" pitchFamily="34" charset="0"/>
              </a:rPr>
              <a:t>Cognos</a:t>
            </a:r>
            <a:r>
              <a:rPr lang="en-US" sz="1500" dirty="0" smtClean="0">
                <a:latin typeface="Calibri" pitchFamily="34" charset="0"/>
                <a:cs typeface="Calibri" pitchFamily="34" charset="0"/>
              </a:rPr>
              <a:t> Business Insight which supports accessibility features.</a:t>
            </a:r>
          </a:p>
        </p:txBody>
      </p:sp>
      <p:sp>
        <p:nvSpPr>
          <p:cNvPr id="62468"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8A5799A-2E79-4283-9FBB-6D2D4C0D52EB}" type="slidenum">
              <a:rPr lang="en-US" smtClean="0">
                <a:solidFill>
                  <a:srgbClr val="FFFFFF"/>
                </a:solidFill>
              </a:rPr>
              <a:pPr eaLnBrk="1" hangingPunct="1"/>
              <a:t>55</a:t>
            </a:fld>
            <a:endParaRPr lang="en-US" smtClean="0">
              <a:solidFill>
                <a:srgbClr val="FFFFFF"/>
              </a:solidFill>
            </a:endParaRPr>
          </a:p>
        </p:txBody>
      </p:sp>
    </p:spTree>
    <p:extLst>
      <p:ext uri="{BB962C8B-B14F-4D97-AF65-F5344CB8AC3E}">
        <p14:creationId xmlns:p14="http://schemas.microsoft.com/office/powerpoint/2010/main" val="149268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lstStyle/>
          <a:p>
            <a:pPr eaLnBrk="1" fontAlgn="auto" hangingPunct="1">
              <a:spcAft>
                <a:spcPts val="0"/>
              </a:spcAft>
              <a:defRPr/>
            </a:pPr>
            <a:r>
              <a:rPr lang="en-US" dirty="0" smtClean="0"/>
              <a:t>Thank You</a:t>
            </a:r>
            <a:endParaRPr lang="en-US" dirty="0"/>
          </a:p>
        </p:txBody>
      </p:sp>
      <p:sp>
        <p:nvSpPr>
          <p:cNvPr id="36867" name="Subtitle 4"/>
          <p:cNvSpPr>
            <a:spLocks noGrp="1"/>
          </p:cNvSpPr>
          <p:nvPr>
            <p:ph type="subTitle" idx="1"/>
          </p:nvPr>
        </p:nvSpPr>
        <p:spPr/>
        <p:txBody>
          <a:bodyPr/>
          <a:lstStyle/>
          <a:p>
            <a:pPr eaLnBrk="1" hangingPunct="1"/>
            <a:r>
              <a:rPr smtClean="0"/>
              <a:t>www.infosys.com</a:t>
            </a:r>
          </a:p>
        </p:txBody>
      </p:sp>
    </p:spTree>
    <p:extLst>
      <p:ext uri="{BB962C8B-B14F-4D97-AF65-F5344CB8AC3E}">
        <p14:creationId xmlns:p14="http://schemas.microsoft.com/office/powerpoint/2010/main" val="3508342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30213" y="889000"/>
            <a:ext cx="8459787" cy="1805432"/>
          </a:xfrm>
        </p:spPr>
        <p:txBody>
          <a:bodyPr/>
          <a:lstStyle/>
          <a:p>
            <a:pPr marL="0" lvl="1" indent="0" eaLnBrk="1" hangingPunct="1">
              <a:buFont typeface="Arial" charset="0"/>
              <a:buNone/>
            </a:pPr>
            <a:r>
              <a:rPr lang="en-US" sz="1500" b="1" dirty="0" err="1" smtClean="0">
                <a:latin typeface="Calibri" pitchFamily="34" charset="0"/>
                <a:cs typeface="Calibri" pitchFamily="34" charset="0"/>
              </a:rPr>
              <a:t>Cognos</a:t>
            </a:r>
            <a:r>
              <a:rPr lang="en-US" sz="1500" b="1" dirty="0" smtClean="0">
                <a:latin typeface="Calibri" pitchFamily="34" charset="0"/>
                <a:cs typeface="Calibri" pitchFamily="34" charset="0"/>
              </a:rPr>
              <a:t> Content Store:</a:t>
            </a:r>
          </a:p>
          <a:p>
            <a:pPr marL="0" indent="0" eaLnBrk="1" hangingPunct="1">
              <a:buFont typeface="Arial" charset="0"/>
              <a:buNone/>
            </a:pPr>
            <a:r>
              <a:rPr lang="en-US" sz="1500" dirty="0" smtClean="0">
                <a:latin typeface="Calibri" pitchFamily="34" charset="0"/>
                <a:cs typeface="Calibri" pitchFamily="34" charset="0"/>
              </a:rPr>
              <a:t>Content Store is a database which stores the metadata for the </a:t>
            </a:r>
            <a:r>
              <a:rPr lang="en-US" sz="1500" dirty="0" err="1" smtClean="0">
                <a:latin typeface="Calibri" pitchFamily="34" charset="0"/>
                <a:cs typeface="Calibri" pitchFamily="34" charset="0"/>
              </a:rPr>
              <a:t>Cognos</a:t>
            </a:r>
            <a:r>
              <a:rPr lang="en-US" sz="1500" dirty="0" smtClean="0">
                <a:latin typeface="Calibri" pitchFamily="34" charset="0"/>
                <a:cs typeface="Calibri" pitchFamily="34" charset="0"/>
              </a:rPr>
              <a:t> components. Content Store can be accessed directly with the Framework Manager.</a:t>
            </a:r>
          </a:p>
          <a:p>
            <a:pPr marL="0" lvl="1" indent="0" eaLnBrk="1" hangingPunct="1">
              <a:buFont typeface="Arial" charset="0"/>
              <a:buNone/>
            </a:pPr>
            <a:r>
              <a:rPr lang="en-US" sz="1500" b="1" dirty="0" smtClean="0">
                <a:latin typeface="Calibri" pitchFamily="34" charset="0"/>
                <a:cs typeface="Calibri" pitchFamily="34" charset="0"/>
              </a:rPr>
              <a:t>Metric Store:</a:t>
            </a:r>
          </a:p>
          <a:p>
            <a:pPr marL="0" indent="0" eaLnBrk="1" hangingPunct="1">
              <a:buFont typeface="Arial" charset="0"/>
              <a:buNone/>
            </a:pPr>
            <a:r>
              <a:rPr lang="en-US" sz="1500" dirty="0" smtClean="0">
                <a:latin typeface="Calibri" pitchFamily="34" charset="0"/>
                <a:cs typeface="Calibri" pitchFamily="34" charset="0"/>
              </a:rPr>
              <a:t>A metric store is a database that contains content for metric packages. A metric store also contains </a:t>
            </a:r>
            <a:r>
              <a:rPr lang="en-US" sz="1500" dirty="0" err="1" smtClean="0">
                <a:latin typeface="Calibri" pitchFamily="34" charset="0"/>
                <a:cs typeface="Calibri" pitchFamily="34" charset="0"/>
              </a:rPr>
              <a:t>scorecarding</a:t>
            </a:r>
            <a:r>
              <a:rPr lang="en-US" sz="1500" dirty="0" smtClean="0">
                <a:latin typeface="Calibri" pitchFamily="34" charset="0"/>
                <a:cs typeface="Calibri" pitchFamily="34" charset="0"/>
              </a:rPr>
              <a:t> application settings, such as user preferences.</a:t>
            </a:r>
          </a:p>
          <a:p>
            <a:pPr marL="0" indent="0" eaLnBrk="1" hangingPunct="1">
              <a:buFont typeface="Arial" charset="0"/>
              <a:buNone/>
            </a:pPr>
            <a:endParaRPr lang="en-US" sz="1500" dirty="0" smtClean="0">
              <a:latin typeface="Calibri" pitchFamily="34" charset="0"/>
              <a:cs typeface="Calibri" pitchFamily="34" charset="0"/>
            </a:endParaRPr>
          </a:p>
        </p:txBody>
      </p:sp>
      <p:sp>
        <p:nvSpPr>
          <p:cNvPr id="12291"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59A7B97-51EE-4C1B-B7E1-D91279F610F2}" type="slidenum">
              <a:rPr lang="en-US" smtClean="0">
                <a:solidFill>
                  <a:srgbClr val="FFFFFF"/>
                </a:solidFill>
              </a:rPr>
              <a:pPr eaLnBrk="1" hangingPunct="1"/>
              <a:t>6</a:t>
            </a:fld>
            <a:endParaRPr lang="en-US" smtClean="0">
              <a:solidFill>
                <a:srgbClr val="FFFFFF"/>
              </a:solidFill>
            </a:endParaRPr>
          </a:p>
        </p:txBody>
      </p:sp>
      <p:sp>
        <p:nvSpPr>
          <p:cNvPr id="5" name="Title 1"/>
          <p:cNvSpPr>
            <a:spLocks noGrp="1"/>
          </p:cNvSpPr>
          <p:nvPr>
            <p:ph type="title"/>
          </p:nvPr>
        </p:nvSpPr>
        <p:spPr>
          <a:xfrm>
            <a:off x="457200" y="253746"/>
            <a:ext cx="8229600" cy="571500"/>
          </a:xfrm>
        </p:spPr>
        <p:txBody>
          <a:bodyPr/>
          <a:lstStyle/>
          <a:p>
            <a:pPr eaLnBrk="1" fontAlgn="auto" hangingPunct="1">
              <a:spcAft>
                <a:spcPts val="0"/>
              </a:spcAft>
              <a:defRPr/>
            </a:pPr>
            <a:r>
              <a:rPr lang="en-US" b="1" dirty="0" smtClean="0">
                <a:latin typeface="Calibri" pitchFamily="34" charset="0"/>
                <a:cs typeface="Calibri" pitchFamily="34" charset="0"/>
              </a:rPr>
              <a:t>Introduction (contd..)</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1889338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04813" y="247206"/>
            <a:ext cx="8520112" cy="533400"/>
          </a:xfrm>
        </p:spPr>
        <p:txBody>
          <a:bodyPr/>
          <a:lstStyle/>
          <a:p>
            <a:pPr eaLnBrk="1" fontAlgn="auto" hangingPunct="1">
              <a:spcAft>
                <a:spcPts val="0"/>
              </a:spcAft>
              <a:defRPr/>
            </a:pPr>
            <a:r>
              <a:rPr lang="en-US" b="1" dirty="0">
                <a:latin typeface="Calibri" pitchFamily="34" charset="0"/>
                <a:cs typeface="Calibri" pitchFamily="34" charset="0"/>
              </a:rPr>
              <a:t>Terminologies used in Metric </a:t>
            </a:r>
            <a:r>
              <a:rPr lang="en-US" b="1" dirty="0" smtClean="0">
                <a:latin typeface="Calibri" pitchFamily="34" charset="0"/>
                <a:cs typeface="Calibri" pitchFamily="34" charset="0"/>
              </a:rPr>
              <a:t>Studio</a:t>
            </a:r>
            <a:endParaRPr lang="en-US" b="1" dirty="0">
              <a:latin typeface="Calibri" pitchFamily="34" charset="0"/>
              <a:cs typeface="Calibri" pitchFamily="34" charset="0"/>
            </a:endParaRPr>
          </a:p>
        </p:txBody>
      </p:sp>
      <p:sp>
        <p:nvSpPr>
          <p:cNvPr id="13315" name="Content Placeholder 2"/>
          <p:cNvSpPr>
            <a:spLocks noGrp="1"/>
          </p:cNvSpPr>
          <p:nvPr>
            <p:ph idx="1"/>
          </p:nvPr>
        </p:nvSpPr>
        <p:spPr>
          <a:xfrm>
            <a:off x="430213" y="925576"/>
            <a:ext cx="8459787" cy="3524504"/>
          </a:xfrm>
        </p:spPr>
        <p:txBody>
          <a:bodyPr/>
          <a:lstStyle/>
          <a:p>
            <a:pPr marL="0" lvl="1" indent="0" eaLnBrk="1" hangingPunct="1">
              <a:buFont typeface="Arial" charset="0"/>
              <a:buNone/>
            </a:pPr>
            <a:r>
              <a:rPr lang="en-US" sz="1500" b="1" dirty="0" smtClean="0">
                <a:latin typeface="Calibri" pitchFamily="34" charset="0"/>
                <a:cs typeface="Calibri" pitchFamily="34" charset="0"/>
              </a:rPr>
              <a:t>Package: </a:t>
            </a:r>
          </a:p>
          <a:p>
            <a:pPr marL="0" indent="0" eaLnBrk="1" hangingPunct="1">
              <a:buFont typeface="Arial" charset="0"/>
              <a:buNone/>
            </a:pPr>
            <a:r>
              <a:rPr lang="en-US" sz="1500" dirty="0" smtClean="0">
                <a:latin typeface="Calibri" pitchFamily="34" charset="0"/>
                <a:cs typeface="Calibri" pitchFamily="34" charset="0"/>
              </a:rPr>
              <a:t>A package contains information about the reports, </a:t>
            </a:r>
            <a:r>
              <a:rPr lang="en-US" sz="1500" dirty="0" err="1" smtClean="0">
                <a:latin typeface="Calibri" pitchFamily="34" charset="0"/>
                <a:cs typeface="Calibri" pitchFamily="34" charset="0"/>
              </a:rPr>
              <a:t>Cognos</a:t>
            </a:r>
            <a:r>
              <a:rPr lang="en-US" sz="1500" dirty="0" smtClean="0">
                <a:latin typeface="Calibri" pitchFamily="34" charset="0"/>
                <a:cs typeface="Calibri" pitchFamily="34" charset="0"/>
              </a:rPr>
              <a:t> connection and metric types for an application</a:t>
            </a:r>
          </a:p>
          <a:p>
            <a:pPr marL="0" lvl="1" indent="0" eaLnBrk="1" hangingPunct="1">
              <a:buFont typeface="Arial" charset="0"/>
              <a:buNone/>
            </a:pPr>
            <a:r>
              <a:rPr lang="en-US" sz="1500" b="1" dirty="0" smtClean="0">
                <a:latin typeface="Calibri" pitchFamily="34" charset="0"/>
                <a:cs typeface="Calibri" pitchFamily="34" charset="0"/>
              </a:rPr>
              <a:t>Metrics: </a:t>
            </a:r>
          </a:p>
          <a:p>
            <a:pPr marL="0" indent="0" eaLnBrk="1" hangingPunct="1">
              <a:buFont typeface="Arial" charset="0"/>
              <a:buNone/>
            </a:pPr>
            <a:r>
              <a:rPr lang="en-US" sz="1500" dirty="0" smtClean="0">
                <a:latin typeface="Calibri" pitchFamily="34" charset="0"/>
                <a:cs typeface="Calibri" pitchFamily="34" charset="0"/>
              </a:rPr>
              <a:t>Metrics measure performance in key areas of a business. They compare actual values derived from operational data against target values.</a:t>
            </a:r>
          </a:p>
          <a:p>
            <a:pPr marL="0" indent="0" eaLnBrk="1" hangingPunct="1">
              <a:buFont typeface="Arial" charset="0"/>
              <a:buNone/>
            </a:pPr>
            <a:r>
              <a:rPr lang="en-US" sz="1500" dirty="0" smtClean="0">
                <a:latin typeface="Calibri" pitchFamily="34" charset="0"/>
                <a:cs typeface="Calibri" pitchFamily="34" charset="0"/>
              </a:rPr>
              <a:t>Metrics also measures the following:</a:t>
            </a:r>
          </a:p>
          <a:p>
            <a:pPr marL="0" indent="0" eaLnBrk="1" hangingPunct="1">
              <a:buFont typeface="Arial" charset="0"/>
              <a:buNone/>
            </a:pPr>
            <a:r>
              <a:rPr lang="en-US" sz="1500" dirty="0" smtClean="0">
                <a:latin typeface="Calibri" pitchFamily="34" charset="0"/>
                <a:cs typeface="Calibri" pitchFamily="34" charset="0"/>
              </a:rPr>
              <a:t>Variance/Tolerance: This value defines an acceptable range for a result that deviates from a set target.</a:t>
            </a:r>
          </a:p>
          <a:p>
            <a:pPr marL="0" indent="0" eaLnBrk="1" hangingPunct="1">
              <a:buFont typeface="Arial" charset="0"/>
              <a:buNone/>
            </a:pPr>
            <a:r>
              <a:rPr lang="en-US" sz="1500" dirty="0" smtClean="0">
                <a:latin typeface="Calibri" pitchFamily="34" charset="0"/>
                <a:cs typeface="Calibri" pitchFamily="34" charset="0"/>
              </a:rPr>
              <a:t>User-defined column: A user-defined column value measures the performance of a metric against a comparable metric.</a:t>
            </a:r>
          </a:p>
          <a:p>
            <a:pPr marL="0" lvl="1" indent="0" eaLnBrk="1" hangingPunct="1">
              <a:buFont typeface="Arial" charset="0"/>
              <a:buNone/>
            </a:pPr>
            <a:r>
              <a:rPr lang="en-US" sz="1500" b="1" dirty="0" smtClean="0">
                <a:latin typeface="Calibri" pitchFamily="34" charset="0"/>
                <a:cs typeface="Calibri" pitchFamily="34" charset="0"/>
              </a:rPr>
              <a:t>Metric Type: </a:t>
            </a:r>
          </a:p>
          <a:p>
            <a:pPr marL="0" indent="0" eaLnBrk="1" hangingPunct="1">
              <a:buFont typeface="Arial" charset="0"/>
              <a:buNone/>
            </a:pPr>
            <a:r>
              <a:rPr lang="en-US" sz="1500" dirty="0" smtClean="0">
                <a:latin typeface="Calibri" pitchFamily="34" charset="0"/>
                <a:cs typeface="Calibri" pitchFamily="34" charset="0"/>
              </a:rPr>
              <a:t>A Metric Type defines a set of characteristics or a specific measure for a collection of metrics. Example: Average Revenue.</a:t>
            </a:r>
            <a:endParaRPr lang="en-US" sz="1500" b="1" dirty="0" smtClean="0">
              <a:latin typeface="Calibri" pitchFamily="34" charset="0"/>
              <a:cs typeface="Calibri" pitchFamily="34" charset="0"/>
            </a:endParaRPr>
          </a:p>
        </p:txBody>
      </p:sp>
      <p:sp>
        <p:nvSpPr>
          <p:cNvPr id="13316"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15BA4A6-22C7-4963-AA47-FC938F1E4B16}" type="slidenum">
              <a:rPr lang="en-US" smtClean="0">
                <a:solidFill>
                  <a:srgbClr val="FFFFFF"/>
                </a:solidFill>
              </a:rPr>
              <a:pPr eaLnBrk="1" hangingPunct="1"/>
              <a:t>7</a:t>
            </a:fld>
            <a:endParaRPr lang="en-US" smtClean="0">
              <a:solidFill>
                <a:srgbClr val="FFFFFF"/>
              </a:solidFill>
            </a:endParaRPr>
          </a:p>
        </p:txBody>
      </p:sp>
    </p:spTree>
    <p:extLst>
      <p:ext uri="{BB962C8B-B14F-4D97-AF65-F5344CB8AC3E}">
        <p14:creationId xmlns:p14="http://schemas.microsoft.com/office/powerpoint/2010/main" val="137448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30213" y="852424"/>
            <a:ext cx="8459787" cy="38750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1616" tIns="40810" rIns="81616" bIns="40810" numCol="1" anchor="t" anchorCtr="0" compatLnSpc="1">
            <a:prstTxWarp prst="textNoShape">
              <a:avLst/>
            </a:prstTxWarp>
          </a:bodyPr>
          <a:lstStyle/>
          <a:p>
            <a:pPr marL="0" lvl="1" indent="0" eaLnBrk="1" hangingPunct="1">
              <a:buFont typeface="Arial" charset="0"/>
              <a:buNone/>
            </a:pPr>
            <a:r>
              <a:rPr lang="en-US" sz="1500" b="1" dirty="0">
                <a:cs typeface="Calibri" pitchFamily="34" charset="0"/>
              </a:rPr>
              <a:t>Key Performance Indicators (KPI): </a:t>
            </a:r>
          </a:p>
          <a:p>
            <a:pPr marL="0" indent="0" eaLnBrk="1" hangingPunct="1">
              <a:buFont typeface="Arial" charset="0"/>
              <a:buNone/>
            </a:pPr>
            <a:r>
              <a:rPr lang="en-US" sz="1500" dirty="0">
                <a:cs typeface="Calibri" pitchFamily="34" charset="0"/>
              </a:rPr>
              <a:t>Key Performance Indicators are the quantifiable measurements which reflect the organizational goals. Example: Average Revenue per Employee. </a:t>
            </a:r>
          </a:p>
          <a:p>
            <a:pPr marL="0" indent="0" eaLnBrk="1" hangingPunct="1">
              <a:buFont typeface="Arial" charset="0"/>
              <a:buNone/>
            </a:pPr>
            <a:r>
              <a:rPr lang="en-US" sz="1500" dirty="0">
                <a:cs typeface="Calibri" pitchFamily="34" charset="0"/>
              </a:rPr>
              <a:t>A metric with the following characteristics can be termed as a KPI:</a:t>
            </a:r>
          </a:p>
          <a:p>
            <a:pPr eaLnBrk="1" hangingPunct="1">
              <a:buFont typeface="Arial" pitchFamily="34" charset="0"/>
              <a:buChar char="•"/>
            </a:pPr>
            <a:r>
              <a:rPr lang="en-US" sz="1500" dirty="0">
                <a:cs typeface="Calibri" pitchFamily="34" charset="0"/>
              </a:rPr>
              <a:t>The metric has a timescale associated to it.</a:t>
            </a:r>
          </a:p>
          <a:p>
            <a:pPr eaLnBrk="1" hangingPunct="1">
              <a:buFont typeface="Arial" pitchFamily="34" charset="0"/>
              <a:buChar char="•"/>
            </a:pPr>
            <a:r>
              <a:rPr lang="en-US" sz="1500" dirty="0">
                <a:cs typeface="Calibri" pitchFamily="34" charset="0"/>
              </a:rPr>
              <a:t>The metric has a benchmark.</a:t>
            </a:r>
          </a:p>
          <a:p>
            <a:pPr eaLnBrk="1" hangingPunct="1">
              <a:buFont typeface="Arial" pitchFamily="34" charset="0"/>
              <a:buChar char="•"/>
            </a:pPr>
            <a:r>
              <a:rPr lang="en-US" sz="1500" dirty="0">
                <a:cs typeface="Calibri" pitchFamily="34" charset="0"/>
              </a:rPr>
              <a:t>The metric has a reason to be reported.</a:t>
            </a:r>
          </a:p>
          <a:p>
            <a:pPr eaLnBrk="1" hangingPunct="1">
              <a:buFont typeface="Arial" pitchFamily="34" charset="0"/>
              <a:buChar char="•"/>
            </a:pPr>
            <a:r>
              <a:rPr lang="en-US" sz="1500" dirty="0">
                <a:cs typeface="Calibri" pitchFamily="34" charset="0"/>
              </a:rPr>
              <a:t>The metric has an associated action surrounding it if a problem occurs.</a:t>
            </a:r>
          </a:p>
          <a:p>
            <a:pPr marL="0" indent="0" eaLnBrk="1" hangingPunct="1">
              <a:buFont typeface="Arial" charset="0"/>
              <a:buNone/>
            </a:pPr>
            <a:r>
              <a:rPr lang="en-US" sz="1500" dirty="0">
                <a:cs typeface="Calibri" pitchFamily="34" charset="0"/>
              </a:rPr>
              <a:t>Thus a KPI provides a context, echoes organizational goals and leads to an action.</a:t>
            </a:r>
          </a:p>
          <a:p>
            <a:pPr marL="0" indent="0" eaLnBrk="1" hangingPunct="1">
              <a:buFont typeface="Arial" charset="0"/>
              <a:buNone/>
            </a:pPr>
            <a:r>
              <a:rPr lang="en-US" sz="1500" dirty="0">
                <a:cs typeface="Calibri" pitchFamily="34" charset="0"/>
              </a:rPr>
              <a:t>Although a KPI and a metric are used interchangeably, it is important to note that a KPI is a Metric but a Metric is not necessarily a KPI.</a:t>
            </a:r>
          </a:p>
          <a:p>
            <a:pPr marL="0" lvl="1" indent="0" eaLnBrk="1" hangingPunct="1">
              <a:buFont typeface="Arial" charset="0"/>
              <a:buNone/>
            </a:pPr>
            <a:r>
              <a:rPr lang="en-US" sz="1500" b="1" dirty="0">
                <a:cs typeface="Calibri" pitchFamily="34" charset="0"/>
              </a:rPr>
              <a:t>Dashboards: </a:t>
            </a:r>
          </a:p>
          <a:p>
            <a:pPr marL="0" indent="0" eaLnBrk="1" hangingPunct="1">
              <a:buFont typeface="Arial" charset="0"/>
              <a:buNone/>
            </a:pPr>
            <a:r>
              <a:rPr lang="en-US" sz="1500" dirty="0">
                <a:cs typeface="Calibri" pitchFamily="34" charset="0"/>
              </a:rPr>
              <a:t>A dashboard displays the information pertaining to the business of an organization in a readable format.</a:t>
            </a:r>
          </a:p>
          <a:p>
            <a:pPr marL="0" indent="0" eaLnBrk="1" hangingPunct="1">
              <a:buFont typeface="Arial" charset="0"/>
              <a:buNone/>
            </a:pPr>
            <a:endParaRPr lang="en-US" sz="1500" dirty="0">
              <a:cs typeface="Calibri" pitchFamily="34" charset="0"/>
            </a:endParaRPr>
          </a:p>
        </p:txBody>
      </p:sp>
      <p:sp>
        <p:nvSpPr>
          <p:cNvPr id="14339"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D4ACBC-F4A0-44F8-B79D-3F10A3730ADF}" type="slidenum">
              <a:rPr lang="en-US" smtClean="0">
                <a:solidFill>
                  <a:srgbClr val="FFFFFF"/>
                </a:solidFill>
              </a:rPr>
              <a:pPr eaLnBrk="1" hangingPunct="1"/>
              <a:t>8</a:t>
            </a:fld>
            <a:endParaRPr lang="en-US" smtClean="0">
              <a:solidFill>
                <a:srgbClr val="FFFFFF"/>
              </a:solidFill>
            </a:endParaRPr>
          </a:p>
        </p:txBody>
      </p:sp>
      <p:sp>
        <p:nvSpPr>
          <p:cNvPr id="5" name="Title 1"/>
          <p:cNvSpPr>
            <a:spLocks noGrp="1"/>
          </p:cNvSpPr>
          <p:nvPr>
            <p:ph type="title"/>
          </p:nvPr>
        </p:nvSpPr>
        <p:spPr>
          <a:xfrm>
            <a:off x="404813" y="271590"/>
            <a:ext cx="8520112" cy="533400"/>
          </a:xfrm>
        </p:spPr>
        <p:txBody>
          <a:bodyPr/>
          <a:lstStyle/>
          <a:p>
            <a:pPr eaLnBrk="1" fontAlgn="auto" hangingPunct="1">
              <a:spcAft>
                <a:spcPts val="0"/>
              </a:spcAft>
              <a:defRPr/>
            </a:pPr>
            <a:r>
              <a:rPr lang="en-US" b="1" dirty="0">
                <a:latin typeface="Calibri" pitchFamily="34" charset="0"/>
                <a:cs typeface="Calibri" pitchFamily="34" charset="0"/>
              </a:rPr>
              <a:t>Terminologies used in Metric </a:t>
            </a:r>
            <a:r>
              <a:rPr lang="en-US" b="1" dirty="0" smtClean="0">
                <a:latin typeface="Calibri" pitchFamily="34" charset="0"/>
                <a:cs typeface="Calibri" pitchFamily="34" charset="0"/>
              </a:rPr>
              <a:t>Studio</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705124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512064"/>
            <a:ext cx="8229600" cy="7559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1616" tIns="40810" rIns="81616" bIns="40810" numCol="1" anchor="t" anchorCtr="0" compatLnSpc="1">
            <a:prstTxWarp prst="textNoShape">
              <a:avLst/>
            </a:prstTxWarp>
          </a:bodyPr>
          <a:lstStyle/>
          <a:p>
            <a:pPr marL="0" lvl="1" indent="0" eaLnBrk="1" hangingPunct="1">
              <a:buFont typeface="Arial" charset="0"/>
              <a:buNone/>
            </a:pPr>
            <a:r>
              <a:rPr lang="en-US" sz="1500" b="1" dirty="0">
                <a:cs typeface="Calibri" pitchFamily="34" charset="0"/>
              </a:rPr>
              <a:t>Scorecards: </a:t>
            </a:r>
          </a:p>
          <a:p>
            <a:pPr marL="0" indent="0" eaLnBrk="1" hangingPunct="1">
              <a:buFont typeface="Arial" charset="0"/>
              <a:buNone/>
            </a:pPr>
            <a:r>
              <a:rPr lang="en-US" sz="1500" dirty="0">
                <a:cs typeface="Calibri" pitchFamily="34" charset="0"/>
              </a:rPr>
              <a:t> A scorecard allows the user to view the KPIs and analyze the performance to determine whether the organizational goals have been met.</a:t>
            </a:r>
          </a:p>
        </p:txBody>
      </p:sp>
      <p:sp>
        <p:nvSpPr>
          <p:cNvPr id="15363" name="Slide Number Placeholder 3"/>
          <p:cNvSpPr>
            <a:spLocks noGrp="1"/>
          </p:cNvSpPr>
          <p:nvPr>
            <p:ph type="sldNum" sz="quarter" idx="4294967295"/>
          </p:nvPr>
        </p:nvSpPr>
        <p:spPr bwMode="auto">
          <a:xfrm>
            <a:off x="7620000" y="14288"/>
            <a:ext cx="1066800" cy="2464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639CC7A-D9CA-4596-8918-AF9856DB0FE3}" type="slidenum">
              <a:rPr lang="en-US" smtClean="0">
                <a:solidFill>
                  <a:srgbClr val="FFFFFF"/>
                </a:solidFill>
              </a:rPr>
              <a:pPr eaLnBrk="1" hangingPunct="1"/>
              <a:t>9</a:t>
            </a:fld>
            <a:endParaRPr lang="en-US" smtClean="0">
              <a:solidFill>
                <a:srgbClr val="FFFFFF"/>
              </a:solidFill>
            </a:endParaRP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332" y="1345686"/>
            <a:ext cx="6841236" cy="3700278"/>
          </a:xfrm>
          <a:prstGeom prst="rect">
            <a:avLst/>
          </a:prstGeom>
          <a:noFill/>
          <a:ln w="6350">
            <a:solidFill>
              <a:schemeClr val="tx1">
                <a:alpha val="85097"/>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667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4_New SunTrust Template">
  <a:themeElements>
    <a:clrScheme name="4_New SunTrust Template 15">
      <a:dk1>
        <a:srgbClr val="003366"/>
      </a:dk1>
      <a:lt1>
        <a:srgbClr val="FFFFFF"/>
      </a:lt1>
      <a:dk2>
        <a:srgbClr val="003366"/>
      </a:dk2>
      <a:lt2>
        <a:srgbClr val="FFBB11"/>
      </a:lt2>
      <a:accent1>
        <a:srgbClr val="006699"/>
      </a:accent1>
      <a:accent2>
        <a:srgbClr val="E87F04"/>
      </a:accent2>
      <a:accent3>
        <a:srgbClr val="FFFFFF"/>
      </a:accent3>
      <a:accent4>
        <a:srgbClr val="002A56"/>
      </a:accent4>
      <a:accent5>
        <a:srgbClr val="AAB8CA"/>
      </a:accent5>
      <a:accent6>
        <a:srgbClr val="D27203"/>
      </a:accent6>
      <a:hlink>
        <a:srgbClr val="FFAA11"/>
      </a:hlink>
      <a:folHlink>
        <a:srgbClr val="FF3E00"/>
      </a:folHlink>
    </a:clrScheme>
    <a:fontScheme name="4_New SunTrus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New SunTrus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New SunTrus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New SunTrus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New SunTrus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New SunTrus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New SunTrus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New SunTrus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New SunTrus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New SunTrus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New SunTrus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New SunTrus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New SunTrus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New SunTrust Template 13">
        <a:dk1>
          <a:srgbClr val="003366"/>
        </a:dk1>
        <a:lt1>
          <a:srgbClr val="FFFFFF"/>
        </a:lt1>
        <a:dk2>
          <a:srgbClr val="003366"/>
        </a:dk2>
        <a:lt2>
          <a:srgbClr val="FFBB11"/>
        </a:lt2>
        <a:accent1>
          <a:srgbClr val="007766"/>
        </a:accent1>
        <a:accent2>
          <a:srgbClr val="E87F04"/>
        </a:accent2>
        <a:accent3>
          <a:srgbClr val="FFFFFF"/>
        </a:accent3>
        <a:accent4>
          <a:srgbClr val="002A56"/>
        </a:accent4>
        <a:accent5>
          <a:srgbClr val="AABDB8"/>
        </a:accent5>
        <a:accent6>
          <a:srgbClr val="D27203"/>
        </a:accent6>
        <a:hlink>
          <a:srgbClr val="FF0000"/>
        </a:hlink>
        <a:folHlink>
          <a:srgbClr val="FF3E00"/>
        </a:folHlink>
      </a:clrScheme>
      <a:clrMap bg1="lt1" tx1="dk1" bg2="lt2" tx2="dk2" accent1="accent1" accent2="accent2" accent3="accent3" accent4="accent4" accent5="accent5" accent6="accent6" hlink="hlink" folHlink="folHlink"/>
    </a:extraClrScheme>
    <a:extraClrScheme>
      <a:clrScheme name="4_New SunTrust Template 14">
        <a:dk1>
          <a:srgbClr val="003366"/>
        </a:dk1>
        <a:lt1>
          <a:srgbClr val="FFFFFF"/>
        </a:lt1>
        <a:dk2>
          <a:srgbClr val="003366"/>
        </a:dk2>
        <a:lt2>
          <a:srgbClr val="FFBB11"/>
        </a:lt2>
        <a:accent1>
          <a:srgbClr val="006699"/>
        </a:accent1>
        <a:accent2>
          <a:srgbClr val="E87F04"/>
        </a:accent2>
        <a:accent3>
          <a:srgbClr val="FFFFFF"/>
        </a:accent3>
        <a:accent4>
          <a:srgbClr val="002A56"/>
        </a:accent4>
        <a:accent5>
          <a:srgbClr val="AAB8CA"/>
        </a:accent5>
        <a:accent6>
          <a:srgbClr val="D27203"/>
        </a:accent6>
        <a:hlink>
          <a:srgbClr val="FFAA11"/>
        </a:hlink>
        <a:folHlink>
          <a:srgbClr val="009988"/>
        </a:folHlink>
      </a:clrScheme>
      <a:clrMap bg1="lt1" tx1="dk1" bg2="lt2" tx2="dk2" accent1="accent1" accent2="accent2" accent3="accent3" accent4="accent4" accent5="accent5" accent6="accent6" hlink="hlink" folHlink="folHlink"/>
    </a:extraClrScheme>
    <a:extraClrScheme>
      <a:clrScheme name="4_New SunTrust Template 15">
        <a:dk1>
          <a:srgbClr val="003366"/>
        </a:dk1>
        <a:lt1>
          <a:srgbClr val="FFFFFF"/>
        </a:lt1>
        <a:dk2>
          <a:srgbClr val="003366"/>
        </a:dk2>
        <a:lt2>
          <a:srgbClr val="FFBB11"/>
        </a:lt2>
        <a:accent1>
          <a:srgbClr val="006699"/>
        </a:accent1>
        <a:accent2>
          <a:srgbClr val="E87F04"/>
        </a:accent2>
        <a:accent3>
          <a:srgbClr val="FFFFFF"/>
        </a:accent3>
        <a:accent4>
          <a:srgbClr val="002A56"/>
        </a:accent4>
        <a:accent5>
          <a:srgbClr val="AAB8CA"/>
        </a:accent5>
        <a:accent6>
          <a:srgbClr val="D27203"/>
        </a:accent6>
        <a:hlink>
          <a:srgbClr val="FFAA11"/>
        </a:hlink>
        <a:folHlink>
          <a:srgbClr val="FF3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79902</TotalTime>
  <Words>3161</Words>
  <Application>Microsoft Office PowerPoint</Application>
  <PresentationFormat>On-screen Show (16:9)</PresentationFormat>
  <Paragraphs>235</Paragraphs>
  <Slides>56</Slides>
  <Notes>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4_New SunTrust Template</vt:lpstr>
      <vt:lpstr>Introduction to Metric Studio 8.4.1</vt:lpstr>
      <vt:lpstr>Topics to be covered</vt:lpstr>
      <vt:lpstr>Introduction</vt:lpstr>
      <vt:lpstr>Introduction (contd..)</vt:lpstr>
      <vt:lpstr>Introduction (contd..)</vt:lpstr>
      <vt:lpstr>Introduction (contd..)</vt:lpstr>
      <vt:lpstr>Terminologies used in Metric Studio</vt:lpstr>
      <vt:lpstr>Terminologies used in Metric Studio</vt:lpstr>
      <vt:lpstr>PowerPoint Presentation</vt:lpstr>
      <vt:lpstr>PowerPoint Presentation</vt:lpstr>
      <vt:lpstr>Metric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involved in creation of a Metric Studio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features in Metric Studio version 10.1.0</vt:lpstr>
      <vt:lpstr>Thank You</vt:lpstr>
    </vt:vector>
  </TitlesOfParts>
  <Company>Infosys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 Monthly Steering Committee Meeting</dc:title>
  <dc:creator>Infosys</dc:creator>
  <cp:lastModifiedBy>Amruta Pandurang Kulkarni03</cp:lastModifiedBy>
  <cp:revision>3223</cp:revision>
  <cp:lastPrinted>2005-06-06T01:09:22Z</cp:lastPrinted>
  <dcterms:modified xsi:type="dcterms:W3CDTF">2012-10-10T05:35:40Z</dcterms:modified>
</cp:coreProperties>
</file>