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veat" pitchFamily="2" charset="0"/>
      <p:regular r:id="rId20"/>
      <p:bold r:id="rId21"/>
    </p:embeddedFont>
    <p:embeddedFont>
      <p:font typeface="Kanit" pitchFamily="2" charset="-34"/>
      <p:regular r:id="rId22"/>
      <p:bold r:id="rId23"/>
      <p:italic r:id="rId24"/>
      <p:boldItalic r:id="rId25"/>
    </p:embeddedFont>
    <p:embeddedFont>
      <p:font typeface="Permanent Marker" panose="02000000000000000000" pitchFamily="2"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SxvHLCYyfrLbB0xdIUExoPCpe5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7"/>
  </p:normalViewPr>
  <p:slideViewPr>
    <p:cSldViewPr snapToGrid="0">
      <p:cViewPr varScale="1">
        <p:scale>
          <a:sx n="93" d="100"/>
          <a:sy n="93" d="100"/>
        </p:scale>
        <p:origin x="21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0ce28190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0ce28190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05a6fcaef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05a6fcae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05a6fcaef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05a6fca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05a6fcaef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05a6fcae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07a9b5279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c07a9b52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05a6fcaef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c05a6fca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08f2a9b89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08f2a9b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07a9b5279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07a9b527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08f2a9b8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08f2a9b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08f2a9b8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08f2a9b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0ce28190d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0ce28190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Hello</a:t>
            </a:r>
            <a:endParaRPr/>
          </a:p>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05a6fcaef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05a6fcae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05a6fcaef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05a6fcae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During our analysis of the dataset, we noticed some inconsistencies which made it a bit messy. Things like quotation marks, braces, or brackets were scattered throughout the columns, making it difficult to work with. To tidy things up, we applied some cleaning procedures. Essentially, we got rid of these extra characters to make the data consistent and easier to understand.</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By doing this, we ensured that the data was standardized, meaning it followed a uniform format throughout. This not only made our findings more reliable but also made it much easier to interpret the results. So, in a nutshell, we cleaned up the dataset by removing unnecessary characters, making the information clearer and more reliable for our analysis.</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07a9b5279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07a9b52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While processing our data, we noticed some missing values, which means there were some empty spaces where information should have been. To deal with this, we followed a systematic approach to ensure we handled it effectively.</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First, we dropped any missing values that weren't significant or didn't have much impact on our analysis. Then, for missing job salary values, we used the most frequent value to fill in the gaps. This decision was made to maintain the overall distribution of the data.</a:t>
            </a: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Our main goal was to make sure our dataset stayed strong and that we could still draw meaningful insights from it. By focusing on strategies that kept the data robust and meaningful, we were able to tackle the missing values without losing valuable information.</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hk.jobsdb.com/business-analyst-jobs/full-tim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c0ce28190d_2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85" name="Google Shape;85;g2c0ce28190d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86" name="Google Shape;86;g2c0ce28190d_2_0"/>
          <p:cNvPicPr preferRelativeResize="0"/>
          <p:nvPr/>
        </p:nvPicPr>
        <p:blipFill rotWithShape="1">
          <a:blip r:embed="rId3">
            <a:alphaModFix/>
          </a:blip>
          <a:srcRect/>
          <a:stretch/>
        </p:blipFill>
        <p:spPr>
          <a:xfrm>
            <a:off x="0" y="0"/>
            <a:ext cx="12544451" cy="7078375"/>
          </a:xfrm>
          <a:prstGeom prst="rect">
            <a:avLst/>
          </a:prstGeom>
          <a:noFill/>
          <a:ln>
            <a:noFill/>
          </a:ln>
        </p:spPr>
      </p:pic>
      <p:sp>
        <p:nvSpPr>
          <p:cNvPr id="87" name="Google Shape;87;g2c0ce28190d_2_0"/>
          <p:cNvSpPr txBox="1"/>
          <p:nvPr/>
        </p:nvSpPr>
        <p:spPr>
          <a:xfrm>
            <a:off x="4919550" y="5662250"/>
            <a:ext cx="3186600" cy="15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b="1" dirty="0">
              <a:solidFill>
                <a:schemeClr val="lt1"/>
              </a:solidFill>
              <a:latin typeface="Calibri"/>
              <a:ea typeface="Calibri"/>
              <a:cs typeface="Calibri"/>
              <a:sym typeface="Calibri"/>
            </a:endParaRPr>
          </a:p>
        </p:txBody>
      </p:sp>
      <p:sp>
        <p:nvSpPr>
          <p:cNvPr id="89" name="Google Shape;89;g2c0ce28190d_2_0"/>
          <p:cNvSpPr txBox="1"/>
          <p:nvPr/>
        </p:nvSpPr>
        <p:spPr>
          <a:xfrm>
            <a:off x="1240650" y="5685272"/>
            <a:ext cx="3945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b="1" dirty="0">
              <a:solidFill>
                <a:schemeClr val="lt1"/>
              </a:solidFill>
              <a:latin typeface="Calibri"/>
              <a:ea typeface="Calibri"/>
              <a:cs typeface="Calibri"/>
              <a:sym typeface="Calibri"/>
            </a:endParaRPr>
          </a:p>
          <a:p>
            <a:pPr marL="0" lvl="0" indent="0" algn="l" rtl="0">
              <a:spcBef>
                <a:spcPts val="0"/>
              </a:spcBef>
              <a:spcAft>
                <a:spcPts val="0"/>
              </a:spcAft>
              <a:buNone/>
            </a:pPr>
            <a:r>
              <a:rPr lang="en-US" sz="2800" b="1" dirty="0">
                <a:solidFill>
                  <a:schemeClr val="lt1"/>
                </a:solidFill>
                <a:latin typeface="Calibri"/>
                <a:ea typeface="Calibri"/>
                <a:cs typeface="Calibri"/>
                <a:sym typeface="Calibri"/>
              </a:rPr>
              <a:t>Shalvi Sudhir Deshmukh</a:t>
            </a:r>
            <a:endParaRPr sz="2800" b="1" dirty="0">
              <a:solidFill>
                <a:schemeClr val="lt1"/>
              </a:solidFill>
              <a:latin typeface="Calibri"/>
              <a:ea typeface="Calibri"/>
              <a:cs typeface="Calibri"/>
              <a:sym typeface="Calibri"/>
            </a:endParaRPr>
          </a:p>
        </p:txBody>
      </p:sp>
      <p:sp>
        <p:nvSpPr>
          <p:cNvPr id="90" name="Google Shape;90;g2c0ce28190d_2_0"/>
          <p:cNvSpPr txBox="1"/>
          <p:nvPr/>
        </p:nvSpPr>
        <p:spPr>
          <a:xfrm>
            <a:off x="1133700" y="649875"/>
            <a:ext cx="99246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000" b="1" dirty="0">
                <a:solidFill>
                  <a:srgbClr val="262626"/>
                </a:solidFill>
                <a:highlight>
                  <a:srgbClr val="CFE2F3"/>
                </a:highlight>
                <a:latin typeface="Calibri"/>
                <a:ea typeface="Calibri"/>
                <a:cs typeface="Calibri"/>
                <a:sym typeface="Calibri"/>
              </a:rPr>
              <a:t>BUSINESS ANALYST JOBS IN HONGKONG</a:t>
            </a:r>
            <a:endParaRPr sz="4000" dirty="0">
              <a:highlight>
                <a:srgbClr val="CFE2F3"/>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67"/>
        <p:cNvGrpSpPr/>
        <p:nvPr/>
      </p:nvGrpSpPr>
      <p:grpSpPr>
        <a:xfrm>
          <a:off x="0" y="0"/>
          <a:ext cx="0" cy="0"/>
          <a:chOff x="0" y="0"/>
          <a:chExt cx="0" cy="0"/>
        </a:xfrm>
      </p:grpSpPr>
      <p:sp>
        <p:nvSpPr>
          <p:cNvPr id="168" name="Google Shape;168;g2c05a6fcaef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B5394"/>
                </a:solidFill>
              </a:rPr>
              <a:t>                      DATA VISUALIZATION</a:t>
            </a:r>
            <a:endParaRPr b="1">
              <a:solidFill>
                <a:srgbClr val="0B5394"/>
              </a:solidFill>
            </a:endParaRPr>
          </a:p>
        </p:txBody>
      </p:sp>
      <p:sp>
        <p:nvSpPr>
          <p:cNvPr id="169" name="Google Shape;169;g2c05a6fcaef_0_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170" name="Google Shape;170;g2c05a6fcaef_0_14"/>
          <p:cNvPicPr preferRelativeResize="0"/>
          <p:nvPr/>
        </p:nvPicPr>
        <p:blipFill>
          <a:blip r:embed="rId3">
            <a:alphaModFix/>
          </a:blip>
          <a:stretch>
            <a:fillRect/>
          </a:stretch>
        </p:blipFill>
        <p:spPr>
          <a:xfrm>
            <a:off x="838200" y="1825625"/>
            <a:ext cx="6523750" cy="3783475"/>
          </a:xfrm>
          <a:prstGeom prst="rect">
            <a:avLst/>
          </a:prstGeom>
          <a:noFill/>
          <a:ln>
            <a:noFill/>
          </a:ln>
        </p:spPr>
      </p:pic>
      <p:sp>
        <p:nvSpPr>
          <p:cNvPr id="171" name="Google Shape;171;g2c05a6fcaef_0_14"/>
          <p:cNvSpPr txBox="1"/>
          <p:nvPr/>
        </p:nvSpPr>
        <p:spPr>
          <a:xfrm>
            <a:off x="7460525" y="1381125"/>
            <a:ext cx="3746700" cy="363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endParaRPr>
          </a:p>
          <a:p>
            <a:pPr marL="457200" lvl="0" indent="-361950" algn="l" rtl="0">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This graph helps in identifying the central tendency of salaries, such as the median or mean salary, and the distribution is rightly skewed towards higher salaries.</a:t>
            </a:r>
            <a:endParaRPr sz="2100">
              <a:solidFill>
                <a:schemeClr val="dk1"/>
              </a:solidFill>
              <a:latin typeface="Calibri"/>
              <a:ea typeface="Calibri"/>
              <a:cs typeface="Calibri"/>
              <a:sym typeface="Calibri"/>
            </a:endParaRPr>
          </a:p>
          <a:p>
            <a:pPr marL="457200" lvl="0" indent="-361950" algn="l" rtl="0">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This means that there are relatively few data points with very high salaries, while the majority of data points have lower salaries.</a:t>
            </a:r>
            <a:endParaRPr sz="2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5"/>
        <p:cNvGrpSpPr/>
        <p:nvPr/>
      </p:nvGrpSpPr>
      <p:grpSpPr>
        <a:xfrm>
          <a:off x="0" y="0"/>
          <a:ext cx="0" cy="0"/>
          <a:chOff x="0" y="0"/>
          <a:chExt cx="0" cy="0"/>
        </a:xfrm>
      </p:grpSpPr>
      <p:pic>
        <p:nvPicPr>
          <p:cNvPr id="176" name="Google Shape;176;p7"/>
          <p:cNvPicPr preferRelativeResize="0"/>
          <p:nvPr/>
        </p:nvPicPr>
        <p:blipFill>
          <a:blip r:embed="rId3">
            <a:alphaModFix/>
          </a:blip>
          <a:stretch>
            <a:fillRect/>
          </a:stretch>
        </p:blipFill>
        <p:spPr>
          <a:xfrm>
            <a:off x="107150" y="144200"/>
            <a:ext cx="11965800" cy="658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Google Shape;181;g2c05a6fcaef_0_2"/>
          <p:cNvSpPr txBox="1">
            <a:spLocks noGrp="1"/>
          </p:cNvSpPr>
          <p:nvPr>
            <p:ph type="title"/>
          </p:nvPr>
        </p:nvSpPr>
        <p:spPr>
          <a:xfrm>
            <a:off x="800650" y="3588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82" name="Google Shape;182;g2c05a6fcaef_0_2"/>
          <p:cNvPicPr preferRelativeResize="0"/>
          <p:nvPr/>
        </p:nvPicPr>
        <p:blipFill>
          <a:blip r:embed="rId3">
            <a:alphaModFix/>
          </a:blip>
          <a:stretch>
            <a:fillRect/>
          </a:stretch>
        </p:blipFill>
        <p:spPr>
          <a:xfrm>
            <a:off x="178600" y="99400"/>
            <a:ext cx="11799101" cy="6659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6"/>
        <p:cNvGrpSpPr/>
        <p:nvPr/>
      </p:nvGrpSpPr>
      <p:grpSpPr>
        <a:xfrm>
          <a:off x="0" y="0"/>
          <a:ext cx="0" cy="0"/>
          <a:chOff x="0" y="0"/>
          <a:chExt cx="0" cy="0"/>
        </a:xfrm>
      </p:grpSpPr>
      <p:pic>
        <p:nvPicPr>
          <p:cNvPr id="187" name="Google Shape;187;g2c05a6fcaef_0_9"/>
          <p:cNvPicPr preferRelativeResize="0"/>
          <p:nvPr/>
        </p:nvPicPr>
        <p:blipFill>
          <a:blip r:embed="rId3">
            <a:alphaModFix/>
          </a:blip>
          <a:stretch>
            <a:fillRect/>
          </a:stretch>
        </p:blipFill>
        <p:spPr>
          <a:xfrm>
            <a:off x="130975" y="142875"/>
            <a:ext cx="11918149" cy="6560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91"/>
        <p:cNvGrpSpPr/>
        <p:nvPr/>
      </p:nvGrpSpPr>
      <p:grpSpPr>
        <a:xfrm>
          <a:off x="0" y="0"/>
          <a:ext cx="0" cy="0"/>
          <a:chOff x="0" y="0"/>
          <a:chExt cx="0" cy="0"/>
        </a:xfrm>
      </p:grpSpPr>
      <p:sp>
        <p:nvSpPr>
          <p:cNvPr id="192" name="Google Shape;192;g2c07a9b5279_0_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lnSpc>
                <a:spcPct val="115000"/>
              </a:lnSpc>
              <a:spcBef>
                <a:spcPts val="0"/>
              </a:spcBef>
              <a:spcAft>
                <a:spcPts val="0"/>
              </a:spcAft>
              <a:buClr>
                <a:schemeClr val="dk1"/>
              </a:buClr>
              <a:buSzPts val="990"/>
              <a:buFont typeface="Arial"/>
              <a:buNone/>
            </a:pPr>
            <a:r>
              <a:rPr lang="en-US" b="1">
                <a:solidFill>
                  <a:srgbClr val="1C4587"/>
                </a:solidFill>
              </a:rPr>
              <a:t>   </a:t>
            </a:r>
            <a:r>
              <a:rPr lang="en-US" sz="4844" b="1">
                <a:solidFill>
                  <a:srgbClr val="1C4587"/>
                </a:solidFill>
              </a:rPr>
              <a:t>COMPREHENSIVE REVIEW OF THE DATASET</a:t>
            </a:r>
            <a:endParaRPr sz="4844" b="1">
              <a:solidFill>
                <a:srgbClr val="1C4587"/>
              </a:solidFill>
            </a:endParaRPr>
          </a:p>
          <a:p>
            <a:pPr marL="0" lvl="0" indent="0" algn="l" rtl="0">
              <a:spcBef>
                <a:spcPts val="0"/>
              </a:spcBef>
              <a:spcAft>
                <a:spcPts val="0"/>
              </a:spcAft>
              <a:buNone/>
            </a:pPr>
            <a:endParaRPr/>
          </a:p>
        </p:txBody>
      </p:sp>
      <p:sp>
        <p:nvSpPr>
          <p:cNvPr id="193" name="Google Shape;193;g2c07a9b5279_0_20"/>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Autofit/>
          </a:bodyPr>
          <a:lstStyle/>
          <a:p>
            <a:pPr marL="457200" lvl="1" indent="-381000" algn="l" rtl="0">
              <a:lnSpc>
                <a:spcPct val="100000"/>
              </a:lnSpc>
              <a:spcBef>
                <a:spcPts val="0"/>
              </a:spcBef>
              <a:spcAft>
                <a:spcPts val="0"/>
              </a:spcAft>
              <a:buSzPts val="2400"/>
              <a:buFont typeface="Calibri"/>
              <a:buChar char="●"/>
            </a:pPr>
            <a:r>
              <a:rPr lang="en-US" b="1"/>
              <a:t>Highest Salaries:</a:t>
            </a:r>
            <a:endParaRPr b="1"/>
          </a:p>
          <a:p>
            <a:pPr marL="457200" lvl="0" indent="0" algn="l" rtl="0">
              <a:lnSpc>
                <a:spcPct val="100000"/>
              </a:lnSpc>
              <a:spcBef>
                <a:spcPts val="1200"/>
              </a:spcBef>
              <a:spcAft>
                <a:spcPts val="0"/>
              </a:spcAft>
              <a:buNone/>
            </a:pPr>
            <a:r>
              <a:rPr lang="en-US" sz="2400"/>
              <a:t>Wellesley Associates and iMiracle HK Limited offer the highest salaries among all companies</a:t>
            </a:r>
            <a:endParaRPr sz="2400"/>
          </a:p>
          <a:p>
            <a:pPr marL="457200" lvl="1" indent="-381000" algn="l" rtl="0">
              <a:lnSpc>
                <a:spcPct val="100000"/>
              </a:lnSpc>
              <a:spcBef>
                <a:spcPts val="1200"/>
              </a:spcBef>
              <a:spcAft>
                <a:spcPts val="0"/>
              </a:spcAft>
              <a:buSzPts val="2400"/>
              <a:buFont typeface="Calibri"/>
              <a:buChar char="●"/>
            </a:pPr>
            <a:r>
              <a:rPr lang="en-US" b="1"/>
              <a:t>Role Comparison:</a:t>
            </a:r>
            <a:endParaRPr b="1"/>
          </a:p>
          <a:p>
            <a:pPr marL="457200" lvl="0" indent="0" algn="l" rtl="0">
              <a:lnSpc>
                <a:spcPct val="100000"/>
              </a:lnSpc>
              <a:spcBef>
                <a:spcPts val="1200"/>
              </a:spcBef>
              <a:spcAft>
                <a:spcPts val="0"/>
              </a:spcAft>
              <a:buNone/>
            </a:pPr>
            <a:r>
              <a:rPr lang="en-US" sz="2400"/>
              <a:t>Product Manager roles are compensated well compared to others</a:t>
            </a:r>
            <a:endParaRPr sz="2400"/>
          </a:p>
          <a:p>
            <a:pPr marL="457200" lvl="0" indent="0" algn="l" rtl="0">
              <a:lnSpc>
                <a:spcPct val="100000"/>
              </a:lnSpc>
              <a:spcBef>
                <a:spcPts val="1200"/>
              </a:spcBef>
              <a:spcAft>
                <a:spcPts val="0"/>
              </a:spcAft>
              <a:buNone/>
            </a:pPr>
            <a:r>
              <a:rPr lang="en-US" sz="2400"/>
              <a:t>System Analysts are least paid</a:t>
            </a:r>
            <a:endParaRPr sz="2400"/>
          </a:p>
          <a:p>
            <a:pPr marL="457200" lvl="1" indent="-381000" algn="l" rtl="0">
              <a:lnSpc>
                <a:spcPct val="100000"/>
              </a:lnSpc>
              <a:spcBef>
                <a:spcPts val="1200"/>
              </a:spcBef>
              <a:spcAft>
                <a:spcPts val="0"/>
              </a:spcAft>
              <a:buSzPts val="2400"/>
              <a:buFont typeface="Calibri"/>
              <a:buChar char="●"/>
            </a:pPr>
            <a:r>
              <a:rPr lang="en-US" b="1"/>
              <a:t>Regional Insights:</a:t>
            </a:r>
            <a:endParaRPr b="1"/>
          </a:p>
          <a:p>
            <a:pPr marL="457200" lvl="0" indent="0" algn="l" rtl="0">
              <a:lnSpc>
                <a:spcPct val="100000"/>
              </a:lnSpc>
              <a:spcBef>
                <a:spcPts val="1200"/>
              </a:spcBef>
              <a:spcAft>
                <a:spcPts val="0"/>
              </a:spcAft>
              <a:buNone/>
            </a:pPr>
            <a:r>
              <a:rPr lang="en-US" sz="2400"/>
              <a:t>Hung Hom and Kowloon City district have high-paying jobs</a:t>
            </a:r>
            <a:endParaRPr sz="2400"/>
          </a:p>
          <a:p>
            <a:pPr marL="457200" lvl="1" indent="-381000" algn="l" rtl="0">
              <a:lnSpc>
                <a:spcPct val="100000"/>
              </a:lnSpc>
              <a:spcBef>
                <a:spcPts val="1200"/>
              </a:spcBef>
              <a:spcAft>
                <a:spcPts val="0"/>
              </a:spcAft>
              <a:buSzPts val="2400"/>
              <a:buFont typeface="Calibri"/>
              <a:buChar char="●"/>
            </a:pPr>
            <a:r>
              <a:rPr lang="en-US" b="1"/>
              <a:t>Industry Comparison:</a:t>
            </a:r>
            <a:endParaRPr b="1"/>
          </a:p>
          <a:p>
            <a:pPr marL="457200" lvl="0" indent="0" algn="l" rtl="0">
              <a:lnSpc>
                <a:spcPct val="100000"/>
              </a:lnSpc>
              <a:spcBef>
                <a:spcPts val="1200"/>
              </a:spcBef>
              <a:spcAft>
                <a:spcPts val="0"/>
              </a:spcAft>
              <a:buNone/>
            </a:pPr>
            <a:r>
              <a:rPr lang="en-US" sz="2400"/>
              <a:t>Business analyst roles in the IT industry offer more opportunities compared to other industries (e.g., mining, resource energy)</a:t>
            </a:r>
            <a:endParaRPr sz="2400"/>
          </a:p>
          <a:p>
            <a:pPr marL="0" lvl="0" indent="0" algn="l" rtl="0">
              <a:spcBef>
                <a:spcPts val="1200"/>
              </a:spcBef>
              <a:spcAft>
                <a:spcPts val="0"/>
              </a:spcAft>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97"/>
        <p:cNvGrpSpPr/>
        <p:nvPr/>
      </p:nvGrpSpPr>
      <p:grpSpPr>
        <a:xfrm>
          <a:off x="0" y="0"/>
          <a:ext cx="0" cy="0"/>
          <a:chOff x="0" y="0"/>
          <a:chExt cx="0" cy="0"/>
        </a:xfrm>
      </p:grpSpPr>
      <p:sp>
        <p:nvSpPr>
          <p:cNvPr id="198" name="Google Shape;198;g2c05a6fcaef_0_28"/>
          <p:cNvSpPr txBox="1">
            <a:spLocks noGrp="1"/>
          </p:cNvSpPr>
          <p:nvPr>
            <p:ph type="title"/>
          </p:nvPr>
        </p:nvSpPr>
        <p:spPr>
          <a:xfrm>
            <a:off x="662925"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1C4587"/>
                </a:solidFill>
              </a:rPr>
              <a:t> </a:t>
            </a:r>
            <a:endParaRPr b="1">
              <a:solidFill>
                <a:srgbClr val="1C4587"/>
              </a:solidFill>
            </a:endParaRPr>
          </a:p>
          <a:p>
            <a:pPr marL="0" lvl="0" indent="0" algn="l" rtl="0">
              <a:spcBef>
                <a:spcPts val="0"/>
              </a:spcBef>
              <a:spcAft>
                <a:spcPts val="0"/>
              </a:spcAft>
              <a:buNone/>
            </a:pPr>
            <a:r>
              <a:rPr lang="en-US" b="1">
                <a:solidFill>
                  <a:srgbClr val="1C4587"/>
                </a:solidFill>
              </a:rPr>
              <a:t>BREAKING THROUGH BARRIERS</a:t>
            </a:r>
            <a:endParaRPr b="1">
              <a:solidFill>
                <a:srgbClr val="1C4587"/>
              </a:solidFill>
            </a:endParaRPr>
          </a:p>
        </p:txBody>
      </p:sp>
      <p:sp>
        <p:nvSpPr>
          <p:cNvPr id="199" name="Google Shape;199;g2c05a6fcaef_0_28"/>
          <p:cNvSpPr txBox="1">
            <a:spLocks noGrp="1"/>
          </p:cNvSpPr>
          <p:nvPr>
            <p:ph type="body" idx="1"/>
          </p:nvPr>
        </p:nvSpPr>
        <p:spPr>
          <a:xfrm>
            <a:off x="794375" y="1365500"/>
            <a:ext cx="10515600" cy="4351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2100"/>
          </a:p>
          <a:p>
            <a:pPr marL="0" lvl="0" indent="0" algn="l" rtl="0">
              <a:lnSpc>
                <a:spcPct val="115000"/>
              </a:lnSpc>
              <a:spcBef>
                <a:spcPts val="0"/>
              </a:spcBef>
              <a:spcAft>
                <a:spcPts val="0"/>
              </a:spcAft>
              <a:buClr>
                <a:schemeClr val="dk1"/>
              </a:buClr>
              <a:buSzPts val="1100"/>
              <a:buFont typeface="Arial"/>
              <a:buNone/>
            </a:pPr>
            <a:endParaRPr sz="2100"/>
          </a:p>
          <a:p>
            <a:pPr marL="0" lvl="0" indent="0" algn="l" rtl="0">
              <a:lnSpc>
                <a:spcPct val="115000"/>
              </a:lnSpc>
              <a:spcBef>
                <a:spcPts val="0"/>
              </a:spcBef>
              <a:spcAft>
                <a:spcPts val="0"/>
              </a:spcAft>
              <a:buClr>
                <a:schemeClr val="dk1"/>
              </a:buClr>
              <a:buSzPts val="1100"/>
              <a:buFont typeface="Arial"/>
              <a:buNone/>
            </a:pPr>
            <a:r>
              <a:rPr lang="en-US" sz="2100"/>
              <a:t>The challenges primarily revolved around web scraping from various job portals. Below are the key challenges we faced:</a:t>
            </a:r>
            <a:endParaRPr sz="2100"/>
          </a:p>
          <a:p>
            <a:pPr marL="0" lvl="0" indent="0" algn="l" rtl="0">
              <a:lnSpc>
                <a:spcPct val="115000"/>
              </a:lnSpc>
              <a:spcBef>
                <a:spcPts val="0"/>
              </a:spcBef>
              <a:spcAft>
                <a:spcPts val="0"/>
              </a:spcAft>
              <a:buClr>
                <a:schemeClr val="dk1"/>
              </a:buClr>
              <a:buSzPts val="1100"/>
              <a:buFont typeface="Arial"/>
              <a:buNone/>
            </a:pPr>
            <a:endParaRPr sz="2100"/>
          </a:p>
          <a:p>
            <a:pPr marL="457200" lvl="0" indent="-361950" algn="l" rtl="0">
              <a:lnSpc>
                <a:spcPct val="115000"/>
              </a:lnSpc>
              <a:spcBef>
                <a:spcPts val="0"/>
              </a:spcBef>
              <a:spcAft>
                <a:spcPts val="0"/>
              </a:spcAft>
              <a:buSzPts val="2100"/>
              <a:buChar char="●"/>
            </a:pPr>
            <a:r>
              <a:rPr lang="en-US" sz="2100" b="1"/>
              <a:t>403 Error from Indeed, Monster, and ZipRecruiter:</a:t>
            </a:r>
            <a:endParaRPr sz="2100" b="1"/>
          </a:p>
          <a:p>
            <a:pPr marL="0" lvl="0" indent="0" algn="l" rtl="0">
              <a:lnSpc>
                <a:spcPct val="115000"/>
              </a:lnSpc>
              <a:spcBef>
                <a:spcPts val="0"/>
              </a:spcBef>
              <a:spcAft>
                <a:spcPts val="0"/>
              </a:spcAft>
              <a:buClr>
                <a:schemeClr val="dk1"/>
              </a:buClr>
              <a:buSzPts val="1100"/>
              <a:buFont typeface="Arial"/>
              <a:buNone/>
            </a:pPr>
            <a:r>
              <a:rPr lang="en-US" sz="2100"/>
              <a:t>Our initial attempts to extract data from popular job portals like Indeed, Monster, and ZipRecruiter were met with consistent 403 errors. </a:t>
            </a:r>
            <a:endParaRPr sz="2100"/>
          </a:p>
          <a:p>
            <a:pPr marL="0" lvl="0" indent="0" algn="l" rtl="0">
              <a:lnSpc>
                <a:spcPct val="115000"/>
              </a:lnSpc>
              <a:spcBef>
                <a:spcPts val="0"/>
              </a:spcBef>
              <a:spcAft>
                <a:spcPts val="0"/>
              </a:spcAft>
              <a:buClr>
                <a:schemeClr val="dk1"/>
              </a:buClr>
              <a:buSzPts val="1100"/>
              <a:buFont typeface="Arial"/>
              <a:buNone/>
            </a:pPr>
            <a:endParaRPr sz="2100"/>
          </a:p>
          <a:p>
            <a:pPr marL="457200" lvl="0" indent="-361950" algn="l" rtl="0">
              <a:lnSpc>
                <a:spcPct val="115000"/>
              </a:lnSpc>
              <a:spcBef>
                <a:spcPts val="0"/>
              </a:spcBef>
              <a:spcAft>
                <a:spcPts val="0"/>
              </a:spcAft>
              <a:buSzPts val="2100"/>
              <a:buChar char="●"/>
            </a:pPr>
            <a:r>
              <a:rPr lang="en-US" sz="2100" b="1"/>
              <a:t>Discovery of JobsDB as a Suitable Alternative:</a:t>
            </a:r>
            <a:endParaRPr sz="2100" b="1"/>
          </a:p>
          <a:p>
            <a:pPr marL="0" lvl="0" indent="0" algn="l" rtl="0">
              <a:lnSpc>
                <a:spcPct val="115000"/>
              </a:lnSpc>
              <a:spcBef>
                <a:spcPts val="0"/>
              </a:spcBef>
              <a:spcAft>
                <a:spcPts val="0"/>
              </a:spcAft>
              <a:buClr>
                <a:schemeClr val="dk1"/>
              </a:buClr>
              <a:buSzPts val="1100"/>
              <a:buFont typeface="Arial"/>
              <a:buNone/>
            </a:pPr>
            <a:r>
              <a:rPr lang="en-US" sz="2100"/>
              <a:t>Despite the setbacks encountered with other job portals, our perseverance led us to discover the JobsDB website as a potential solution. </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a:p>
            <a:pPr marL="0" lvl="0" indent="0" algn="l" rtl="0">
              <a:spcBef>
                <a:spcPts val="1000"/>
              </a:spcBef>
              <a:spcAft>
                <a:spcPts val="0"/>
              </a:spcAft>
              <a:buNone/>
            </a:pPr>
            <a:endParaRPr sz="2100"/>
          </a:p>
        </p:txBody>
      </p:sp>
      <p:pic>
        <p:nvPicPr>
          <p:cNvPr id="200" name="Google Shape;200;g2c05a6fcaef_0_28"/>
          <p:cNvPicPr preferRelativeResize="0"/>
          <p:nvPr/>
        </p:nvPicPr>
        <p:blipFill>
          <a:blip r:embed="rId3">
            <a:alphaModFix/>
          </a:blip>
          <a:stretch>
            <a:fillRect/>
          </a:stretch>
        </p:blipFill>
        <p:spPr>
          <a:xfrm>
            <a:off x="8727275" y="0"/>
            <a:ext cx="3381376" cy="183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04"/>
        <p:cNvGrpSpPr/>
        <p:nvPr/>
      </p:nvGrpSpPr>
      <p:grpSpPr>
        <a:xfrm>
          <a:off x="0" y="0"/>
          <a:ext cx="0" cy="0"/>
          <a:chOff x="0" y="0"/>
          <a:chExt cx="0" cy="0"/>
        </a:xfrm>
      </p:grpSpPr>
      <p:sp>
        <p:nvSpPr>
          <p:cNvPr id="205" name="Google Shape;205;g2c08f2a9b89_0_45"/>
          <p:cNvSpPr txBox="1">
            <a:spLocks noGrp="1"/>
          </p:cNvSpPr>
          <p:nvPr>
            <p:ph type="title"/>
          </p:nvPr>
        </p:nvSpPr>
        <p:spPr>
          <a:xfrm>
            <a:off x="750100" y="3484575"/>
            <a:ext cx="3357600" cy="1432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                               </a:t>
            </a:r>
            <a:endParaRPr/>
          </a:p>
          <a:p>
            <a:pPr marL="0" lvl="0" indent="0" algn="l" rtl="0">
              <a:spcBef>
                <a:spcPts val="0"/>
              </a:spcBef>
              <a:spcAft>
                <a:spcPts val="0"/>
              </a:spcAft>
              <a:buNone/>
            </a:pPr>
            <a:r>
              <a:rPr lang="en-US" b="1">
                <a:solidFill>
                  <a:srgbClr val="1C4587"/>
                </a:solidFill>
              </a:rPr>
              <a:t>   RECAP</a:t>
            </a:r>
            <a:endParaRPr b="1">
              <a:solidFill>
                <a:srgbClr val="1C4587"/>
              </a:solidFill>
            </a:endParaRPr>
          </a:p>
          <a:p>
            <a:pPr marL="0" lvl="0" indent="0" algn="l" rtl="0">
              <a:spcBef>
                <a:spcPts val="0"/>
              </a:spcBef>
              <a:spcAft>
                <a:spcPts val="0"/>
              </a:spcAft>
              <a:buNone/>
            </a:pPr>
            <a:r>
              <a:rPr lang="en-US" b="1">
                <a:solidFill>
                  <a:srgbClr val="1C4587"/>
                </a:solidFill>
              </a:rPr>
              <a:t>       &amp;</a:t>
            </a:r>
            <a:endParaRPr b="1">
              <a:solidFill>
                <a:srgbClr val="1C4587"/>
              </a:solidFill>
            </a:endParaRPr>
          </a:p>
          <a:p>
            <a:pPr marL="0" lvl="0" indent="0" algn="l" rtl="0">
              <a:spcBef>
                <a:spcPts val="0"/>
              </a:spcBef>
              <a:spcAft>
                <a:spcPts val="0"/>
              </a:spcAft>
              <a:buNone/>
            </a:pPr>
            <a:r>
              <a:rPr lang="en-US" b="1">
                <a:solidFill>
                  <a:srgbClr val="1C4587"/>
                </a:solidFill>
              </a:rPr>
              <a:t> INSIGHTS</a:t>
            </a:r>
            <a:endParaRPr b="1">
              <a:solidFill>
                <a:srgbClr val="1C4587"/>
              </a:solidFill>
            </a:endParaRPr>
          </a:p>
        </p:txBody>
      </p:sp>
      <p:sp>
        <p:nvSpPr>
          <p:cNvPr id="206" name="Google Shape;206;g2c08f2a9b89_0_45"/>
          <p:cNvSpPr txBox="1">
            <a:spLocks noGrp="1"/>
          </p:cNvSpPr>
          <p:nvPr>
            <p:ph type="body" idx="1"/>
          </p:nvPr>
        </p:nvSpPr>
        <p:spPr>
          <a:xfrm>
            <a:off x="4786325" y="2964650"/>
            <a:ext cx="7215300" cy="3726600"/>
          </a:xfrm>
          <a:prstGeom prst="rect">
            <a:avLst/>
          </a:prstGeom>
        </p:spPr>
        <p:txBody>
          <a:bodyPr spcFirstLastPara="1" wrap="square" lIns="91425" tIns="45700" rIns="91425" bIns="45700" anchor="t" anchorCtr="0">
            <a:normAutofit fontScale="25000" lnSpcReduction="20000"/>
          </a:bodyPr>
          <a:lstStyle/>
          <a:p>
            <a:pPr marL="457200" lvl="0" indent="-358103" algn="l" rtl="0">
              <a:lnSpc>
                <a:spcPct val="150000"/>
              </a:lnSpc>
              <a:spcBef>
                <a:spcPts val="1000"/>
              </a:spcBef>
              <a:spcAft>
                <a:spcPts val="0"/>
              </a:spcAft>
              <a:buClr>
                <a:srgbClr val="000000"/>
              </a:buClr>
              <a:buSzPct val="100000"/>
              <a:buChar char="●"/>
            </a:pPr>
            <a:r>
              <a:rPr lang="en-US" sz="8157">
                <a:solidFill>
                  <a:srgbClr val="000000"/>
                </a:solidFill>
              </a:rPr>
              <a:t>Resilience Redefined : Navigating through Challenges</a:t>
            </a:r>
            <a:endParaRPr sz="8157">
              <a:solidFill>
                <a:srgbClr val="000000"/>
              </a:solidFill>
            </a:endParaRPr>
          </a:p>
          <a:p>
            <a:pPr marL="457200" lvl="0" indent="-355600" algn="l" rtl="0">
              <a:lnSpc>
                <a:spcPct val="150000"/>
              </a:lnSpc>
              <a:spcBef>
                <a:spcPts val="0"/>
              </a:spcBef>
              <a:spcAft>
                <a:spcPts val="0"/>
              </a:spcAft>
              <a:buClr>
                <a:srgbClr val="000000"/>
              </a:buClr>
              <a:buSzPct val="100000"/>
              <a:buChar char="●"/>
            </a:pPr>
            <a:r>
              <a:rPr lang="en-US" sz="8000">
                <a:solidFill>
                  <a:srgbClr val="000000"/>
                </a:solidFill>
              </a:rPr>
              <a:t>Data was collected using </a:t>
            </a:r>
            <a:r>
              <a:rPr lang="en-US" sz="8000" b="1">
                <a:solidFill>
                  <a:srgbClr val="000000"/>
                </a:solidFill>
              </a:rPr>
              <a:t>Web Scraping </a:t>
            </a:r>
            <a:r>
              <a:rPr lang="en-US" sz="8000">
                <a:solidFill>
                  <a:srgbClr val="000000"/>
                </a:solidFill>
              </a:rPr>
              <a:t>technique with the help of </a:t>
            </a:r>
            <a:r>
              <a:rPr lang="en-US" sz="8000" b="1">
                <a:solidFill>
                  <a:srgbClr val="000000"/>
                </a:solidFill>
              </a:rPr>
              <a:t> Beautiful Soup</a:t>
            </a:r>
            <a:endParaRPr sz="8000" b="1">
              <a:solidFill>
                <a:srgbClr val="000000"/>
              </a:solidFill>
            </a:endParaRPr>
          </a:p>
          <a:p>
            <a:pPr marL="457200" lvl="0" indent="-355600" algn="l" rtl="0">
              <a:lnSpc>
                <a:spcPct val="150000"/>
              </a:lnSpc>
              <a:spcBef>
                <a:spcPts val="0"/>
              </a:spcBef>
              <a:spcAft>
                <a:spcPts val="0"/>
              </a:spcAft>
              <a:buClr>
                <a:srgbClr val="000000"/>
              </a:buClr>
              <a:buSzPct val="100000"/>
              <a:buChar char="●"/>
            </a:pPr>
            <a:r>
              <a:rPr lang="en-US" sz="8000">
                <a:solidFill>
                  <a:srgbClr val="000000"/>
                </a:solidFill>
              </a:rPr>
              <a:t>Cleaned Dataset of many </a:t>
            </a:r>
            <a:r>
              <a:rPr lang="en-US" sz="8000" b="1">
                <a:solidFill>
                  <a:srgbClr val="000000"/>
                </a:solidFill>
              </a:rPr>
              <a:t>records and  attributes </a:t>
            </a:r>
            <a:r>
              <a:rPr lang="en-US" sz="8000">
                <a:solidFill>
                  <a:srgbClr val="000000"/>
                </a:solidFill>
              </a:rPr>
              <a:t>was formed after removing nulls, redundancies, outliers etc.</a:t>
            </a:r>
            <a:endParaRPr sz="8000">
              <a:solidFill>
                <a:srgbClr val="000000"/>
              </a:solidFill>
            </a:endParaRPr>
          </a:p>
          <a:p>
            <a:pPr marL="457200" lvl="0" indent="-355600" algn="l" rtl="0">
              <a:lnSpc>
                <a:spcPct val="150000"/>
              </a:lnSpc>
              <a:spcBef>
                <a:spcPts val="0"/>
              </a:spcBef>
              <a:spcAft>
                <a:spcPts val="0"/>
              </a:spcAft>
              <a:buClr>
                <a:srgbClr val="000000"/>
              </a:buClr>
              <a:buSzPct val="100000"/>
              <a:buChar char="●"/>
            </a:pPr>
            <a:r>
              <a:rPr lang="en-US" sz="8000">
                <a:solidFill>
                  <a:srgbClr val="000000"/>
                </a:solidFill>
              </a:rPr>
              <a:t>Data was </a:t>
            </a:r>
            <a:r>
              <a:rPr lang="en-US" sz="8000" b="1">
                <a:solidFill>
                  <a:srgbClr val="000000"/>
                </a:solidFill>
              </a:rPr>
              <a:t>prepared and preprocessed </a:t>
            </a:r>
            <a:r>
              <a:rPr lang="en-US" sz="8000">
                <a:solidFill>
                  <a:srgbClr val="000000"/>
                </a:solidFill>
              </a:rPr>
              <a:t>for analysis purpose</a:t>
            </a:r>
            <a:endParaRPr sz="8000">
              <a:solidFill>
                <a:srgbClr val="000000"/>
              </a:solidFill>
            </a:endParaRPr>
          </a:p>
          <a:p>
            <a:pPr marL="457200" lvl="0" indent="-355600" algn="l" rtl="0">
              <a:lnSpc>
                <a:spcPct val="150000"/>
              </a:lnSpc>
              <a:spcBef>
                <a:spcPts val="0"/>
              </a:spcBef>
              <a:spcAft>
                <a:spcPts val="0"/>
              </a:spcAft>
              <a:buSzPct val="100000"/>
              <a:buChar char="●"/>
            </a:pPr>
            <a:r>
              <a:rPr lang="en-US" sz="8000"/>
              <a:t>To answer the research question, </a:t>
            </a:r>
            <a:r>
              <a:rPr lang="en-US" sz="8000" b="1"/>
              <a:t>Data Visualization</a:t>
            </a:r>
            <a:r>
              <a:rPr lang="en-US" sz="8000"/>
              <a:t> was used, thus</a:t>
            </a:r>
            <a:r>
              <a:rPr lang="en-US" sz="8000">
                <a:solidFill>
                  <a:srgbClr val="000000"/>
                </a:solidFill>
              </a:rPr>
              <a:t> the current job trend in Business Analytics in the HongKong Job Market was answered. </a:t>
            </a:r>
            <a:endParaRPr sz="8000">
              <a:solidFill>
                <a:srgbClr val="000000"/>
              </a:solidFill>
            </a:endParaRPr>
          </a:p>
          <a:p>
            <a:pPr marL="0" lvl="0" indent="0" algn="l" rtl="0">
              <a:spcBef>
                <a:spcPts val="1000"/>
              </a:spcBef>
              <a:spcAft>
                <a:spcPts val="0"/>
              </a:spcAft>
              <a:buNone/>
            </a:pPr>
            <a:endParaRPr/>
          </a:p>
        </p:txBody>
      </p:sp>
      <p:pic>
        <p:nvPicPr>
          <p:cNvPr id="207" name="Google Shape;207;g2c08f2a9b89_0_45"/>
          <p:cNvPicPr preferRelativeResize="0"/>
          <p:nvPr/>
        </p:nvPicPr>
        <p:blipFill>
          <a:blip r:embed="rId3">
            <a:alphaModFix/>
          </a:blip>
          <a:stretch>
            <a:fillRect/>
          </a:stretch>
        </p:blipFill>
        <p:spPr>
          <a:xfrm>
            <a:off x="0" y="0"/>
            <a:ext cx="12192000" cy="2821775"/>
          </a:xfrm>
          <a:prstGeom prst="rect">
            <a:avLst/>
          </a:prstGeom>
          <a:noFill/>
          <a:ln>
            <a:noFill/>
          </a:ln>
        </p:spPr>
      </p:pic>
      <p:pic>
        <p:nvPicPr>
          <p:cNvPr id="208" name="Google Shape;208;g2c08f2a9b89_0_45"/>
          <p:cNvPicPr preferRelativeResize="0"/>
          <p:nvPr/>
        </p:nvPicPr>
        <p:blipFill>
          <a:blip r:embed="rId4">
            <a:alphaModFix/>
          </a:blip>
          <a:stretch>
            <a:fillRect/>
          </a:stretch>
        </p:blipFill>
        <p:spPr>
          <a:xfrm>
            <a:off x="0" y="5667375"/>
            <a:ext cx="4536275" cy="120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12"/>
        <p:cNvGrpSpPr/>
        <p:nvPr/>
      </p:nvGrpSpPr>
      <p:grpSpPr>
        <a:xfrm>
          <a:off x="0" y="0"/>
          <a:ext cx="0" cy="0"/>
          <a:chOff x="0" y="0"/>
          <a:chExt cx="0" cy="0"/>
        </a:xfrm>
      </p:grpSpPr>
      <p:pic>
        <p:nvPicPr>
          <p:cNvPr id="213" name="Google Shape;213;g2c07a9b5279_0_27"/>
          <p:cNvPicPr preferRelativeResize="0"/>
          <p:nvPr/>
        </p:nvPicPr>
        <p:blipFill>
          <a:blip r:embed="rId3">
            <a:alphaModFix/>
          </a:blip>
          <a:stretch>
            <a:fillRect/>
          </a:stretch>
        </p:blipFill>
        <p:spPr>
          <a:xfrm>
            <a:off x="0" y="0"/>
            <a:ext cx="12191999" cy="6858000"/>
          </a:xfrm>
          <a:prstGeom prst="rect">
            <a:avLst/>
          </a:prstGeom>
          <a:noFill/>
          <a:ln>
            <a:noFill/>
          </a:ln>
        </p:spPr>
      </p:pic>
      <p:sp>
        <p:nvSpPr>
          <p:cNvPr id="214" name="Google Shape;214;g2c07a9b5279_0_27"/>
          <p:cNvSpPr txBox="1"/>
          <p:nvPr/>
        </p:nvSpPr>
        <p:spPr>
          <a:xfrm>
            <a:off x="29700" y="-238125"/>
            <a:ext cx="12132600" cy="547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3000">
                <a:solidFill>
                  <a:srgbClr val="351C75"/>
                </a:solidFill>
                <a:latin typeface="Caveat"/>
                <a:ea typeface="Caveat"/>
                <a:cs typeface="Caveat"/>
                <a:sym typeface="Caveat"/>
              </a:rPr>
              <a:t>         </a:t>
            </a:r>
            <a:r>
              <a:rPr lang="en-US" sz="6000" b="1">
                <a:solidFill>
                  <a:srgbClr val="351C75"/>
                </a:solidFill>
                <a:latin typeface="Caveat"/>
                <a:ea typeface="Caveat"/>
                <a:cs typeface="Caveat"/>
                <a:sym typeface="Caveat"/>
              </a:rPr>
              <a:t>Thank you for your time and attention</a:t>
            </a:r>
            <a:endParaRPr sz="6000" b="1">
              <a:solidFill>
                <a:srgbClr val="351C75"/>
              </a:solidFill>
              <a:latin typeface="Caveat"/>
              <a:ea typeface="Caveat"/>
              <a:cs typeface="Caveat"/>
              <a:sym typeface="Caveat"/>
            </a:endParaRPr>
          </a:p>
          <a:p>
            <a:pPr marL="0" lvl="0" indent="0" algn="ctr" rtl="0">
              <a:lnSpc>
                <a:spcPct val="90000"/>
              </a:lnSpc>
              <a:spcBef>
                <a:spcPts val="1000"/>
              </a:spcBef>
              <a:spcAft>
                <a:spcPts val="0"/>
              </a:spcAft>
              <a:buClr>
                <a:schemeClr val="dk1"/>
              </a:buClr>
              <a:buSzPts val="1100"/>
              <a:buFont typeface="Arial"/>
              <a:buNone/>
            </a:pPr>
            <a:r>
              <a:rPr lang="en-US" sz="3500">
                <a:solidFill>
                  <a:srgbClr val="351C75"/>
                </a:solidFill>
                <a:latin typeface="Caveat"/>
                <a:ea typeface="Caveat"/>
                <a:cs typeface="Caveat"/>
                <a:sym typeface="Caveat"/>
              </a:rPr>
              <a:t>  </a:t>
            </a:r>
            <a:endParaRPr sz="3500">
              <a:solidFill>
                <a:srgbClr val="351C75"/>
              </a:solidFill>
              <a:latin typeface="Caveat"/>
              <a:ea typeface="Caveat"/>
              <a:cs typeface="Caveat"/>
              <a:sym typeface="Caveat"/>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4"/>
        <p:cNvGrpSpPr/>
        <p:nvPr/>
      </p:nvGrpSpPr>
      <p:grpSpPr>
        <a:xfrm>
          <a:off x="0" y="0"/>
          <a:ext cx="0" cy="0"/>
          <a:chOff x="0" y="0"/>
          <a:chExt cx="0" cy="0"/>
        </a:xfrm>
      </p:grpSpPr>
      <p:sp>
        <p:nvSpPr>
          <p:cNvPr id="95" name="Google Shape;95;g2c08f2a9b89_0_0"/>
          <p:cNvSpPr txBox="1"/>
          <p:nvPr/>
        </p:nvSpPr>
        <p:spPr>
          <a:xfrm>
            <a:off x="5575300" y="2158725"/>
            <a:ext cx="4917300" cy="29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96" name="Google Shape;96;g2c08f2a9b89_0_0"/>
          <p:cNvSpPr txBox="1"/>
          <p:nvPr/>
        </p:nvSpPr>
        <p:spPr>
          <a:xfrm>
            <a:off x="4167150" y="4000500"/>
            <a:ext cx="3857700" cy="24288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Introduction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Research question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Collection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Set Insights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Preparation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Preprocessing</a:t>
            </a:r>
            <a:endParaRPr sz="2800">
              <a:solidFill>
                <a:schemeClr val="dk1"/>
              </a:solidFill>
              <a:latin typeface="Calibri"/>
              <a:ea typeface="Calibri"/>
              <a:cs typeface="Calibri"/>
              <a:sym typeface="Calibri"/>
            </a:endParaRPr>
          </a:p>
          <a:p>
            <a:pPr marL="45720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97" name="Google Shape;97;g2c08f2a9b89_0_0"/>
          <p:cNvSpPr txBox="1"/>
          <p:nvPr/>
        </p:nvSpPr>
        <p:spPr>
          <a:xfrm>
            <a:off x="8024850" y="4060025"/>
            <a:ext cx="3643200" cy="20358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Visualization</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Comprehensive review of Dataset</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Challenges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Recap and Insights</a:t>
            </a:r>
            <a:endParaRPr sz="2800">
              <a:solidFill>
                <a:schemeClr val="dk1"/>
              </a:solidFill>
              <a:latin typeface="Calibri"/>
              <a:ea typeface="Calibri"/>
              <a:cs typeface="Calibri"/>
              <a:sym typeface="Calibri"/>
            </a:endParaRPr>
          </a:p>
          <a:p>
            <a:pPr marL="45720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98" name="Google Shape;98;g2c08f2a9b89_0_0"/>
          <p:cNvPicPr preferRelativeResize="0"/>
          <p:nvPr/>
        </p:nvPicPr>
        <p:blipFill>
          <a:blip r:embed="rId3">
            <a:alphaModFix/>
          </a:blip>
          <a:stretch>
            <a:fillRect/>
          </a:stretch>
        </p:blipFill>
        <p:spPr>
          <a:xfrm>
            <a:off x="0" y="0"/>
            <a:ext cx="12192000" cy="2672700"/>
          </a:xfrm>
          <a:prstGeom prst="rect">
            <a:avLst/>
          </a:prstGeom>
          <a:noFill/>
          <a:ln>
            <a:noFill/>
          </a:ln>
        </p:spPr>
      </p:pic>
      <p:sp>
        <p:nvSpPr>
          <p:cNvPr id="99" name="Google Shape;99;g2c08f2a9b89_0_0"/>
          <p:cNvSpPr txBox="1"/>
          <p:nvPr/>
        </p:nvSpPr>
        <p:spPr>
          <a:xfrm>
            <a:off x="196850" y="3357600"/>
            <a:ext cx="3643200" cy="30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100">
              <a:solidFill>
                <a:schemeClr val="dk1"/>
              </a:solidFill>
              <a:latin typeface="Calibri"/>
              <a:ea typeface="Calibri"/>
              <a:cs typeface="Calibri"/>
              <a:sym typeface="Calibri"/>
            </a:endParaRPr>
          </a:p>
          <a:p>
            <a:pPr marL="0" lvl="0" indent="0" algn="l" rtl="0">
              <a:spcBef>
                <a:spcPts val="0"/>
              </a:spcBef>
              <a:spcAft>
                <a:spcPts val="0"/>
              </a:spcAft>
              <a:buNone/>
            </a:pPr>
            <a:r>
              <a:rPr lang="en-US" sz="4800" b="1">
                <a:solidFill>
                  <a:srgbClr val="0B5394"/>
                </a:solidFill>
                <a:latin typeface="Calibri"/>
                <a:ea typeface="Calibri"/>
                <a:cs typeface="Calibri"/>
                <a:sym typeface="Calibri"/>
              </a:rPr>
              <a:t>  CONTENTS</a:t>
            </a:r>
            <a:endParaRPr sz="4800" b="1">
              <a:solidFill>
                <a:srgbClr val="0B539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3"/>
        <p:cNvGrpSpPr/>
        <p:nvPr/>
      </p:nvGrpSpPr>
      <p:grpSpPr>
        <a:xfrm>
          <a:off x="0" y="0"/>
          <a:ext cx="0" cy="0"/>
          <a:chOff x="0" y="0"/>
          <a:chExt cx="0" cy="0"/>
        </a:xfrm>
      </p:grpSpPr>
      <p:pic>
        <p:nvPicPr>
          <p:cNvPr id="104" name="Google Shape;104;g2c08f2a9b89_0_5"/>
          <p:cNvPicPr preferRelativeResize="0"/>
          <p:nvPr/>
        </p:nvPicPr>
        <p:blipFill>
          <a:blip r:embed="rId3">
            <a:alphaModFix/>
          </a:blip>
          <a:stretch>
            <a:fillRect/>
          </a:stretch>
        </p:blipFill>
        <p:spPr>
          <a:xfrm>
            <a:off x="0" y="0"/>
            <a:ext cx="12192000" cy="2746125"/>
          </a:xfrm>
          <a:prstGeom prst="rect">
            <a:avLst/>
          </a:prstGeom>
          <a:noFill/>
          <a:ln>
            <a:noFill/>
          </a:ln>
        </p:spPr>
      </p:pic>
      <p:sp>
        <p:nvSpPr>
          <p:cNvPr id="105" name="Google Shape;105;g2c08f2a9b89_0_5"/>
          <p:cNvSpPr txBox="1"/>
          <p:nvPr/>
        </p:nvSpPr>
        <p:spPr>
          <a:xfrm>
            <a:off x="4381500" y="3405200"/>
            <a:ext cx="7584300" cy="3345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dk1"/>
              </a:buClr>
              <a:buSzPts val="1600"/>
              <a:buFont typeface="Calibri"/>
              <a:buChar char="●"/>
            </a:pPr>
            <a:r>
              <a:rPr lang="en-US" sz="2000">
                <a:solidFill>
                  <a:schemeClr val="dk1"/>
                </a:solidFill>
                <a:latin typeface="Calibri"/>
                <a:ea typeface="Calibri"/>
                <a:cs typeface="Calibri"/>
                <a:sym typeface="Calibri"/>
              </a:rPr>
              <a:t>The objective of this project is to collect and analyze salary data for Business Analyst jobs in the Hongkong.</a:t>
            </a: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By scraping salary information from job search portal, we aim to gain insights into the salary landscape for Business Analysts. The data we use is collected from Jobsdb website.</a:t>
            </a:r>
            <a:endParaRPr sz="2000">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a:latin typeface="Calibri"/>
                <a:ea typeface="Calibri"/>
                <a:cs typeface="Calibri"/>
                <a:sym typeface="Calibri"/>
              </a:rPr>
              <a:t>Jobsdb.com assists </a:t>
            </a:r>
            <a:r>
              <a:rPr lang="en-US" sz="2000" b="1">
                <a:latin typeface="Calibri"/>
                <a:ea typeface="Calibri"/>
                <a:cs typeface="Calibri"/>
                <a:sym typeface="Calibri"/>
              </a:rPr>
              <a:t> </a:t>
            </a:r>
            <a:r>
              <a:rPr lang="en-US" sz="2000">
                <a:latin typeface="Calibri"/>
                <a:ea typeface="Calibri"/>
                <a:cs typeface="Calibri"/>
                <a:sym typeface="Calibri"/>
              </a:rPr>
              <a:t>in searching jobs across HongKong, Singapore, Thailand</a:t>
            </a:r>
            <a:endParaRPr sz="2000">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a:latin typeface="Calibri"/>
                <a:ea typeface="Calibri"/>
                <a:cs typeface="Calibri"/>
                <a:sym typeface="Calibri"/>
              </a:rPr>
              <a:t>Lists </a:t>
            </a:r>
            <a:r>
              <a:rPr lang="en-US" sz="2000" b="1">
                <a:latin typeface="Calibri"/>
                <a:ea typeface="Calibri"/>
                <a:cs typeface="Calibri"/>
                <a:sym typeface="Calibri"/>
              </a:rPr>
              <a:t>job information </a:t>
            </a:r>
            <a:r>
              <a:rPr lang="en-US" sz="2000">
                <a:latin typeface="Calibri"/>
                <a:ea typeface="Calibri"/>
                <a:cs typeface="Calibri"/>
                <a:sym typeface="Calibri"/>
              </a:rPr>
              <a:t>such as Company Profile, Job Role, Location, Required SkillSet, Salary, Work Culture and so on</a:t>
            </a:r>
            <a:endParaRPr sz="2000">
              <a:latin typeface="Calibri"/>
              <a:ea typeface="Calibri"/>
              <a:cs typeface="Calibri"/>
              <a:sym typeface="Calibri"/>
            </a:endParaRPr>
          </a:p>
          <a:p>
            <a:pPr marL="457200" lvl="0" indent="0" algn="l" rtl="0">
              <a:spcBef>
                <a:spcPts val="1200"/>
              </a:spcBef>
              <a:spcAft>
                <a:spcPts val="0"/>
              </a:spcAft>
              <a:buNone/>
            </a:pPr>
            <a:endParaRPr sz="2700">
              <a:solidFill>
                <a:schemeClr val="dk1"/>
              </a:solidFill>
              <a:latin typeface="Calibri"/>
              <a:ea typeface="Calibri"/>
              <a:cs typeface="Calibri"/>
              <a:sym typeface="Calibri"/>
            </a:endParaRPr>
          </a:p>
        </p:txBody>
      </p:sp>
      <p:sp>
        <p:nvSpPr>
          <p:cNvPr id="106" name="Google Shape;106;g2c08f2a9b89_0_5"/>
          <p:cNvSpPr txBox="1"/>
          <p:nvPr/>
        </p:nvSpPr>
        <p:spPr>
          <a:xfrm>
            <a:off x="214325" y="3011450"/>
            <a:ext cx="3964800" cy="31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4400" b="1">
                <a:solidFill>
                  <a:srgbClr val="0B5394"/>
                </a:solidFill>
                <a:latin typeface="Calibri"/>
                <a:ea typeface="Calibri"/>
                <a:cs typeface="Calibri"/>
                <a:sym typeface="Calibri"/>
              </a:rPr>
              <a:t>INTRODUCTION</a:t>
            </a:r>
            <a:endParaRPr sz="4400" b="1">
              <a:solidFill>
                <a:srgbClr val="0B5394"/>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0"/>
        <p:cNvGrpSpPr/>
        <p:nvPr/>
      </p:nvGrpSpPr>
      <p:grpSpPr>
        <a:xfrm>
          <a:off x="0" y="0"/>
          <a:ext cx="0" cy="0"/>
          <a:chOff x="0" y="0"/>
          <a:chExt cx="0" cy="0"/>
        </a:xfrm>
      </p:grpSpPr>
      <p:sp>
        <p:nvSpPr>
          <p:cNvPr id="111" name="Google Shape;111;g2c0ce28190d_1_5"/>
          <p:cNvSpPr txBox="1">
            <a:spLocks noGrp="1"/>
          </p:cNvSpPr>
          <p:nvPr>
            <p:ph type="title"/>
          </p:nvPr>
        </p:nvSpPr>
        <p:spPr>
          <a:xfrm>
            <a:off x="838200" y="881750"/>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100"/>
              <a:buFont typeface="Arial"/>
              <a:buNone/>
            </a:pPr>
            <a:r>
              <a:rPr lang="en-US" b="1">
                <a:solidFill>
                  <a:srgbClr val="0B5394"/>
                </a:solidFill>
              </a:rPr>
              <a:t>         RESEARCH QUESTION</a:t>
            </a:r>
            <a:endParaRPr/>
          </a:p>
        </p:txBody>
      </p:sp>
      <p:sp>
        <p:nvSpPr>
          <p:cNvPr id="112" name="Google Shape;112;g2c0ce28190d_1_5"/>
          <p:cNvSpPr txBox="1">
            <a:spLocks noGrp="1"/>
          </p:cNvSpPr>
          <p:nvPr>
            <p:ph type="body" idx="1"/>
          </p:nvPr>
        </p:nvSpPr>
        <p:spPr>
          <a:xfrm>
            <a:off x="838200" y="2207450"/>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latin typeface="Permanent Marker"/>
              <a:ea typeface="Permanent Marker"/>
              <a:cs typeface="Permanent Marker"/>
              <a:sym typeface="Permanent Marker"/>
            </a:endParaRPr>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Clr>
                <a:schemeClr val="dk1"/>
              </a:buClr>
              <a:buSzPts val="1100"/>
              <a:buFont typeface="Arial"/>
              <a:buNone/>
            </a:pPr>
            <a:r>
              <a:rPr lang="en-US" sz="2900" b="1">
                <a:latin typeface="Caveat"/>
                <a:ea typeface="Caveat"/>
                <a:cs typeface="Caveat"/>
                <a:sym typeface="Caveat"/>
              </a:rPr>
              <a:t>How does the salary distribution and job availability vary among different companies, job roles, and regions for business analyst positions in the IT industry, as observed from data extracted from the jobsdb website?</a:t>
            </a:r>
            <a:endParaRPr sz="2900" b="1">
              <a:latin typeface="Caveat"/>
              <a:ea typeface="Caveat"/>
              <a:cs typeface="Caveat"/>
              <a:sym typeface="Caveat"/>
            </a:endParaRPr>
          </a:p>
          <a:p>
            <a:pPr marL="0" lvl="0" indent="0" algn="l" rtl="0">
              <a:spcBef>
                <a:spcPts val="1000"/>
              </a:spcBef>
              <a:spcAft>
                <a:spcPts val="0"/>
              </a:spcAft>
              <a:buNone/>
            </a:pPr>
            <a:endParaRPr sz="3100">
              <a:latin typeface="Kanit"/>
              <a:ea typeface="Kanit"/>
              <a:cs typeface="Kanit"/>
              <a:sym typeface="Kanit"/>
            </a:endParaRPr>
          </a:p>
        </p:txBody>
      </p:sp>
      <p:pic>
        <p:nvPicPr>
          <p:cNvPr id="113" name="Google Shape;113;g2c0ce28190d_1_5"/>
          <p:cNvPicPr preferRelativeResize="0"/>
          <p:nvPr/>
        </p:nvPicPr>
        <p:blipFill>
          <a:blip r:embed="rId3">
            <a:alphaModFix/>
          </a:blip>
          <a:stretch>
            <a:fillRect/>
          </a:stretch>
        </p:blipFill>
        <p:spPr>
          <a:xfrm>
            <a:off x="7696425" y="0"/>
            <a:ext cx="3546500" cy="236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7"/>
        <p:cNvGrpSpPr/>
        <p:nvPr/>
      </p:nvGrpSpPr>
      <p:grpSpPr>
        <a:xfrm>
          <a:off x="0" y="0"/>
          <a:ext cx="0" cy="0"/>
          <a:chOff x="0" y="0"/>
          <a:chExt cx="0" cy="0"/>
        </a:xfrm>
      </p:grpSpPr>
      <p:sp>
        <p:nvSpPr>
          <p:cNvPr id="118" name="Google Shape;11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3"/>
          <p:cNvSpPr/>
          <p:nvPr/>
        </p:nvSpPr>
        <p:spPr>
          <a:xfrm>
            <a:off x="842772" y="0"/>
            <a:ext cx="10506456" cy="19138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3"/>
          <p:cNvSpPr/>
          <p:nvPr/>
        </p:nvSpPr>
        <p:spPr>
          <a:xfrm>
            <a:off x="841248" y="1512994"/>
            <a:ext cx="10506456"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21" name="Google Shape;121;p3"/>
          <p:cNvGrpSpPr/>
          <p:nvPr/>
        </p:nvGrpSpPr>
        <p:grpSpPr>
          <a:xfrm>
            <a:off x="909396" y="2070071"/>
            <a:ext cx="10364063" cy="3870001"/>
            <a:chOff x="71196" y="332711"/>
            <a:chExt cx="10364063" cy="3870001"/>
          </a:xfrm>
        </p:grpSpPr>
        <p:sp>
          <p:nvSpPr>
            <p:cNvPr id="122" name="Google Shape;122;p3"/>
            <p:cNvSpPr/>
            <p:nvPr/>
          </p:nvSpPr>
          <p:spPr>
            <a:xfrm>
              <a:off x="674477" y="332711"/>
              <a:ext cx="1887187" cy="1887187"/>
            </a:xfrm>
            <a:prstGeom prst="round2DiagRect">
              <a:avLst>
                <a:gd name="adj1" fmla="val 2972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076665" y="734899"/>
              <a:ext cx="1082812" cy="108281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71196" y="2807712"/>
              <a:ext cx="3093750" cy="139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txBox="1"/>
            <p:nvPr/>
          </p:nvSpPr>
          <p:spPr>
            <a:xfrm>
              <a:off x="71196" y="2807712"/>
              <a:ext cx="3093750" cy="139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HTTPS://HK.JOBSDB.COM/BUSINESS-ANALYST-JOBS/FULL-TIME</a:t>
              </a:r>
              <a:endParaRPr sz="1600" b="0" i="0" u="none" strike="noStrike" cap="none">
                <a:solidFill>
                  <a:schemeClr val="dk1"/>
                </a:solidFill>
                <a:latin typeface="Calibri"/>
                <a:ea typeface="Calibri"/>
                <a:cs typeface="Calibri"/>
                <a:sym typeface="Calibri"/>
              </a:endParaRPr>
            </a:p>
          </p:txBody>
        </p:sp>
        <p:sp>
          <p:nvSpPr>
            <p:cNvPr id="126" name="Google Shape;126;p3"/>
            <p:cNvSpPr/>
            <p:nvPr/>
          </p:nvSpPr>
          <p:spPr>
            <a:xfrm>
              <a:off x="4309634" y="332711"/>
              <a:ext cx="1887187" cy="1887187"/>
            </a:xfrm>
            <a:prstGeom prst="round2DiagRect">
              <a:avLst>
                <a:gd name="adj1" fmla="val 2972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711821" y="734899"/>
              <a:ext cx="1082812" cy="108281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709415" y="2789632"/>
              <a:ext cx="3093750" cy="139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txBox="1"/>
            <p:nvPr/>
          </p:nvSpPr>
          <p:spPr>
            <a:xfrm>
              <a:off x="3709415" y="2789632"/>
              <a:ext cx="3093750" cy="139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WEB SCRAPING</a:t>
              </a:r>
              <a:endParaRPr/>
            </a:p>
          </p:txBody>
        </p:sp>
        <p:sp>
          <p:nvSpPr>
            <p:cNvPr id="130" name="Google Shape;130;p3"/>
            <p:cNvSpPr/>
            <p:nvPr/>
          </p:nvSpPr>
          <p:spPr>
            <a:xfrm>
              <a:off x="7944790" y="332711"/>
              <a:ext cx="1887187" cy="1887187"/>
            </a:xfrm>
            <a:prstGeom prst="round2DiagRect">
              <a:avLst>
                <a:gd name="adj1" fmla="val 2972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346978" y="734899"/>
              <a:ext cx="1082812" cy="1082812"/>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341509" y="2807712"/>
              <a:ext cx="3093750" cy="139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p:nvPr/>
          </p:nvSpPr>
          <p:spPr>
            <a:xfrm>
              <a:off x="7341509" y="2807712"/>
              <a:ext cx="3093750" cy="1395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CSV FILE WITH 1. JOB TITLE</a:t>
              </a:r>
              <a:endParaRPr/>
            </a:p>
            <a:p>
              <a:pPr marL="0" marR="0" lvl="0" indent="0" algn="ctr" rtl="0">
                <a:lnSpc>
                  <a:spcPct val="100000"/>
                </a:lnSpc>
                <a:spcBef>
                  <a:spcPts val="49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2. COMPANY NAME</a:t>
              </a:r>
              <a:endParaRPr/>
            </a:p>
            <a:p>
              <a:pPr marL="0" marR="0" lvl="0" indent="0" algn="ctr" rtl="0">
                <a:lnSpc>
                  <a:spcPct val="100000"/>
                </a:lnSpc>
                <a:spcBef>
                  <a:spcPts val="49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3. LOCATION</a:t>
              </a:r>
              <a:endParaRPr/>
            </a:p>
            <a:p>
              <a:pPr marL="0" marR="0" lvl="0" indent="0" algn="ctr" rtl="0">
                <a:lnSpc>
                  <a:spcPct val="100000"/>
                </a:lnSpc>
                <a:spcBef>
                  <a:spcPts val="49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4. JOB DESCRIPTION</a:t>
              </a:r>
              <a:endParaRPr/>
            </a:p>
            <a:p>
              <a:pPr marL="0" marR="0" lvl="0" indent="0" algn="ctr" rtl="0">
                <a:lnSpc>
                  <a:spcPct val="100000"/>
                </a:lnSpc>
                <a:spcBef>
                  <a:spcPts val="49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5.SALARY</a:t>
              </a:r>
              <a:endParaRPr sz="1400" b="0" i="0" u="none" strike="noStrike" cap="none">
                <a:solidFill>
                  <a:schemeClr val="dk1"/>
                </a:solidFill>
                <a:latin typeface="Calibri"/>
                <a:ea typeface="Calibri"/>
                <a:cs typeface="Calibri"/>
                <a:sym typeface="Calibri"/>
              </a:endParaRPr>
            </a:p>
          </p:txBody>
        </p:sp>
      </p:grpSp>
      <p:sp>
        <p:nvSpPr>
          <p:cNvPr id="134" name="Google Shape;134;p3"/>
          <p:cNvSpPr txBox="1"/>
          <p:nvPr/>
        </p:nvSpPr>
        <p:spPr>
          <a:xfrm>
            <a:off x="2178825" y="482475"/>
            <a:ext cx="7608000" cy="104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b="1">
                <a:solidFill>
                  <a:srgbClr val="0B5394"/>
                </a:solidFill>
                <a:latin typeface="Calibri"/>
                <a:ea typeface="Calibri"/>
                <a:cs typeface="Calibri"/>
                <a:sym typeface="Calibri"/>
              </a:rPr>
              <a:t>DATA COLLECTION</a:t>
            </a:r>
            <a:endParaRPr sz="4400">
              <a:solidFill>
                <a:schemeClr val="accen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8"/>
        <p:cNvGrpSpPr/>
        <p:nvPr/>
      </p:nvGrpSpPr>
      <p:grpSpPr>
        <a:xfrm>
          <a:off x="0" y="0"/>
          <a:ext cx="0" cy="0"/>
          <a:chOff x="0" y="0"/>
          <a:chExt cx="0" cy="0"/>
        </a:xfrm>
      </p:grpSpPr>
      <p:sp>
        <p:nvSpPr>
          <p:cNvPr id="139" name="Google Shape;139;g2c05a6fcaef_0_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0" name="Google Shape;140;g2c05a6fcaef_0_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41" name="Google Shape;141;g2c05a6fcaef_0_33"/>
          <p:cNvPicPr preferRelativeResize="0"/>
          <p:nvPr/>
        </p:nvPicPr>
        <p:blipFill>
          <a:blip r:embed="rId3">
            <a:alphaModFix/>
          </a:blip>
          <a:stretch>
            <a:fillRect/>
          </a:stretch>
        </p:blipFill>
        <p:spPr>
          <a:xfrm>
            <a:off x="0" y="369094"/>
            <a:ext cx="12192000" cy="6119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5"/>
        <p:cNvGrpSpPr/>
        <p:nvPr/>
      </p:nvGrpSpPr>
      <p:grpSpPr>
        <a:xfrm>
          <a:off x="0" y="0"/>
          <a:ext cx="0" cy="0"/>
          <a:chOff x="0" y="0"/>
          <a:chExt cx="0" cy="0"/>
        </a:xfrm>
      </p:grpSpPr>
      <p:sp>
        <p:nvSpPr>
          <p:cNvPr id="146" name="Google Shape;146;g2c05a6fcaef_0_39"/>
          <p:cNvSpPr txBox="1">
            <a:spLocks noGrp="1"/>
          </p:cNvSpPr>
          <p:nvPr>
            <p:ph type="title"/>
          </p:nvPr>
        </p:nvSpPr>
        <p:spPr>
          <a:xfrm>
            <a:off x="10049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B5394"/>
                </a:solidFill>
              </a:rPr>
              <a:t>     DATA SET INSIGHTS :  WEB SCRAPING </a:t>
            </a:r>
            <a:endParaRPr b="1">
              <a:solidFill>
                <a:srgbClr val="0B5394"/>
              </a:solidFill>
            </a:endParaRPr>
          </a:p>
        </p:txBody>
      </p:sp>
      <p:pic>
        <p:nvPicPr>
          <p:cNvPr id="147" name="Google Shape;147;g2c05a6fcaef_0_39"/>
          <p:cNvPicPr preferRelativeResize="0"/>
          <p:nvPr/>
        </p:nvPicPr>
        <p:blipFill>
          <a:blip r:embed="rId3">
            <a:alphaModFix/>
          </a:blip>
          <a:stretch>
            <a:fillRect/>
          </a:stretch>
        </p:blipFill>
        <p:spPr>
          <a:xfrm>
            <a:off x="0" y="1607350"/>
            <a:ext cx="12192000" cy="509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1"/>
        <p:cNvGrpSpPr/>
        <p:nvPr/>
      </p:nvGrpSpPr>
      <p:grpSpPr>
        <a:xfrm>
          <a:off x="0" y="0"/>
          <a:ext cx="0" cy="0"/>
          <a:chOff x="0" y="0"/>
          <a:chExt cx="0" cy="0"/>
        </a:xfrm>
      </p:grpSpPr>
      <p:sp>
        <p:nvSpPr>
          <p:cNvPr id="152" name="Google Shape;152;p4"/>
          <p:cNvSpPr txBox="1">
            <a:spLocks noGrp="1"/>
          </p:cNvSpPr>
          <p:nvPr>
            <p:ph type="title"/>
          </p:nvPr>
        </p:nvSpPr>
        <p:spPr>
          <a:xfrm>
            <a:off x="396138" y="8148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0B5394"/>
                </a:solidFill>
              </a:rPr>
              <a:t>           DATA PREPARATION</a:t>
            </a:r>
            <a:endParaRPr b="1">
              <a:solidFill>
                <a:srgbClr val="0B5394"/>
              </a:solidFill>
            </a:endParaRPr>
          </a:p>
        </p:txBody>
      </p:sp>
      <p:sp>
        <p:nvSpPr>
          <p:cNvPr id="153" name="Google Shape;153;p4"/>
          <p:cNvSpPr txBox="1">
            <a:spLocks noGrp="1"/>
          </p:cNvSpPr>
          <p:nvPr>
            <p:ph type="body" idx="1"/>
          </p:nvPr>
        </p:nvSpPr>
        <p:spPr>
          <a:xfrm>
            <a:off x="488263" y="3348225"/>
            <a:ext cx="11307600" cy="2775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0"/>
              </a:spcBef>
              <a:spcAft>
                <a:spcPts val="0"/>
              </a:spcAft>
              <a:buClr>
                <a:schemeClr val="dk1"/>
              </a:buClr>
              <a:buSzPts val="1100"/>
              <a:buNone/>
            </a:pPr>
            <a:endParaRPr sz="1000">
              <a:latin typeface="Arial"/>
              <a:ea typeface="Arial"/>
              <a:cs typeface="Arial"/>
              <a:sym typeface="Arial"/>
            </a:endParaRPr>
          </a:p>
          <a:p>
            <a:pPr marL="0" lvl="0" indent="0" algn="l" rtl="0">
              <a:lnSpc>
                <a:spcPct val="115000"/>
              </a:lnSpc>
              <a:spcBef>
                <a:spcPts val="0"/>
              </a:spcBef>
              <a:spcAft>
                <a:spcPts val="0"/>
              </a:spcAft>
              <a:buClr>
                <a:schemeClr val="dk1"/>
              </a:buClr>
              <a:buSzPts val="1100"/>
              <a:buNone/>
            </a:pPr>
            <a:endParaRPr sz="1000">
              <a:latin typeface="Arial"/>
              <a:ea typeface="Arial"/>
              <a:cs typeface="Arial"/>
              <a:sym typeface="Arial"/>
            </a:endParaRPr>
          </a:p>
          <a:p>
            <a:pPr marL="457200" lvl="0" indent="-387350" algn="l" rtl="0">
              <a:lnSpc>
                <a:spcPct val="115000"/>
              </a:lnSpc>
              <a:spcBef>
                <a:spcPts val="0"/>
              </a:spcBef>
              <a:spcAft>
                <a:spcPts val="0"/>
              </a:spcAft>
              <a:buClr>
                <a:srgbClr val="0D0D0D"/>
              </a:buClr>
              <a:buSzPts val="2500"/>
              <a:buFont typeface="Calibri"/>
              <a:buChar char="●"/>
            </a:pPr>
            <a:r>
              <a:rPr lang="en-US" sz="2500">
                <a:solidFill>
                  <a:srgbClr val="0D0D0D"/>
                </a:solidFill>
              </a:rPr>
              <a:t>Identified discrepancies in dataset during analysis.</a:t>
            </a:r>
            <a:endParaRPr sz="2500">
              <a:solidFill>
                <a:srgbClr val="0D0D0D"/>
              </a:solidFill>
            </a:endParaRPr>
          </a:p>
          <a:p>
            <a:pPr marL="457200" lvl="0" indent="-387350" algn="l" rtl="0">
              <a:lnSpc>
                <a:spcPct val="115000"/>
              </a:lnSpc>
              <a:spcBef>
                <a:spcPts val="0"/>
              </a:spcBef>
              <a:spcAft>
                <a:spcPts val="0"/>
              </a:spcAft>
              <a:buClr>
                <a:srgbClr val="0D0D0D"/>
              </a:buClr>
              <a:buSzPts val="2500"/>
              <a:buFont typeface="Calibri"/>
              <a:buChar char="●"/>
            </a:pPr>
            <a:r>
              <a:rPr lang="en-US" sz="2500">
                <a:solidFill>
                  <a:srgbClr val="0D0D0D"/>
                </a:solidFill>
              </a:rPr>
              <a:t>Discrepancies included quotation marks, braces, or brackets in columns.</a:t>
            </a:r>
            <a:endParaRPr sz="2500">
              <a:solidFill>
                <a:srgbClr val="0D0D0D"/>
              </a:solidFill>
            </a:endParaRPr>
          </a:p>
          <a:p>
            <a:pPr marL="457200" lvl="0" indent="-387350" algn="l" rtl="0">
              <a:lnSpc>
                <a:spcPct val="115000"/>
              </a:lnSpc>
              <a:spcBef>
                <a:spcPts val="0"/>
              </a:spcBef>
              <a:spcAft>
                <a:spcPts val="0"/>
              </a:spcAft>
              <a:buClr>
                <a:srgbClr val="0D0D0D"/>
              </a:buClr>
              <a:buSzPts val="2500"/>
              <a:buFont typeface="Calibri"/>
              <a:buChar char="●"/>
            </a:pPr>
            <a:r>
              <a:rPr lang="en-US" sz="2500">
                <a:solidFill>
                  <a:srgbClr val="0D0D0D"/>
                </a:solidFill>
              </a:rPr>
              <a:t>Employed cleaning procedures to rectify issues.</a:t>
            </a:r>
            <a:endParaRPr sz="2500">
              <a:solidFill>
                <a:srgbClr val="0D0D0D"/>
              </a:solidFill>
            </a:endParaRPr>
          </a:p>
          <a:p>
            <a:pPr marL="457200" lvl="0" indent="-387350" algn="l" rtl="0">
              <a:lnSpc>
                <a:spcPct val="115000"/>
              </a:lnSpc>
              <a:spcBef>
                <a:spcPts val="0"/>
              </a:spcBef>
              <a:spcAft>
                <a:spcPts val="0"/>
              </a:spcAft>
              <a:buClr>
                <a:srgbClr val="0D0D0D"/>
              </a:buClr>
              <a:buSzPts val="2500"/>
              <a:buFont typeface="Calibri"/>
              <a:buChar char="●"/>
            </a:pPr>
            <a:r>
              <a:rPr lang="en-US" sz="2500">
                <a:solidFill>
                  <a:srgbClr val="0D0D0D"/>
                </a:solidFill>
              </a:rPr>
              <a:t>Removed extraneous characters for data standardization.</a:t>
            </a:r>
            <a:endParaRPr sz="2500">
              <a:solidFill>
                <a:srgbClr val="0D0D0D"/>
              </a:solidFill>
            </a:endParaRPr>
          </a:p>
          <a:p>
            <a:pPr marL="457200" lvl="0" indent="-387350" algn="l" rtl="0">
              <a:lnSpc>
                <a:spcPct val="115000"/>
              </a:lnSpc>
              <a:spcBef>
                <a:spcPts val="0"/>
              </a:spcBef>
              <a:spcAft>
                <a:spcPts val="0"/>
              </a:spcAft>
              <a:buClr>
                <a:srgbClr val="0D0D0D"/>
              </a:buClr>
              <a:buSzPts val="2500"/>
              <a:buFont typeface="Calibri"/>
              <a:buChar char="●"/>
            </a:pPr>
            <a:r>
              <a:rPr lang="en-US" sz="2500">
                <a:solidFill>
                  <a:srgbClr val="0D0D0D"/>
                </a:solidFill>
              </a:rPr>
              <a:t>Enhanced reliability and interpretability of findings by addressing inconsistencies.</a:t>
            </a:r>
            <a:endParaRPr sz="2500">
              <a:solidFill>
                <a:srgbClr val="0D0D0D"/>
              </a:solidFill>
            </a:endParaRPr>
          </a:p>
          <a:p>
            <a:pPr marL="228600" lvl="0" indent="-50800" algn="l" rtl="0">
              <a:lnSpc>
                <a:spcPct val="90000"/>
              </a:lnSpc>
              <a:spcBef>
                <a:spcPts val="0"/>
              </a:spcBef>
              <a:spcAft>
                <a:spcPts val="0"/>
              </a:spcAft>
              <a:buClr>
                <a:schemeClr val="dk1"/>
              </a:buClr>
              <a:buSzPts val="2800"/>
              <a:buNone/>
            </a:pPr>
            <a:endParaRPr sz="2500"/>
          </a:p>
        </p:txBody>
      </p:sp>
      <p:pic>
        <p:nvPicPr>
          <p:cNvPr id="154" name="Google Shape;154;p4"/>
          <p:cNvPicPr preferRelativeResize="0"/>
          <p:nvPr/>
        </p:nvPicPr>
        <p:blipFill>
          <a:blip r:embed="rId3">
            <a:alphaModFix/>
          </a:blip>
          <a:stretch>
            <a:fillRect/>
          </a:stretch>
        </p:blipFill>
        <p:spPr>
          <a:xfrm>
            <a:off x="7067237" y="0"/>
            <a:ext cx="4443550" cy="309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8"/>
        <p:cNvGrpSpPr/>
        <p:nvPr/>
      </p:nvGrpSpPr>
      <p:grpSpPr>
        <a:xfrm>
          <a:off x="0" y="0"/>
          <a:ext cx="0" cy="0"/>
          <a:chOff x="0" y="0"/>
          <a:chExt cx="0" cy="0"/>
        </a:xfrm>
      </p:grpSpPr>
      <p:sp>
        <p:nvSpPr>
          <p:cNvPr id="159" name="Google Shape;159;g2c07a9b5279_0_1"/>
          <p:cNvSpPr txBox="1">
            <a:spLocks noGrp="1"/>
          </p:cNvSpPr>
          <p:nvPr>
            <p:ph type="title"/>
          </p:nvPr>
        </p:nvSpPr>
        <p:spPr>
          <a:xfrm>
            <a:off x="500450" y="7596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B5394"/>
                </a:solidFill>
              </a:rPr>
              <a:t>       DATA PRE-PROCESSING</a:t>
            </a:r>
            <a:endParaRPr b="1">
              <a:solidFill>
                <a:srgbClr val="0B5394"/>
              </a:solidFill>
            </a:endParaRPr>
          </a:p>
        </p:txBody>
      </p:sp>
      <p:sp>
        <p:nvSpPr>
          <p:cNvPr id="160" name="Google Shape;160;g2c07a9b5279_0_1"/>
          <p:cNvSpPr txBox="1">
            <a:spLocks noGrp="1"/>
          </p:cNvSpPr>
          <p:nvPr>
            <p:ph type="body" idx="1"/>
          </p:nvPr>
        </p:nvSpPr>
        <p:spPr>
          <a:xfrm>
            <a:off x="646150" y="3274825"/>
            <a:ext cx="10707600" cy="3318900"/>
          </a:xfrm>
          <a:prstGeom prst="rect">
            <a:avLst/>
          </a:prstGeom>
        </p:spPr>
        <p:txBody>
          <a:bodyPr spcFirstLastPara="1" wrap="square" lIns="91425" tIns="45700" rIns="91425" bIns="45700" anchor="t" anchorCtr="0">
            <a:normAutofit/>
          </a:bodyPr>
          <a:lstStyle/>
          <a:p>
            <a:pPr marL="457200" lvl="0" indent="-385690" algn="l" rtl="0">
              <a:lnSpc>
                <a:spcPct val="115000"/>
              </a:lnSpc>
              <a:spcBef>
                <a:spcPts val="0"/>
              </a:spcBef>
              <a:spcAft>
                <a:spcPts val="0"/>
              </a:spcAft>
              <a:buClr>
                <a:srgbClr val="0D0D0D"/>
              </a:buClr>
              <a:buSzPts val="2474"/>
              <a:buFont typeface="Calibri"/>
              <a:buChar char="●"/>
            </a:pPr>
            <a:r>
              <a:rPr lang="en-US" sz="2473">
                <a:solidFill>
                  <a:srgbClr val="0D0D0D"/>
                </a:solidFill>
              </a:rPr>
              <a:t>Encountered missing values during data processing.</a:t>
            </a:r>
            <a:endParaRPr sz="2473">
              <a:solidFill>
                <a:srgbClr val="0D0D0D"/>
              </a:solidFill>
            </a:endParaRPr>
          </a:p>
          <a:p>
            <a:pPr marL="457200" lvl="0" indent="-385690" algn="l" rtl="0">
              <a:lnSpc>
                <a:spcPct val="115000"/>
              </a:lnSpc>
              <a:spcBef>
                <a:spcPts val="0"/>
              </a:spcBef>
              <a:spcAft>
                <a:spcPts val="0"/>
              </a:spcAft>
              <a:buClr>
                <a:srgbClr val="0D0D0D"/>
              </a:buClr>
              <a:buSzPts val="2474"/>
              <a:buFont typeface="Calibri"/>
              <a:buChar char="●"/>
            </a:pPr>
            <a:r>
              <a:rPr lang="en-US" sz="2473">
                <a:solidFill>
                  <a:srgbClr val="0D0D0D"/>
                </a:solidFill>
              </a:rPr>
              <a:t>Employed systematic approach for effective handling.</a:t>
            </a:r>
            <a:endParaRPr sz="2473">
              <a:solidFill>
                <a:srgbClr val="0D0D0D"/>
              </a:solidFill>
            </a:endParaRPr>
          </a:p>
          <a:p>
            <a:pPr marL="457200" lvl="0" indent="-385690" algn="l" rtl="0">
              <a:lnSpc>
                <a:spcPct val="115000"/>
              </a:lnSpc>
              <a:spcBef>
                <a:spcPts val="0"/>
              </a:spcBef>
              <a:spcAft>
                <a:spcPts val="0"/>
              </a:spcAft>
              <a:buClr>
                <a:srgbClr val="0D0D0D"/>
              </a:buClr>
              <a:buSzPts val="2474"/>
              <a:buFont typeface="Calibri"/>
              <a:buChar char="●"/>
            </a:pPr>
            <a:r>
              <a:rPr lang="en-US" sz="2473">
                <a:solidFill>
                  <a:srgbClr val="0D0D0D"/>
                </a:solidFill>
              </a:rPr>
              <a:t>Dropped inconsequential missing values.</a:t>
            </a:r>
            <a:endParaRPr sz="2473">
              <a:solidFill>
                <a:srgbClr val="0D0D0D"/>
              </a:solidFill>
            </a:endParaRPr>
          </a:p>
          <a:p>
            <a:pPr marL="457200" lvl="0" indent="-385690" algn="l" rtl="0">
              <a:lnSpc>
                <a:spcPct val="115000"/>
              </a:lnSpc>
              <a:spcBef>
                <a:spcPts val="0"/>
              </a:spcBef>
              <a:spcAft>
                <a:spcPts val="0"/>
              </a:spcAft>
              <a:buClr>
                <a:srgbClr val="0D0D0D"/>
              </a:buClr>
              <a:buSzPts val="2474"/>
              <a:buFont typeface="Calibri"/>
              <a:buChar char="●"/>
            </a:pPr>
            <a:r>
              <a:rPr lang="en-US" sz="2473">
                <a:solidFill>
                  <a:srgbClr val="0D0D0D"/>
                </a:solidFill>
              </a:rPr>
              <a:t>Imputed missing job salary values with most frequent value.</a:t>
            </a:r>
            <a:endParaRPr sz="2473">
              <a:solidFill>
                <a:srgbClr val="0D0D0D"/>
              </a:solidFill>
            </a:endParaRPr>
          </a:p>
          <a:p>
            <a:pPr marL="457200" lvl="0" indent="-385690" algn="l" rtl="0">
              <a:lnSpc>
                <a:spcPct val="115000"/>
              </a:lnSpc>
              <a:spcBef>
                <a:spcPts val="0"/>
              </a:spcBef>
              <a:spcAft>
                <a:spcPts val="0"/>
              </a:spcAft>
              <a:buClr>
                <a:srgbClr val="0D0D0D"/>
              </a:buClr>
              <a:buSzPts val="2474"/>
              <a:buFont typeface="Calibri"/>
              <a:buChar char="●"/>
            </a:pPr>
            <a:r>
              <a:rPr lang="en-US" sz="2473">
                <a:solidFill>
                  <a:srgbClr val="0D0D0D"/>
                </a:solidFill>
              </a:rPr>
              <a:t>Decision aimed to maintain overall data distribution.</a:t>
            </a:r>
            <a:endParaRPr sz="2473">
              <a:solidFill>
                <a:srgbClr val="0D0D0D"/>
              </a:solidFill>
            </a:endParaRPr>
          </a:p>
          <a:p>
            <a:pPr marL="457200" lvl="0" indent="-385690" algn="l" rtl="0">
              <a:lnSpc>
                <a:spcPct val="115000"/>
              </a:lnSpc>
              <a:spcBef>
                <a:spcPts val="0"/>
              </a:spcBef>
              <a:spcAft>
                <a:spcPts val="0"/>
              </a:spcAft>
              <a:buClr>
                <a:srgbClr val="0D0D0D"/>
              </a:buClr>
              <a:buSzPts val="2474"/>
              <a:buFont typeface="Calibri"/>
              <a:buChar char="●"/>
            </a:pPr>
            <a:r>
              <a:rPr lang="en-US" sz="2473">
                <a:solidFill>
                  <a:srgbClr val="0D0D0D"/>
                </a:solidFill>
              </a:rPr>
              <a:t>Strategies focused on dataset robustness and meaningful insights.</a:t>
            </a:r>
            <a:endParaRPr sz="2041"/>
          </a:p>
          <a:p>
            <a:pPr marL="0" lvl="0" indent="0" algn="l" rtl="0">
              <a:spcBef>
                <a:spcPts val="1000"/>
              </a:spcBef>
              <a:spcAft>
                <a:spcPts val="0"/>
              </a:spcAft>
              <a:buNone/>
            </a:pPr>
            <a:endParaRPr sz="2000"/>
          </a:p>
        </p:txBody>
      </p:sp>
      <p:pic>
        <p:nvPicPr>
          <p:cNvPr id="161" name="Google Shape;161;g2c07a9b5279_0_1"/>
          <p:cNvPicPr preferRelativeResize="0"/>
          <p:nvPr/>
        </p:nvPicPr>
        <p:blipFill rotWithShape="1">
          <a:blip r:embed="rId3">
            <a:alphaModFix/>
          </a:blip>
          <a:srcRect l="-30650" b="-6281"/>
          <a:stretch/>
        </p:blipFill>
        <p:spPr>
          <a:xfrm>
            <a:off x="6520225" y="0"/>
            <a:ext cx="4611175" cy="2637350"/>
          </a:xfrm>
          <a:prstGeom prst="rect">
            <a:avLst/>
          </a:prstGeom>
          <a:noFill/>
          <a:ln>
            <a:noFill/>
          </a:ln>
        </p:spPr>
      </p:pic>
      <p:pic>
        <p:nvPicPr>
          <p:cNvPr id="162" name="Google Shape;162;g2c07a9b5279_0_1"/>
          <p:cNvPicPr preferRelativeResize="0"/>
          <p:nvPr/>
        </p:nvPicPr>
        <p:blipFill>
          <a:blip r:embed="rId4">
            <a:alphaModFix/>
          </a:blip>
          <a:stretch>
            <a:fillRect/>
          </a:stretch>
        </p:blipFill>
        <p:spPr>
          <a:xfrm>
            <a:off x="11016050" y="3127175"/>
            <a:ext cx="883225" cy="883225"/>
          </a:xfrm>
          <a:prstGeom prst="rect">
            <a:avLst/>
          </a:prstGeom>
          <a:noFill/>
          <a:ln>
            <a:noFill/>
          </a:ln>
        </p:spPr>
      </p:pic>
      <p:pic>
        <p:nvPicPr>
          <p:cNvPr id="163" name="Google Shape;163;g2c07a9b5279_0_1"/>
          <p:cNvPicPr preferRelativeResize="0"/>
          <p:nvPr/>
        </p:nvPicPr>
        <p:blipFill>
          <a:blip r:embed="rId5">
            <a:alphaModFix/>
          </a:blip>
          <a:stretch>
            <a:fillRect/>
          </a:stretch>
        </p:blipFill>
        <p:spPr>
          <a:xfrm>
            <a:off x="10126750" y="4500225"/>
            <a:ext cx="1138900" cy="1138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887</Words>
  <Application>Microsoft Macintosh PowerPoint</Application>
  <PresentationFormat>Widescreen</PresentationFormat>
  <Paragraphs>94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Kanit</vt:lpstr>
      <vt:lpstr>Arial</vt:lpstr>
      <vt:lpstr>Permanent Marker</vt:lpstr>
      <vt:lpstr>Times New Roman</vt:lpstr>
      <vt:lpstr>Roboto</vt:lpstr>
      <vt:lpstr>Caveat</vt:lpstr>
      <vt:lpstr>Calibri</vt:lpstr>
      <vt:lpstr>Office Theme</vt:lpstr>
      <vt:lpstr>PowerPoint Presentation</vt:lpstr>
      <vt:lpstr>PowerPoint Presentation</vt:lpstr>
      <vt:lpstr>PowerPoint Presentation</vt:lpstr>
      <vt:lpstr>         RESEARCH QUESTION</vt:lpstr>
      <vt:lpstr>PowerPoint Presentation</vt:lpstr>
      <vt:lpstr>PowerPoint Presentation</vt:lpstr>
      <vt:lpstr>     DATA SET INSIGHTS :  WEB SCRAPING </vt:lpstr>
      <vt:lpstr>           DATA PREPARATION</vt:lpstr>
      <vt:lpstr>       DATA PRE-PROCESSING</vt:lpstr>
      <vt:lpstr>                      DATA VISUALIZATION</vt:lpstr>
      <vt:lpstr>PowerPoint Presentation</vt:lpstr>
      <vt:lpstr> </vt:lpstr>
      <vt:lpstr>PowerPoint Presentation</vt:lpstr>
      <vt:lpstr>   COMPREHENSIVE REVIEW OF THE DATASET </vt:lpstr>
      <vt:lpstr>  BREAKING THROUGH BARRIERS</vt:lpstr>
      <vt:lpstr>                                   RECAP        &amp;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Ruhi Sania</dc:creator>
  <cp:lastModifiedBy>Shalvi Sudhir Deshmukh</cp:lastModifiedBy>
  <cp:revision>1</cp:revision>
  <dcterms:created xsi:type="dcterms:W3CDTF">2024-03-05T21:54:08Z</dcterms:created>
  <dcterms:modified xsi:type="dcterms:W3CDTF">2025-01-20T07:00:18Z</dcterms:modified>
</cp:coreProperties>
</file>