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12192000"/>
  <p:notesSz cx="6858000" cy="9144000"/>
  <p:embeddedFontLst>
    <p:embeddedFont>
      <p:font typeface="Sorts Mill Goudy"/>
      <p:regular r:id="rId34"/>
      <p:italic r:id="rId35"/>
    </p:embeddedFont>
    <p:embeddedFont>
      <p:font typeface="Source Sans Pr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0" roundtripDataSignature="AMtx7mhWe8IMXF9yN3YtjSh8lTxs/V8k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5E5524-7A04-4005-8D97-6FBC6AE411C3}">
  <a:tblStyle styleId="{D25E5524-7A04-4005-8D97-6FBC6AE411C3}" styleName="Table_0">
    <a:wholeTbl>
      <a:tcTxStyle b="off" i="off">
        <a:font>
          <a:latin typeface="Avenir Next LT Pro"/>
          <a:ea typeface="Avenir Next LT Pro"/>
          <a:cs typeface="Avenir Next LT Pro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2E7E9"/>
          </a:solidFill>
        </a:fill>
      </a:tcStyle>
    </a:wholeTbl>
    <a:band1H>
      <a:tcTxStyle/>
      <a:tcStyle>
        <a:fill>
          <a:solidFill>
            <a:srgbClr val="E4CDCF"/>
          </a:solidFill>
        </a:fill>
      </a:tcStyle>
    </a:band1H>
    <a:band2H>
      <a:tcTxStyle/>
    </a:band2H>
    <a:band1V>
      <a:tcTxStyle/>
      <a:tcStyle>
        <a:fill>
          <a:solidFill>
            <a:srgbClr val="E4CDCF"/>
          </a:solidFill>
        </a:fill>
      </a:tcStyle>
    </a:band1V>
    <a:band2V>
      <a:tcTxStyle/>
    </a:band2V>
    <a:lastCol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SortsMillGoudy-italic.fntdata"/><Relationship Id="rId12" Type="http://schemas.openxmlformats.org/officeDocument/2006/relationships/slide" Target="slides/slide7.xml"/><Relationship Id="rId34" Type="http://schemas.openxmlformats.org/officeDocument/2006/relationships/font" Target="fonts/SortsMillGoudy-regular.fntdata"/><Relationship Id="rId15" Type="http://schemas.openxmlformats.org/officeDocument/2006/relationships/slide" Target="slides/slide10.xml"/><Relationship Id="rId37" Type="http://schemas.openxmlformats.org/officeDocument/2006/relationships/font" Target="fonts/SourceSansPro-bold.fntdata"/><Relationship Id="rId14" Type="http://schemas.openxmlformats.org/officeDocument/2006/relationships/slide" Target="slides/slide9.xml"/><Relationship Id="rId36" Type="http://schemas.openxmlformats.org/officeDocument/2006/relationships/font" Target="fonts/SourceSansPro-regular.fntdata"/><Relationship Id="rId17" Type="http://schemas.openxmlformats.org/officeDocument/2006/relationships/slide" Target="slides/slide12.xml"/><Relationship Id="rId39" Type="http://schemas.openxmlformats.org/officeDocument/2006/relationships/font" Target="fonts/SourceSansPro-boldItalic.fntdata"/><Relationship Id="rId16" Type="http://schemas.openxmlformats.org/officeDocument/2006/relationships/slide" Target="slides/slide11.xml"/><Relationship Id="rId38" Type="http://schemas.openxmlformats.org/officeDocument/2006/relationships/font" Target="fonts/SourceSansPr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0cb378397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30cb37839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30cb378c8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30cb378c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0cb378397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0cb37839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8"/>
          <p:cNvSpPr txBox="1"/>
          <p:nvPr>
            <p:ph type="ctrTitle"/>
          </p:nvPr>
        </p:nvSpPr>
        <p:spPr>
          <a:xfrm>
            <a:off x="2107200" y="1096965"/>
            <a:ext cx="7977600" cy="20856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orts Mill Goud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8"/>
          <p:cNvSpPr txBox="1"/>
          <p:nvPr>
            <p:ph idx="1" type="subTitle"/>
          </p:nvPr>
        </p:nvSpPr>
        <p:spPr>
          <a:xfrm>
            <a:off x="3216000" y="3945771"/>
            <a:ext cx="5760000" cy="1832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i="0" sz="24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8"/>
          <p:cNvSpPr txBox="1"/>
          <p:nvPr>
            <p:ph idx="10" type="dt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8"/>
          <p:cNvSpPr txBox="1"/>
          <p:nvPr>
            <p:ph idx="11" type="ftr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8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  <p:cxnSp>
        <p:nvCxnSpPr>
          <p:cNvPr id="17" name="Google Shape;17;p28"/>
          <p:cNvCxnSpPr/>
          <p:nvPr/>
        </p:nvCxnSpPr>
        <p:spPr>
          <a:xfrm>
            <a:off x="5826000" y="3525773"/>
            <a:ext cx="5400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" name="Google Shape;18;p28"/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9" name="Google Shape;19;p28"/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20" name="Google Shape;20;p28"/>
              <p:cNvSpPr/>
              <p:nvPr/>
            </p:nvSpPr>
            <p:spPr>
              <a:xfrm>
                <a:off x="5959192" y="333389"/>
                <a:ext cx="319088" cy="1419225"/>
              </a:xfrm>
              <a:custGeom>
                <a:rect b="b" l="l" r="r" t="t"/>
                <a:pathLst>
                  <a:path extrusionOk="0" h="298" w="67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1" name="Google Shape;21;p28"/>
              <p:cNvSpPr/>
              <p:nvPr/>
            </p:nvSpPr>
            <p:spPr>
              <a:xfrm>
                <a:off x="6278280" y="333389"/>
                <a:ext cx="314325" cy="1419225"/>
              </a:xfrm>
              <a:custGeom>
                <a:rect b="b" l="l" r="r" t="t"/>
                <a:pathLst>
                  <a:path extrusionOk="0" h="298" w="66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cxnSp>
          <p:nvCxnSpPr>
            <p:cNvPr id="22" name="Google Shape;22;p28"/>
            <p:cNvCxnSpPr/>
            <p:nvPr/>
          </p:nvCxnSpPr>
          <p:spPr>
            <a:xfrm rot="10800000">
              <a:off x="6278280" y="333389"/>
              <a:ext cx="0" cy="1862138"/>
            </a:xfrm>
            <a:prstGeom prst="straightConnector1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/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7"/>
          <p:cNvSpPr txBox="1"/>
          <p:nvPr>
            <p:ph idx="1" type="body"/>
          </p:nvPr>
        </p:nvSpPr>
        <p:spPr>
          <a:xfrm rot="5400000">
            <a:off x="4075905" y="-1400579"/>
            <a:ext cx="4040191" cy="102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37"/>
          <p:cNvSpPr txBox="1"/>
          <p:nvPr>
            <p:ph idx="10" type="dt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7"/>
          <p:cNvSpPr txBox="1"/>
          <p:nvPr>
            <p:ph idx="11" type="ftr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7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38"/>
          <p:cNvSpPr txBox="1"/>
          <p:nvPr>
            <p:ph idx="10" type="dt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8"/>
          <p:cNvSpPr txBox="1"/>
          <p:nvPr>
            <p:ph idx="11" type="ftr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8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9"/>
          <p:cNvSpPr txBox="1"/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" type="body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0" type="dt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1" type="ftr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9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0"/>
          <p:cNvSpPr txBox="1"/>
          <p:nvPr>
            <p:ph type="title"/>
          </p:nvPr>
        </p:nvSpPr>
        <p:spPr>
          <a:xfrm>
            <a:off x="990000" y="2305800"/>
            <a:ext cx="4636800" cy="22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orts Mill Goud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" type="body"/>
          </p:nvPr>
        </p:nvSpPr>
        <p:spPr>
          <a:xfrm>
            <a:off x="6565250" y="2305800"/>
            <a:ext cx="4636800" cy="22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i="1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venir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30"/>
          <p:cNvSpPr txBox="1"/>
          <p:nvPr>
            <p:ph idx="10" type="dt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0"/>
          <p:cNvSpPr txBox="1"/>
          <p:nvPr>
            <p:ph idx="11" type="ftr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0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  <p:sp>
        <p:nvSpPr>
          <p:cNvPr id="35" name="Google Shape;35;p30"/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9803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6" name="Google Shape;36;p30"/>
          <p:cNvGrpSpPr/>
          <p:nvPr/>
        </p:nvGrpSpPr>
        <p:grpSpPr>
          <a:xfrm rot="10800000">
            <a:off x="1079500" y="976581"/>
            <a:ext cx="924390" cy="1045314"/>
            <a:chOff x="6200905" y="2967038"/>
            <a:chExt cx="924390" cy="1045314"/>
          </a:xfrm>
        </p:grpSpPr>
        <p:grpSp>
          <p:nvGrpSpPr>
            <p:cNvPr id="37" name="Google Shape;37;p30"/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38" name="Google Shape;38;p30"/>
              <p:cNvSpPr/>
              <p:nvPr/>
            </p:nvSpPr>
            <p:spPr>
              <a:xfrm>
                <a:off x="6808136" y="2967038"/>
                <a:ext cx="159772" cy="710627"/>
              </a:xfrm>
              <a:custGeom>
                <a:rect b="b" l="l" r="r" t="t"/>
                <a:pathLst>
                  <a:path extrusionOk="0" h="298" w="67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9" name="Google Shape;39;p30"/>
              <p:cNvSpPr/>
              <p:nvPr/>
            </p:nvSpPr>
            <p:spPr>
              <a:xfrm>
                <a:off x="6967908" y="2967038"/>
                <a:ext cx="157387" cy="710627"/>
              </a:xfrm>
              <a:custGeom>
                <a:rect b="b" l="l" r="r" t="t"/>
                <a:pathLst>
                  <a:path extrusionOk="0" h="298" w="66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40" name="Google Shape;40;p30"/>
              <p:cNvCxnSpPr/>
              <p:nvPr/>
            </p:nvCxnSpPr>
            <p:spPr>
              <a:xfrm rot="10800000">
                <a:off x="6967908" y="2967038"/>
                <a:ext cx="0" cy="9324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41" name="Google Shape;41;p30"/>
            <p:cNvGrpSpPr/>
            <p:nvPr/>
          </p:nvGrpSpPr>
          <p:grpSpPr>
            <a:xfrm flipH="1" rot="-2700000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42" name="Google Shape;42;p30"/>
              <p:cNvSpPr/>
              <p:nvPr/>
            </p:nvSpPr>
            <p:spPr>
              <a:xfrm>
                <a:off x="6808136" y="2967038"/>
                <a:ext cx="159772" cy="710627"/>
              </a:xfrm>
              <a:custGeom>
                <a:rect b="b" l="l" r="r" t="t"/>
                <a:pathLst>
                  <a:path extrusionOk="0" h="298" w="67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3" name="Google Shape;43;p30"/>
              <p:cNvSpPr/>
              <p:nvPr/>
            </p:nvSpPr>
            <p:spPr>
              <a:xfrm>
                <a:off x="6967908" y="2967038"/>
                <a:ext cx="157387" cy="710627"/>
              </a:xfrm>
              <a:custGeom>
                <a:rect b="b" l="l" r="r" t="t"/>
                <a:pathLst>
                  <a:path extrusionOk="0" h="298" w="66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44" name="Google Shape;44;p30"/>
              <p:cNvCxnSpPr/>
              <p:nvPr/>
            </p:nvCxnSpPr>
            <p:spPr>
              <a:xfrm rot="10800000">
                <a:off x="6967908" y="2967038"/>
                <a:ext cx="0" cy="9324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cxnSp>
        <p:nvCxnSpPr>
          <p:cNvPr id="45" name="Google Shape;45;p30"/>
          <p:cNvCxnSpPr/>
          <p:nvPr/>
        </p:nvCxnSpPr>
        <p:spPr>
          <a:xfrm rot="5400000">
            <a:off x="5826000" y="3429001"/>
            <a:ext cx="5400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1"/>
          <p:cNvSpPr txBox="1"/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" type="body"/>
          </p:nvPr>
        </p:nvSpPr>
        <p:spPr>
          <a:xfrm>
            <a:off x="989400" y="1685925"/>
            <a:ext cx="4928400" cy="409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1"/>
          <p:cNvSpPr txBox="1"/>
          <p:nvPr>
            <p:ph idx="2" type="body"/>
          </p:nvPr>
        </p:nvSpPr>
        <p:spPr>
          <a:xfrm>
            <a:off x="6274202" y="1685925"/>
            <a:ext cx="4928400" cy="409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1"/>
          <p:cNvSpPr txBox="1"/>
          <p:nvPr>
            <p:ph idx="10" type="dt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1" type="ftr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2"/>
          <p:cNvSpPr txBox="1"/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1" type="body"/>
          </p:nvPr>
        </p:nvSpPr>
        <p:spPr>
          <a:xfrm>
            <a:off x="989399" y="1736732"/>
            <a:ext cx="4928400" cy="661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0" sz="1600" cap="none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32"/>
          <p:cNvSpPr txBox="1"/>
          <p:nvPr>
            <p:ph idx="2" type="body"/>
          </p:nvPr>
        </p:nvSpPr>
        <p:spPr>
          <a:xfrm>
            <a:off x="989400" y="2431256"/>
            <a:ext cx="4928400" cy="3347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3" type="body"/>
          </p:nvPr>
        </p:nvSpPr>
        <p:spPr>
          <a:xfrm>
            <a:off x="6274200" y="1736732"/>
            <a:ext cx="49284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0" sz="1600" cap="none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32"/>
          <p:cNvSpPr txBox="1"/>
          <p:nvPr>
            <p:ph idx="4" type="body"/>
          </p:nvPr>
        </p:nvSpPr>
        <p:spPr>
          <a:xfrm>
            <a:off x="6274200" y="2431257"/>
            <a:ext cx="4928400" cy="3347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0" type="dt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1" type="ftr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2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3"/>
          <p:cNvSpPr txBox="1"/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0" type="dt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3"/>
          <p:cNvSpPr txBox="1"/>
          <p:nvPr>
            <p:ph idx="11" type="ftr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4"/>
          <p:cNvSpPr txBox="1"/>
          <p:nvPr>
            <p:ph idx="10" type="dt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4"/>
          <p:cNvSpPr txBox="1"/>
          <p:nvPr>
            <p:ph idx="11" type="ftr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5"/>
          <p:cNvSpPr txBox="1"/>
          <p:nvPr>
            <p:ph type="title"/>
          </p:nvPr>
        </p:nvSpPr>
        <p:spPr>
          <a:xfrm>
            <a:off x="990001" y="955674"/>
            <a:ext cx="35316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ts Mill Goudy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1" type="body"/>
          </p:nvPr>
        </p:nvSpPr>
        <p:spPr>
          <a:xfrm>
            <a:off x="5444850" y="882651"/>
            <a:ext cx="5760000" cy="4895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200"/>
              <a:buChar char="·"/>
              <a:defRPr sz="32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  <a:defRPr sz="2800"/>
            </a:lvl2pPr>
            <a:lvl3pPr indent="-3810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·"/>
              <a:defRPr sz="24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sz="2000"/>
            </a:lvl4pPr>
            <a:lvl5pPr indent="-355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Char char="·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35"/>
          <p:cNvSpPr txBox="1"/>
          <p:nvPr>
            <p:ph idx="2" type="body"/>
          </p:nvPr>
        </p:nvSpPr>
        <p:spPr>
          <a:xfrm>
            <a:off x="989401" y="2584759"/>
            <a:ext cx="3531600" cy="3193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sz="14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Avenir"/>
              <a:buNone/>
              <a:defRPr sz="10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35"/>
          <p:cNvSpPr txBox="1"/>
          <p:nvPr>
            <p:ph idx="10" type="dt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1" type="ftr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  <p:cxnSp>
        <p:nvCxnSpPr>
          <p:cNvPr id="78" name="Google Shape;78;p35"/>
          <p:cNvCxnSpPr/>
          <p:nvPr/>
        </p:nvCxnSpPr>
        <p:spPr>
          <a:xfrm>
            <a:off x="4979988" y="540000"/>
            <a:ext cx="0" cy="5778000"/>
          </a:xfrm>
          <a:prstGeom prst="straightConnector1">
            <a:avLst/>
          </a:prstGeom>
          <a:noFill/>
          <a:ln cap="flat" cmpd="sng" w="12700">
            <a:solidFill>
              <a:srgbClr val="FFFFF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6"/>
          <p:cNvSpPr txBox="1"/>
          <p:nvPr>
            <p:ph type="title"/>
          </p:nvPr>
        </p:nvSpPr>
        <p:spPr>
          <a:xfrm>
            <a:off x="990000" y="955456"/>
            <a:ext cx="35316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ts Mill Goudy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6"/>
          <p:cNvSpPr/>
          <p:nvPr>
            <p:ph idx="2" type="pic"/>
          </p:nvPr>
        </p:nvSpPr>
        <p:spPr>
          <a:xfrm>
            <a:off x="5537200" y="540001"/>
            <a:ext cx="6115050" cy="52385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36"/>
          <p:cNvSpPr txBox="1"/>
          <p:nvPr>
            <p:ph idx="1" type="body"/>
          </p:nvPr>
        </p:nvSpPr>
        <p:spPr>
          <a:xfrm>
            <a:off x="990000" y="2584758"/>
            <a:ext cx="3531600" cy="3284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sz="14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Avenir"/>
              <a:buNone/>
              <a:defRPr sz="10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36"/>
          <p:cNvSpPr txBox="1"/>
          <p:nvPr>
            <p:ph idx="10" type="dt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6"/>
          <p:cNvSpPr txBox="1"/>
          <p:nvPr>
            <p:ph idx="11" type="ftr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6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  <p:cxnSp>
        <p:nvCxnSpPr>
          <p:cNvPr id="86" name="Google Shape;86;p36"/>
          <p:cNvCxnSpPr/>
          <p:nvPr/>
        </p:nvCxnSpPr>
        <p:spPr>
          <a:xfrm>
            <a:off x="4979988" y="540000"/>
            <a:ext cx="0" cy="5778000"/>
          </a:xfrm>
          <a:prstGeom prst="straightConnector1">
            <a:avLst/>
          </a:prstGeom>
          <a:noFill/>
          <a:ln cap="flat" cmpd="sng" w="12700">
            <a:solidFill>
              <a:srgbClr val="FFFFF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rts Mill Goudy"/>
              <a:buNone/>
              <a:defRPr b="0" i="0" sz="32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·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None/>
              <a:defRPr b="0" i="1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·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venir"/>
              <a:buNone/>
              <a:defRPr b="0" i="1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556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·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" name="Google Shape;8;p27"/>
          <p:cNvSpPr txBox="1"/>
          <p:nvPr>
            <p:ph idx="10" type="dt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27"/>
          <p:cNvSpPr txBox="1"/>
          <p:nvPr>
            <p:ph idx="11" type="ftr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27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Abstract cubes background" id="104" name="Google Shape;104;p1"/>
          <p:cNvPicPr preferRelativeResize="0"/>
          <p:nvPr/>
        </p:nvPicPr>
        <p:blipFill rotWithShape="1">
          <a:blip r:embed="rId3">
            <a:alphaModFix/>
          </a:blip>
          <a:srcRect b="0" l="0" r="0" t="10358"/>
          <a:stretch/>
        </p:blipFill>
        <p:spPr>
          <a:xfrm>
            <a:off x="20" y="10"/>
            <a:ext cx="12191980" cy="6857990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5" name="Google Shape;105;p1"/>
          <p:cNvSpPr/>
          <p:nvPr/>
        </p:nvSpPr>
        <p:spPr>
          <a:xfrm>
            <a:off x="1079500" y="466659"/>
            <a:ext cx="10033000" cy="58905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20000">
                <a:srgbClr val="000000">
                  <a:alpha val="20000"/>
                </a:srgbClr>
              </a:gs>
              <a:gs pos="40000">
                <a:srgbClr val="000000">
                  <a:alpha val="34901"/>
                </a:srgbClr>
              </a:gs>
              <a:gs pos="60000">
                <a:srgbClr val="000000">
                  <a:alpha val="34901"/>
                </a:srgbClr>
              </a:gs>
              <a:gs pos="8000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06" name="Google Shape;106;p1"/>
          <p:cNvGrpSpPr/>
          <p:nvPr/>
        </p:nvGrpSpPr>
        <p:grpSpPr>
          <a:xfrm>
            <a:off x="4987925" y="2840038"/>
            <a:ext cx="2216150" cy="1177924"/>
            <a:chOff x="4987925" y="2840038"/>
            <a:chExt cx="2216150" cy="1177924"/>
          </a:xfrm>
        </p:grpSpPr>
        <p:sp>
          <p:nvSpPr>
            <p:cNvPr id="107" name="Google Shape;107;p1"/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08" name="Google Shape;108;p1"/>
            <p:cNvGrpSpPr/>
            <p:nvPr/>
          </p:nvGrpSpPr>
          <p:grpSpPr>
            <a:xfrm>
              <a:off x="5422657" y="2958667"/>
              <a:ext cx="1332015" cy="987941"/>
              <a:chOff x="6580978" y="2958667"/>
              <a:chExt cx="1332015" cy="987941"/>
            </a:xfrm>
          </p:grpSpPr>
          <p:grpSp>
            <p:nvGrpSpPr>
              <p:cNvPr id="109" name="Google Shape;109;p1"/>
              <p:cNvGrpSpPr/>
              <p:nvPr/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0" name="Google Shape;110;p1"/>
                <p:cNvSpPr/>
                <p:nvPr/>
              </p:nvSpPr>
              <p:spPr>
                <a:xfrm>
                  <a:off x="4799744" y="2905614"/>
                  <a:ext cx="159772" cy="710627"/>
                </a:xfrm>
                <a:custGeom>
                  <a:rect b="b" l="l" r="r" t="t"/>
                  <a:pathLst>
                    <a:path extrusionOk="0" h="298" w="67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111" name="Google Shape;111;p1"/>
                <p:cNvSpPr/>
                <p:nvPr/>
              </p:nvSpPr>
              <p:spPr>
                <a:xfrm>
                  <a:off x="4959516" y="2905614"/>
                  <a:ext cx="157387" cy="710627"/>
                </a:xfrm>
                <a:custGeom>
                  <a:rect b="b" l="l" r="r" t="t"/>
                  <a:pathLst>
                    <a:path extrusionOk="0" h="298" w="66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cxnSp>
              <p:nvCxnSpPr>
                <p:cNvPr id="112" name="Google Shape;112;p1"/>
                <p:cNvCxnSpPr/>
                <p:nvPr/>
              </p:nvCxnSpPr>
              <p:spPr>
                <a:xfrm rot="10800000">
                  <a:off x="4959516" y="2905614"/>
                  <a:ext cx="0" cy="10800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13" name="Google Shape;113;p1"/>
              <p:cNvGrpSpPr/>
              <p:nvPr/>
            </p:nvGrpSpPr>
            <p:grpSpPr>
              <a:xfrm flipH="1" rot="-2700000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4" name="Google Shape;114;p1"/>
                <p:cNvSpPr/>
                <p:nvPr/>
              </p:nvSpPr>
              <p:spPr>
                <a:xfrm>
                  <a:off x="4799744" y="2905614"/>
                  <a:ext cx="159772" cy="710627"/>
                </a:xfrm>
                <a:custGeom>
                  <a:rect b="b" l="l" r="r" t="t"/>
                  <a:pathLst>
                    <a:path extrusionOk="0" h="298" w="67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115" name="Google Shape;115;p1"/>
                <p:cNvSpPr/>
                <p:nvPr/>
              </p:nvSpPr>
              <p:spPr>
                <a:xfrm>
                  <a:off x="4959516" y="2905614"/>
                  <a:ext cx="157387" cy="710627"/>
                </a:xfrm>
                <a:custGeom>
                  <a:rect b="b" l="l" r="r" t="t"/>
                  <a:pathLst>
                    <a:path extrusionOk="0" h="298" w="66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cxnSp>
              <p:nvCxnSpPr>
                <p:cNvPr id="116" name="Google Shape;116;p1"/>
                <p:cNvCxnSpPr/>
                <p:nvPr/>
              </p:nvCxnSpPr>
              <p:spPr>
                <a:xfrm rot="10800000">
                  <a:off x="4959516" y="2905614"/>
                  <a:ext cx="0" cy="10800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</p:grpSp>
      <p:sp>
        <p:nvSpPr>
          <p:cNvPr id="117" name="Google Shape;117;p1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539400" y="540000"/>
                </a:moveTo>
                <a:lnTo>
                  <a:pt x="539400" y="6318000"/>
                </a:lnTo>
                <a:lnTo>
                  <a:pt x="11652600" y="6318000"/>
                </a:lnTo>
                <a:lnTo>
                  <a:pt x="11652600" y="540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8" name="Google Shape;118;p1"/>
          <p:cNvSpPr txBox="1"/>
          <p:nvPr>
            <p:ph idx="1" type="subTitle"/>
          </p:nvPr>
        </p:nvSpPr>
        <p:spPr>
          <a:xfrm>
            <a:off x="3308350" y="4248000"/>
            <a:ext cx="5575300" cy="152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SA">
                <a:solidFill>
                  <a:srgbClr val="FFFFFF"/>
                </a:solidFill>
              </a:rPr>
              <a:t>DSC 424 Final Project Presentation</a:t>
            </a:r>
            <a:endParaRPr/>
          </a:p>
          <a:p>
            <a:pPr indent="0" lvl="0" marL="0" rtl="0" algn="ct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SA">
                <a:solidFill>
                  <a:srgbClr val="FFFFFF"/>
                </a:solidFill>
              </a:rPr>
              <a:t>Ayesha Sajid Ali, Shalvika Mishra, Shreyas Puttaraju</a:t>
            </a:r>
            <a:endParaRPr/>
          </a:p>
        </p:txBody>
      </p:sp>
      <p:sp>
        <p:nvSpPr>
          <p:cNvPr id="119" name="Google Shape;119;p1"/>
          <p:cNvSpPr txBox="1"/>
          <p:nvPr>
            <p:ph type="ctrTitle"/>
          </p:nvPr>
        </p:nvSpPr>
        <p:spPr>
          <a:xfrm>
            <a:off x="2197100" y="1089025"/>
            <a:ext cx="7797800" cy="15329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rts Mill Goudy"/>
              <a:buNone/>
            </a:pPr>
            <a:r>
              <a:rPr lang="en-SA">
                <a:solidFill>
                  <a:srgbClr val="FFFFFF"/>
                </a:solidFill>
              </a:rPr>
              <a:t>GERMAN HOUSE PRICES ANALYSIS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/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rts Mill Goudy"/>
              <a:buNone/>
            </a:pPr>
            <a:r>
              <a:rPr lang="en-SA"/>
              <a:t>OLS Regression</a:t>
            </a:r>
            <a:endParaRPr/>
          </a:p>
        </p:txBody>
      </p:sp>
      <p:sp>
        <p:nvSpPr>
          <p:cNvPr id="177" name="Google Shape;177;p9"/>
          <p:cNvSpPr txBox="1"/>
          <p:nvPr>
            <p:ph idx="1" type="body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10000"/>
          </a:bodyPr>
          <a:lstStyle/>
          <a:p>
            <a:pPr indent="-336188" lvl="0" marL="36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·"/>
            </a:pPr>
            <a:r>
              <a:rPr lang="en-SA" sz="5000"/>
              <a:t>Initially Performed OLS Regression on 7 independent numerical variables only and price as dependent variable.</a:t>
            </a:r>
            <a:endParaRPr sz="5000"/>
          </a:p>
          <a:p>
            <a:pPr indent="-336188" lvl="0" marL="36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·"/>
            </a:pPr>
            <a:r>
              <a:rPr lang="en-SA" sz="5000"/>
              <a:t>Pretty bad, Just ok</a:t>
            </a:r>
            <a:endParaRPr sz="5000"/>
          </a:p>
          <a:p>
            <a:pPr indent="-336188" lvl="0" marL="36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·"/>
            </a:pPr>
            <a:r>
              <a:rPr lang="en-SA" sz="5000"/>
              <a:t>Generated R square of 0.59.</a:t>
            </a:r>
            <a:endParaRPr sz="5000"/>
          </a:p>
          <a:p>
            <a:pPr indent="-336188" lvl="0" marL="36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·"/>
            </a:pPr>
            <a:r>
              <a:rPr lang="en-SA" sz="5000"/>
              <a:t>The training and test data mean square error shows 521881 and 569995, which indicated overfitting.</a:t>
            </a:r>
            <a:endParaRPr sz="5000"/>
          </a:p>
          <a:p>
            <a:pPr indent="-336188" lvl="0" marL="36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·"/>
            </a:pPr>
            <a:r>
              <a:rPr lang="en-SA" sz="5000"/>
              <a:t>Adding dummy variables to the OLS regression, contributed to high beta coefficients ( thought not the right approach). </a:t>
            </a:r>
            <a:endParaRPr sz="5000"/>
          </a:p>
          <a:p>
            <a:pPr indent="-336188" lvl="0" marL="36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·"/>
            </a:pPr>
            <a:r>
              <a:rPr lang="en-SA" sz="5000"/>
              <a:t>Ridge and Lasso had high inaccuracy.</a:t>
            </a:r>
            <a:br>
              <a:rPr lang="en-SA" sz="5000"/>
            </a:br>
            <a:endParaRPr sz="5000"/>
          </a:p>
          <a:p>
            <a:pPr indent="-261575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70175"/>
              <a:buNone/>
            </a:pPr>
            <a:r>
              <a:t/>
            </a:r>
            <a:endParaRPr sz="2850"/>
          </a:p>
          <a:p>
            <a:pPr indent="-261575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514" y="268640"/>
            <a:ext cx="5334300" cy="392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183" name="Google Shape;18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8339" y="4488250"/>
            <a:ext cx="7645400" cy="17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 txBox="1"/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rts Mill Goudy"/>
              <a:buNone/>
            </a:pPr>
            <a:r>
              <a:rPr lang="en-SA"/>
              <a:t>Data Preprocessing - Second  Attempt</a:t>
            </a:r>
            <a:endParaRPr/>
          </a:p>
        </p:txBody>
      </p:sp>
      <p:sp>
        <p:nvSpPr>
          <p:cNvPr id="189" name="Google Shape;189;p11"/>
          <p:cNvSpPr txBox="1"/>
          <p:nvPr>
            <p:ph idx="1" type="body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-336188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·"/>
            </a:pPr>
            <a:r>
              <a:rPr lang="en-SA" sz="5000"/>
              <a:t>We related back to real world examples and thought of including City and Place in the dataset</a:t>
            </a:r>
            <a:endParaRPr sz="5000"/>
          </a:p>
          <a:p>
            <a:pPr indent="-336188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·"/>
            </a:pPr>
            <a:r>
              <a:rPr lang="en-SA" sz="5000"/>
              <a:t>City and Place has a lot of unique values and resulted in a big no of dummy variables</a:t>
            </a:r>
            <a:endParaRPr sz="5000"/>
          </a:p>
          <a:p>
            <a:pPr indent="-336188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·"/>
            </a:pPr>
            <a:r>
              <a:rPr lang="en-SA" sz="5000"/>
              <a:t>Hence we dropped City,Place,Unnamed and Free_of_Relation</a:t>
            </a:r>
            <a:endParaRPr sz="5000"/>
          </a:p>
          <a:p>
            <a:pPr indent="-336188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·"/>
            </a:pPr>
            <a:r>
              <a:rPr lang="en-SA" sz="5000"/>
              <a:t>To replace NA in numerical variables, filled with 0s, instead of mean except for Year built, Garages</a:t>
            </a:r>
            <a:endParaRPr sz="5000"/>
          </a:p>
          <a:p>
            <a:pPr indent="-336187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·"/>
            </a:pPr>
            <a:r>
              <a:rPr lang="en-SA" sz="5000"/>
              <a:t>For the columns  'Usable_area', 'Bedrooms', 'Bathrooms', 'Floors', 'Furnishing_quality', 'Year_renovated', 'Energy_source', I replaced the Na’s with 0’s </a:t>
            </a:r>
            <a:endParaRPr sz="5000"/>
          </a:p>
          <a:p>
            <a:pPr indent="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-23300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23300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23300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23300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23300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95" name="Google Shape;195;p12"/>
          <p:cNvCxnSpPr/>
          <p:nvPr/>
        </p:nvCxnSpPr>
        <p:spPr>
          <a:xfrm rot="5400000">
            <a:off x="4714750" y="1691606"/>
            <a:ext cx="5400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6" name="Google Shape;196;p12"/>
          <p:cNvSpPr txBox="1"/>
          <p:nvPr>
            <p:ph idx="1" type="body"/>
          </p:nvPr>
        </p:nvSpPr>
        <p:spPr>
          <a:xfrm>
            <a:off x="1240225" y="450000"/>
            <a:ext cx="9782100" cy="19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32500" lnSpcReduction="10000"/>
          </a:bodyPr>
          <a:lstStyle/>
          <a:p>
            <a:pPr indent="-336187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·"/>
            </a:pPr>
            <a:r>
              <a:rPr b="1" lang="en-SA" sz="5000"/>
              <a:t>Considerable improvement</a:t>
            </a:r>
            <a:endParaRPr b="1" sz="5000"/>
          </a:p>
          <a:p>
            <a:pPr indent="-336187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·"/>
            </a:pPr>
            <a:r>
              <a:rPr b="1" lang="en-SA" sz="5000"/>
              <a:t>R squared increased from 67% to  74% </a:t>
            </a:r>
            <a:endParaRPr b="1" sz="5000"/>
          </a:p>
          <a:p>
            <a:pPr indent="-336187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·"/>
            </a:pPr>
            <a:r>
              <a:rPr b="1" lang="en-SA" sz="5000"/>
              <a:t>Adjusted R square increased from 67% to 73%.</a:t>
            </a:r>
            <a:endParaRPr b="1" sz="5000"/>
          </a:p>
          <a:p>
            <a:pPr indent="-23300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/>
          </a:p>
          <a:p>
            <a:pPr indent="-23300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97" name="Google Shape;19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300" y="2461725"/>
            <a:ext cx="10951775" cy="4144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"/>
          <p:cNvSpPr txBox="1"/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rts Mill Goudy"/>
              <a:buNone/>
            </a:pPr>
            <a:r>
              <a:rPr lang="en-SA"/>
              <a:t>Random Forest Regression</a:t>
            </a:r>
            <a:endParaRPr/>
          </a:p>
        </p:txBody>
      </p:sp>
      <p:sp>
        <p:nvSpPr>
          <p:cNvPr id="203" name="Google Shape;203;p13"/>
          <p:cNvSpPr txBox="1"/>
          <p:nvPr>
            <p:ph idx="1" type="body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0000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·"/>
            </a:pPr>
            <a:r>
              <a:rPr lang="en-SA"/>
              <a:t>The first question arises is why Random Forest ?</a:t>
            </a:r>
            <a:endParaRPr/>
          </a:p>
          <a:p>
            <a:pPr indent="-347300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·"/>
            </a:pPr>
            <a:r>
              <a:rPr lang="en-SA"/>
              <a:t>Because we didn’t have much idea about the dataset and we wanted to make most of Feature Importance application of Random Forest</a:t>
            </a:r>
            <a:endParaRPr/>
          </a:p>
          <a:p>
            <a:pPr indent="-360000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·"/>
            </a:pPr>
            <a:r>
              <a:rPr lang="en-SA"/>
              <a:t>We also used Random Forest because the model score for Random Forest was better than the decision tree (which is as expected) </a:t>
            </a:r>
            <a:endParaRPr/>
          </a:p>
          <a:p>
            <a:pPr indent="-347300" lvl="0" marL="36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·"/>
            </a:pPr>
            <a:r>
              <a:rPr lang="en-SA"/>
              <a:t>In Random Forest can be thought of as running many decision trees and then taking the majority vote and giving that value as a prediction </a:t>
            </a:r>
            <a:endParaRPr/>
          </a:p>
          <a:p>
            <a:pPr indent="0" lvl="0" marL="127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9" name="Google Shape;209;p14"/>
          <p:cNvSpPr txBox="1"/>
          <p:nvPr>
            <p:ph type="title"/>
          </p:nvPr>
        </p:nvSpPr>
        <p:spPr>
          <a:xfrm>
            <a:off x="990000" y="395300"/>
            <a:ext cx="9945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rts Mill Goudy"/>
              <a:buNone/>
            </a:pPr>
            <a:r>
              <a:rPr lang="en-SA"/>
              <a:t>Random Forest Feature Importance  -Issue Faced</a:t>
            </a:r>
            <a:endParaRPr/>
          </a:p>
        </p:txBody>
      </p:sp>
      <p:sp>
        <p:nvSpPr>
          <p:cNvPr id="210" name="Google Shape;210;p14"/>
          <p:cNvSpPr txBox="1"/>
          <p:nvPr>
            <p:ph idx="1" type="body"/>
          </p:nvPr>
        </p:nvSpPr>
        <p:spPr>
          <a:xfrm>
            <a:off x="989998" y="1828800"/>
            <a:ext cx="5080865" cy="4633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0000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·"/>
            </a:pPr>
            <a:r>
              <a:rPr lang="en-SA"/>
              <a:t>Main Purpose we RF was for feature selection but because we had 171 columns (including that are dummies)</a:t>
            </a:r>
            <a:endParaRPr/>
          </a:p>
          <a:p>
            <a:pPr indent="-360000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·"/>
            </a:pPr>
            <a:r>
              <a:rPr lang="en-SA"/>
              <a:t>The resulted graph was really difficult to comprehend</a:t>
            </a:r>
            <a:endParaRPr/>
          </a:p>
          <a:p>
            <a:pPr indent="-23300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3300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211" name="Google Shape;211;p14"/>
          <p:cNvPicPr preferRelativeResize="0"/>
          <p:nvPr/>
        </p:nvPicPr>
        <p:blipFill rotWithShape="1">
          <a:blip r:embed="rId3">
            <a:alphaModFix/>
          </a:blip>
          <a:srcRect b="0" l="0" r="0" t="23383"/>
          <a:stretch/>
        </p:blipFill>
        <p:spPr>
          <a:xfrm>
            <a:off x="6892725" y="1988650"/>
            <a:ext cx="5080876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"/>
          <p:cNvSpPr txBox="1"/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rts Mill Goudy"/>
              <a:buNone/>
            </a:pPr>
            <a:r>
              <a:rPr lang="en-SA"/>
              <a:t>Principal Component Analysis</a:t>
            </a:r>
            <a:endParaRPr/>
          </a:p>
        </p:txBody>
      </p:sp>
      <p:sp>
        <p:nvSpPr>
          <p:cNvPr id="217" name="Google Shape;217;p15"/>
          <p:cNvSpPr txBox="1"/>
          <p:nvPr>
            <p:ph idx="1" type="body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0000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·"/>
            </a:pPr>
            <a:r>
              <a:rPr lang="en-SA"/>
              <a:t>Main purposes : Dimensionality reduction and Feature Extraction.</a:t>
            </a:r>
            <a:endParaRPr/>
          </a:p>
          <a:p>
            <a:pPr indent="-36000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·"/>
            </a:pPr>
            <a:r>
              <a:rPr lang="en-SA"/>
              <a:t>With 170 variables, PCA is a good technique for Dimensionality reduction.</a:t>
            </a:r>
            <a:endParaRPr/>
          </a:p>
          <a:p>
            <a:pPr indent="-36000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·"/>
            </a:pPr>
            <a:r>
              <a:rPr lang="en-SA"/>
              <a:t>Attempt to gain maximum variable with lowest possible loss of information.</a:t>
            </a:r>
            <a:endParaRPr/>
          </a:p>
          <a:p>
            <a:pPr indent="-36000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·"/>
            </a:pPr>
            <a:r>
              <a:rPr lang="en-SA"/>
              <a:t>Resulted in 170 components in the screeplot, basing on the knee bend we can choose 50 components.</a:t>
            </a:r>
            <a:endParaRPr/>
          </a:p>
          <a:p>
            <a:pPr indent="-36000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·"/>
            </a:pPr>
            <a:r>
              <a:rPr lang="en-SA"/>
              <a:t>PC1 captures 2.6% and PC2 captures 2.2 % and rest between 1.5 to 0.5%.</a:t>
            </a:r>
            <a:endParaRPr/>
          </a:p>
          <a:p>
            <a:pPr indent="-23300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3300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3300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23" name="Google Shape;223;p16"/>
          <p:cNvCxnSpPr/>
          <p:nvPr/>
        </p:nvCxnSpPr>
        <p:spPr>
          <a:xfrm>
            <a:off x="8881769" y="2428148"/>
            <a:ext cx="5400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hart, scatter chart&#10;&#10;Description automatically generated" id="224" name="Google Shape;224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1960" t="0"/>
          <a:stretch/>
        </p:blipFill>
        <p:spPr>
          <a:xfrm>
            <a:off x="1094900" y="3863925"/>
            <a:ext cx="4208400" cy="27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&#10;&#10;Description automatically generated with medium confidence" id="225" name="Google Shape;22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38570" y="474143"/>
            <a:ext cx="2341721" cy="61755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&#10;&#10;Description automatically generated" id="226" name="Google Shape;22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80291" y="492094"/>
            <a:ext cx="1969161" cy="6175552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6"/>
          <p:cNvSpPr txBox="1"/>
          <p:nvPr/>
        </p:nvSpPr>
        <p:spPr>
          <a:xfrm>
            <a:off x="2531165" y="131315"/>
            <a:ext cx="23417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A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Scree plot</a:t>
            </a:r>
            <a:endParaRPr/>
          </a:p>
        </p:txBody>
      </p:sp>
      <p:sp>
        <p:nvSpPr>
          <p:cNvPr id="228" name="Google Shape;228;p16"/>
          <p:cNvSpPr txBox="1"/>
          <p:nvPr/>
        </p:nvSpPr>
        <p:spPr>
          <a:xfrm>
            <a:off x="7889711" y="104811"/>
            <a:ext cx="23417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A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Loadings </a:t>
            </a:r>
            <a:endParaRPr/>
          </a:p>
        </p:txBody>
      </p:sp>
      <p:pic>
        <p:nvPicPr>
          <p:cNvPr id="229" name="Google Shape;229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6225" y="492094"/>
            <a:ext cx="4837207" cy="3270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"/>
          <p:cNvSpPr txBox="1"/>
          <p:nvPr>
            <p:ph idx="1" type="body"/>
          </p:nvPr>
        </p:nvSpPr>
        <p:spPr>
          <a:xfrm>
            <a:off x="989400" y="842963"/>
            <a:ext cx="10213200" cy="4883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0000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·"/>
            </a:pPr>
            <a:r>
              <a:rPr lang="en-SA"/>
              <a:t>Its complex to interpret and time consuming to interpret the components, but have achieved lower dimensional projection of the dataset.</a:t>
            </a:r>
            <a:endParaRPr/>
          </a:p>
          <a:p>
            <a:pPr indent="-36000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·"/>
            </a:pPr>
            <a:r>
              <a:rPr lang="en-SA"/>
              <a:t>Performed Feature extraction on numerical variables to analyze hidden patterns in the dataset.</a:t>
            </a:r>
            <a:endParaRPr/>
          </a:p>
          <a:p>
            <a:pPr indent="-36000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·"/>
            </a:pPr>
            <a:r>
              <a:rPr lang="en-SA"/>
              <a:t> Living space, Lot , Rooms , Bedrooms, Bathrooms, Floors, Garages.</a:t>
            </a:r>
            <a:endParaRPr/>
          </a:p>
          <a:p>
            <a:pPr indent="-36000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·"/>
            </a:pPr>
            <a:r>
              <a:rPr lang="en-SA"/>
              <a:t>Scaled the data before PCA.</a:t>
            </a:r>
            <a:endParaRPr/>
          </a:p>
          <a:p>
            <a:pPr indent="-36000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·"/>
            </a:pPr>
            <a:r>
              <a:rPr lang="en-SA"/>
              <a:t>The scree plot has the components sorted based on their eigen values with its proportional variance percentages all accumulating to 100%. 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"/>
          <p:cNvSpPr txBox="1"/>
          <p:nvPr>
            <p:ph idx="1" type="body"/>
          </p:nvPr>
        </p:nvSpPr>
        <p:spPr>
          <a:xfrm>
            <a:off x="989400" y="828675"/>
            <a:ext cx="10213200" cy="4897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0000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·"/>
            </a:pPr>
            <a:r>
              <a:rPr lang="en-SA"/>
              <a:t>We can choose 4 principal components based on the bend, capturing 80.5% variance.</a:t>
            </a:r>
            <a:endParaRPr/>
          </a:p>
          <a:p>
            <a:pPr indent="-36000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·"/>
            </a:pPr>
            <a:r>
              <a:rPr lang="en-SA"/>
              <a:t>First component responsible for 43% of variance and PC2 15%, PC3 capturing 11% ,PC4 10% approximately.</a:t>
            </a:r>
            <a:endParaRPr/>
          </a:p>
          <a:p>
            <a:pPr indent="-23300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3300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Chart&#10;&#10;Description automatically generated" id="241" name="Google Shape;241;p18"/>
          <p:cNvPicPr preferRelativeResize="0"/>
          <p:nvPr/>
        </p:nvPicPr>
        <p:blipFill rotWithShape="1">
          <a:blip r:embed="rId3">
            <a:alphaModFix/>
          </a:blip>
          <a:srcRect b="0" l="1826" r="0" t="2486"/>
          <a:stretch/>
        </p:blipFill>
        <p:spPr>
          <a:xfrm>
            <a:off x="3535575" y="3021525"/>
            <a:ext cx="4951201" cy="36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 txBox="1"/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rts Mill Goudy"/>
              <a:buNone/>
            </a:pPr>
            <a:r>
              <a:rPr lang="en-SA"/>
              <a:t>Introduction</a:t>
            </a:r>
            <a:endParaRPr/>
          </a:p>
        </p:txBody>
      </p:sp>
      <p:sp>
        <p:nvSpPr>
          <p:cNvPr id="125" name="Google Shape;125;p2"/>
          <p:cNvSpPr txBox="1"/>
          <p:nvPr>
            <p:ph idx="1" type="body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SA"/>
              <a:t>The goal of this project:</a:t>
            </a:r>
            <a:endParaRPr/>
          </a:p>
          <a:p>
            <a:pPr indent="-36000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SA"/>
              <a:t>Predict the prices of houses in Germany</a:t>
            </a:r>
            <a:endParaRPr/>
          </a:p>
          <a:p>
            <a:pPr indent="-36000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SA"/>
              <a:t>Analyze the dataset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SA"/>
              <a:t>Techniques we used:</a:t>
            </a:r>
            <a:endParaRPr/>
          </a:p>
          <a:p>
            <a:pPr indent="-36000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·"/>
            </a:pPr>
            <a:r>
              <a:rPr lang="en-SA"/>
              <a:t>Regularized Regression</a:t>
            </a:r>
            <a:endParaRPr/>
          </a:p>
          <a:p>
            <a:pPr indent="-36000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·"/>
            </a:pPr>
            <a:r>
              <a:rPr lang="en-SA"/>
              <a:t>Random Forest</a:t>
            </a:r>
            <a:endParaRPr/>
          </a:p>
          <a:p>
            <a:pPr indent="-36000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·"/>
            </a:pPr>
            <a:r>
              <a:rPr lang="en-SA"/>
              <a:t>Principal component Analysis</a:t>
            </a:r>
            <a:endParaRPr/>
          </a:p>
          <a:p>
            <a:pPr indent="-36000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·"/>
            </a:pPr>
            <a:r>
              <a:rPr lang="en-SA"/>
              <a:t>Clustering</a:t>
            </a:r>
            <a:endParaRPr/>
          </a:p>
          <a:p>
            <a:pPr indent="-242525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242525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/>
          </a:p>
          <a:p>
            <a:pPr indent="-242525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7" name="Google Shape;247;p19"/>
          <p:cNvSpPr txBox="1"/>
          <p:nvPr>
            <p:ph idx="1" type="body"/>
          </p:nvPr>
        </p:nvSpPr>
        <p:spPr>
          <a:xfrm>
            <a:off x="989400" y="1864801"/>
            <a:ext cx="6328800" cy="39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0000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·"/>
            </a:pPr>
            <a:r>
              <a:rPr lang="en-SA"/>
              <a:t>PC1- Spacious houses</a:t>
            </a:r>
            <a:endParaRPr/>
          </a:p>
          <a:p>
            <a:pPr indent="-36000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·"/>
            </a:pPr>
            <a:r>
              <a:rPr lang="en-SA"/>
              <a:t>PC2- Outdoor spaces</a:t>
            </a:r>
            <a:endParaRPr/>
          </a:p>
          <a:p>
            <a:pPr indent="-36000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·"/>
            </a:pPr>
            <a:r>
              <a:rPr lang="en-SA"/>
              <a:t>PC3- Houses with lot and floors with no Garages.</a:t>
            </a:r>
            <a:endParaRPr/>
          </a:p>
          <a:p>
            <a:pPr indent="-36000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·"/>
            </a:pPr>
            <a:r>
              <a:rPr lang="en-SA"/>
              <a:t>PC4- Empty floors may for designing.</a:t>
            </a:r>
            <a:endParaRPr/>
          </a:p>
        </p:txBody>
      </p:sp>
      <p:cxnSp>
        <p:nvCxnSpPr>
          <p:cNvPr id="248" name="Google Shape;248;p19"/>
          <p:cNvCxnSpPr/>
          <p:nvPr/>
        </p:nvCxnSpPr>
        <p:spPr>
          <a:xfrm>
            <a:off x="8324850" y="540000"/>
            <a:ext cx="0" cy="577800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picture containing table&#10;&#10;Description automatically generated" id="249" name="Google Shape;24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1175" y="540000"/>
            <a:ext cx="2412325" cy="577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9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1" name="Google Shape;251;p19"/>
          <p:cNvSpPr txBox="1"/>
          <p:nvPr/>
        </p:nvSpPr>
        <p:spPr>
          <a:xfrm>
            <a:off x="1171575" y="842961"/>
            <a:ext cx="31718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A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Loading scores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 txBox="1"/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rts Mill Goudy"/>
              <a:buNone/>
            </a:pPr>
            <a:r>
              <a:rPr lang="en-SA"/>
              <a:t>Clustering</a:t>
            </a:r>
            <a:endParaRPr/>
          </a:p>
        </p:txBody>
      </p:sp>
      <p:sp>
        <p:nvSpPr>
          <p:cNvPr id="257" name="Google Shape;257;p20"/>
          <p:cNvSpPr txBox="1"/>
          <p:nvPr>
            <p:ph idx="1" type="body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0000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·"/>
            </a:pPr>
            <a:r>
              <a:rPr lang="en-SA"/>
              <a:t>Can yield new categorical variables aka clusters.</a:t>
            </a:r>
            <a:endParaRPr/>
          </a:p>
          <a:p>
            <a:pPr indent="-36000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·"/>
            </a:pPr>
            <a:r>
              <a:rPr lang="en-SA"/>
              <a:t>Goal maximize inter mean classes and minimize intra mean within classes.</a:t>
            </a:r>
            <a:endParaRPr/>
          </a:p>
          <a:p>
            <a:pPr indent="-36000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·"/>
            </a:pPr>
            <a:r>
              <a:rPr lang="en-SA"/>
              <a:t>Perform k-means</a:t>
            </a:r>
            <a:r>
              <a:rPr b="1" i="1" lang="en-SA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SA" sz="1800">
                <a:solidFill>
                  <a:srgbClr val="3F3F3F"/>
                </a:solidFill>
              </a:rPr>
              <a:t>clustering method which is an unsupervised machine learning technique.</a:t>
            </a:r>
            <a:endParaRPr sz="2400">
              <a:solidFill>
                <a:srgbClr val="3F3F3F"/>
              </a:solidFill>
            </a:endParaRPr>
          </a:p>
          <a:p>
            <a:pPr indent="-36000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·"/>
            </a:pPr>
            <a:r>
              <a:rPr lang="en-SA"/>
              <a:t>Find optimal number of clusters using elbow method.</a:t>
            </a:r>
            <a:endParaRPr/>
          </a:p>
          <a:p>
            <a:pPr indent="-34730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</a:pPr>
            <a:r>
              <a:rPr lang="en-SA"/>
              <a:t>Used Euclidean distance to classify data to either clusters.</a:t>
            </a:r>
            <a:endParaRPr/>
          </a:p>
          <a:p>
            <a:pPr indent="-36000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·"/>
            </a:pPr>
            <a:r>
              <a:rPr lang="en-SA"/>
              <a:t>Helps identify Meaningfulness and Usefulness of data.</a:t>
            </a:r>
            <a:endParaRPr/>
          </a:p>
          <a:p>
            <a:pPr indent="-23300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30cb378397_0_10"/>
          <p:cNvSpPr txBox="1"/>
          <p:nvPr>
            <p:ph type="title"/>
          </p:nvPr>
        </p:nvSpPr>
        <p:spPr>
          <a:xfrm>
            <a:off x="989400" y="395289"/>
            <a:ext cx="10213200" cy="11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A"/>
              <a:t>Clustering Analysis </a:t>
            </a:r>
            <a:endParaRPr/>
          </a:p>
        </p:txBody>
      </p:sp>
      <p:sp>
        <p:nvSpPr>
          <p:cNvPr id="263" name="Google Shape;263;g130cb378397_0_10"/>
          <p:cNvSpPr txBox="1"/>
          <p:nvPr>
            <p:ph idx="1" type="body"/>
          </p:nvPr>
        </p:nvSpPr>
        <p:spPr>
          <a:xfrm>
            <a:off x="989400" y="1685925"/>
            <a:ext cx="10213200" cy="404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·"/>
            </a:pPr>
            <a:r>
              <a:rPr lang="en-SA">
                <a:latin typeface="Times New Roman"/>
                <a:ea typeface="Times New Roman"/>
                <a:cs typeface="Times New Roman"/>
                <a:sym typeface="Times New Roman"/>
              </a:rPr>
              <a:t>We tried normalizing data before clustering. Standard scaler, MinMax Scaler and Normalizer were performed separately on the data before clustering. Since we could not get even a single well defined cluster, we decided to perform clustering without normalization. These were the results that we got.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marR="8255" rtl="0" algn="l">
              <a:lnSpc>
                <a:spcPct val="97916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·"/>
            </a:pPr>
            <a:r>
              <a:rPr lang="en-SA">
                <a:latin typeface="Calibri"/>
                <a:ea typeface="Calibri"/>
                <a:cs typeface="Calibri"/>
                <a:sym typeface="Calibri"/>
              </a:rPr>
              <a:t>We further used the elbow method to determine the optimal K value.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264795" rtl="0" algn="l">
              <a:lnSpc>
                <a:spcPct val="97916"/>
              </a:lnSpc>
              <a:spcBef>
                <a:spcPts val="125"/>
              </a:spcBef>
              <a:spcAft>
                <a:spcPts val="0"/>
              </a:spcAft>
              <a:buSzPts val="2600"/>
              <a:buFont typeface="Calibri"/>
              <a:buChar char="·"/>
            </a:pPr>
            <a:r>
              <a:rPr lang="en-SA">
                <a:latin typeface="Calibri"/>
                <a:ea typeface="Calibri"/>
                <a:cs typeface="Calibri"/>
                <a:sym typeface="Calibri"/>
              </a:rPr>
              <a:t>The elbow was at K= 3 hence we did clustering taking the K value as 3. We got 3  clusters and as depicted below i.e., PRICE vs CLUSTER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264795" rtl="0" algn="l">
              <a:lnSpc>
                <a:spcPct val="97916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·"/>
            </a:pPr>
            <a:r>
              <a:rPr lang="en-SA">
                <a:latin typeface="Calibri"/>
                <a:ea typeface="Calibri"/>
                <a:cs typeface="Calibri"/>
                <a:sym typeface="Calibri"/>
              </a:rPr>
              <a:t>The clusters indicated that cluster 0 has the most values and we can consider them as the low-priced houses and cluster 2 as medium-priced and cluster 1 as high priced.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"/>
          <p:cNvSpPr txBox="1"/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rts Mill Goudy"/>
              <a:buNone/>
            </a:pPr>
            <a:r>
              <a:rPr lang="en-SA"/>
              <a:t>Score elbow for k means clustering</a:t>
            </a:r>
            <a:endParaRPr/>
          </a:p>
        </p:txBody>
      </p:sp>
      <p:pic>
        <p:nvPicPr>
          <p:cNvPr id="269" name="Google Shape;269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9927" y="1685925"/>
            <a:ext cx="6032146" cy="4040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, application&#10;&#10;Description automatically generated" id="274" name="Google Shape;274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9153" y="1788999"/>
            <a:ext cx="7665000" cy="238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3"/>
          <p:cNvSpPr txBox="1"/>
          <p:nvPr/>
        </p:nvSpPr>
        <p:spPr>
          <a:xfrm>
            <a:off x="3665975" y="946476"/>
            <a:ext cx="4521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A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         </a:t>
            </a:r>
            <a:r>
              <a:rPr b="1" lang="en-SA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</a:t>
            </a:r>
            <a:r>
              <a:rPr b="1" lang="en-SA" sz="3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   </a:t>
            </a:r>
            <a:r>
              <a:rPr b="1" lang="en-SA" sz="3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Centroids</a:t>
            </a:r>
            <a:endParaRPr b="1" sz="3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"/>
          <p:cNvSpPr txBox="1"/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rts Mill Goudy"/>
              <a:buNone/>
            </a:pPr>
            <a:r>
              <a:rPr lang="en-SA"/>
              <a:t>Sale price vs Living space</a:t>
            </a:r>
            <a:endParaRPr/>
          </a:p>
        </p:txBody>
      </p:sp>
      <p:pic>
        <p:nvPicPr>
          <p:cNvPr id="281" name="Google Shape;281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9250" y="1685925"/>
            <a:ext cx="5633501" cy="4040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"/>
          <p:cNvSpPr txBox="1"/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rts Mill Goudy"/>
              <a:buNone/>
            </a:pPr>
            <a:r>
              <a:rPr lang="en-SA"/>
              <a:t>Cluster vs Sale price</a:t>
            </a:r>
            <a:endParaRPr/>
          </a:p>
        </p:txBody>
      </p:sp>
      <p:pic>
        <p:nvPicPr>
          <p:cNvPr id="287" name="Google Shape;28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4900" y="1685925"/>
            <a:ext cx="6184900" cy="45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0cb378c80_0_0"/>
          <p:cNvSpPr txBox="1"/>
          <p:nvPr>
            <p:ph idx="1" type="body"/>
          </p:nvPr>
        </p:nvSpPr>
        <p:spPr>
          <a:xfrm>
            <a:off x="989400" y="1685925"/>
            <a:ext cx="10213200" cy="404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8255" rtl="0" algn="l">
              <a:lnSpc>
                <a:spcPct val="9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8255" rtl="0" algn="l">
              <a:lnSpc>
                <a:spcPct val="97916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8255" rtl="0" algn="l">
              <a:lnSpc>
                <a:spcPct val="97916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8255" rtl="0" algn="l">
              <a:lnSpc>
                <a:spcPct val="97916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8255" rtl="0" algn="l">
              <a:lnSpc>
                <a:spcPct val="97916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8255" rtl="0" algn="l">
              <a:lnSpc>
                <a:spcPct val="97916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8255" rtl="0" algn="l">
              <a:lnSpc>
                <a:spcPct val="97916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8255" rtl="0" algn="l">
              <a:lnSpc>
                <a:spcPct val="97916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8255" rtl="0" algn="l">
              <a:lnSpc>
                <a:spcPct val="97916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8255" rtl="0" algn="l">
              <a:lnSpc>
                <a:spcPct val="97916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8255" rtl="0" algn="l">
              <a:lnSpc>
                <a:spcPct val="97916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8255" rtl="0" algn="l">
              <a:lnSpc>
                <a:spcPct val="97916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8255" rtl="0" algn="l">
              <a:lnSpc>
                <a:spcPct val="97916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8255" rtl="0" algn="l">
              <a:lnSpc>
                <a:spcPct val="97916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8255" rtl="0" algn="l">
              <a:lnSpc>
                <a:spcPct val="97916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8255" rtl="0" algn="l">
              <a:lnSpc>
                <a:spcPct val="97916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8255" rtl="0" algn="l">
              <a:lnSpc>
                <a:spcPct val="97916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8255" rtl="0" algn="l">
              <a:lnSpc>
                <a:spcPct val="97916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8255" rtl="0" algn="l">
              <a:lnSpc>
                <a:spcPct val="97916"/>
              </a:lnSpc>
              <a:spcBef>
                <a:spcPts val="125"/>
              </a:spcBef>
              <a:spcAft>
                <a:spcPts val="125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A">
                <a:latin typeface="Calibri"/>
                <a:ea typeface="Calibri"/>
                <a:cs typeface="Calibri"/>
                <a:sym typeface="Calibri"/>
              </a:rPr>
              <a:t>We evaluated clustering results by calculating the silhouette score and it was approximately 67%.</a:t>
            </a:r>
            <a:endParaRPr sz="2800"/>
          </a:p>
        </p:txBody>
      </p:sp>
      <p:pic>
        <p:nvPicPr>
          <p:cNvPr descr="Chart, histogram&#10;&#10;Description automatically generated" id="293" name="Google Shape;293;g130cb378c8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500" y="1016225"/>
            <a:ext cx="6233225" cy="40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"/>
          <p:cNvSpPr txBox="1"/>
          <p:nvPr>
            <p:ph type="ctrTitle"/>
          </p:nvPr>
        </p:nvSpPr>
        <p:spPr>
          <a:xfrm>
            <a:off x="2107200" y="1869381"/>
            <a:ext cx="7977600" cy="20856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orts Mill Goudy"/>
              <a:buNone/>
            </a:pPr>
            <a:r>
              <a:rPr lang="en-SA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/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rts Mill Goudy"/>
              <a:buNone/>
            </a:pPr>
            <a:r>
              <a:rPr lang="en-SA"/>
              <a:t>Data Source</a:t>
            </a:r>
            <a:endParaRPr/>
          </a:p>
        </p:txBody>
      </p:sp>
      <p:sp>
        <p:nvSpPr>
          <p:cNvPr id="131" name="Google Shape;131;p3"/>
          <p:cNvSpPr txBox="1"/>
          <p:nvPr>
            <p:ph idx="1" type="body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0000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·"/>
            </a:pPr>
            <a:r>
              <a:rPr lang="en-SA"/>
              <a:t>Source Website: Kaggle(https://www.kaggle.com/datasets/scriptsultan/german-house-prices)</a:t>
            </a:r>
            <a:endParaRPr/>
          </a:p>
          <a:p>
            <a:pPr indent="-36000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·"/>
            </a:pPr>
            <a:r>
              <a:rPr lang="en-SA"/>
              <a:t>Before Data Cleaning:</a:t>
            </a:r>
            <a:endParaRPr/>
          </a:p>
          <a:p>
            <a:pPr indent="-36000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·"/>
            </a:pPr>
            <a:r>
              <a:rPr lang="en-SA"/>
              <a:t>25 variables</a:t>
            </a:r>
            <a:endParaRPr/>
          </a:p>
          <a:p>
            <a:pPr indent="-36000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·"/>
            </a:pPr>
            <a:r>
              <a:rPr lang="en-SA"/>
              <a:t>10552 observations</a:t>
            </a:r>
            <a:endParaRPr/>
          </a:p>
          <a:p>
            <a:pPr indent="-23300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/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rts Mill Goudy"/>
              <a:buNone/>
            </a:pPr>
            <a:r>
              <a:rPr lang="en-SA"/>
              <a:t>Data Information</a:t>
            </a:r>
            <a:endParaRPr/>
          </a:p>
        </p:txBody>
      </p:sp>
      <p:sp>
        <p:nvSpPr>
          <p:cNvPr id="137" name="Google Shape;137;p4"/>
          <p:cNvSpPr txBox="1"/>
          <p:nvPr>
            <p:ph idx="1" type="body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0000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·"/>
            </a:pPr>
            <a:r>
              <a:rPr lang="en-SA"/>
              <a:t>12 numericals</a:t>
            </a:r>
            <a:endParaRPr/>
          </a:p>
          <a:p>
            <a:pPr indent="-36000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·"/>
            </a:pPr>
            <a:r>
              <a:rPr lang="en-SA"/>
              <a:t>13 categorical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3300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descr="Chart, bar chart&#10;&#10;Description automatically generated" id="138" name="Google Shape;13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8150" y="1685925"/>
            <a:ext cx="8595224" cy="43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/>
          <p:nvPr>
            <p:ph type="title"/>
          </p:nvPr>
        </p:nvSpPr>
        <p:spPr>
          <a:xfrm>
            <a:off x="924300" y="189267"/>
            <a:ext cx="103434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rts Mill Goudy"/>
              <a:buNone/>
            </a:pPr>
            <a:r>
              <a:rPr lang="en-SA"/>
              <a:t>Data Information contd.</a:t>
            </a:r>
            <a:endParaRPr/>
          </a:p>
        </p:txBody>
      </p:sp>
      <p:sp>
        <p:nvSpPr>
          <p:cNvPr id="144" name="Google Shape;144;p5"/>
          <p:cNvSpPr txBox="1"/>
          <p:nvPr>
            <p:ph idx="1" type="body"/>
          </p:nvPr>
        </p:nvSpPr>
        <p:spPr>
          <a:xfrm>
            <a:off x="989400" y="1180619"/>
            <a:ext cx="10213200" cy="454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0000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·"/>
            </a:pPr>
            <a:r>
              <a:rPr lang="en-SA"/>
              <a:t>Dependent variables: Price (Numeric variable)</a:t>
            </a:r>
            <a:endParaRPr/>
          </a:p>
          <a:p>
            <a:pPr indent="-36000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·"/>
            </a:pPr>
            <a:r>
              <a:rPr lang="en-SA"/>
              <a:t>Independent variables:  11 numerical, 13 categorical.</a:t>
            </a:r>
            <a:endParaRPr/>
          </a:p>
          <a:p>
            <a:pPr indent="-23300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graphicFrame>
        <p:nvGraphicFramePr>
          <p:cNvPr id="145" name="Google Shape;145;p5"/>
          <p:cNvGraphicFramePr/>
          <p:nvPr/>
        </p:nvGraphicFramePr>
        <p:xfrm>
          <a:off x="3374791" y="25898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{D25E5524-7A04-4005-8D97-6FBC6AE411C3}</a:tableStyleId>
              </a:tblPr>
              <a:tblGrid>
                <a:gridCol w="3118775"/>
              </a:tblGrid>
              <a:tr h="481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SA" sz="1800" u="none" cap="none" strike="noStrike"/>
                        <a:t>Numerical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03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A" sz="1800"/>
                        <a:t>Living space (sq m)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1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A" sz="1800"/>
                        <a:t>Lot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1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A" sz="1800"/>
                        <a:t>Usable Area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1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A" sz="1800"/>
                        <a:t>Rooms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1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A" sz="1800"/>
                        <a:t>Bedrooms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1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A" sz="1800"/>
                        <a:t>Floors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1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A" sz="1800"/>
                        <a:t>Garages 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46" name="Google Shape;146;p5"/>
          <p:cNvGraphicFramePr/>
          <p:nvPr/>
        </p:nvGraphicFramePr>
        <p:xfrm>
          <a:off x="7765775" y="35688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{D25E5524-7A04-4005-8D97-6FBC6AE411C3}</a:tableStyleId>
              </a:tblPr>
              <a:tblGrid>
                <a:gridCol w="25665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SA" sz="1800"/>
                        <a:t>Date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A" sz="1800"/>
                        <a:t>Year Built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A" sz="1800"/>
                        <a:t>Year renovated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6"/>
          <p:cNvGraphicFramePr/>
          <p:nvPr/>
        </p:nvGraphicFramePr>
        <p:xfrm>
          <a:off x="275425" y="3243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{D25E5524-7A04-4005-8D97-6FBC6AE411C3}</a:tableStyleId>
              </a:tblPr>
              <a:tblGrid>
                <a:gridCol w="6151875"/>
              </a:tblGrid>
              <a:tr h="56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SA" sz="1800"/>
                        <a:t>Categorical variables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813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venir"/>
                        <a:buNone/>
                      </a:pPr>
                      <a:r>
                        <a:rPr lang="en-SA" sz="1800"/>
                        <a:t>Type( Multiple dwelling,Mid-terrace house, farmhouse, Duplex, Single dwelling)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58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A" sz="1800"/>
                        <a:t>Free of relation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94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A" sz="1800"/>
                        <a:t>Furnishing quality (Normal, Basic, Refined)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851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A" sz="1800"/>
                        <a:t>Condition (Modernized, </a:t>
                      </a:r>
                      <a:r>
                        <a:rPr lang="en-SA" sz="1800"/>
                        <a:t>dilapidated</a:t>
                      </a:r>
                      <a:r>
                        <a:rPr lang="en-SA" sz="1800"/>
                        <a:t>, Fixer-Upper, Refurbished)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851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A" sz="1800"/>
                        <a:t>Heating ( Central Heating, Stove Heating, Floor  heating, Oil Heating, Cogeneration, Heat pump)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90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A" sz="1800"/>
                        <a:t>Energy source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50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A" sz="1800"/>
                        <a:t>Energy certificate (Available, Not required by law, Available for inspection)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50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A" sz="1800"/>
                        <a:t>Energy certificate type ( Demand certificate, Consumption certificate, 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52" name="Google Shape;152;p6"/>
          <p:cNvGraphicFramePr/>
          <p:nvPr/>
        </p:nvGraphicFramePr>
        <p:xfrm>
          <a:off x="6660812" y="4553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{D25E5524-7A04-4005-8D97-6FBC6AE411C3}</a:tableStyleId>
              </a:tblPr>
              <a:tblGrid>
                <a:gridCol w="4950025"/>
              </a:tblGrid>
              <a:tr h="693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721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A" sz="1800"/>
                        <a:t>Energy Efficiency class (A+, A, B, C, D,E , F, G, H)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93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A" sz="1800"/>
                        <a:t>State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93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A" sz="1800"/>
                        <a:t>City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93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A" sz="1800"/>
                        <a:t>Place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3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A" sz="1800"/>
                        <a:t>Garage Type( Parking lot, Garage, Outside Parking lot, Carport, Underground parking lot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93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93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8" name="Google Shape;158;p7"/>
          <p:cNvSpPr txBox="1"/>
          <p:nvPr>
            <p:ph idx="1" type="body"/>
          </p:nvPr>
        </p:nvSpPr>
        <p:spPr>
          <a:xfrm>
            <a:off x="782650" y="1216125"/>
            <a:ext cx="6114600" cy="4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50475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·"/>
            </a:pPr>
            <a:r>
              <a:rPr lang="en-SA"/>
              <a:t>Missing values : 49282</a:t>
            </a:r>
            <a:endParaRPr/>
          </a:p>
          <a:p>
            <a:pPr indent="-350475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·"/>
            </a:pPr>
            <a:r>
              <a:rPr lang="en-SA"/>
              <a:t>NA values replaced by mean in numerical variables.</a:t>
            </a:r>
            <a:endParaRPr/>
          </a:p>
          <a:p>
            <a:pPr indent="-350475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·"/>
            </a:pPr>
            <a:r>
              <a:rPr lang="en-SA"/>
              <a:t>NA values replaced by frequent </a:t>
            </a:r>
            <a:r>
              <a:rPr lang="en-SA"/>
              <a:t>occurrences</a:t>
            </a:r>
            <a:r>
              <a:rPr lang="en-SA"/>
              <a:t> in categorical variables</a:t>
            </a:r>
            <a:endParaRPr/>
          </a:p>
          <a:p>
            <a:pPr indent="-350475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·"/>
            </a:pPr>
            <a:r>
              <a:rPr lang="en-SA"/>
              <a:t>Removed following columns: Unnamed, State,Free of relation, Place, Usable area, Energy consumption,Year renovated.</a:t>
            </a:r>
            <a:endParaRPr/>
          </a:p>
          <a:p>
            <a:pPr indent="-23300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23300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descr="A picture containing graphical user interface&#10;&#10;Description automatically generated" id="159" name="Google Shape;159;p7"/>
          <p:cNvPicPr preferRelativeResize="0"/>
          <p:nvPr/>
        </p:nvPicPr>
        <p:blipFill rotWithShape="1">
          <a:blip r:embed="rId3">
            <a:alphaModFix/>
          </a:blip>
          <a:srcRect b="0" l="0" r="66707" t="0"/>
          <a:stretch/>
        </p:blipFill>
        <p:spPr>
          <a:xfrm>
            <a:off x="7833550" y="1024051"/>
            <a:ext cx="3339275" cy="53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7"/>
          <p:cNvSpPr txBox="1"/>
          <p:nvPr>
            <p:ph type="title"/>
          </p:nvPr>
        </p:nvSpPr>
        <p:spPr>
          <a:xfrm>
            <a:off x="924300" y="58250"/>
            <a:ext cx="103434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rts Mill Goudy"/>
              <a:buNone/>
            </a:pPr>
            <a:r>
              <a:rPr lang="en-SA"/>
              <a:t>Data Preprocessing - First Attempt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/>
          <p:nvPr>
            <p:ph type="title"/>
          </p:nvPr>
        </p:nvSpPr>
        <p:spPr>
          <a:xfrm>
            <a:off x="989400" y="291201"/>
            <a:ext cx="10213200" cy="8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rts Mill Goudy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rts Mill Goudy"/>
              <a:buNone/>
            </a:pPr>
            <a:r>
              <a:rPr lang="en-SA"/>
              <a:t>Data Preprocessing - First Attempt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rts Mill Goudy"/>
              <a:buNone/>
            </a:pPr>
            <a:r>
              <a:t/>
            </a:r>
            <a:endParaRPr/>
          </a:p>
        </p:txBody>
      </p:sp>
      <p:sp>
        <p:nvSpPr>
          <p:cNvPr id="166" name="Google Shape;166;p8"/>
          <p:cNvSpPr txBox="1"/>
          <p:nvPr>
            <p:ph idx="1" type="body"/>
          </p:nvPr>
        </p:nvSpPr>
        <p:spPr>
          <a:xfrm>
            <a:off x="989400" y="1414463"/>
            <a:ext cx="10213200" cy="4311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0000" lvl="0" marL="36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·"/>
            </a:pPr>
            <a:r>
              <a:rPr lang="en-SA"/>
              <a:t>Changed following categorical variables to dummy variables : </a:t>
            </a:r>
            <a:endParaRPr/>
          </a:p>
          <a:p>
            <a:pPr indent="0" lvl="0" marL="36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A"/>
              <a:t>Type, Furnishing_quality, Condition, Heating, Energy_source, Energy_certificate, Energy_certificate_type, Energy consumption, Energy_efficiency_class, Garage_type</a:t>
            </a:r>
            <a:endParaRPr/>
          </a:p>
          <a:p>
            <a:pPr indent="-360000" lvl="0" marL="36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·"/>
            </a:pPr>
            <a:r>
              <a:rPr lang="en-SA"/>
              <a:t>Plotted histograms , shown none of them are normally distributed.</a:t>
            </a:r>
            <a:endParaRPr/>
          </a:p>
          <a:p>
            <a:pPr indent="-360000" lvl="0" marL="36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·"/>
            </a:pPr>
            <a:r>
              <a:rPr lang="en-SA"/>
              <a:t>Using VIF to detect multicollinearity, Living_space and bedrooms are found to be highly correlated.</a:t>
            </a:r>
            <a:endParaRPr/>
          </a:p>
          <a:p>
            <a:pPr indent="-23300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g130cb378397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235" y="0"/>
            <a:ext cx="7013490" cy="675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rostyVTI">
  <a:themeElements>
    <a:clrScheme name="AnalogousFromRegularSeed_2SEEDS">
      <a:dk1>
        <a:srgbClr val="000000"/>
      </a:dk1>
      <a:lt1>
        <a:srgbClr val="FFFFFF"/>
      </a:lt1>
      <a:dk2>
        <a:srgbClr val="243741"/>
      </a:dk2>
      <a:lt2>
        <a:srgbClr val="E2E8E7"/>
      </a:lt2>
      <a:accent1>
        <a:srgbClr val="B13B52"/>
      </a:accent1>
      <a:accent2>
        <a:srgbClr val="C34D95"/>
      </a:accent2>
      <a:accent3>
        <a:srgbClr val="C3674D"/>
      </a:accent3>
      <a:accent4>
        <a:srgbClr val="3BB182"/>
      </a:accent4>
      <a:accent5>
        <a:srgbClr val="46B2B4"/>
      </a:accent5>
      <a:accent6>
        <a:srgbClr val="3B7EB1"/>
      </a:accent6>
      <a:hlink>
        <a:srgbClr val="31937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2022-05-29T18:36:08Z</dcterms:created>
  <dc:creator>Abdul rahman sajid Ali</dc:creator>
</cp:coreProperties>
</file>