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6" r:id="rId2"/>
    <p:sldId id="294" r:id="rId3"/>
    <p:sldId id="296" r:id="rId4"/>
    <p:sldId id="298" r:id="rId5"/>
    <p:sldId id="299" r:id="rId6"/>
    <p:sldId id="300" r:id="rId7"/>
    <p:sldId id="301" r:id="rId8"/>
    <p:sldId id="310" r:id="rId9"/>
    <p:sldId id="306" r:id="rId10"/>
    <p:sldId id="303" r:id="rId11"/>
    <p:sldId id="304" r:id="rId12"/>
    <p:sldId id="308" r:id="rId13"/>
    <p:sldId id="311" r:id="rId14"/>
    <p:sldId id="312" r:id="rId15"/>
    <p:sldId id="307" r:id="rId16"/>
    <p:sldId id="302" r:id="rId1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68" autoAdjust="0"/>
  </p:normalViewPr>
  <p:slideViewPr>
    <p:cSldViewPr>
      <p:cViewPr>
        <p:scale>
          <a:sx n="119" d="100"/>
          <a:sy n="119" d="100"/>
        </p:scale>
        <p:origin x="137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BE9EF-E6D4-4507-9D55-3F879854E235}" type="datetimeFigureOut">
              <a:rPr lang="ru-RU" smtClean="0"/>
              <a:t>29.03.2024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9B230-586E-4002-A267-499913AE8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79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Основная цель машинного обучения – предсказать результат по входным данным. Чем разнообразнее данные, тем проще машине найти закономерности и тем точнее результат.</a:t>
            </a:r>
          </a:p>
          <a:p>
            <a:pPr marL="228600" indent="-228600">
              <a:buAutoNum type="arabicPeriod"/>
            </a:pPr>
            <a:r>
              <a:rPr lang="ru-RU" dirty="0"/>
              <a:t>Данные</a:t>
            </a:r>
          </a:p>
          <a:p>
            <a:pPr marL="0" indent="0">
              <a:buNone/>
            </a:pPr>
            <a:r>
              <a:rPr lang="ru-RU" dirty="0"/>
              <a:t>Чем больше данных, тем лучше. </a:t>
            </a:r>
            <a:r>
              <a:rPr lang="en-US" dirty="0"/>
              <a:t>Shit in shit out </a:t>
            </a:r>
            <a:r>
              <a:rPr lang="ru-RU" dirty="0"/>
              <a:t>принцип.</a:t>
            </a:r>
          </a:p>
          <a:p>
            <a:pPr marL="228600" indent="-228600">
              <a:buAutoNum type="arabicPeriod" startAt="2"/>
            </a:pPr>
            <a:r>
              <a:rPr lang="ru-RU" dirty="0"/>
              <a:t>Признаки</a:t>
            </a:r>
          </a:p>
          <a:p>
            <a:pPr marL="0" indent="0">
              <a:buNone/>
            </a:pPr>
            <a:r>
              <a:rPr lang="ru-RU" dirty="0"/>
              <a:t>Или фичи, свойства, характеристики. Среднее, сумма, отношение, отклонение итд.</a:t>
            </a:r>
          </a:p>
          <a:p>
            <a:pPr marL="228600" indent="-228600">
              <a:buAutoNum type="arabicPeriod" startAt="3"/>
            </a:pPr>
            <a:r>
              <a:rPr lang="ru-RU" dirty="0"/>
              <a:t>Алгоритмы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9B230-586E-4002-A267-499913AE87E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20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Сейчас не совсем понимают – что такое ИИ. Машина будет делать именно, что ты ее попросишь, и ничего другого. </a:t>
            </a:r>
          </a:p>
          <a:p>
            <a:r>
              <a:rPr lang="ru-RU" dirty="0"/>
              <a:t>ИИ можно назвать все, что заменяет человека в принятии решения (обычные евристики тоже ИИ)</a:t>
            </a:r>
          </a:p>
          <a:p>
            <a:r>
              <a:rPr lang="ru-RU" dirty="0"/>
              <a:t>Нейросети – неглубокие</a:t>
            </a:r>
          </a:p>
          <a:p>
            <a:r>
              <a:rPr lang="ru-RU" dirty="0"/>
              <a:t>Глобкие – много скрытых слоев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9B230-586E-4002-A267-499913AE87E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148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основном табличные данные</a:t>
            </a:r>
          </a:p>
          <a:p>
            <a:r>
              <a:rPr lang="ru-RU" dirty="0"/>
              <a:t>Целевой признак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9B230-586E-4002-A267-499913AE87E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047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Классификация – даёт вероятности.</a:t>
            </a:r>
          </a:p>
          <a:p>
            <a:endParaRPr lang="ru-RU" dirty="0"/>
          </a:p>
          <a:p>
            <a:r>
              <a:rPr lang="ru-RU" dirty="0"/>
              <a:t>Трешхолд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9B230-586E-4002-A267-499913AE87E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00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D46DB-7B11-4F9C-AB4F-E275DD4F7105}" type="datetimeFigureOut">
              <a:rPr lang="ru-RU"/>
              <a:pPr>
                <a:defRPr/>
              </a:pPr>
              <a:t>29.03.2024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B9E49-D7BF-4AF9-8DB1-785779173F9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3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4ABE2-8E32-45EB-AF68-5CBF9B2B7098}" type="datetimeFigureOut">
              <a:rPr lang="ru-RU"/>
              <a:pPr>
                <a:defRPr/>
              </a:pPr>
              <a:t>29.03.2024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1FD6B-72F2-4CBA-935D-5589E59A55E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0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37955-FD26-4699-BA71-050DBF5A567E}" type="datetimeFigureOut">
              <a:rPr lang="ru-RU"/>
              <a:pPr>
                <a:defRPr/>
              </a:pPr>
              <a:t>29.03.2024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5EBE6-8750-4B4F-9E8D-660D7B69343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77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2FDD5-4B40-4A0E-943A-0B307F0FECE5}" type="datetimeFigureOut">
              <a:rPr lang="ru-RU"/>
              <a:pPr>
                <a:defRPr/>
              </a:pPr>
              <a:t>29.03.2024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202B6-A1DA-4134-BAC6-145837470BE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287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70A49-2987-485A-B0C6-79B5EF5BB50E}" type="datetimeFigureOut">
              <a:rPr lang="ru-RU"/>
              <a:pPr>
                <a:defRPr/>
              </a:pPr>
              <a:t>29.03.2024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141F9-CFAA-43CE-89B6-3827D47061A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242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BB131-83E7-4BDA-ACDB-0501F4362ED2}" type="datetimeFigureOut">
              <a:rPr lang="ru-RU"/>
              <a:pPr>
                <a:defRPr/>
              </a:pPr>
              <a:t>29.03.2024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F553B-E6AE-4947-9095-EA70E806B47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863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6FCFE-793E-459D-90DD-44B3813ECC0F}" type="datetimeFigureOut">
              <a:rPr lang="ru-RU"/>
              <a:pPr>
                <a:defRPr/>
              </a:pPr>
              <a:t>29.03.2024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AA540-A882-4DA0-B8BA-A64B14EF0D8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824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43BC8-C220-4303-B609-AD49BCA1B4B0}" type="datetimeFigureOut">
              <a:rPr lang="ru-RU"/>
              <a:pPr>
                <a:defRPr/>
              </a:pPr>
              <a:t>29.03.2024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23D74-4B2B-4340-B138-4ACA598755F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732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9F8BB-97C6-4457-8592-178CE07A3ADA}" type="datetimeFigureOut">
              <a:rPr lang="ru-RU"/>
              <a:pPr>
                <a:defRPr/>
              </a:pPr>
              <a:t>29.03.2024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A2521-2368-428B-9C79-B99305A77E0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47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FBFF1-97E5-450E-B484-CB5FCB27132D}" type="datetimeFigureOut">
              <a:rPr lang="ru-RU"/>
              <a:pPr>
                <a:defRPr/>
              </a:pPr>
              <a:t>29.03.2024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2B5D5-4412-4AD7-92D8-8FD08117AAC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986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DFD6-394B-4201-9FBE-3268FCD5AB66}" type="datetimeFigureOut">
              <a:rPr lang="ru-RU"/>
              <a:pPr>
                <a:defRPr/>
              </a:pPr>
              <a:t>29.03.2024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E805D-A236-46D8-8914-B4F3FBD6859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63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5E71E68-90B3-4D5C-BFB5-99C569A44BBE}" type="datetimeFigureOut">
              <a:rPr lang="ru-RU"/>
              <a:pPr>
                <a:defRPr/>
              </a:pPr>
              <a:t>29.03.2024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DC2808-329C-496D-BCE5-DCCDEB0302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401638" y="0"/>
            <a:ext cx="8229600" cy="1143000"/>
          </a:xfrm>
        </p:spPr>
        <p:txBody>
          <a:bodyPr/>
          <a:lstStyle/>
          <a:p>
            <a:r>
              <a:rPr lang="ru-RU" sz="3200" i="1" u="sng" dirty="0"/>
              <a:t> </a:t>
            </a:r>
            <a:br>
              <a:rPr lang="ru-RU" sz="3200" i="1" u="sng" dirty="0"/>
            </a:br>
            <a:endParaRPr lang="ru-RU" sz="3200" i="1" u="sng" dirty="0"/>
          </a:p>
        </p:txBody>
      </p:sp>
      <p:sp>
        <p:nvSpPr>
          <p:cNvPr id="11267" name="Объект 2"/>
          <p:cNvSpPr>
            <a:spLocks noGrp="1"/>
          </p:cNvSpPr>
          <p:nvPr>
            <p:ph idx="1"/>
          </p:nvPr>
        </p:nvSpPr>
        <p:spPr>
          <a:xfrm>
            <a:off x="179513" y="836613"/>
            <a:ext cx="8640960" cy="5688012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Машинное обучение</a:t>
            </a:r>
          </a:p>
          <a:p>
            <a:pPr marL="0" indent="0" algn="just">
              <a:buNone/>
            </a:pPr>
            <a:r>
              <a:rPr lang="ru-RU" sz="2000" u="sng" dirty="0">
                <a:latin typeface="Times New Roman" pitchFamily="18" charset="0"/>
                <a:cs typeface="Times New Roman" pitchFamily="18" charset="0"/>
              </a:rPr>
              <a:t>Машинное обучение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Machine Learning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 - обширный подраздел искусственного интеллекта, изучающий методы построения моделей, способных обучаться, и алгоритмов для их построения и обучения;</a:t>
            </a:r>
          </a:p>
          <a:p>
            <a:pPr algn="just">
              <a:buFontTx/>
              <a:buChar char="-"/>
            </a:pPr>
            <a:r>
              <a:rPr lang="ru-RU" sz="1600" i="1" dirty="0">
                <a:solidFill>
                  <a:srgbClr val="981B1E"/>
                </a:solidFill>
                <a:latin typeface="Arial-ItalicMT"/>
              </a:rPr>
              <a:t>находится на стыке математической статистики, методов оптимизации и дискретной математики, но имеет также и собственную специфику, связанную с проблемами вычислительной эффективности и переобучения;</a:t>
            </a:r>
          </a:p>
          <a:p>
            <a:pPr algn="just">
              <a:buFontTx/>
              <a:buChar char="-"/>
            </a:pPr>
            <a:r>
              <a:rPr lang="ru-RU" sz="1600" i="1" dirty="0">
                <a:solidFill>
                  <a:srgbClr val="981B1E"/>
                </a:solidFill>
                <a:latin typeface="Arial-ItalicMT"/>
              </a:rPr>
              <a:t>Индуктивное обучение (обучение «снизу-вверх», от частного к общему, обучение на примерах, обучение по прецедентам) основано на выявлении закономерностей в эмпирических данных, то есть данных, полученных путём наблюдения или эксперимента.</a:t>
            </a:r>
          </a:p>
          <a:p>
            <a:pPr algn="just">
              <a:buFontTx/>
              <a:buChar char="-"/>
            </a:pPr>
            <a:endParaRPr lang="ru-RU" sz="1600" i="1" dirty="0">
              <a:solidFill>
                <a:srgbClr val="981B1E"/>
              </a:solidFill>
              <a:latin typeface="Arial-Italic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1A83A-3DD0-4237-9B15-04C72A736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933056"/>
            <a:ext cx="2036012" cy="27212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401638" y="0"/>
            <a:ext cx="8229600" cy="1143000"/>
          </a:xfrm>
        </p:spPr>
        <p:txBody>
          <a:bodyPr/>
          <a:lstStyle/>
          <a:p>
            <a:r>
              <a:rPr lang="ru-RU" sz="3200" i="1" u="sng" dirty="0"/>
              <a:t>Деревянные алогритмы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98072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!!!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Классификация вещей — самая популярная задача во всём машинном обучении </a:t>
            </a:r>
          </a:p>
        </p:txBody>
      </p:sp>
      <p:pic>
        <p:nvPicPr>
          <p:cNvPr id="10242" name="Picture 2" descr="https://i.vas3k.ru/7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6855638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01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401638" y="0"/>
            <a:ext cx="8229600" cy="1143000"/>
          </a:xfrm>
        </p:spPr>
        <p:txBody>
          <a:bodyPr/>
          <a:lstStyle/>
          <a:p>
            <a:r>
              <a:rPr lang="ru-RU" sz="3200" i="1" u="sng" dirty="0"/>
              <a:t>Введение в алгоритмы </a:t>
            </a:r>
            <a:r>
              <a:rPr lang="en-US" sz="3200" i="1" u="sng" dirty="0"/>
              <a:t>DM</a:t>
            </a:r>
            <a:endParaRPr lang="ru-RU" sz="3200" i="1" u="sng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98072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!!!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Классификация вещей — самая популярная задача во всём машинном обучении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412776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Самым популярным методом классической классификации заслуженно является 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Опорных Векторов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Классифицировали: виды растений, лица на фотографиях, документы по тематикам и пр.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2644169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Ищем, как так провести две прямые между категориями, чтобы между ними образовался наибольший зазор</a:t>
            </a:r>
          </a:p>
        </p:txBody>
      </p:sp>
      <p:pic>
        <p:nvPicPr>
          <p:cNvPr id="5" name="Picture 2" descr="https://i.vas3k.ru/7r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90500"/>
            <a:ext cx="6624736" cy="338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795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0E09D5-066B-4816-B543-1DB2D7EF8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540204"/>
            <a:ext cx="6264696" cy="57775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673578-6575-4409-8E8C-CC9EB0191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8544" y="5805264"/>
            <a:ext cx="1018456" cy="111298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5601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C859-AFD2-4E91-895C-B657735F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Ансамбли - Беггинг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1FE2-9348-4D0B-8ADF-F76E2487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AF2EE-CA5E-4F63-993B-BDED9A0D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00200"/>
            <a:ext cx="9144000" cy="459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8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6877-F1BB-464C-BFF9-D607F414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Бустинг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C2B31-8706-4AE8-8AB4-0991392C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4E1B3-B4EE-4D90-A5E1-90644E302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8" y="1241438"/>
            <a:ext cx="7355160" cy="5600320"/>
          </a:xfrm>
          <a:prstGeom prst="rect">
            <a:avLst/>
          </a:prstGeom>
        </p:spPr>
      </p:pic>
      <p:sp>
        <p:nvSpPr>
          <p:cNvPr id="6" name="AutoShape 2" descr="All The Things memes | quickmeme">
            <a:extLst>
              <a:ext uri="{FF2B5EF4-FFF2-40B4-BE49-F238E27FC236}">
                <a16:creationId xmlns:a16="http://schemas.microsoft.com/office/drawing/2014/main" id="{CD3BB4D0-990B-4B1B-A321-8A4F7C21E6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6B97BD-C685-4DF3-A5E5-95074315C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273894"/>
            <a:ext cx="3000794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17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401638" y="0"/>
            <a:ext cx="8229600" cy="1143000"/>
          </a:xfrm>
        </p:spPr>
        <p:txBody>
          <a:bodyPr/>
          <a:lstStyle/>
          <a:p>
            <a:r>
              <a:rPr lang="ru-RU" sz="3200" i="1" u="sng" dirty="0"/>
              <a:t>Обучение без учителя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196752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без учителя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изобретено позже и на практике используется реже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Раскладывание по группам довольно похожих объектов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– как метод анализа данных, а не как основной алгоритм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BF3D12-9272-4240-A2D1-085F2E004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8" y="2888340"/>
            <a:ext cx="7039957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03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401638" y="0"/>
            <a:ext cx="8229600" cy="1143000"/>
          </a:xfrm>
        </p:spPr>
        <p:txBody>
          <a:bodyPr/>
          <a:lstStyle/>
          <a:p>
            <a:r>
              <a:rPr lang="ru-RU" sz="3200" i="1" u="sng" dirty="0"/>
              <a:t> </a:t>
            </a:r>
          </a:p>
        </p:txBody>
      </p:sp>
      <p:pic>
        <p:nvPicPr>
          <p:cNvPr id="9218" name="Picture 2" descr="https://i.vas3k.ru/7r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200800" cy="367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95536" y="98072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!!!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Классификация вещей — самая популярная задача во всём машинном обучении </a:t>
            </a:r>
          </a:p>
        </p:txBody>
      </p:sp>
    </p:spTree>
    <p:extLst>
      <p:ext uri="{BB962C8B-B14F-4D97-AF65-F5344CB8AC3E}">
        <p14:creationId xmlns:p14="http://schemas.microsoft.com/office/powerpoint/2010/main" val="222230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vas3k.ru/7r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546807"/>
            <a:ext cx="6149458" cy="325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19064" y="1109368"/>
            <a:ext cx="8064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Цель машинного обучения — предсказать результат по входным данным. Чем разнообразнее входные данные, тем проще машине найти закономерности и тем точнее результат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256490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/>
              <a:t>Три составляющие , необходимые для обучения:</a:t>
            </a:r>
          </a:p>
          <a:p>
            <a:endParaRPr lang="ru-RU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/>
              <a:t>ДАННЫЕ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/>
              <a:t>ПРИЗНАКИ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/>
              <a:t>АЛГОРИТМ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4484D69-1AE3-458B-B715-8AE4538A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552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401638" y="0"/>
            <a:ext cx="8229600" cy="1143000"/>
          </a:xfrm>
        </p:spPr>
        <p:txBody>
          <a:bodyPr/>
          <a:lstStyle/>
          <a:p>
            <a:r>
              <a:rPr lang="en-US" sz="3200" i="1" u="sng" dirty="0"/>
              <a:t> </a:t>
            </a:r>
            <a:endParaRPr lang="ru-RU" sz="3200" i="1" u="sng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4495" y="3356992"/>
            <a:ext cx="54196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один из видов машинного обучения. Популярный, но есть и другие, не хуже.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Глубокое обучение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архитектура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один из подходов к их построению и обучению. На практике сегодня мало кто отличает, где глубокие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где не очень. Говорят название конкретной сети и всё.</a:t>
            </a:r>
          </a:p>
        </p:txBody>
      </p:sp>
      <p:pic>
        <p:nvPicPr>
          <p:cNvPr id="2050" name="Picture 2" descr="https://i.vas3k.ru/7r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5891240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602768" y="414749"/>
            <a:ext cx="33843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Искусственный интеллект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название всей области, как биология или химия.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Машинное обучение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раздел искусственного интеллекта. Важный, но не единственный.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DAC21C-A618-421D-B388-C5431A945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902" y="3933056"/>
            <a:ext cx="3361242" cy="230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6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401638" y="0"/>
            <a:ext cx="8229600" cy="1143000"/>
          </a:xfrm>
        </p:spPr>
        <p:txBody>
          <a:bodyPr/>
          <a:lstStyle/>
          <a:p>
            <a:r>
              <a:rPr lang="ru-RU" sz="3200" i="1" u="sng" dirty="0"/>
              <a:t> </a:t>
            </a:r>
          </a:p>
        </p:txBody>
      </p:sp>
      <p:pic>
        <p:nvPicPr>
          <p:cNvPr id="5122" name="Picture 2" descr="https://i.vas3k.ru/7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64704"/>
            <a:ext cx="5988867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87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401638" y="0"/>
            <a:ext cx="8229600" cy="1143000"/>
          </a:xfrm>
        </p:spPr>
        <p:txBody>
          <a:bodyPr/>
          <a:lstStyle/>
          <a:p>
            <a:r>
              <a:rPr lang="ru-RU" sz="3200" i="1" u="sng" dirty="0"/>
              <a:t>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67544" y="1124744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 машинном обучении есть всего четыре основных направления</a:t>
            </a:r>
          </a:p>
        </p:txBody>
      </p:sp>
      <p:pic>
        <p:nvPicPr>
          <p:cNvPr id="6146" name="Picture 2" descr="https://i.vas3k.ru/7s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18" y="1628800"/>
            <a:ext cx="7032587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31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401638" y="0"/>
            <a:ext cx="8229600" cy="1143000"/>
          </a:xfrm>
        </p:spPr>
        <p:txBody>
          <a:bodyPr/>
          <a:lstStyle/>
          <a:p>
            <a:r>
              <a:rPr lang="ru-RU" sz="3200" i="1" u="sng" dirty="0"/>
              <a:t> </a:t>
            </a:r>
          </a:p>
        </p:txBody>
      </p:sp>
      <p:pic>
        <p:nvPicPr>
          <p:cNvPr id="7170" name="Picture 2" descr="https://i.vas3k.ru/7r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6672"/>
            <a:ext cx="7374948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46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401638" y="0"/>
            <a:ext cx="8229600" cy="1143000"/>
          </a:xfrm>
        </p:spPr>
        <p:txBody>
          <a:bodyPr/>
          <a:lstStyle/>
          <a:p>
            <a:r>
              <a:rPr lang="ru-RU" sz="3200" i="1" u="sng" dirty="0"/>
              <a:t>С учителем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124744"/>
            <a:ext cx="8640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учителем машина обучится быстрее и точнее, потому в боевых задачах его используют намного чаще.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делятся на два типа: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— предсказание категории объекта;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регрессия — предсказание места на числовой прямой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194" name="Picture 2" descr="https://i.vas3k.ru/7q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454896"/>
            <a:ext cx="2438400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71518" y="3212976"/>
            <a:ext cx="574064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Сегодня используют для: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Спам-фильтры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языка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похожих документов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тональности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Распознавание рукописных букв и цифр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подозрительных транзакций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Популярные алгоритмы: Наивный Байес, Деревья Решений, Логистическая Регрессия, K-ближайших соседей, Машины Опорных Векторов</a:t>
            </a:r>
          </a:p>
        </p:txBody>
      </p:sp>
    </p:spTree>
    <p:extLst>
      <p:ext uri="{BB962C8B-B14F-4D97-AF65-F5344CB8AC3E}">
        <p14:creationId xmlns:p14="http://schemas.microsoft.com/office/powerpoint/2010/main" val="242768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E9C71F-22DA-4060-A004-B17104DA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BE156-521F-4ECF-A8E1-E8D81F75D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16832"/>
            <a:ext cx="7128792" cy="385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2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401638" y="0"/>
            <a:ext cx="8229600" cy="1143000"/>
          </a:xfrm>
        </p:spPr>
        <p:txBody>
          <a:bodyPr/>
          <a:lstStyle/>
          <a:p>
            <a:r>
              <a:rPr lang="ru-RU" sz="3200" i="1" u="sng" dirty="0"/>
              <a:t>Регрессия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98072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та же классификация, только вместо категории предсказываем число. На регрессию идеально ложатся любые задачи, где есть зависимость от времени.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213285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Сегодня используют для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 стоимости ценных бумаг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спроса, объема продаж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Медицинские диагнозы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Любые зависимости числа от времени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Популярные алгоритмы: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Линейная или Полиномиальная Регрессия</a:t>
            </a:r>
          </a:p>
        </p:txBody>
      </p:sp>
      <p:pic>
        <p:nvPicPr>
          <p:cNvPr id="12290" name="Picture 2" descr="https://i.vas3k.ru/7q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27059"/>
            <a:ext cx="2952328" cy="252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s://i.vas3k.ru/7r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149081"/>
            <a:ext cx="4464496" cy="271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9256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5820</TotalTime>
  <Words>598</Words>
  <Application>Microsoft Office PowerPoint</Application>
  <PresentationFormat>On-screen Show (4:3)</PresentationFormat>
  <Paragraphs>86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Arial-ItalicMT</vt:lpstr>
      <vt:lpstr>Calibri</vt:lpstr>
      <vt:lpstr>Times New Roman</vt:lpstr>
      <vt:lpstr>Wingdings</vt:lpstr>
      <vt:lpstr>Тема Office</vt:lpstr>
      <vt:lpstr>  </vt:lpstr>
      <vt:lpstr> </vt:lpstr>
      <vt:lpstr> </vt:lpstr>
      <vt:lpstr> </vt:lpstr>
      <vt:lpstr> </vt:lpstr>
      <vt:lpstr> </vt:lpstr>
      <vt:lpstr>С учителем</vt:lpstr>
      <vt:lpstr>Классификация</vt:lpstr>
      <vt:lpstr>Регрессия</vt:lpstr>
      <vt:lpstr>Деревянные алогритмы</vt:lpstr>
      <vt:lpstr>Введение в алгоритмы DM</vt:lpstr>
      <vt:lpstr> </vt:lpstr>
      <vt:lpstr>Ансамбли - Беггинг</vt:lpstr>
      <vt:lpstr>Бустинг</vt:lpstr>
      <vt:lpstr>Обучение без учителя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теорию  бизнес-анализа</dc:title>
  <dc:creator>natali</dc:creator>
  <cp:lastModifiedBy>Roman Schalvinski</cp:lastModifiedBy>
  <cp:revision>44</cp:revision>
  <dcterms:created xsi:type="dcterms:W3CDTF">2012-02-15T06:49:00Z</dcterms:created>
  <dcterms:modified xsi:type="dcterms:W3CDTF">2024-04-02T07:23:09Z</dcterms:modified>
</cp:coreProperties>
</file>