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7538F5-743F-4B34-A4DE-4B3EC7D2CD30}" v="2320" dt="2023-12-12T18:27:06.9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End of term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/>
              <a:t>Shalymova</a:t>
            </a:r>
            <a:r>
              <a:rPr lang="en-GB" dirty="0"/>
              <a:t> Aigerim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FA9D0-8CD1-8DF9-4C3D-707CE4E39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Decision tree</a:t>
            </a:r>
          </a:p>
        </p:txBody>
      </p:sp>
      <p:pic>
        <p:nvPicPr>
          <p:cNvPr id="4" name="Content Placeholder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92F49A50-8892-FEC0-7626-DBA9CE47E0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612" y="1372394"/>
            <a:ext cx="5932108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8962C37-2AD2-C279-7554-1FC7EEC1E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718" y="1689100"/>
            <a:ext cx="5864341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A computer code with text&#10;&#10;Description automatically generated">
            <a:extLst>
              <a:ext uri="{FF2B5EF4-FFF2-40B4-BE49-F238E27FC236}">
                <a16:creationId xmlns:a16="http://schemas.microsoft.com/office/drawing/2014/main" id="{FF46463D-95EC-7B5B-3FAD-A07F22F68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9944" y="5361056"/>
            <a:ext cx="3880556" cy="13358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A047E62B-A5FE-52D1-0630-1895A86698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5278" y="124132"/>
            <a:ext cx="3273779" cy="13886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5503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F7BA6-D5D8-0F44-B62B-ACBA5CE5E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Decision tree with max depth=3</a:t>
            </a:r>
          </a:p>
        </p:txBody>
      </p:sp>
      <p:pic>
        <p:nvPicPr>
          <p:cNvPr id="8" name="Content Placeholder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905FDB0-0A14-0D1A-848A-9521BCD84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973" b="-222"/>
          <a:stretch/>
        </p:blipFill>
        <p:spPr>
          <a:xfrm>
            <a:off x="268111" y="2450778"/>
            <a:ext cx="6096000" cy="28113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D4875A-C4D2-04C0-7822-B83447745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178" y="1428045"/>
            <a:ext cx="5244533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B9BA72-6CCF-3608-0F4C-3DA75D90D475}"/>
              </a:ext>
            </a:extLst>
          </p:cNvPr>
          <p:cNvSpPr txBox="1"/>
          <p:nvPr/>
        </p:nvSpPr>
        <p:spPr>
          <a:xfrm>
            <a:off x="1890889" y="5799666"/>
            <a:ext cx="914258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latin typeface="Times New Roman"/>
                <a:cs typeface="Times New Roman"/>
              </a:rPr>
              <a:t>With max depth=3 , I get 66% accuracy, so in order to improve accuracy and learning curve, </a:t>
            </a:r>
            <a:r>
              <a:rPr lang="en-GB" sz="2000" dirty="0">
                <a:latin typeface="Times New Roman"/>
                <a:cs typeface="Arial"/>
              </a:rPr>
              <a:t>I increased the depth to 4 and 5</a:t>
            </a:r>
            <a:endParaRPr lang="en-GB" sz="2000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23421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41AEE-ED21-006B-6B84-1462BED35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Decision tree with max depth=4</a:t>
            </a:r>
          </a:p>
        </p:txBody>
      </p:sp>
      <p:pic>
        <p:nvPicPr>
          <p:cNvPr id="4" name="Content Placeholder 3" descr="A computer code with text&#10;&#10;Description automatically generated">
            <a:extLst>
              <a:ext uri="{FF2B5EF4-FFF2-40B4-BE49-F238E27FC236}">
                <a16:creationId xmlns:a16="http://schemas.microsoft.com/office/drawing/2014/main" id="{5E05E794-3825-CC5E-92E1-949D8BA344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778" y="2595282"/>
            <a:ext cx="6745111" cy="24874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335057-C06F-B54D-B1AD-FFE20F4CC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798" y="1526822"/>
            <a:ext cx="5103071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64261C-3A7E-D7C6-C082-D72971039905}"/>
              </a:ext>
            </a:extLst>
          </p:cNvPr>
          <p:cNvSpPr txBox="1"/>
          <p:nvPr/>
        </p:nvSpPr>
        <p:spPr>
          <a:xfrm>
            <a:off x="3485444" y="5976055"/>
            <a:ext cx="671688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latin typeface="Times New Roman"/>
                <a:cs typeface="Times New Roman"/>
              </a:rPr>
              <a:t>With max depth=4, I get 86 % accuracy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5686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3B06-0E1D-466A-EC05-8C9D76430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Decision tree with max depth=5</a:t>
            </a:r>
            <a:endParaRPr lang="en-US" dirty="0"/>
          </a:p>
        </p:txBody>
      </p:sp>
      <p:pic>
        <p:nvPicPr>
          <p:cNvPr id="4" name="Content Placeholder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76AF5188-ED22-79F0-4A79-AE8735827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889" y="2297150"/>
            <a:ext cx="6096000" cy="27027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A graph of training and training set size&#10;&#10;Description automatically generated">
            <a:extLst>
              <a:ext uri="{FF2B5EF4-FFF2-40B4-BE49-F238E27FC236}">
                <a16:creationId xmlns:a16="http://schemas.microsoft.com/office/drawing/2014/main" id="{1BB446FD-4FC8-6266-79BB-3316E17FE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752" y="1470378"/>
            <a:ext cx="5324496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E1A637-4C2D-9F04-7E2A-4D4621932E07}"/>
              </a:ext>
            </a:extLst>
          </p:cNvPr>
          <p:cNvSpPr txBox="1"/>
          <p:nvPr/>
        </p:nvSpPr>
        <p:spPr>
          <a:xfrm>
            <a:off x="1707443" y="5842000"/>
            <a:ext cx="983544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latin typeface="Times New Roman"/>
                <a:ea typeface="+mn-lt"/>
                <a:cs typeface="+mn-lt"/>
              </a:rPr>
              <a:t>With max depth=5, </a:t>
            </a:r>
            <a:r>
              <a:rPr lang="en-GB" sz="2000" dirty="0">
                <a:latin typeface="Times New Roman"/>
                <a:cs typeface="Times New Roman"/>
              </a:rPr>
              <a:t>I get the same accuracy as with depth=4, but more improved learning curve.</a:t>
            </a:r>
            <a:r>
              <a:rPr lang="en" sz="2000" dirty="0">
                <a:latin typeface="Times New Roman"/>
                <a:ea typeface="+mn-lt"/>
                <a:cs typeface="+mn-lt"/>
              </a:rPr>
              <a:t>I think that if there was more data then the learning curve would be perfect</a:t>
            </a:r>
            <a:endParaRPr lang="en-GB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26296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7AF44-5A5E-D955-303B-34A4C0652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2FA657-1A55-9C58-949F-7903B4A27B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5846061"/>
              </p:ext>
            </p:extLst>
          </p:nvPr>
        </p:nvGraphicFramePr>
        <p:xfrm>
          <a:off x="838200" y="1825625"/>
          <a:ext cx="10515597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97848242"/>
                    </a:ext>
                  </a:extLst>
                </a:gridCol>
                <a:gridCol w="2215443">
                  <a:extLst>
                    <a:ext uri="{9D8B030D-6E8A-4147-A177-3AD203B41FA5}">
                      <a16:colId xmlns:a16="http://schemas.microsoft.com/office/drawing/2014/main" val="2277380957"/>
                    </a:ext>
                  </a:extLst>
                </a:gridCol>
                <a:gridCol w="2144888">
                  <a:extLst>
                    <a:ext uri="{9D8B030D-6E8A-4147-A177-3AD203B41FA5}">
                      <a16:colId xmlns:a16="http://schemas.microsoft.com/office/drawing/2014/main" val="1412380955"/>
                    </a:ext>
                  </a:extLst>
                </a:gridCol>
                <a:gridCol w="3526366">
                  <a:extLst>
                    <a:ext uri="{9D8B030D-6E8A-4147-A177-3AD203B41FA5}">
                      <a16:colId xmlns:a16="http://schemas.microsoft.com/office/drawing/2014/main" val="2066855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One vs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Without normalization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With normalization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With different learning parameter and regularization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64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68035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AEDBDA3-913A-D461-A08A-1184047FC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308422"/>
              </p:ext>
            </p:extLst>
          </p:nvPr>
        </p:nvGraphicFramePr>
        <p:xfrm>
          <a:off x="839610" y="3640666"/>
          <a:ext cx="816864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2880">
                  <a:extLst>
                    <a:ext uri="{9D8B030D-6E8A-4147-A177-3AD203B41FA5}">
                      <a16:colId xmlns:a16="http://schemas.microsoft.com/office/drawing/2014/main" val="879338412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1062937320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1444308462"/>
                    </a:ext>
                  </a:extLst>
                </a:gridCol>
              </a:tblGrid>
              <a:tr h="352777">
                <a:tc>
                  <a:txBody>
                    <a:bodyPr/>
                    <a:lstStyle/>
                    <a:p>
                      <a:r>
                        <a:rPr lang="en-GB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With Manhattan </a:t>
                      </a:r>
                      <a:r>
                        <a:rPr lang="en-GB" dirty="0" err="1"/>
                        <a:t>dist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With Euclidean </a:t>
                      </a:r>
                      <a:r>
                        <a:rPr lang="en-GB" dirty="0" err="1"/>
                        <a:t>dist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359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56827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2A2ECAC-0C46-916E-BA62-409F5FE2B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110821"/>
              </p:ext>
            </p:extLst>
          </p:nvPr>
        </p:nvGraphicFramePr>
        <p:xfrm>
          <a:off x="840458" y="4927487"/>
          <a:ext cx="81686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160">
                  <a:extLst>
                    <a:ext uri="{9D8B030D-6E8A-4147-A177-3AD203B41FA5}">
                      <a16:colId xmlns:a16="http://schemas.microsoft.com/office/drawing/2014/main" val="3330394435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647757607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011118888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999376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Max depth=3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Max depth=4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Max depth=5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142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19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471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4F163-3F24-C9CD-C9AE-35BA7AD2B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</a:t>
            </a:r>
          </a:p>
        </p:txBody>
      </p:sp>
      <p:pic>
        <p:nvPicPr>
          <p:cNvPr id="7" name="Content Placeholder 6" descr="A table of numbers and letters&#10;&#10;Description automatically generated">
            <a:extLst>
              <a:ext uri="{FF2B5EF4-FFF2-40B4-BE49-F238E27FC236}">
                <a16:creationId xmlns:a16="http://schemas.microsoft.com/office/drawing/2014/main" id="{4B611E82-18BA-966F-20F9-77B6A369C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444" y="2464880"/>
            <a:ext cx="6096000" cy="2818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D8C6EB-48A8-AD3C-9B3B-B68BF6FE9E54}"/>
              </a:ext>
            </a:extLst>
          </p:cNvPr>
          <p:cNvSpPr txBox="1"/>
          <p:nvPr/>
        </p:nvSpPr>
        <p:spPr>
          <a:xfrm>
            <a:off x="6984999" y="3033889"/>
            <a:ext cx="4367388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latin typeface="Times New Roman"/>
                <a:cs typeface="Times New Roman"/>
              </a:rPr>
              <a:t>Dataset contains </a:t>
            </a:r>
            <a:r>
              <a:rPr lang="en-GB" sz="2000" dirty="0">
                <a:latin typeface="Times New Roman"/>
                <a:ea typeface="+mn-lt"/>
                <a:cs typeface="Times New Roman"/>
              </a:rPr>
              <a:t>m</a:t>
            </a:r>
            <a:r>
              <a:rPr lang="en-GB" sz="2000" dirty="0">
                <a:latin typeface="Times New Roman"/>
                <a:ea typeface="+mn-lt"/>
                <a:cs typeface="+mn-lt"/>
              </a:rPr>
              <a:t>easurements of geometrical properties of kernels belonging to three different varieties of wheat. So there are 7 features and 3 classes.</a:t>
            </a:r>
            <a:endParaRPr lang="en-GB" sz="2000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55584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FB940-DD00-AEEC-2157-92FA3AEA9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preparation</a:t>
            </a:r>
          </a:p>
        </p:txBody>
      </p:sp>
      <p:pic>
        <p:nvPicPr>
          <p:cNvPr id="7" name="Content Placeholder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908C135-F6F3-A478-A3DF-0F53BC4CB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667" y="2336607"/>
            <a:ext cx="6096000" cy="2341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621A0B-7B77-E686-1344-67097C2BD751}"/>
              </a:ext>
            </a:extLst>
          </p:cNvPr>
          <p:cNvSpPr txBox="1"/>
          <p:nvPr/>
        </p:nvSpPr>
        <p:spPr>
          <a:xfrm>
            <a:off x="7605888" y="2695222"/>
            <a:ext cx="342899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latin typeface="Times New Roman"/>
                <a:ea typeface="+mn-lt"/>
                <a:cs typeface="+mn-lt"/>
              </a:rPr>
              <a:t>Here I'm identifying all locations in the data that have null (missing or </a:t>
            </a:r>
            <a:r>
              <a:rPr lang="en-GB" dirty="0" err="1">
                <a:latin typeface="Times New Roman"/>
                <a:ea typeface="+mn-lt"/>
                <a:cs typeface="+mn-lt"/>
              </a:rPr>
              <a:t>NaN</a:t>
            </a:r>
            <a:r>
              <a:rPr lang="en-GB" dirty="0">
                <a:latin typeface="Times New Roman"/>
                <a:ea typeface="+mn-lt"/>
                <a:cs typeface="+mn-lt"/>
              </a:rPr>
              <a:t>) data values. W</a:t>
            </a:r>
            <a:r>
              <a:rPr lang="en" dirty="0">
                <a:latin typeface="Times New Roman"/>
                <a:ea typeface="+mn-lt"/>
                <a:cs typeface="+mn-lt"/>
              </a:rPr>
              <a:t>e received an empty table so we don't have any.</a:t>
            </a:r>
            <a:endParaRPr lang="en-US" dirty="0">
              <a:latin typeface="Times New Roman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88879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0ADCF-35F9-815B-590F-0E7F339E4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One vs All</a:t>
            </a:r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5CC3A7E-137C-19CF-438A-0B1AB602DD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803" y="1492339"/>
            <a:ext cx="5266562" cy="39736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97029EB-76F7-5D2D-37AC-115B76F52B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328" b="-172"/>
          <a:stretch/>
        </p:blipFill>
        <p:spPr>
          <a:xfrm>
            <a:off x="6615209" y="1364544"/>
            <a:ext cx="4740328" cy="41218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8418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91D6C-D568-CE84-FFFC-2AAB6AD5D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One vs All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40504F-130C-B17F-C0FD-D0110B8340D4}"/>
              </a:ext>
            </a:extLst>
          </p:cNvPr>
          <p:cNvSpPr txBox="1"/>
          <p:nvPr/>
        </p:nvSpPr>
        <p:spPr>
          <a:xfrm>
            <a:off x="1227665" y="5446889"/>
            <a:ext cx="989188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2000" dirty="0">
                <a:latin typeface="Times New Roman"/>
                <a:ea typeface="+mn-lt"/>
                <a:cs typeface="+mn-lt"/>
              </a:rPr>
              <a:t>I divided the data into three parts : training(80%), cross validation(10%), testing(10%)</a:t>
            </a:r>
          </a:p>
          <a:p>
            <a:r>
              <a:rPr lang="en" sz="2000" dirty="0">
                <a:latin typeface="Times New Roman"/>
                <a:cs typeface="Times New Roman"/>
              </a:rPr>
              <a:t>In order to improve accuracy I used normalization, </a:t>
            </a:r>
            <a:r>
              <a:rPr lang="en" sz="2000" dirty="0">
                <a:latin typeface="Times New Roman"/>
                <a:ea typeface="+mn-lt"/>
                <a:cs typeface="+mn-lt"/>
              </a:rPr>
              <a:t>because the data was in different ranges.</a:t>
            </a:r>
          </a:p>
        </p:txBody>
      </p:sp>
      <p:pic>
        <p:nvPicPr>
          <p:cNvPr id="9" name="Picture 8" descr="A graph of training and training&#10;&#10;Description automatically generated">
            <a:extLst>
              <a:ext uri="{FF2B5EF4-FFF2-40B4-BE49-F238E27FC236}">
                <a16:creationId xmlns:a16="http://schemas.microsoft.com/office/drawing/2014/main" id="{D228AF76-ABB4-2D64-44C0-B2B07B8016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85" t="2632" r="2849" b="188"/>
          <a:stretch/>
        </p:blipFill>
        <p:spPr>
          <a:xfrm>
            <a:off x="6911621" y="1253829"/>
            <a:ext cx="5022260" cy="3814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29174F6-6692-1B89-B61F-BE750428D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11" y="1473020"/>
            <a:ext cx="6625166" cy="3375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5403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training and training size&#10;&#10;Description automatically generated">
            <a:extLst>
              <a:ext uri="{FF2B5EF4-FFF2-40B4-BE49-F238E27FC236}">
                <a16:creationId xmlns:a16="http://schemas.microsoft.com/office/drawing/2014/main" id="{2ABF3F81-EDE3-18E7-DA9F-02F3A8AD4A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7" t="-1715" r="2989" b="1372"/>
          <a:stretch/>
        </p:blipFill>
        <p:spPr>
          <a:xfrm>
            <a:off x="6797844" y="849489"/>
            <a:ext cx="5299103" cy="41289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E8733F-F99D-4EBC-A445-7325A9556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One vs All</a:t>
            </a:r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A45CF77-A8A5-A709-B769-B10AF58995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378" b="-224"/>
          <a:stretch/>
        </p:blipFill>
        <p:spPr>
          <a:xfrm>
            <a:off x="56444" y="1590678"/>
            <a:ext cx="6738064" cy="30644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54E2F5-8FE4-37D3-8D6A-6EB041F64257}"/>
              </a:ext>
            </a:extLst>
          </p:cNvPr>
          <p:cNvSpPr txBox="1"/>
          <p:nvPr/>
        </p:nvSpPr>
        <p:spPr>
          <a:xfrm>
            <a:off x="1312333" y="5588000"/>
            <a:ext cx="972255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latin typeface="Times New Roman"/>
                <a:cs typeface="Times New Roman"/>
              </a:rPr>
              <a:t>Then I played with learning rate and regularization parameter and improved accuracy up to 95%. And thus learning curve changed.</a:t>
            </a:r>
          </a:p>
        </p:txBody>
      </p:sp>
    </p:spTree>
    <p:extLst>
      <p:ext uri="{BB962C8B-B14F-4D97-AF65-F5344CB8AC3E}">
        <p14:creationId xmlns:p14="http://schemas.microsoft.com/office/powerpoint/2010/main" val="667257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5191-99BC-93CD-6E4D-03E4AE641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KNN with Euclidean distance</a:t>
            </a:r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57846A3-3EBE-F7F7-B16E-D2C61CFC6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47170"/>
            <a:ext cx="6096000" cy="40664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56BE5B4-CCA5-43C5-B21C-AB5CC0428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43826"/>
            <a:ext cx="6096000" cy="38379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4396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743CA-73F8-154A-ABF2-0044A0D42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KNN with Manhattan distance</a:t>
            </a:r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83A5C01-62EF-E824-8DF0-DC9E9D8D6C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55" y="1268058"/>
            <a:ext cx="6096000" cy="39989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CF82939-0EC6-3231-6E0B-45B9535C1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445" y="2359413"/>
            <a:ext cx="6096000" cy="38325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6071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3D7B8-BC77-83CE-4F54-5688C4CCD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curve</a:t>
            </a:r>
          </a:p>
        </p:txBody>
      </p:sp>
      <p:pic>
        <p:nvPicPr>
          <p:cNvPr id="4" name="Content Placeholder 3" descr="A graph of training and training set size&#10;&#10;Description automatically generated">
            <a:extLst>
              <a:ext uri="{FF2B5EF4-FFF2-40B4-BE49-F238E27FC236}">
                <a16:creationId xmlns:a16="http://schemas.microsoft.com/office/drawing/2014/main" id="{5C702815-6626-CFA7-3677-1158C31A1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4242" y="1704005"/>
            <a:ext cx="5525405" cy="4178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A graph of training and training set size&#10;&#10;Description automatically generated">
            <a:extLst>
              <a:ext uri="{FF2B5EF4-FFF2-40B4-BE49-F238E27FC236}">
                <a16:creationId xmlns:a16="http://schemas.microsoft.com/office/drawing/2014/main" id="{A7C01BDD-9E4F-1699-1BF9-1398D135D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64" y="1759656"/>
            <a:ext cx="5489605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9F07B9-B467-E9EF-D58D-6EBDFBD8856D}"/>
              </a:ext>
            </a:extLst>
          </p:cNvPr>
          <p:cNvSpPr txBox="1"/>
          <p:nvPr/>
        </p:nvSpPr>
        <p:spPr>
          <a:xfrm>
            <a:off x="1368777" y="5940778"/>
            <a:ext cx="457538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000" dirty="0">
                <a:latin typeface="Times New Roman"/>
                <a:cs typeface="Times New Roman"/>
              </a:rPr>
              <a:t>KNN with Euclidean dist.</a:t>
            </a:r>
            <a:endParaRPr lang="en-US" sz="2000"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1FC1C-0194-0C16-6EE2-AFCCBDAB1AE9}"/>
              </a:ext>
            </a:extLst>
          </p:cNvPr>
          <p:cNvSpPr txBox="1"/>
          <p:nvPr/>
        </p:nvSpPr>
        <p:spPr>
          <a:xfrm>
            <a:off x="7253111" y="5940777"/>
            <a:ext cx="45720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000" dirty="0">
                <a:latin typeface="Times New Roman"/>
                <a:cs typeface="Times New Roman"/>
              </a:rPr>
              <a:t>KNN with Manhattan dist.</a:t>
            </a:r>
            <a:endParaRPr lang="en-US"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24039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CABD5B46AAFED3479908BDB460C7B546" ma:contentTypeVersion="11" ma:contentTypeDescription="Создание документа." ma:contentTypeScope="" ma:versionID="fdd55080e6bfb4b30ef9bb2e833cc385">
  <xsd:schema xmlns:xsd="http://www.w3.org/2001/XMLSchema" xmlns:xs="http://www.w3.org/2001/XMLSchema" xmlns:p="http://schemas.microsoft.com/office/2006/metadata/properties" xmlns:ns2="a23201fe-dcb0-4e6d-9f29-186a5c67a41f" xmlns:ns3="00df08e2-5fe6-414b-a6db-480b86867646" targetNamespace="http://schemas.microsoft.com/office/2006/metadata/properties" ma:root="true" ma:fieldsID="4016b8f5d73dd8ad6b135b990f6cca97" ns2:_="" ns3:_="">
    <xsd:import namespace="a23201fe-dcb0-4e6d-9f29-186a5c67a41f"/>
    <xsd:import namespace="00df08e2-5fe6-414b-a6db-480b86867646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3201fe-dcb0-4e6d-9f29-186a5c67a41f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Теги изображений" ma:readOnly="false" ma:fieldId="{5cf76f15-5ced-4ddc-b409-7134ff3c332f}" ma:taxonomyMulti="true" ma:sspId="465786e6-ab7e-4ef0-9ba9-dc260c9d8b9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df08e2-5fe6-414b-a6db-480b86867646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25f0f8d-a2eb-4a65-8122-c0cfcf0786fd}" ma:internalName="TaxCatchAll" ma:showField="CatchAllData" ma:web="00df08e2-5fe6-414b-a6db-480b8686764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23201fe-dcb0-4e6d-9f29-186a5c67a41f">
      <Terms xmlns="http://schemas.microsoft.com/office/infopath/2007/PartnerControls"/>
    </lcf76f155ced4ddcb4097134ff3c332f>
    <ReferenceId xmlns="a23201fe-dcb0-4e6d-9f29-186a5c67a41f" xsi:nil="true"/>
    <TaxCatchAll xmlns="00df08e2-5fe6-414b-a6db-480b86867646" xsi:nil="true"/>
  </documentManagement>
</p:properties>
</file>

<file path=customXml/itemProps1.xml><?xml version="1.0" encoding="utf-8"?>
<ds:datastoreItem xmlns:ds="http://schemas.openxmlformats.org/officeDocument/2006/customXml" ds:itemID="{93BE1A58-B58B-47CC-B66C-084D374AC23E}"/>
</file>

<file path=customXml/itemProps2.xml><?xml version="1.0" encoding="utf-8"?>
<ds:datastoreItem xmlns:ds="http://schemas.openxmlformats.org/officeDocument/2006/customXml" ds:itemID="{D1010871-EA97-42D9-95B0-F5D0892D2604}"/>
</file>

<file path=customXml/itemProps3.xml><?xml version="1.0" encoding="utf-8"?>
<ds:datastoreItem xmlns:ds="http://schemas.openxmlformats.org/officeDocument/2006/customXml" ds:itemID="{7451D3FF-8242-4611-ADA4-0B5946B56525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End of term project</vt:lpstr>
      <vt:lpstr>Dataset</vt:lpstr>
      <vt:lpstr>Data preparation</vt:lpstr>
      <vt:lpstr>One vs All</vt:lpstr>
      <vt:lpstr>One vs All</vt:lpstr>
      <vt:lpstr>One vs All</vt:lpstr>
      <vt:lpstr>KNN with Euclidean distance</vt:lpstr>
      <vt:lpstr>KNN with Manhattan distance</vt:lpstr>
      <vt:lpstr>Learning curve</vt:lpstr>
      <vt:lpstr>Decision tree</vt:lpstr>
      <vt:lpstr>Decision tree with max depth=3</vt:lpstr>
      <vt:lpstr>Decision tree with max depth=4</vt:lpstr>
      <vt:lpstr>Decision tree with max depth=5</vt:lpstr>
      <vt:lpstr>Comparison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444</cp:revision>
  <dcterms:created xsi:type="dcterms:W3CDTF">2023-12-12T11:59:50Z</dcterms:created>
  <dcterms:modified xsi:type="dcterms:W3CDTF">2023-12-12T18:27:46Z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0x010100CABD5B46AAFED3479908BDB460C7B546</vt:lpwstr>
  </property>
</Properties>
</file>