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6" r:id="rId16"/>
    <p:sldId id="1306" r:id="rId17"/>
    <p:sldId id="1293" r:id="rId18"/>
    <p:sldId id="1294" r:id="rId19"/>
    <p:sldId id="1297" r:id="rId20"/>
    <p:sldId id="1288" r:id="rId21"/>
    <p:sldId id="130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7" d="100"/>
          <a:sy n="87" d="100"/>
        </p:scale>
        <p:origin x="896" y="40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2">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13F58464-A114-244B-EF0C-6FE8EEDA9F75}"/>
              </a:ext>
            </a:extLst>
          </p:cNvPr>
          <p:cNvSpPr/>
          <p:nvPr/>
        </p:nvSpPr>
        <p:spPr>
          <a:xfrm>
            <a:off x="0" y="0"/>
            <a:ext cx="9078163" cy="514350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3190649" y="2646028"/>
            <a:ext cx="3789274" cy="307777"/>
          </a:xfrm>
          <a:prstGeom prst="rect">
            <a:avLst/>
          </a:prstGeom>
          <a:noFill/>
        </p:spPr>
        <p:txBody>
          <a:bodyPr wrap="square" rtlCol="0">
            <a:spAutoFit/>
          </a:bodyPr>
          <a:lstStyle/>
          <a:p>
            <a:r>
              <a:rPr lang="en-US" dirty="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359505" y="4124142"/>
            <a:ext cx="3123590" cy="548868"/>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b="0" i="0" u="none" strike="noStrike" cap="none" dirty="0">
                <a:solidFill>
                  <a:schemeClr val="tx1"/>
                </a:solidFill>
                <a:latin typeface="Arial"/>
                <a:ea typeface="Arial"/>
                <a:cs typeface="Arial"/>
                <a:sym typeface="Arial"/>
              </a:rPr>
              <a:t>Student Name :</a:t>
            </a:r>
            <a:r>
              <a:rPr lang="en-US" dirty="0">
                <a:solidFill>
                  <a:schemeClr val="tx1"/>
                </a:solidFill>
              </a:rPr>
              <a:t> SHAM SURESH S</a:t>
            </a:r>
            <a:endParaRPr lang="en-US"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b="0" i="0" u="none" strike="noStrike" cap="none" dirty="0">
                <a:solidFill>
                  <a:schemeClr val="tx1"/>
                </a:solidFill>
                <a:latin typeface="Arial"/>
                <a:ea typeface="Arial"/>
                <a:cs typeface="Arial"/>
                <a:sym typeface="Arial"/>
              </a:rPr>
              <a:t>Student ID :au951221104050</a:t>
            </a:r>
          </a:p>
        </p:txBody>
      </p:sp>
      <p:sp>
        <p:nvSpPr>
          <p:cNvPr id="18" name="Google Shape;70;p13">
            <a:extLst>
              <a:ext uri="{FF2B5EF4-FFF2-40B4-BE49-F238E27FC236}">
                <a16:creationId xmlns:a16="http://schemas.microsoft.com/office/drawing/2014/main" id="{CCC1DF48-ED01-057A-9A4F-593C2283B3BB}"/>
              </a:ext>
            </a:extLst>
          </p:cNvPr>
          <p:cNvSpPr txBox="1"/>
          <p:nvPr/>
        </p:nvSpPr>
        <p:spPr>
          <a:xfrm>
            <a:off x="359505" y="3894784"/>
            <a:ext cx="4422175" cy="307736"/>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b="0" i="0" u="none" strike="noStrike" cap="none" dirty="0">
                <a:solidFill>
                  <a:schemeClr val="tx1"/>
                </a:solidFill>
                <a:latin typeface="Arial"/>
                <a:ea typeface="Arial"/>
                <a:cs typeface="Arial"/>
                <a:sym typeface="Arial"/>
              </a:rPr>
              <a:t>College Name : JP COLLEGE OF ENGINEERING</a:t>
            </a:r>
          </a:p>
        </p:txBody>
      </p:sp>
      <p:sp>
        <p:nvSpPr>
          <p:cNvPr id="24" name="TextBox 23">
            <a:extLst>
              <a:ext uri="{FF2B5EF4-FFF2-40B4-BE49-F238E27FC236}">
                <a16:creationId xmlns:a16="http://schemas.microsoft.com/office/drawing/2014/main" id="{C20BD188-F1AC-8947-CAF9-F4BF1056D5B6}"/>
              </a:ext>
            </a:extLst>
          </p:cNvPr>
          <p:cNvSpPr txBox="1"/>
          <p:nvPr/>
        </p:nvSpPr>
        <p:spPr>
          <a:xfrm>
            <a:off x="5596477" y="408541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endParaRPr lang="en-US" sz="1100" dirty="0">
              <a:solidFill>
                <a:schemeClr val="tx1"/>
              </a:solidFil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9505" y="364970"/>
            <a:ext cx="1471180" cy="854685"/>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9714" y="454477"/>
            <a:ext cx="871559" cy="7871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5"/>
          <a:stretch>
            <a:fillRect/>
          </a:stretch>
        </p:blipFill>
        <p:spPr>
          <a:xfrm>
            <a:off x="3302933" y="589939"/>
            <a:ext cx="2370720"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a:t>
            </a:r>
          </a:p>
        </p:txBody>
      </p:sp>
      <p:sp>
        <p:nvSpPr>
          <p:cNvPr id="4" name="TextBox 3">
            <a:extLst>
              <a:ext uri="{FF2B5EF4-FFF2-40B4-BE49-F238E27FC236}">
                <a16:creationId xmlns:a16="http://schemas.microsoft.com/office/drawing/2014/main" id="{25DFC7D9-4EA2-DEB3-0D9F-54FC3D9F2AF2}"/>
              </a:ext>
            </a:extLst>
          </p:cNvPr>
          <p:cNvSpPr txBox="1"/>
          <p:nvPr/>
        </p:nvSpPr>
        <p:spPr>
          <a:xfrm>
            <a:off x="138652" y="1262380"/>
            <a:ext cx="8815153" cy="3539430"/>
          </a:xfrm>
          <a:prstGeom prst="rect">
            <a:avLst/>
          </a:prstGeom>
          <a:noFill/>
        </p:spPr>
        <p:txBody>
          <a:bodyPr wrap="square">
            <a:spAutoFit/>
          </a:bodyPr>
          <a:lstStyle/>
          <a:p>
            <a:pPr marL="342900" indent="-342900">
              <a:buFont typeface="Arial" panose="020B0604020202020204" pitchFamily="34" charset="0"/>
              <a:buChar char="•"/>
            </a:pPr>
            <a:r>
              <a:rPr lang="en-IN" sz="1600" dirty="0"/>
              <a:t>In developing a voting application using Django, meticulous attention is directed towards both modelling the underlying data structure and effectively presenting the voting results to users. </a:t>
            </a:r>
            <a:endParaRPr lang="en-US" sz="1600" dirty="0"/>
          </a:p>
          <a:p>
            <a:pPr marL="342900" indent="-342900">
              <a:buFont typeface="Arial" panose="020B0604020202020204" pitchFamily="34" charset="0"/>
              <a:buChar char="•"/>
            </a:pPr>
            <a:r>
              <a:rPr lang="en-IN" sz="1600" dirty="0"/>
              <a:t>Through Django's model system, the application's data architecture is meticulously crafted, typically featuring models like Question and Choice to represent the polls and available choices.</a:t>
            </a:r>
            <a:r>
              <a:rPr lang="en-GB" sz="1600" dirty="0"/>
              <a:t> </a:t>
            </a:r>
            <a:endParaRPr lang="en-US" sz="1600" dirty="0"/>
          </a:p>
          <a:p>
            <a:pPr marL="342900" indent="-342900">
              <a:buFont typeface="Arial" panose="020B0604020202020204" pitchFamily="34" charset="0"/>
              <a:buChar char="•"/>
            </a:pPr>
            <a:r>
              <a:rPr lang="en-GB" sz="1600" dirty="0"/>
              <a:t>Once users have participated in the voting process, conveying the results to them becomes paramount. </a:t>
            </a:r>
            <a:endParaRPr lang="en-US" sz="1600" dirty="0"/>
          </a:p>
          <a:p>
            <a:pPr marL="342900" indent="-342900">
              <a:buFont typeface="Arial" panose="020B0604020202020204" pitchFamily="34" charset="0"/>
              <a:buChar char="•"/>
            </a:pPr>
            <a:r>
              <a:rPr lang="en-GB" sz="1600" dirty="0"/>
              <a:t>Leveraging Django's templating system, the application dynamically generates HTML templates that vividly present the voting outcomes in an intuitive and visually engaging manner. </a:t>
            </a:r>
            <a:endParaRPr lang="en-US" sz="1600" dirty="0"/>
          </a:p>
          <a:p>
            <a:pPr marL="342900" indent="-342900">
              <a:buFont typeface="Arial" panose="020B0604020202020204" pitchFamily="34" charset="0"/>
              <a:buChar char="•"/>
            </a:pPr>
            <a:r>
              <a:rPr lang="en-GB" sz="1600" dirty="0"/>
              <a:t>Furthermore, the application may utilize charting libraries or custom visualization techniques to elucidate the distribution of votes across different options, offering users valuable insights into the voting process's outcome. </a:t>
            </a:r>
            <a:endParaRPr lang="en-IN" sz="1600"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ADMIN 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03701" cy="3525300"/>
          </a:xfrm>
        </p:spPr>
        <p:txBody>
          <a:bodyPr/>
          <a:lstStyle/>
          <a:p>
            <a:pPr marL="152396" indent="0">
              <a:buNone/>
            </a:pPr>
            <a:r>
              <a:rPr lang="en-US" dirty="0"/>
              <a:t> </a:t>
            </a:r>
          </a:p>
        </p:txBody>
      </p:sp>
      <p:pic>
        <p:nvPicPr>
          <p:cNvPr id="5" name="Picture 4">
            <a:extLst>
              <a:ext uri="{FF2B5EF4-FFF2-40B4-BE49-F238E27FC236}">
                <a16:creationId xmlns:a16="http://schemas.microsoft.com/office/drawing/2014/main" id="{453A9B9D-602B-EC5F-AE74-A564BB4ABA6E}"/>
              </a:ext>
            </a:extLst>
          </p:cNvPr>
          <p:cNvPicPr>
            <a:picLocks noChangeAspect="1"/>
          </p:cNvPicPr>
          <p:nvPr/>
        </p:nvPicPr>
        <p:blipFill>
          <a:blip r:embed="rId2"/>
          <a:stretch>
            <a:fillRect/>
          </a:stretch>
        </p:blipFill>
        <p:spPr>
          <a:xfrm>
            <a:off x="251733" y="1152621"/>
            <a:ext cx="8640534" cy="352530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sz="1600" b="1" dirty="0"/>
              <a:t>HOME PAGE</a:t>
            </a:r>
          </a:p>
        </p:txBody>
      </p:sp>
      <p:pic>
        <p:nvPicPr>
          <p:cNvPr id="5" name="Picture 4">
            <a:extLst>
              <a:ext uri="{FF2B5EF4-FFF2-40B4-BE49-F238E27FC236}">
                <a16:creationId xmlns:a16="http://schemas.microsoft.com/office/drawing/2014/main" id="{B43B07A7-FEFA-9F0E-3215-054917237D4B}"/>
              </a:ext>
            </a:extLst>
          </p:cNvPr>
          <p:cNvPicPr>
            <a:picLocks noChangeAspect="1"/>
          </p:cNvPicPr>
          <p:nvPr/>
        </p:nvPicPr>
        <p:blipFill>
          <a:blip r:embed="rId2"/>
          <a:stretch>
            <a:fillRect/>
          </a:stretch>
        </p:blipFill>
        <p:spPr>
          <a:xfrm>
            <a:off x="0" y="1264449"/>
            <a:ext cx="8689817" cy="2893519"/>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D91A80-6F7B-4AF0-686C-C2EC8229ABFF}"/>
              </a:ext>
            </a:extLst>
          </p:cNvPr>
          <p:cNvPicPr>
            <a:picLocks noChangeAspect="1"/>
          </p:cNvPicPr>
          <p:nvPr/>
        </p:nvPicPr>
        <p:blipFill>
          <a:blip r:embed="rId2"/>
          <a:stretch>
            <a:fillRect/>
          </a:stretch>
        </p:blipFill>
        <p:spPr>
          <a:xfrm>
            <a:off x="168744" y="1032671"/>
            <a:ext cx="7798004" cy="2273725"/>
          </a:xfrm>
          <a:prstGeom prst="rect">
            <a:avLst/>
          </a:prstGeom>
        </p:spPr>
      </p:pic>
      <p:pic>
        <p:nvPicPr>
          <p:cNvPr id="7" name="Picture 6">
            <a:extLst>
              <a:ext uri="{FF2B5EF4-FFF2-40B4-BE49-F238E27FC236}">
                <a16:creationId xmlns:a16="http://schemas.microsoft.com/office/drawing/2014/main" id="{001634EF-02C5-E5B8-696C-3AFF01A23979}"/>
              </a:ext>
            </a:extLst>
          </p:cNvPr>
          <p:cNvPicPr>
            <a:picLocks noChangeAspect="1"/>
          </p:cNvPicPr>
          <p:nvPr/>
        </p:nvPicPr>
        <p:blipFill>
          <a:blip r:embed="rId3"/>
          <a:stretch>
            <a:fillRect/>
          </a:stretch>
        </p:blipFill>
        <p:spPr>
          <a:xfrm>
            <a:off x="241402" y="2499392"/>
            <a:ext cx="7725346" cy="2524763"/>
          </a:xfrm>
          <a:prstGeom prst="rect">
            <a:avLst/>
          </a:prstGeom>
        </p:spPr>
      </p:pic>
      <p:sp>
        <p:nvSpPr>
          <p:cNvPr id="8" name="TextBox 7">
            <a:extLst>
              <a:ext uri="{FF2B5EF4-FFF2-40B4-BE49-F238E27FC236}">
                <a16:creationId xmlns:a16="http://schemas.microsoft.com/office/drawing/2014/main" id="{0F449D36-D4C9-7CD2-BBAD-B5804B965821}"/>
              </a:ext>
            </a:extLst>
          </p:cNvPr>
          <p:cNvSpPr txBox="1"/>
          <p:nvPr/>
        </p:nvSpPr>
        <p:spPr>
          <a:xfrm>
            <a:off x="102412" y="636422"/>
            <a:ext cx="1745991" cy="338554"/>
          </a:xfrm>
          <a:prstGeom prst="rect">
            <a:avLst/>
          </a:prstGeom>
          <a:noFill/>
        </p:spPr>
        <p:txBody>
          <a:bodyPr wrap="none" rtlCol="0">
            <a:spAutoFit/>
          </a:bodyPr>
          <a:lstStyle/>
          <a:p>
            <a:r>
              <a:rPr lang="en-US" sz="1600" b="1" dirty="0"/>
              <a:t>VOTING PAGES</a:t>
            </a:r>
            <a:endParaRPr lang="en-IN" sz="1600" b="1" dirty="0"/>
          </a:p>
        </p:txBody>
      </p:sp>
    </p:spTree>
    <p:extLst>
      <p:ext uri="{BB962C8B-B14F-4D97-AF65-F5344CB8AC3E}">
        <p14:creationId xmlns:p14="http://schemas.microsoft.com/office/powerpoint/2010/main" val="2415225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1800" b="1" dirty="0"/>
              <a:t>About-Us-Page</a:t>
            </a:r>
          </a:p>
        </p:txBody>
      </p:sp>
      <p:sp>
        <p:nvSpPr>
          <p:cNvPr id="4" name="TextBox 3">
            <a:extLst>
              <a:ext uri="{FF2B5EF4-FFF2-40B4-BE49-F238E27FC236}">
                <a16:creationId xmlns:a16="http://schemas.microsoft.com/office/drawing/2014/main" id="{D877B778-BE51-0795-F152-CAFD32B44CD5}"/>
              </a:ext>
            </a:extLst>
          </p:cNvPr>
          <p:cNvSpPr txBox="1"/>
          <p:nvPr/>
        </p:nvSpPr>
        <p:spPr>
          <a:xfrm>
            <a:off x="336499" y="1151208"/>
            <a:ext cx="8624621" cy="3539430"/>
          </a:xfrm>
          <a:prstGeom prst="rect">
            <a:avLst/>
          </a:prstGeom>
          <a:noFill/>
        </p:spPr>
        <p:txBody>
          <a:bodyPr wrap="square">
            <a:spAutoFit/>
          </a:bodyPr>
          <a:lstStyle/>
          <a:p>
            <a:r>
              <a:rPr lang="en-IN" dirty="0"/>
              <a:t>1.Credibility: </a:t>
            </a:r>
          </a:p>
          <a:p>
            <a:r>
              <a:rPr lang="en-IN" dirty="0"/>
              <a:t>                The "About Us" page establishes credibility by providing information about the organization's history, mission, and team members</a:t>
            </a:r>
          </a:p>
          <a:p>
            <a:endParaRPr lang="en-IN" dirty="0"/>
          </a:p>
          <a:p>
            <a:r>
              <a:rPr lang="en-IN" dirty="0"/>
              <a:t>2.Mission and Values:  </a:t>
            </a:r>
          </a:p>
          <a:p>
            <a:r>
              <a:rPr lang="en-IN" dirty="0"/>
              <a:t>                   It communicates the organization's mission, values, and objectives in promoting democratic participation and decision-making.</a:t>
            </a:r>
          </a:p>
          <a:p>
            <a:endParaRPr lang="en-IN" dirty="0"/>
          </a:p>
          <a:p>
            <a:r>
              <a:rPr lang="en-IN" dirty="0"/>
              <a:t>3. Community Engagement: </a:t>
            </a:r>
          </a:p>
          <a:p>
            <a:r>
              <a:rPr lang="en-IN" dirty="0"/>
              <a:t>                    The page showcases the organization's commitment to community engagement and empowerment through the voting process, inspiring active participation.</a:t>
            </a:r>
          </a:p>
          <a:p>
            <a:endParaRPr lang="en-IN" dirty="0"/>
          </a:p>
          <a:p>
            <a:r>
              <a:rPr lang="en-IN" dirty="0"/>
              <a:t>4. Contact Information: </a:t>
            </a:r>
          </a:p>
          <a:p>
            <a:r>
              <a:rPr lang="en-IN" dirty="0"/>
              <a:t>                   Users can easily reach out with questions, feedback, or inquiries about the voting application through the contact information provided on the page.</a:t>
            </a:r>
          </a:p>
          <a:p>
            <a:endParaRPr lang="en-IN" dirty="0"/>
          </a:p>
        </p:txBody>
      </p:sp>
    </p:spTree>
    <p:extLst>
      <p:ext uri="{BB962C8B-B14F-4D97-AF65-F5344CB8AC3E}">
        <p14:creationId xmlns:p14="http://schemas.microsoft.com/office/powerpoint/2010/main" val="2120792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496886" y="463975"/>
            <a:ext cx="7886430" cy="993870"/>
          </a:xfrm>
        </p:spPr>
        <p:txBody>
          <a:bodyPr anchor="ctr">
            <a:normAutofit/>
          </a:bodyPr>
          <a:lstStyle/>
          <a:p>
            <a:r>
              <a:rPr lang="en-US" sz="2800" b="1" dirty="0"/>
              <a:t>Service-Page</a:t>
            </a:r>
          </a:p>
        </p:txBody>
      </p:sp>
      <p:sp>
        <p:nvSpPr>
          <p:cNvPr id="9" name="Subtitle 2">
            <a:extLst>
              <a:ext uri="{FF2B5EF4-FFF2-40B4-BE49-F238E27FC236}">
                <a16:creationId xmlns:a16="http://schemas.microsoft.com/office/drawing/2014/main" id="{43B7CBA8-8C43-FF85-EB08-2C10D2C7F421}"/>
              </a:ext>
            </a:extLst>
          </p:cNvPr>
          <p:cNvSpPr>
            <a:spLocks noGrp="1"/>
          </p:cNvSpPr>
          <p:nvPr>
            <p:ph type="subTitle"/>
          </p:nvPr>
        </p:nvSpPr>
        <p:spPr>
          <a:xfrm>
            <a:off x="628560" y="1746199"/>
            <a:ext cx="5524500" cy="2057400"/>
          </a:xfrm>
        </p:spPr>
        <p:txBody>
          <a:bodyPr/>
          <a:lstStyle/>
          <a:p>
            <a:r>
              <a:rPr lang="en-US" sz="2000" b="1" dirty="0"/>
              <a:t>1.Header Section </a:t>
            </a:r>
          </a:p>
          <a:p>
            <a:r>
              <a:rPr lang="en-US" sz="2000" b="1" dirty="0"/>
              <a:t>2.Introduction section</a:t>
            </a:r>
          </a:p>
          <a:p>
            <a:r>
              <a:rPr lang="en-US" sz="2000" b="1" dirty="0"/>
              <a:t>3.User Services</a:t>
            </a:r>
          </a:p>
          <a:p>
            <a:r>
              <a:rPr lang="en-US" sz="2000" b="1" dirty="0"/>
              <a:t>4.Administrator Services</a:t>
            </a:r>
          </a:p>
          <a:p>
            <a:r>
              <a:rPr lang="en-US" sz="2000" b="1" dirty="0"/>
              <a:t>5.Organizational Services</a:t>
            </a:r>
          </a:p>
          <a:p>
            <a:r>
              <a:rPr lang="en-US" sz="2000" b="1" dirty="0"/>
              <a:t>6.Technical Services</a:t>
            </a:r>
          </a:p>
          <a:p>
            <a:r>
              <a:rPr lang="en-US" sz="2000" b="1" dirty="0"/>
              <a:t>7.Consulting Services</a:t>
            </a:r>
          </a:p>
          <a:p>
            <a:r>
              <a:rPr lang="en-US" sz="2000" b="1" dirty="0"/>
              <a:t>8.Call to Action Services</a:t>
            </a:r>
          </a:p>
          <a:p>
            <a:r>
              <a:rPr lang="en-US" sz="2000" b="1" dirty="0"/>
              <a:t> </a:t>
            </a:r>
          </a:p>
        </p:txBody>
      </p:sp>
    </p:spTree>
    <p:extLst>
      <p:ext uri="{BB962C8B-B14F-4D97-AF65-F5344CB8AC3E}">
        <p14:creationId xmlns:p14="http://schemas.microsoft.com/office/powerpoint/2010/main" val="1072815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4" name="TextBox 3">
            <a:extLst>
              <a:ext uri="{FF2B5EF4-FFF2-40B4-BE49-F238E27FC236}">
                <a16:creationId xmlns:a16="http://schemas.microsoft.com/office/drawing/2014/main" id="{9F8BEC68-596F-A18E-55F8-BEEC8DA5498E}"/>
              </a:ext>
            </a:extLst>
          </p:cNvPr>
          <p:cNvSpPr txBox="1"/>
          <p:nvPr/>
        </p:nvSpPr>
        <p:spPr>
          <a:xfrm>
            <a:off x="1224776" y="1374929"/>
            <a:ext cx="7168375" cy="2677656"/>
          </a:xfrm>
          <a:prstGeom prst="rect">
            <a:avLst/>
          </a:prstGeom>
          <a:noFill/>
        </p:spPr>
        <p:txBody>
          <a:bodyPr wrap="square">
            <a:spAutoFit/>
          </a:bodyPr>
          <a:lstStyle/>
          <a:p>
            <a:pPr marL="285750" indent="-285750">
              <a:buFont typeface="Arial" panose="020B0604020202020204" pitchFamily="34" charset="0"/>
              <a:buChar char="•"/>
            </a:pPr>
            <a:r>
              <a:rPr lang="en-IN" dirty="0"/>
              <a:t>In the pursuit of advancing the voting application, several avenues for enhancement present themselves to enrich its functionality and user engagement. </a:t>
            </a:r>
            <a:endParaRPr lang="en-US" dirty="0"/>
          </a:p>
          <a:p>
            <a:pPr marL="285750" indent="-285750">
              <a:buFont typeface="Arial" panose="020B0604020202020204" pitchFamily="34" charset="0"/>
              <a:buChar char="•"/>
            </a:pPr>
            <a:r>
              <a:rPr lang="en-IN" dirty="0"/>
              <a:t>One promising direction is the integration of advanced analytics tools, enabling administrators to glean deeper insights into voting </a:t>
            </a:r>
            <a:r>
              <a:rPr lang="en-IN" dirty="0" err="1"/>
              <a:t>behaviors</a:t>
            </a:r>
            <a:r>
              <a:rPr lang="en-IN" dirty="0"/>
              <a:t>, demographic trends, and predictive </a:t>
            </a:r>
            <a:r>
              <a:rPr lang="en-IN" dirty="0" err="1"/>
              <a:t>modeling</a:t>
            </a:r>
            <a:r>
              <a:rPr lang="en-IN" dirty="0"/>
              <a:t> for future electoral outcomes. </a:t>
            </a:r>
            <a:endParaRPr lang="en-US" dirty="0"/>
          </a:p>
          <a:p>
            <a:pPr marL="285750" indent="-285750">
              <a:buFont typeface="Arial" panose="020B0604020202020204" pitchFamily="34" charset="0"/>
              <a:buChar char="•"/>
            </a:pPr>
            <a:r>
              <a:rPr lang="en-IN" dirty="0"/>
              <a:t>Furthermore, the incorporation of social media integration could amplify user engagement by allowing participants to share their voting activities and poll results seamlessly across popular platforms, fostering a wider reach and encouraging community involvement. </a:t>
            </a:r>
            <a:endParaRPr lang="en-US" dirty="0"/>
          </a:p>
          <a:p>
            <a:pPr marL="285750" indent="-285750">
              <a:buFont typeface="Arial" panose="020B0604020202020204" pitchFamily="34" charset="0"/>
              <a:buChar char="•"/>
            </a:pPr>
            <a:r>
              <a:rPr lang="en-IN" dirty="0"/>
              <a:t>Real-time collaboration features offer another avenue for enhancement, empowering teams or committees to collaboratively create and refine polls, enhancing decision-making processes.</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chemeClr val="tx2">
                    <a:lumMod val="10000"/>
                  </a:schemeClr>
                </a:solidFill>
              </a:rPr>
              <a:t>Conclusion</a:t>
            </a:r>
            <a:endParaRPr lang="en-IN" sz="2000" dirty="0">
              <a:solidFill>
                <a:schemeClr val="tx2">
                  <a:lumMod val="10000"/>
                </a:schemeClr>
              </a:solidFill>
            </a:endParaRPr>
          </a:p>
        </p:txBody>
      </p: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3" name="Rectangle 1">
            <a:extLst>
              <a:ext uri="{FF2B5EF4-FFF2-40B4-BE49-F238E27FC236}">
                <a16:creationId xmlns:a16="http://schemas.microsoft.com/office/drawing/2014/main" id="{AC269BA1-1309-F586-280D-D1914393282D}"/>
              </a:ext>
            </a:extLst>
          </p:cNvPr>
          <p:cNvSpPr>
            <a:spLocks noChangeArrowheads="1"/>
          </p:cNvSpPr>
          <p:nvPr/>
        </p:nvSpPr>
        <p:spPr bwMode="auto">
          <a:xfrm>
            <a:off x="138652" y="1376133"/>
            <a:ext cx="87766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Simple Polling System offers a convenient platform for conducting polls on various topics, promoting user engagement and providing valuable insights into popular opinions. While the system facilitates ease of use and real-time interaction, it also faces challenges such as vulnerability to manipulation, limited authentication, and potential biases in results. Despite these drawbacks, the system serves as a valuable tool for generating insights and fostering dialogue. Moving forward, implementing measures to enhance security, authentication, and data integrity will be essential to improving the credibility and reliability of poll results. By addressing these concerns, the Simple Polling System can continue to serve as a valuable resource for gathering public feedback and gauging sentiment on important issues.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1055FAB-CD88-9BC6-6114-FD83292C111B}"/>
              </a:ext>
            </a:extLst>
          </p:cNvPr>
          <p:cNvSpPr>
            <a:spLocks noChangeArrowheads="1"/>
          </p:cNvSpPr>
          <p:nvPr/>
        </p:nvSpPr>
        <p:spPr bwMode="auto">
          <a:xfrm>
            <a:off x="0" y="0"/>
            <a:ext cx="26527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0E2D6B-39C0-5D66-5CCE-39A1AC9A7F5F}"/>
              </a:ext>
            </a:extLst>
          </p:cNvPr>
          <p:cNvSpPr txBox="1"/>
          <p:nvPr/>
        </p:nvSpPr>
        <p:spPr>
          <a:xfrm>
            <a:off x="3072382" y="1901952"/>
            <a:ext cx="3057755" cy="646331"/>
          </a:xfrm>
          <a:prstGeom prst="rect">
            <a:avLst/>
          </a:prstGeom>
          <a:noFill/>
        </p:spPr>
        <p:txBody>
          <a:bodyPr wrap="square" rtlCol="0">
            <a:spAutoFit/>
          </a:bodyPr>
          <a:lstStyle/>
          <a:p>
            <a:r>
              <a:rPr lang="en-US" sz="3600" b="1" dirty="0"/>
              <a:t>THANK YOU </a:t>
            </a:r>
            <a:endParaRPr lang="en-IN" sz="3600" b="1" dirty="0"/>
          </a:p>
        </p:txBody>
      </p:sp>
    </p:spTree>
    <p:extLst>
      <p:ext uri="{BB962C8B-B14F-4D97-AF65-F5344CB8AC3E}">
        <p14:creationId xmlns:p14="http://schemas.microsoft.com/office/powerpoint/2010/main" val="3371229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2" name="TextBox 11">
            <a:extLst>
              <a:ext uri="{FF2B5EF4-FFF2-40B4-BE49-F238E27FC236}">
                <a16:creationId xmlns:a16="http://schemas.microsoft.com/office/drawing/2014/main" id="{C96C9006-A794-E787-C5A5-C495983DDB30}"/>
              </a:ext>
            </a:extLst>
          </p:cNvPr>
          <p:cNvSpPr txBox="1"/>
          <p:nvPr/>
        </p:nvSpPr>
        <p:spPr>
          <a:xfrm>
            <a:off x="1828800" y="735978"/>
            <a:ext cx="5486400" cy="445122"/>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400" b="1" dirty="0">
                <a:solidFill>
                  <a:srgbClr val="213164"/>
                </a:solidFill>
                <a:latin typeface="Arial"/>
                <a:cs typeface="Arial"/>
              </a:rPr>
              <a:t>CAPSTONE PROJECT SHOWCASE</a:t>
            </a:r>
          </a:p>
        </p:txBody>
      </p:sp>
      <p:sp>
        <p:nvSpPr>
          <p:cNvPr id="13" name="TextBox 10">
            <a:extLst>
              <a:ext uri="{FF2B5EF4-FFF2-40B4-BE49-F238E27FC236}">
                <a16:creationId xmlns:a16="http://schemas.microsoft.com/office/drawing/2014/main" id="{5EA4B0C5-E33A-D592-C106-2AB96DBFDD04}"/>
              </a:ext>
            </a:extLst>
          </p:cNvPr>
          <p:cNvSpPr txBox="1"/>
          <p:nvPr/>
        </p:nvSpPr>
        <p:spPr>
          <a:xfrm>
            <a:off x="160935" y="1719174"/>
            <a:ext cx="8581204" cy="51886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2400" b="1" dirty="0">
                <a:latin typeface="+mj-lt"/>
              </a:rPr>
              <a:t>PROJECT TITLE : Voting Web Application using Django Framework</a:t>
            </a:r>
            <a:endParaRPr lang="en-US" sz="2400" dirty="0">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931759" y="2571750"/>
            <a:ext cx="6590375" cy="177792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ts val="1996"/>
              </a:lnSpc>
              <a:spcBef>
                <a:spcPct val="0"/>
              </a:spcBef>
              <a:buFont typeface="Arial" panose="020B0604020202020204" pitchFamily="34" charset="0"/>
              <a:buChar char="•"/>
            </a:pPr>
            <a:r>
              <a:rPr lang="en-US" sz="1600" dirty="0">
                <a:solidFill>
                  <a:schemeClr val="tx1">
                    <a:lumMod val="95000"/>
                    <a:lumOff val="5000"/>
                  </a:schemeClr>
                </a:solidFill>
                <a:latin typeface="+mj-lt"/>
              </a:rPr>
              <a:t>Abstract </a:t>
            </a:r>
          </a:p>
          <a:p>
            <a:pPr marL="285750" indent="-285750">
              <a:lnSpc>
                <a:spcPts val="1996"/>
              </a:lnSpc>
              <a:spcBef>
                <a:spcPct val="0"/>
              </a:spcBef>
              <a:buFont typeface="Arial" panose="020B0604020202020204" pitchFamily="34" charset="0"/>
              <a:buChar char="•"/>
            </a:pPr>
            <a:r>
              <a:rPr lang="en-US" sz="1600" dirty="0">
                <a:solidFill>
                  <a:schemeClr val="tx1">
                    <a:lumMod val="95000"/>
                    <a:lumOff val="5000"/>
                  </a:schemeClr>
                </a:solidFill>
                <a:latin typeface="+mj-lt"/>
              </a:rPr>
              <a:t>Problem Statement  </a:t>
            </a:r>
          </a:p>
          <a:p>
            <a:pPr marL="285750" indent="-285750">
              <a:lnSpc>
                <a:spcPts val="1996"/>
              </a:lnSpc>
              <a:spcBef>
                <a:spcPct val="0"/>
              </a:spcBef>
              <a:buFont typeface="Arial" panose="020B0604020202020204" pitchFamily="34" charset="0"/>
              <a:buChar char="•"/>
            </a:pPr>
            <a:r>
              <a:rPr lang="en-US" sz="1600" dirty="0">
                <a:solidFill>
                  <a:schemeClr val="tx1">
                    <a:lumMod val="95000"/>
                    <a:lumOff val="5000"/>
                  </a:schemeClr>
                </a:solidFill>
                <a:latin typeface="+mj-lt"/>
              </a:rPr>
              <a:t>Project Overview </a:t>
            </a:r>
            <a:r>
              <a:rPr lang="en-US" sz="1600" dirty="0">
                <a:solidFill>
                  <a:schemeClr val="tx1">
                    <a:lumMod val="95000"/>
                    <a:lumOff val="5000"/>
                  </a:schemeClr>
                </a:solidFill>
                <a:latin typeface="+mj-lt"/>
                <a:ea typeface="+mn-lt"/>
                <a:cs typeface="Poppins"/>
              </a:rPr>
              <a:t> </a:t>
            </a:r>
          </a:p>
          <a:p>
            <a:pPr marL="285750" indent="-285750">
              <a:lnSpc>
                <a:spcPts val="1996"/>
              </a:lnSpc>
              <a:spcBef>
                <a:spcPct val="0"/>
              </a:spcBef>
              <a:buFont typeface="Arial" panose="020B0604020202020204" pitchFamily="34" charset="0"/>
              <a:buChar char="•"/>
            </a:pPr>
            <a:r>
              <a:rPr lang="en-US" sz="1600" dirty="0">
                <a:solidFill>
                  <a:schemeClr val="tx1">
                    <a:lumMod val="95000"/>
                    <a:lumOff val="5000"/>
                  </a:schemeClr>
                </a:solidFill>
                <a:latin typeface="+mj-lt"/>
                <a:ea typeface="+mn-lt"/>
                <a:cs typeface="Poppins"/>
              </a:rPr>
              <a:t>Proposed </a:t>
            </a:r>
            <a:r>
              <a:rPr lang="en-US" sz="1600" dirty="0">
                <a:solidFill>
                  <a:schemeClr val="tx1">
                    <a:lumMod val="95000"/>
                    <a:lumOff val="5000"/>
                  </a:schemeClr>
                </a:solidFill>
                <a:latin typeface="+mj-lt"/>
                <a:ea typeface="+mn-lt"/>
                <a:cs typeface="+mn-lt"/>
              </a:rPr>
              <a:t>Solution</a:t>
            </a:r>
            <a:r>
              <a:rPr lang="en-US" sz="1600" dirty="0">
                <a:solidFill>
                  <a:schemeClr val="tx1">
                    <a:lumMod val="95000"/>
                    <a:lumOff val="5000"/>
                  </a:schemeClr>
                </a:solidFill>
                <a:latin typeface="+mj-lt"/>
              </a:rPr>
              <a:t>| </a:t>
            </a:r>
          </a:p>
          <a:p>
            <a:pPr marL="285750" indent="-285750">
              <a:lnSpc>
                <a:spcPts val="1996"/>
              </a:lnSpc>
              <a:spcBef>
                <a:spcPct val="0"/>
              </a:spcBef>
              <a:buFont typeface="Arial" panose="020B0604020202020204" pitchFamily="34" charset="0"/>
              <a:buChar char="•"/>
            </a:pPr>
            <a:r>
              <a:rPr lang="en-US" sz="1600" dirty="0">
                <a:solidFill>
                  <a:schemeClr val="tx1">
                    <a:lumMod val="95000"/>
                    <a:lumOff val="5000"/>
                  </a:schemeClr>
                </a:solidFill>
                <a:latin typeface="+mj-lt"/>
                <a:ea typeface="+mn-lt"/>
                <a:cs typeface="Poppins"/>
              </a:rPr>
              <a:t>Technology Used</a:t>
            </a:r>
            <a:r>
              <a:rPr lang="en-US" sz="1600" dirty="0">
                <a:solidFill>
                  <a:schemeClr val="tx1">
                    <a:lumMod val="95000"/>
                    <a:lumOff val="5000"/>
                  </a:schemeClr>
                </a:solidFill>
                <a:latin typeface="+mj-lt"/>
              </a:rPr>
              <a:t> </a:t>
            </a:r>
          </a:p>
          <a:p>
            <a:pPr marL="285750" indent="-285750">
              <a:lnSpc>
                <a:spcPts val="1996"/>
              </a:lnSpc>
              <a:spcBef>
                <a:spcPct val="0"/>
              </a:spcBef>
              <a:buFont typeface="Arial" panose="020B0604020202020204" pitchFamily="34" charset="0"/>
              <a:buChar char="•"/>
            </a:pPr>
            <a:r>
              <a:rPr lang="en-US" sz="1600" dirty="0">
                <a:solidFill>
                  <a:schemeClr val="tx1">
                    <a:lumMod val="95000"/>
                    <a:lumOff val="5000"/>
                  </a:schemeClr>
                </a:solidFill>
                <a:latin typeface="+mj-lt"/>
              </a:rPr>
              <a:t>Modelling &amp; Results </a:t>
            </a:r>
            <a:endParaRPr lang="en-US" sz="1600" dirty="0">
              <a:solidFill>
                <a:schemeClr val="tx1">
                  <a:lumMod val="95000"/>
                  <a:lumOff val="5000"/>
                </a:schemeClr>
              </a:solidFill>
              <a:latin typeface="+mj-lt"/>
              <a:ea typeface="+mn-lt"/>
              <a:cs typeface="+mn-lt"/>
            </a:endParaRPr>
          </a:p>
          <a:p>
            <a:pPr marL="285750" indent="-285750">
              <a:lnSpc>
                <a:spcPts val="1996"/>
              </a:lnSpc>
              <a:spcBef>
                <a:spcPct val="0"/>
              </a:spcBef>
              <a:buFont typeface="Arial" panose="020B0604020202020204" pitchFamily="34" charset="0"/>
              <a:buChar char="•"/>
            </a:pPr>
            <a:r>
              <a:rPr lang="en-US" sz="1600" dirty="0">
                <a:solidFill>
                  <a:schemeClr val="tx1">
                    <a:lumMod val="95000"/>
                    <a:lumOff val="5000"/>
                  </a:schemeClr>
                </a:solidFill>
                <a:latin typeface="+mj-lt"/>
                <a:ea typeface="+mn-lt"/>
                <a:cs typeface="+mn-lt"/>
              </a:rPr>
              <a:t>Conclusion </a:t>
            </a:r>
            <a:endParaRPr lang="en-US" sz="1600" dirty="0">
              <a:solidFill>
                <a:schemeClr val="tx1">
                  <a:lumMod val="95000"/>
                  <a:lumOff val="5000"/>
                </a:schemeClr>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chemeClr val="tx2">
                    <a:lumMod val="10000"/>
                  </a:schemeClr>
                </a:solidFill>
              </a:rPr>
              <a:t>Abstract</a:t>
            </a:r>
            <a:endParaRPr lang="en-IN" sz="2400" dirty="0">
              <a:solidFill>
                <a:schemeClr val="tx2">
                  <a:lumMod val="10000"/>
                </a:schemeClr>
              </a:solidFill>
            </a:endParaRPr>
          </a:p>
        </p:txBody>
      </p:sp>
      <p:sp>
        <p:nvSpPr>
          <p:cNvPr id="9" name="Rectangle 5">
            <a:extLst>
              <a:ext uri="{FF2B5EF4-FFF2-40B4-BE49-F238E27FC236}">
                <a16:creationId xmlns:a16="http://schemas.microsoft.com/office/drawing/2014/main" id="{6E8BE8F3-4526-BBCE-1DEB-F7B39B438D5A}"/>
              </a:ext>
            </a:extLst>
          </p:cNvPr>
          <p:cNvSpPr>
            <a:spLocks noChangeArrowheads="1"/>
          </p:cNvSpPr>
          <p:nvPr/>
        </p:nvSpPr>
        <p:spPr bwMode="auto">
          <a:xfrm>
            <a:off x="350520" y="1145311"/>
            <a:ext cx="886663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introduces a voting application, a user-friendly voting application built on the Django framework.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Designed to streamline the voting process, this application offers a straightforward interface for voters to cast their ballots securely from anywhere.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Leveraging Django's capabilities, the application ensures smooth authentication, efficient database management, and dynamic web functionality.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Administrators can easily oversee elections, monitor voter activity, and generate insightful reports. With a focus on user accessibility and data security.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F00A0D23-3AC3-3873-863D-AB2FDEEC32E6}"/>
              </a:ext>
            </a:extLst>
          </p:cNvPr>
          <p:cNvSpPr>
            <a:spLocks noChangeArrowheads="1"/>
          </p:cNvSpPr>
          <p:nvPr/>
        </p:nvSpPr>
        <p:spPr bwMode="auto">
          <a:xfrm>
            <a:off x="350520" y="2420033"/>
            <a:ext cx="9382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802364" cy="58339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chemeClr val="tx2">
                    <a:lumMod val="10000"/>
                  </a:schemeClr>
                </a:solidFill>
              </a:rPr>
              <a:t>Problem Statement</a:t>
            </a:r>
            <a:endParaRPr lang="en-IN" sz="2000" dirty="0">
              <a:solidFill>
                <a:schemeClr val="tx2">
                  <a:lumMod val="10000"/>
                </a:schemeClr>
              </a:solidFill>
            </a:endParaRPr>
          </a:p>
        </p:txBody>
      </p: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D6CCD66C-3020-9DD6-E808-3B39682776E9}"/>
              </a:ext>
            </a:extLst>
          </p:cNvPr>
          <p:cNvSpPr txBox="1"/>
          <p:nvPr/>
        </p:nvSpPr>
        <p:spPr>
          <a:xfrm>
            <a:off x="138652" y="957739"/>
            <a:ext cx="9019639" cy="4185761"/>
          </a:xfrm>
          <a:prstGeom prst="rect">
            <a:avLst/>
          </a:prstGeom>
          <a:noFill/>
        </p:spPr>
        <p:txBody>
          <a:bodyPr wrap="square">
            <a:spAutoFit/>
          </a:bodyPr>
          <a:lstStyle/>
          <a:p>
            <a:endParaRPr lang="en-IN" dirty="0"/>
          </a:p>
          <a:p>
            <a:r>
              <a:rPr lang="en-IN" dirty="0"/>
              <a:t>The traditional methods of voting, like paper ballots or in-person voting, present challenges such as accessibility issues for people with disabilities, geographical constraints, and concerns about security and efficiency. Moreover, the COVID-19 pandemic highlighted the need for remote voting options to ensure public safety during elections.</a:t>
            </a:r>
          </a:p>
          <a:p>
            <a:endParaRPr lang="en-IN" dirty="0"/>
          </a:p>
          <a:p>
            <a:r>
              <a:rPr lang="en-IN" dirty="0"/>
              <a:t>Usability: The success of the application depends on its ease of use. It should guide users through the voting process clearly and provide helpful feedback to prevent errors.</a:t>
            </a:r>
          </a:p>
          <a:p>
            <a:endParaRPr lang="en-IN" dirty="0"/>
          </a:p>
          <a:p>
            <a:r>
              <a:rPr lang="en-IN" dirty="0"/>
              <a:t>Scalability: The application needs to handle a large number of users and concurrent voting sessions without performance issues. It should also support various types of elections.</a:t>
            </a:r>
          </a:p>
          <a:p>
            <a:endParaRPr lang="en-IN" dirty="0"/>
          </a:p>
          <a:p>
            <a:r>
              <a:rPr lang="en-IN" dirty="0"/>
              <a:t>By addressing these challenges, the voting web application aims to modernize voting, encourage democratic participation, and uphold transparency and fairness in elections.</a:t>
            </a:r>
          </a:p>
          <a:p>
            <a:endParaRPr lang="en-IN" dirty="0"/>
          </a:p>
          <a:p>
            <a:r>
              <a:rPr lang="en-IN" dirty="0"/>
              <a:t>With a user-friendly interface accessible to all, stringent security measures ensuring the integrity of the process, and scalability to handle large volumes of users, the application aims to overcome the limitations of traditional voting methods. Ultimately, this project strives to enhance the democratic process by making voting more convenient, inclusive, and trustworthy for citizens.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90261" y="76893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chemeClr val="tx1">
                    <a:lumMod val="95000"/>
                    <a:lumOff val="5000"/>
                  </a:schemeClr>
                </a:solidFill>
              </a:rPr>
              <a:t>Project Overview</a:t>
            </a:r>
            <a:endParaRPr lang="en-IN" sz="2000" dirty="0">
              <a:solidFill>
                <a:schemeClr val="tx1">
                  <a:lumMod val="95000"/>
                  <a:lumOff val="5000"/>
                </a:schemeClr>
              </a:solidFill>
            </a:endParaRPr>
          </a:p>
        </p:txBody>
      </p:sp>
      <p:sp>
        <p:nvSpPr>
          <p:cNvPr id="8" name="TextBox 7">
            <a:extLst>
              <a:ext uri="{FF2B5EF4-FFF2-40B4-BE49-F238E27FC236}">
                <a16:creationId xmlns:a16="http://schemas.microsoft.com/office/drawing/2014/main" id="{463933A2-FBFD-9257-063A-56C605F95FCA}"/>
              </a:ext>
            </a:extLst>
          </p:cNvPr>
          <p:cNvSpPr txBox="1"/>
          <p:nvPr/>
        </p:nvSpPr>
        <p:spPr>
          <a:xfrm>
            <a:off x="259689" y="1354108"/>
            <a:ext cx="8624621" cy="1077218"/>
          </a:xfrm>
          <a:prstGeom prst="rect">
            <a:avLst/>
          </a:prstGeom>
          <a:noFill/>
        </p:spPr>
        <p:txBody>
          <a:bodyPr wrap="square">
            <a:spAutoFit/>
          </a:bodyPr>
          <a:lstStyle/>
          <a:p>
            <a:pPr marL="285750" indent="-285750">
              <a:buFont typeface="Arial" panose="020B0604020202020204" pitchFamily="34" charset="0"/>
              <a:buChar char="•"/>
            </a:pPr>
            <a:r>
              <a:rPr lang="en-US" sz="1600" b="0" i="0" dirty="0">
                <a:solidFill>
                  <a:srgbClr val="0D0D0D"/>
                </a:solidFill>
                <a:effectLst/>
                <a:highlight>
                  <a:srgbClr val="FFFFFF"/>
                </a:highlight>
                <a:latin typeface="Söhne"/>
              </a:rPr>
              <a:t>The Simple Polling System is designed to facilitate quick and engaging polls on various topics, such as determining the fastest animal. Users can participate by voting for their preferred option as many times as they like. The system features a dynamic web interface built using Django, allowing users to easily access and interact with the polls from any device with an internet connection.</a:t>
            </a:r>
            <a:endParaRPr lang="en-IN" sz="1600" dirty="0"/>
          </a:p>
        </p:txBody>
      </p:sp>
      <p:sp>
        <p:nvSpPr>
          <p:cNvPr id="10" name="TextBox 9">
            <a:extLst>
              <a:ext uri="{FF2B5EF4-FFF2-40B4-BE49-F238E27FC236}">
                <a16:creationId xmlns:a16="http://schemas.microsoft.com/office/drawing/2014/main" id="{B8FA61DA-7FA0-ED9E-FB62-3262AADD4BEF}"/>
              </a:ext>
            </a:extLst>
          </p:cNvPr>
          <p:cNvSpPr txBox="1"/>
          <p:nvPr/>
        </p:nvSpPr>
        <p:spPr>
          <a:xfrm>
            <a:off x="259689" y="2407742"/>
            <a:ext cx="8745659" cy="2308324"/>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0D0D0D"/>
                </a:solidFill>
                <a:effectLst/>
                <a:highlight>
                  <a:srgbClr val="FFFFFF"/>
                </a:highlight>
                <a:latin typeface="Söhne"/>
              </a:rPr>
              <a:t>Poll Creation: Administrators can create new polls with multiple options, including the question "Which is the faster animal?" and choices like "Cheetah," "Peregrine Falcon," "Sailfish," etc.</a:t>
            </a:r>
          </a:p>
          <a:p>
            <a:pPr marL="285750" indent="-285750" algn="l">
              <a:buFont typeface="Arial" panose="020B0604020202020204" pitchFamily="34" charset="0"/>
              <a:buChar char="•"/>
            </a:pPr>
            <a:endParaRPr lang="en-US" sz="1600" b="0" i="0" dirty="0">
              <a:solidFill>
                <a:srgbClr val="0D0D0D"/>
              </a:solidFill>
              <a:effectLst/>
              <a:highlight>
                <a:srgbClr val="FFFFFF"/>
              </a:highlight>
              <a:latin typeface="Söhne"/>
            </a:endParaRPr>
          </a:p>
          <a:p>
            <a:pPr marL="285750" indent="-285750" algn="l">
              <a:buFont typeface="Arial" panose="020B0604020202020204" pitchFamily="34" charset="0"/>
              <a:buChar char="•"/>
            </a:pPr>
            <a:r>
              <a:rPr lang="en-US" sz="1600" b="0" i="0" dirty="0">
                <a:solidFill>
                  <a:srgbClr val="0D0D0D"/>
                </a:solidFill>
                <a:effectLst/>
                <a:highlight>
                  <a:srgbClr val="FFFFFF"/>
                </a:highlight>
                <a:latin typeface="Söhne"/>
              </a:rPr>
              <a:t>User Participation: Users can vote for their preferred option by simply selecting it from the list of choices. They have the flexibility to cast their vote multiple times if desired.</a:t>
            </a:r>
          </a:p>
          <a:p>
            <a:pPr marL="285750" indent="-285750" algn="l">
              <a:buFont typeface="Arial" panose="020B0604020202020204" pitchFamily="34" charset="0"/>
              <a:buChar char="•"/>
            </a:pPr>
            <a:endParaRPr lang="en-US" sz="1600" b="0" i="0" dirty="0">
              <a:solidFill>
                <a:srgbClr val="0D0D0D"/>
              </a:solidFill>
              <a:effectLst/>
              <a:highlight>
                <a:srgbClr val="FFFFFF"/>
              </a:highlight>
              <a:latin typeface="Söhne"/>
            </a:endParaRPr>
          </a:p>
          <a:p>
            <a:pPr marL="285750" indent="-285750" algn="l">
              <a:buFont typeface="Arial" panose="020B0604020202020204" pitchFamily="34" charset="0"/>
              <a:buChar char="•"/>
            </a:pPr>
            <a:r>
              <a:rPr lang="en-US" sz="1600" b="0" i="0" dirty="0">
                <a:solidFill>
                  <a:srgbClr val="0D0D0D"/>
                </a:solidFill>
                <a:effectLst/>
                <a:highlight>
                  <a:srgbClr val="FFFFFF"/>
                </a:highlight>
                <a:latin typeface="Söhne"/>
              </a:rPr>
              <a:t>Real-time Vote Tally: The system provides real-time updates on the number of votes each option receives, allowing users to see which animal is currently leading in the poll.</a:t>
            </a:r>
          </a:p>
          <a:p>
            <a:pPr algn="l"/>
            <a:endParaRPr lang="en-US" sz="16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chemeClr val="tx2">
                    <a:lumMod val="10000"/>
                  </a:schemeClr>
                </a:solidFill>
              </a:rPr>
              <a:t>Proposed Solution</a:t>
            </a:r>
            <a:endParaRPr lang="en-IN" sz="2000" dirty="0">
              <a:solidFill>
                <a:schemeClr val="tx2">
                  <a:lumMod val="10000"/>
                </a:schemeClr>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6867BF95-1312-044E-EBE3-1140D022082A}"/>
              </a:ext>
            </a:extLst>
          </p:cNvPr>
          <p:cNvSpPr txBox="1"/>
          <p:nvPr/>
        </p:nvSpPr>
        <p:spPr>
          <a:xfrm>
            <a:off x="199628" y="1102220"/>
            <a:ext cx="8258861" cy="3693319"/>
          </a:xfrm>
          <a:prstGeom prst="rect">
            <a:avLst/>
          </a:prstGeom>
          <a:noFill/>
        </p:spPr>
        <p:txBody>
          <a:bodyPr wrap="square">
            <a:spAutoFit/>
          </a:bodyPr>
          <a:lstStyle/>
          <a:p>
            <a:pPr marL="285750" indent="-285750">
              <a:buFont typeface="Arial" panose="020B0604020202020204" pitchFamily="34" charset="0"/>
              <a:buChar char="•"/>
            </a:pPr>
            <a:r>
              <a:rPr lang="en-US" sz="1800" b="0" i="0" dirty="0">
                <a:solidFill>
                  <a:srgbClr val="0D0D0D"/>
                </a:solidFill>
                <a:effectLst/>
                <a:highlight>
                  <a:srgbClr val="FFFFFF"/>
                </a:highlight>
                <a:latin typeface="Söhne"/>
              </a:rPr>
              <a:t>The Simple Polling System will be developed using Django, featuring a user-friendly web interface for conducting polls on topics like the fastest animal. </a:t>
            </a:r>
          </a:p>
          <a:p>
            <a:pPr marL="285750" indent="-285750">
              <a:buFont typeface="Arial" panose="020B0604020202020204" pitchFamily="34" charset="0"/>
              <a:buChar char="•"/>
            </a:pPr>
            <a:endParaRPr lang="en-US" sz="1800" dirty="0">
              <a:solidFill>
                <a:srgbClr val="0D0D0D"/>
              </a:solidFill>
              <a:highlight>
                <a:srgbClr val="FFFFFF"/>
              </a:highlight>
              <a:latin typeface="Söhne"/>
            </a:endParaRPr>
          </a:p>
          <a:p>
            <a:pPr marL="285750" indent="-285750">
              <a:buFont typeface="Arial" panose="020B0604020202020204" pitchFamily="34" charset="0"/>
              <a:buChar char="•"/>
            </a:pPr>
            <a:r>
              <a:rPr lang="en-US" sz="1800" b="0" i="0" dirty="0">
                <a:solidFill>
                  <a:srgbClr val="0D0D0D"/>
                </a:solidFill>
                <a:effectLst/>
                <a:highlight>
                  <a:srgbClr val="FFFFFF"/>
                </a:highlight>
                <a:latin typeface="Söhne"/>
              </a:rPr>
              <a:t>Administrators can create, edit, and delete polls via the Django admin panel. Users can vote multiple times for their preferred option without restrictions. </a:t>
            </a:r>
          </a:p>
          <a:p>
            <a:pPr marL="285750" indent="-285750">
              <a:buFont typeface="Arial" panose="020B0604020202020204" pitchFamily="34" charset="0"/>
              <a:buChar char="•"/>
            </a:pPr>
            <a:endParaRPr lang="en-US" sz="1800" dirty="0">
              <a:solidFill>
                <a:srgbClr val="0D0D0D"/>
              </a:solidFill>
              <a:highlight>
                <a:srgbClr val="FFFFFF"/>
              </a:highlight>
              <a:latin typeface="Söhne"/>
            </a:endParaRPr>
          </a:p>
          <a:p>
            <a:pPr marL="285750" indent="-285750">
              <a:buFont typeface="Arial" panose="020B0604020202020204" pitchFamily="34" charset="0"/>
              <a:buChar char="•"/>
            </a:pPr>
            <a:r>
              <a:rPr lang="en-US" sz="1800" b="0" i="0" dirty="0">
                <a:solidFill>
                  <a:srgbClr val="0D0D0D"/>
                </a:solidFill>
                <a:effectLst/>
                <a:highlight>
                  <a:srgbClr val="FFFFFF"/>
                </a:highlight>
                <a:latin typeface="Söhne"/>
              </a:rPr>
              <a:t>Real-time vote tallies will be displayed, with dedicated pages showcasing the option with the highest and minimum votes. Security measures will include protection against SQL injection and CSRF attacks. </a:t>
            </a:r>
          </a:p>
          <a:p>
            <a:pPr marL="285750" indent="-285750">
              <a:buFont typeface="Arial" panose="020B0604020202020204" pitchFamily="34" charset="0"/>
              <a:buChar char="•"/>
            </a:pPr>
            <a:endParaRPr lang="en-US" sz="1800" dirty="0">
              <a:solidFill>
                <a:srgbClr val="0D0D0D"/>
              </a:solidFill>
              <a:highlight>
                <a:srgbClr val="FFFFFF"/>
              </a:highlight>
              <a:latin typeface="Söhne"/>
            </a:endParaRPr>
          </a:p>
          <a:p>
            <a:pPr marL="285750" indent="-285750">
              <a:buFont typeface="Arial" panose="020B0604020202020204" pitchFamily="34" charset="0"/>
              <a:buChar char="•"/>
            </a:pPr>
            <a:r>
              <a:rPr lang="en-US" sz="1800" b="0" i="0" dirty="0">
                <a:solidFill>
                  <a:srgbClr val="0D0D0D"/>
                </a:solidFill>
                <a:effectLst/>
                <a:highlight>
                  <a:srgbClr val="FFFFFF"/>
                </a:highlight>
                <a:latin typeface="Söhne"/>
              </a:rPr>
              <a:t>By leveraging Django's features, the system will offer scalability, security, and simplicity, fostering user engagement and providing valuable insights into popular opinions.</a:t>
            </a:r>
            <a:endParaRPr lang="en-IN" sz="18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Rectangle 1">
            <a:extLst>
              <a:ext uri="{FF2B5EF4-FFF2-40B4-BE49-F238E27FC236}">
                <a16:creationId xmlns:a16="http://schemas.microsoft.com/office/drawing/2014/main" id="{5BB07CB5-EAC1-AADE-0D35-F86065DC4092}"/>
              </a:ext>
            </a:extLst>
          </p:cNvPr>
          <p:cNvSpPr>
            <a:spLocks noChangeArrowheads="1"/>
          </p:cNvSpPr>
          <p:nvPr/>
        </p:nvSpPr>
        <p:spPr bwMode="auto">
          <a:xfrm>
            <a:off x="246221" y="660067"/>
            <a:ext cx="8651558"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User Engagement</a:t>
            </a:r>
            <a:r>
              <a:rPr kumimoji="0" lang="en-US" altLang="en-US" sz="1800" b="0" i="0" u="none" strike="noStrike" cap="none" normalizeH="0" baseline="0" dirty="0">
                <a:ln>
                  <a:noFill/>
                </a:ln>
                <a:solidFill>
                  <a:schemeClr val="tx1"/>
                </a:solidFill>
                <a:effectLst/>
                <a:latin typeface="Arial" panose="020B0604020202020204" pitchFamily="34" charset="0"/>
              </a:rPr>
              <a:t>: The system encourages active participation through its intuitive interface and repeat voting feature, fostering engagement and interaction among users.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Real-time Insights</a:t>
            </a:r>
            <a:r>
              <a:rPr kumimoji="0" lang="en-US" altLang="en-US" sz="1800" b="0" i="0" u="none" strike="noStrike" cap="none" normalizeH="0" baseline="0" dirty="0">
                <a:ln>
                  <a:noFill/>
                </a:ln>
                <a:solidFill>
                  <a:schemeClr val="tx1"/>
                </a:solidFill>
                <a:effectLst/>
                <a:latin typeface="Arial" panose="020B0604020202020204" pitchFamily="34" charset="0"/>
              </a:rPr>
              <a:t>: Users can see real-time updates on vote tallies, providing immediate insights into popular opinions and preferences on various topics.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a:t>
            </a:r>
            <a:r>
              <a:rPr kumimoji="0" lang="en-US" altLang="en-US" sz="1800" b="0" i="0" u="none" strike="noStrike" cap="none" normalizeH="0" baseline="0" dirty="0">
                <a:ln>
                  <a:noFill/>
                </a:ln>
                <a:solidFill>
                  <a:schemeClr val="tx1"/>
                </a:solidFill>
                <a:effectLst/>
                <a:latin typeface="Arial" panose="020B0604020202020204" pitchFamily="34" charset="0"/>
              </a:rPr>
              <a:t>: Built on the Django framework, the system is scalable and can accommodate a growing number of users and polls without compromising performance.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Ease of Use</a:t>
            </a:r>
            <a:r>
              <a:rPr kumimoji="0" lang="en-US" altLang="en-US" sz="1800" b="0" i="0" u="none" strike="noStrike" cap="none" normalizeH="0" baseline="0" dirty="0">
                <a:ln>
                  <a:noFill/>
                </a:ln>
                <a:solidFill>
                  <a:schemeClr val="tx1"/>
                </a:solidFill>
                <a:effectLst/>
                <a:latin typeface="Arial" panose="020B0604020202020204" pitchFamily="34" charset="0"/>
              </a:rPr>
              <a:t>: Both administrators and users benefit from the system's user-friendly interface and straightforward functionality, enhancing usability and accessibility.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Flexibility</a:t>
            </a:r>
            <a:r>
              <a:rPr kumimoji="0" lang="en-US" altLang="en-US" sz="1800" b="0" i="0" u="none" strike="noStrike" cap="none" normalizeH="0" baseline="0" dirty="0">
                <a:ln>
                  <a:noFill/>
                </a:ln>
                <a:solidFill>
                  <a:schemeClr val="tx1"/>
                </a:solidFill>
                <a:effectLst/>
                <a:latin typeface="Arial" panose="020B0604020202020204" pitchFamily="34" charset="0"/>
              </a:rPr>
              <a:t>: Administrators have the flexibility to create, edit, and delete polls as needed, allowing for customization and adaptation to changing requirements or topics of interest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2FAB3458-EED2-EB2E-3F67-F95432BE8414}"/>
              </a:ext>
            </a:extLst>
          </p:cNvPr>
          <p:cNvSpPr>
            <a:spLocks noChangeArrowheads="1"/>
          </p:cNvSpPr>
          <p:nvPr/>
        </p:nvSpPr>
        <p:spPr bwMode="auto">
          <a:xfrm>
            <a:off x="0" y="0"/>
            <a:ext cx="6191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TextBox 5">
            <a:extLst>
              <a:ext uri="{FF2B5EF4-FFF2-40B4-BE49-F238E27FC236}">
                <a16:creationId xmlns:a16="http://schemas.microsoft.com/office/drawing/2014/main" id="{03760815-4308-F260-6AE6-E7D4CA693B3F}"/>
              </a:ext>
            </a:extLst>
          </p:cNvPr>
          <p:cNvSpPr txBox="1"/>
          <p:nvPr/>
        </p:nvSpPr>
        <p:spPr>
          <a:xfrm>
            <a:off x="167913" y="742792"/>
            <a:ext cx="8478317" cy="3970318"/>
          </a:xfrm>
          <a:prstGeom prst="rect">
            <a:avLst/>
          </a:prstGeom>
          <a:noFill/>
        </p:spPr>
        <p:txBody>
          <a:bodyPr wrap="square">
            <a:spAutoFit/>
          </a:bodyPr>
          <a:lstStyle/>
          <a:p>
            <a:pPr algn="l">
              <a:buFont typeface="+mj-lt"/>
              <a:buAutoNum type="arabicPeriod"/>
            </a:pPr>
            <a:r>
              <a:rPr lang="en-US" sz="1800" b="1" i="0" dirty="0">
                <a:solidFill>
                  <a:srgbClr val="0D0D0D"/>
                </a:solidFill>
                <a:effectLst/>
                <a:highlight>
                  <a:srgbClr val="FFFFFF"/>
                </a:highlight>
                <a:latin typeface="Söhne"/>
              </a:rPr>
              <a:t>Vulnerability to Manipulation</a:t>
            </a:r>
            <a:r>
              <a:rPr lang="en-US" sz="1800" b="0" i="0" dirty="0">
                <a:solidFill>
                  <a:srgbClr val="0D0D0D"/>
                </a:solidFill>
                <a:effectLst/>
                <a:highlight>
                  <a:srgbClr val="FFFFFF"/>
                </a:highlight>
                <a:latin typeface="Söhne"/>
              </a:rPr>
              <a:t>: Lack of restrictions on repeat voting may lead to manipulation or bias in poll results.</a:t>
            </a:r>
          </a:p>
          <a:p>
            <a:pPr algn="l">
              <a:buFont typeface="+mj-lt"/>
              <a:buAutoNum type="arabicPeriod"/>
            </a:pPr>
            <a:endParaRPr lang="en-US" sz="1800" b="0" i="0" dirty="0">
              <a:solidFill>
                <a:srgbClr val="0D0D0D"/>
              </a:solidFill>
              <a:effectLst/>
              <a:highlight>
                <a:srgbClr val="FFFFFF"/>
              </a:highlight>
              <a:latin typeface="Söhne"/>
            </a:endParaRPr>
          </a:p>
          <a:p>
            <a:pPr algn="l">
              <a:buFont typeface="+mj-lt"/>
              <a:buAutoNum type="arabicPeriod"/>
            </a:pPr>
            <a:r>
              <a:rPr lang="en-US" sz="1800" b="1" i="0" dirty="0">
                <a:solidFill>
                  <a:srgbClr val="0D0D0D"/>
                </a:solidFill>
                <a:effectLst/>
                <a:highlight>
                  <a:srgbClr val="FFFFFF"/>
                </a:highlight>
                <a:latin typeface="Söhne"/>
              </a:rPr>
              <a:t>Limited Authentication</a:t>
            </a:r>
            <a:r>
              <a:rPr lang="en-US" sz="1800" b="0" i="0" dirty="0">
                <a:solidFill>
                  <a:srgbClr val="0D0D0D"/>
                </a:solidFill>
                <a:effectLst/>
                <a:highlight>
                  <a:srgbClr val="FFFFFF"/>
                </a:highlight>
                <a:latin typeface="Söhne"/>
              </a:rPr>
              <a:t>: The system lacks user authentication, potentially allowing for impersonation or misuse.</a:t>
            </a:r>
          </a:p>
          <a:p>
            <a:pPr algn="l">
              <a:buFont typeface="+mj-lt"/>
              <a:buAutoNum type="arabicPeriod"/>
            </a:pPr>
            <a:endParaRPr lang="en-US" sz="1800" b="0" i="0" dirty="0">
              <a:solidFill>
                <a:srgbClr val="0D0D0D"/>
              </a:solidFill>
              <a:effectLst/>
              <a:highlight>
                <a:srgbClr val="FFFFFF"/>
              </a:highlight>
              <a:latin typeface="Söhne"/>
            </a:endParaRPr>
          </a:p>
          <a:p>
            <a:pPr algn="l">
              <a:buFont typeface="+mj-lt"/>
              <a:buAutoNum type="arabicPeriod"/>
            </a:pPr>
            <a:r>
              <a:rPr lang="en-US" sz="1800" b="1" i="0" dirty="0">
                <a:solidFill>
                  <a:srgbClr val="0D0D0D"/>
                </a:solidFill>
                <a:effectLst/>
                <a:highlight>
                  <a:srgbClr val="FFFFFF"/>
                </a:highlight>
                <a:latin typeface="Söhne"/>
              </a:rPr>
              <a:t>Accuracy Concerns</a:t>
            </a:r>
            <a:r>
              <a:rPr lang="en-US" sz="1800" b="0" i="0" dirty="0">
                <a:solidFill>
                  <a:srgbClr val="0D0D0D"/>
                </a:solidFill>
                <a:effectLst/>
                <a:highlight>
                  <a:srgbClr val="FFFFFF"/>
                </a:highlight>
                <a:latin typeface="Söhne"/>
              </a:rPr>
              <a:t>: Without measures to verify the identity of voters, the accuracy and reliability of poll results may be compromised.</a:t>
            </a:r>
          </a:p>
          <a:p>
            <a:pPr algn="l">
              <a:buFont typeface="+mj-lt"/>
              <a:buAutoNum type="arabicPeriod"/>
            </a:pPr>
            <a:endParaRPr lang="en-US" sz="1800" b="0" i="0" dirty="0">
              <a:solidFill>
                <a:srgbClr val="0D0D0D"/>
              </a:solidFill>
              <a:effectLst/>
              <a:highlight>
                <a:srgbClr val="FFFFFF"/>
              </a:highlight>
              <a:latin typeface="Söhne"/>
            </a:endParaRPr>
          </a:p>
          <a:p>
            <a:pPr algn="l">
              <a:buFont typeface="+mj-lt"/>
              <a:buAutoNum type="arabicPeriod"/>
            </a:pPr>
            <a:r>
              <a:rPr lang="en-US" sz="1800" b="1" i="0" dirty="0">
                <a:solidFill>
                  <a:srgbClr val="0D0D0D"/>
                </a:solidFill>
                <a:effectLst/>
                <a:highlight>
                  <a:srgbClr val="FFFFFF"/>
                </a:highlight>
                <a:latin typeface="Söhne"/>
              </a:rPr>
              <a:t>Potential for Bias</a:t>
            </a:r>
            <a:r>
              <a:rPr lang="en-US" sz="1800" b="0" i="0" dirty="0">
                <a:solidFill>
                  <a:srgbClr val="0D0D0D"/>
                </a:solidFill>
                <a:effectLst/>
                <a:highlight>
                  <a:srgbClr val="FFFFFF"/>
                </a:highlight>
                <a:latin typeface="Söhne"/>
              </a:rPr>
              <a:t>: User engagement may be skewed towards certain demographics or groups, resulting in biased outcomes.</a:t>
            </a:r>
          </a:p>
          <a:p>
            <a:pPr algn="l">
              <a:buFont typeface="+mj-lt"/>
              <a:buAutoNum type="arabicPeriod"/>
            </a:pPr>
            <a:endParaRPr lang="en-US" sz="1800" b="0" i="0" dirty="0">
              <a:solidFill>
                <a:srgbClr val="0D0D0D"/>
              </a:solidFill>
              <a:effectLst/>
              <a:highlight>
                <a:srgbClr val="FFFFFF"/>
              </a:highlight>
              <a:latin typeface="Söhne"/>
            </a:endParaRPr>
          </a:p>
          <a:p>
            <a:pPr algn="l">
              <a:buFont typeface="+mj-lt"/>
              <a:buAutoNum type="arabicPeriod"/>
            </a:pPr>
            <a:r>
              <a:rPr lang="en-US" sz="1800" b="1" i="0" dirty="0">
                <a:solidFill>
                  <a:srgbClr val="0D0D0D"/>
                </a:solidFill>
                <a:effectLst/>
                <a:highlight>
                  <a:srgbClr val="FFFFFF"/>
                </a:highlight>
                <a:latin typeface="Söhne"/>
              </a:rPr>
              <a:t>Overwhelming Response</a:t>
            </a:r>
            <a:r>
              <a:rPr lang="en-US" sz="1800" b="0" i="0" dirty="0">
                <a:solidFill>
                  <a:srgbClr val="0D0D0D"/>
                </a:solidFill>
                <a:effectLst/>
                <a:highlight>
                  <a:srgbClr val="FFFFFF"/>
                </a:highlight>
                <a:latin typeface="Söhne"/>
              </a:rPr>
              <a:t>: A high volume of repeat votes could overwhelm the system and skew results, impacting the credibility of the polls.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chemeClr val="tx2">
                    <a:lumMod val="10000"/>
                  </a:schemeClr>
                </a:solidFill>
              </a:rPr>
              <a:t>Technology Used</a:t>
            </a:r>
            <a:endParaRPr lang="en-IN" sz="1800" dirty="0">
              <a:solidFill>
                <a:schemeClr val="tx2">
                  <a:lumMod val="10000"/>
                </a:schemeClr>
              </a:solidFill>
            </a:endParaRPr>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3281793289"/>
              </p:ext>
            </p:extLst>
          </p:nvPr>
        </p:nvGraphicFramePr>
        <p:xfrm>
          <a:off x="0" y="125222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666CD06B-E36F-59CB-3197-6F9AEE062F28}"/>
              </a:ext>
            </a:extLst>
          </p:cNvPr>
          <p:cNvPicPr>
            <a:picLocks noChangeAspect="1"/>
          </p:cNvPicPr>
          <p:nvPr/>
        </p:nvPicPr>
        <p:blipFill>
          <a:blip r:embed="rId8"/>
          <a:stretch>
            <a:fillRect/>
          </a:stretch>
        </p:blipFill>
        <p:spPr>
          <a:xfrm>
            <a:off x="4572000" y="1441410"/>
            <a:ext cx="4354034" cy="2449870"/>
          </a:xfrm>
          <a:prstGeom prst="rect">
            <a:avLst/>
          </a:prstGeom>
        </p:spPr>
      </p:pic>
      <p:pic>
        <p:nvPicPr>
          <p:cNvPr id="10" name="Picture 9">
            <a:extLst>
              <a:ext uri="{FF2B5EF4-FFF2-40B4-BE49-F238E27FC236}">
                <a16:creationId xmlns:a16="http://schemas.microsoft.com/office/drawing/2014/main" id="{150A4126-3364-ACB1-1015-2B65FF5D8FD7}"/>
              </a:ext>
            </a:extLst>
          </p:cNvPr>
          <p:cNvPicPr>
            <a:picLocks noChangeAspect="1"/>
          </p:cNvPicPr>
          <p:nvPr/>
        </p:nvPicPr>
        <p:blipFill>
          <a:blip r:embed="rId9"/>
          <a:stretch>
            <a:fillRect/>
          </a:stretch>
        </p:blipFill>
        <p:spPr>
          <a:xfrm>
            <a:off x="277067" y="1461308"/>
            <a:ext cx="3779918" cy="2424251"/>
          </a:xfrm>
          <a:prstGeom prst="rect">
            <a:avLst/>
          </a:prstGeom>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TM03457485[[fn=Mesh]]</Template>
  <TotalTime>354</TotalTime>
  <Words>1398</Words>
  <Application>Microsoft Office PowerPoint</Application>
  <PresentationFormat>On-screen Show (16:9)</PresentationFormat>
  <Paragraphs>111</Paragraphs>
  <Slides>18</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4" baseType="lpstr">
      <vt:lpstr>Arial</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                        </vt:lpstr>
      <vt:lpstr>ADMIN PAGE</vt:lpstr>
      <vt:lpstr>HOME PAGE</vt:lpstr>
      <vt:lpstr>PowerPoint Presentation</vt:lpstr>
      <vt:lpstr>About-Us-Page</vt:lpstr>
      <vt:lpstr>Service-Page</vt:lpstr>
      <vt:lpstr>Future Enhancements: </vt:lpstr>
      <vt:lpstr>Conclusion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Sham Suresh S</cp:lastModifiedBy>
  <cp:revision>16</cp:revision>
  <dcterms:modified xsi:type="dcterms:W3CDTF">2024-04-27T08:53:47Z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