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3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0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5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4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0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4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2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4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2" name="Picture 4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3" name="Rectangle 4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5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21076-5145-4E4B-84FF-FB619130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" y="4876800"/>
            <a:ext cx="11714470" cy="121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2400" cap="all" spc="120" baseline="0" dirty="0">
                <a:effectLst/>
              </a:rPr>
              <a:t>Data science</a:t>
            </a:r>
            <a:br>
              <a:rPr lang="en-US" sz="2400" cap="all" spc="120" baseline="0" dirty="0">
                <a:effectLst/>
              </a:rPr>
            </a:br>
            <a:br>
              <a:rPr lang="en-US" sz="2400" cap="all" spc="120" baseline="0" dirty="0">
                <a:effectLst/>
              </a:rPr>
            </a:br>
            <a:r>
              <a:rPr lang="en-US" sz="2400" cap="all" spc="120" baseline="0" dirty="0">
                <a:effectLst/>
              </a:rPr>
              <a:t>E-retail factors for customer activation and retention: </a:t>
            </a:r>
            <a:br>
              <a:rPr lang="en-US" sz="2400" cap="all" spc="120" baseline="0" dirty="0">
                <a:effectLst/>
              </a:rPr>
            </a:br>
            <a:r>
              <a:rPr lang="en-US" sz="2400" cap="all" spc="120" baseline="0" dirty="0">
                <a:effectLst/>
              </a:rPr>
              <a:t>A case study from Indian e-commerce customers</a:t>
            </a:r>
            <a:endParaRPr lang="en-US" sz="2400" cap="all" spc="120" baseline="0" dirty="0"/>
          </a:p>
        </p:txBody>
      </p:sp>
      <p:pic>
        <p:nvPicPr>
          <p:cNvPr id="39" name="Picture 3" descr="Line graph and numbers">
            <a:extLst>
              <a:ext uri="{FF2B5EF4-FFF2-40B4-BE49-F238E27FC236}">
                <a16:creationId xmlns:a16="http://schemas.microsoft.com/office/drawing/2014/main" id="{509C57AC-383F-407A-ABAC-182640B29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" r="4324"/>
          <a:stretch/>
        </p:blipFill>
        <p:spPr>
          <a:xfrm>
            <a:off x="684178" y="396939"/>
            <a:ext cx="5199359" cy="38702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99D18B7-D775-4F1A-852D-0CDA9D99A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0" y="399684"/>
            <a:ext cx="4800600" cy="3867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ffectLst/>
              </a:rPr>
              <a:t>Submitted by: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ffectLst/>
              </a:rPr>
              <a:t>KUMAR GOURABH 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ffectLst/>
              </a:rPr>
              <a:t>(kumargourabh94@gmail.com)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3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586E-75FF-43C7-BDD4-13700468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	Descriptive Stats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8CDD-EB2B-45F4-8A26-FC6D5DE3797B}"/>
              </a:ext>
            </a:extLst>
          </p:cNvPr>
          <p:cNvSpPr txBox="1"/>
          <p:nvPr/>
        </p:nvSpPr>
        <p:spPr>
          <a:xfrm>
            <a:off x="1772238" y="1404594"/>
            <a:ext cx="10162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8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there are a huge number of features, it makes sense to divide the data into these categories: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FC3F9-CADE-44CA-B8A2-1590A95C66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3146" y="2208543"/>
            <a:ext cx="4930140" cy="1950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8FCBF-C981-4220-8B5C-47F4E891B09F}"/>
              </a:ext>
            </a:extLst>
          </p:cNvPr>
          <p:cNvSpPr txBox="1"/>
          <p:nvPr/>
        </p:nvSpPr>
        <p:spPr>
          <a:xfrm>
            <a:off x="7075134" y="2208543"/>
            <a:ext cx="4278666" cy="423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categorical_columns</a:t>
            </a:r>
            <a:r>
              <a:rPr lang="en-IN" sz="1800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This will contain demographic features and other person specific features like age, gender, browser]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rating_columns</a:t>
            </a:r>
            <a:r>
              <a:rPr lang="en-IN" sz="1800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This will contain all questions which have answers in the form of (Agree, Strongly Agree, Indifferent etc.)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ecommerce_columns</a:t>
            </a:r>
            <a:r>
              <a:rPr lang="en-IN" sz="1800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This will contain all questions which have answers in the form of (amazon, </a:t>
            </a:r>
            <a:r>
              <a:rPr lang="en-IN" sz="180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IN" sz="18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IN" sz="18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etc.)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5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925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190499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4B41B-033D-4A35-B89A-23B82A45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7" y="294672"/>
            <a:ext cx="10217090" cy="11874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/>
              <a:t>Let's have a look at the overall demographics of </a:t>
            </a:r>
            <a:br>
              <a:rPr lang="en-US" sz="2400" dirty="0"/>
            </a:br>
            <a:r>
              <a:rPr lang="en-US" sz="2400" dirty="0"/>
              <a:t>the collected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342AD-38C8-44B3-89D0-F0228E6AE3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49055" y="3651158"/>
            <a:ext cx="3772516" cy="302741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5E94FE-BC57-424E-8FDA-C1C79CC164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249055" y="237709"/>
            <a:ext cx="3939897" cy="3340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E7FCB6-95D9-4902-BFE2-023CDB26AF8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7270"/>
            <a:ext cx="8170130" cy="302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5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F239481-F4AB-4726-947E-3E9FC8B726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760733"/>
            <a:ext cx="4824998" cy="201443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C57F824D-9E3F-4C20-B112-9704278047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23536" y="736463"/>
            <a:ext cx="4824995" cy="2038561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B992BD-87FF-4529-942E-D18C2622F2F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4716663"/>
            <a:ext cx="2634207" cy="1145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A1F31-31F3-4DB0-9F00-41556A0F0F7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80330" y="3996964"/>
            <a:ext cx="4173070" cy="1773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1D33D2-D39E-41BF-8C45-F6A302C3837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874064" y="4692750"/>
            <a:ext cx="2674468" cy="1150021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D157F2A1-FDC5-4D04-A045-A6F76659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881" y="44452"/>
            <a:ext cx="6963446" cy="6322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06796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F2AE283-9A50-4E0D-BA20-4CE34C953F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566" y="508390"/>
            <a:ext cx="5525297" cy="245248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D0D5F2F-C249-4C55-B88C-5BAE97EE44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5138" y="446515"/>
            <a:ext cx="5327507" cy="249857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094C976-567F-44B2-BE9B-9358C16991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5383" y="4288871"/>
            <a:ext cx="3352364" cy="1548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0DA840-5973-43A6-B7AC-2BAA16A3BF7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25739" y="3748074"/>
            <a:ext cx="4666651" cy="20913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70149B-1F03-4E74-B2BD-16E97FAECC4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623339" y="4288870"/>
            <a:ext cx="3479721" cy="15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3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6C0F39-211C-4987-9723-9CE23F45E2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482" y="217517"/>
            <a:ext cx="5680929" cy="246718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89EF46-9BB3-4B93-883B-2303FEE137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7590" y="335300"/>
            <a:ext cx="5680921" cy="249614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6DE72C-1BC3-46ED-9439-87C60DF56B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7471" y="4485468"/>
            <a:ext cx="3444298" cy="1656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D0374F-765D-40A1-B9E9-B2819BFEA5B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37139" y="4104115"/>
            <a:ext cx="4706470" cy="2039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A77A42-32D1-4F9A-891B-5C86AA33DED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661052" y="4485468"/>
            <a:ext cx="3459610" cy="13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3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BE5F-D4B1-4BBA-B071-1E8C573D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Important Conclusions Based on the initial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39C5-42DD-44BB-B347-5D78C4D3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Age: 85% of the people are within age group 20-50 years. Very small percentage of people are less than 20 or more than 50 years old.</a:t>
            </a:r>
          </a:p>
          <a:p>
            <a:r>
              <a:rPr lang="en-US" dirty="0"/>
              <a:t>Delhi, Greater Noida, Noida and Bangalore have the maximum participants.</a:t>
            </a:r>
          </a:p>
          <a:p>
            <a:r>
              <a:rPr lang="en-US" dirty="0"/>
              <a:t>Maximum number of participants have been using Online Shopping platforms for more than 4 years.</a:t>
            </a:r>
          </a:p>
          <a:p>
            <a:r>
              <a:rPr lang="en-US" dirty="0"/>
              <a:t>Purchases in last 1 year: Maximum People have made purchases less than 10 times. Next in line are 30-40 and 40+</a:t>
            </a:r>
          </a:p>
          <a:p>
            <a:r>
              <a:rPr lang="en-US" dirty="0"/>
              <a:t>Most people use Mobile internet during shopping on-line.</a:t>
            </a:r>
          </a:p>
          <a:p>
            <a:r>
              <a:rPr lang="en-US" dirty="0"/>
              <a:t>Very few people use desktops or tablets; while most are using Smartphones and laptops.</a:t>
            </a:r>
          </a:p>
          <a:p>
            <a:r>
              <a:rPr lang="en-US" dirty="0"/>
              <a:t>A large percentage of people use Google Chrome.</a:t>
            </a:r>
          </a:p>
          <a:p>
            <a:r>
              <a:rPr lang="en-US" dirty="0"/>
              <a:t>Search Engines are the most used channel which guide people to their </a:t>
            </a:r>
            <a:r>
              <a:rPr lang="en-US" dirty="0" err="1"/>
              <a:t>favourite</a:t>
            </a:r>
            <a:r>
              <a:rPr lang="en-US" dirty="0"/>
              <a:t> online store.</a:t>
            </a:r>
          </a:p>
          <a:p>
            <a:r>
              <a:rPr lang="en-US" dirty="0"/>
              <a:t>Most people take purchase decision after spending more than 15 minutes.</a:t>
            </a:r>
          </a:p>
          <a:p>
            <a:r>
              <a:rPr lang="en-US" dirty="0"/>
              <a:t>Credit/Debit cards are the most used mode of payment.</a:t>
            </a:r>
          </a:p>
          <a:p>
            <a:r>
              <a:rPr lang="en-US" dirty="0"/>
              <a:t>Maximum people abandon the items in cart 'sometimes' as opposed to never or frequently.</a:t>
            </a:r>
          </a:p>
          <a:p>
            <a:r>
              <a:rPr lang="en-US" dirty="0"/>
              <a:t>The biggest reason to abandon is 'Better alternative offer.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46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AA6EA-EB1A-487A-9A9A-683C457D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76" y="91792"/>
            <a:ext cx="5638800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Location(Pin-Code)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F95F5-AE61-4ED9-A0A8-A3A7FCFE66BA}"/>
              </a:ext>
            </a:extLst>
          </p:cNvPr>
          <p:cNvSpPr txBox="1"/>
          <p:nvPr/>
        </p:nvSpPr>
        <p:spPr>
          <a:xfrm>
            <a:off x="434664" y="4664194"/>
            <a:ext cx="11319623" cy="2869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effectLst/>
              </a:rPr>
              <a:t>Pin Code 201308: Has the Most Number of buyers, closely Followed by 132001, 201310 and 110044.</a:t>
            </a:r>
          </a:p>
          <a:p>
            <a:pPr indent="-228600"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effectLst/>
              </a:rPr>
              <a:t>201308 and 201310: These belong to Gr. Noida, Gautham </a:t>
            </a:r>
            <a:r>
              <a:rPr lang="en-US" sz="1200" dirty="0" err="1">
                <a:solidFill>
                  <a:schemeClr val="tx2"/>
                </a:solidFill>
                <a:effectLst/>
              </a:rPr>
              <a:t>Budha</a:t>
            </a:r>
            <a:r>
              <a:rPr lang="en-US" sz="1200" dirty="0">
                <a:solidFill>
                  <a:schemeClr val="tx2"/>
                </a:solidFill>
                <a:effectLst/>
              </a:rPr>
              <a:t> Nagar. As this area consists of the Knowledge Park, where a lot of Students are available, this may have led to the high count.</a:t>
            </a:r>
          </a:p>
          <a:p>
            <a:pPr indent="-228600"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effectLst/>
              </a:rPr>
              <a:t>132001 - Karnal, Haryana</a:t>
            </a:r>
          </a:p>
          <a:p>
            <a:pPr indent="-228600"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effectLst/>
              </a:rPr>
              <a:t>110044 - South Delhi, Badarpur Area</a:t>
            </a:r>
          </a:p>
          <a:p>
            <a:pPr indent="-2286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B926D0-3154-4DFB-B1D1-44A99F2708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2" y="1036313"/>
            <a:ext cx="10515600" cy="3627881"/>
          </a:xfrm>
          <a:prstGeom prst="rect">
            <a:avLst/>
          </a:prstGeom>
        </p:spPr>
      </p:pic>
      <p:pic>
        <p:nvPicPr>
          <p:cNvPr id="21" name="Picture 15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8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4" name="Rectangle 8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5" name="Picture 85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pic>
        <p:nvPicPr>
          <p:cNvPr id="146" name="Picture 87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2D2EA-B21B-491F-B4BB-2C28DBDB1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" y="0"/>
            <a:ext cx="104304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29046-89F0-4C68-9285-1F56E37A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530" y="4739504"/>
            <a:ext cx="4648200" cy="28311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Rating based parameters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26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386B5D-9698-4D3C-A7B2-38157EAD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1" y="37916"/>
            <a:ext cx="8762228" cy="6782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5AE9B-C938-44A3-ABD3-40BDAD003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86" y="125694"/>
            <a:ext cx="3086169" cy="15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09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2D92-6098-4DE2-A78D-568CE296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Helvetica Neue"/>
              </a:rPr>
              <a:t>Key 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0730-9961-4939-96EE-D81A3B04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Helvetica Neue"/>
              </a:rPr>
              <a:t>A large majority of people believe that content on the website must be easy to read and understand.</a:t>
            </a:r>
          </a:p>
          <a:p>
            <a:r>
              <a:rPr lang="en-US" sz="1600" b="0" i="0" dirty="0">
                <a:effectLst/>
                <a:latin typeface="Helvetica Neue"/>
              </a:rPr>
              <a:t>People agree that Information on similar product to the one highlighted is important.</a:t>
            </a:r>
          </a:p>
          <a:p>
            <a:r>
              <a:rPr lang="en-US" sz="1600" b="0" i="0" dirty="0">
                <a:effectLst/>
                <a:latin typeface="Helvetica Neue"/>
              </a:rPr>
              <a:t>70% people believe that Complete information on listed seller and product is important for purchase decision.</a:t>
            </a:r>
          </a:p>
          <a:p>
            <a:r>
              <a:rPr lang="en-US" sz="1600" b="0" i="0" dirty="0">
                <a:effectLst/>
                <a:latin typeface="Helvetica Neue"/>
              </a:rPr>
              <a:t>90% people believe that All relevant information on listed products must be stated clearly</a:t>
            </a:r>
          </a:p>
          <a:p>
            <a:r>
              <a:rPr lang="en-US" sz="1600" b="0" i="0" dirty="0">
                <a:effectLst/>
                <a:latin typeface="Helvetica Neue"/>
              </a:rPr>
              <a:t>For more than 90% people, ease of navigation of website, loading or processing speed as well as User friendly Interface of the website is important.</a:t>
            </a:r>
          </a:p>
          <a:p>
            <a:r>
              <a:rPr lang="en-US" sz="1600" b="0" i="0" dirty="0">
                <a:effectLst/>
                <a:latin typeface="Helvetica Neue"/>
              </a:rPr>
              <a:t>Other important parameters are - Convenient Payment Methods, privacy of customers, responsiveness, availability of several Communication channels, return and replacement policy.</a:t>
            </a:r>
          </a:p>
        </p:txBody>
      </p:sp>
    </p:spTree>
    <p:extLst>
      <p:ext uri="{BB962C8B-B14F-4D97-AF65-F5344CB8AC3E}">
        <p14:creationId xmlns:p14="http://schemas.microsoft.com/office/powerpoint/2010/main" val="81486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6374-EF3E-49F9-9124-DA6705E4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Business Problem Framing &amp; </a:t>
            </a:r>
            <a:r>
              <a:rPr lang="en-US" dirty="0"/>
              <a:t>Conceptual Background of the Domain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48A7-C68C-4C5D-9A8F-96DB900E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 Analyse the Features affecting Customer Satisfaction &amp; retention and test if brand preference depends on factors like age and gender.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combination of both utilitarian value and hedonistic values are needed to affect the repeat purchase intention (loyalty) positively.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is collected from the Indian online shoppers. Results indicate the e-retail success factors, which are very much critical for customer satisfaction.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0B38D-02BB-4FC5-AB82-DA6D122052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61" y="3868420"/>
            <a:ext cx="5731510" cy="2623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42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5F5B-37F5-4207-95CB-506A9071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Factors for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C73B-3DA4-491B-950C-49C73896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993"/>
            <a:ext cx="10515600" cy="4195763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Helvetica Neue"/>
              </a:rPr>
              <a:t>Around 20% people don't that Displaying quality Information on the website improves satisfaction of customers. The other 80% agree that it is important.</a:t>
            </a:r>
          </a:p>
          <a:p>
            <a:r>
              <a:rPr lang="en-US" sz="1800" b="0" i="0" dirty="0">
                <a:effectLst/>
                <a:latin typeface="Helvetica Neue"/>
              </a:rPr>
              <a:t>Almost all participants believe that User derive satisfaction while shopping on a good quality website or application.</a:t>
            </a:r>
          </a:p>
          <a:p>
            <a:r>
              <a:rPr lang="en-US" sz="1800" b="0" i="0" dirty="0">
                <a:effectLst/>
                <a:latin typeface="Helvetica Neue"/>
              </a:rPr>
              <a:t>Very high percentage of people believe that Net Benefit derived from shopping online can lead to user-satisfaction.</a:t>
            </a:r>
          </a:p>
          <a:p>
            <a:r>
              <a:rPr lang="en-US" sz="1800" b="0" i="0" dirty="0">
                <a:effectLst/>
                <a:latin typeface="Helvetica Neue"/>
              </a:rPr>
              <a:t>Most People believe that User satisfaction cannot exist without trust.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0664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CB230CD-1D30-4EE8-BE3E-06922CD97C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206648"/>
            <a:ext cx="6128638" cy="183527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632AD25-E96E-4320-8D7B-588B22CF64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1488" y="1202134"/>
            <a:ext cx="5086966" cy="1833518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A3D5E47-E94C-412C-A613-A285A60ECF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1533" y="4319408"/>
            <a:ext cx="3352776" cy="13319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63B6FFC-D4C4-4137-9C5C-81069DA4264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49176" y="3927265"/>
            <a:ext cx="4675720" cy="1724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0D305-E6B4-4212-BEC6-40B2CD54AEC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755730" y="4283870"/>
            <a:ext cx="3294737" cy="1367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C7D83-F649-4094-A278-819F059892AE}"/>
              </a:ext>
            </a:extLst>
          </p:cNvPr>
          <p:cNvSpPr txBox="1"/>
          <p:nvPr/>
        </p:nvSpPr>
        <p:spPr>
          <a:xfrm>
            <a:off x="53941" y="249555"/>
            <a:ext cx="688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Company Specific Questions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0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A6E575-54A4-43F1-BC65-E3470E5193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1305748"/>
            <a:ext cx="3278292" cy="1300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61E4D7-29D1-4F23-9C51-6480E71457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43493" y="1309030"/>
            <a:ext cx="3743538" cy="1293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E5EEE6-2DE6-4ACD-B2EC-5914CF048A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08764" y="1307350"/>
            <a:ext cx="3239769" cy="1296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90474A-186A-44BB-BBC5-6D84131BAA7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3467" y="4296315"/>
            <a:ext cx="3278292" cy="1211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FAF2CC-B5C2-46FB-9798-2D1C57AFFD3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43494" y="4248177"/>
            <a:ext cx="3743538" cy="1327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529C9-5129-46E1-BD47-1B98234D954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308763" y="4193921"/>
            <a:ext cx="3239769" cy="14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4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47B77E-8C54-4AA7-A157-8667FF2479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1304735"/>
            <a:ext cx="3278292" cy="1302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784178-5416-4083-B2F7-0EE4564122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43493" y="1366190"/>
            <a:ext cx="3743538" cy="117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ED204-B926-4593-B92E-0B97CC50D1B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08764" y="1301720"/>
            <a:ext cx="3239769" cy="1308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56FCFB-747E-421A-855B-033E9253D4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3467" y="4323149"/>
            <a:ext cx="3278292" cy="1158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E9D688-35BA-4A94-B77B-BCA9DFF7D7F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43494" y="4302446"/>
            <a:ext cx="3743538" cy="1218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8F8A5-0F19-4792-BF94-19EB10E098B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308763" y="4231038"/>
            <a:ext cx="3239769" cy="13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83AC08-9290-4A60-AD70-CC7191199E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740" y="1684045"/>
            <a:ext cx="3278292" cy="1548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361A02-7438-4B08-9646-3F0E04A4E0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73415" y="1702467"/>
            <a:ext cx="4993641" cy="1548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36A225-4DFC-441F-8F45-00C0226D78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72439" y="1684045"/>
            <a:ext cx="3239769" cy="1566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8BAEF9-88CA-46FB-88B0-E450A424F9C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4866" y="4506686"/>
            <a:ext cx="3468371" cy="1256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265DB7-F6D8-492D-9661-B6F9DF8B988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014893" y="4390537"/>
            <a:ext cx="4105850" cy="1372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98CDA8-75F8-4422-9AE3-AC0298A8079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308763" y="4060734"/>
            <a:ext cx="3239769" cy="17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31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376D-5B0A-4D5A-A9F3-6CB8A317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387531"/>
            <a:ext cx="10515600" cy="1325563"/>
          </a:xfrm>
        </p:spPr>
        <p:txBody>
          <a:bodyPr/>
          <a:lstStyle/>
          <a:p>
            <a:r>
              <a:rPr lang="en-US" dirty="0"/>
              <a:t>Favorite Retailers as per </a:t>
            </a:r>
            <a:r>
              <a:rPr lang="en-US" dirty="0" err="1"/>
              <a:t>Questionaire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527160-7445-4322-8A61-EDC174877E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013857"/>
            <a:ext cx="11636828" cy="42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4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642D-067E-455F-8368-EE288C6E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of 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CE4C-55E8-4777-B4D9-A17235AB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Comparing the Customer's Perceptions and the Company's performance we can conclude that the Companies likely to have</a:t>
            </a:r>
          </a:p>
          <a:p>
            <a:pPr marL="0" indent="0">
              <a:buNone/>
            </a:pPr>
            <a:r>
              <a:rPr lang="en-US" dirty="0"/>
              <a:t>High Customer Satisfaction and Retention:</a:t>
            </a:r>
          </a:p>
          <a:p>
            <a:r>
              <a:rPr lang="en-US" dirty="0"/>
              <a:t>1.	Amazon.com</a:t>
            </a:r>
          </a:p>
          <a:p>
            <a:r>
              <a:rPr lang="en-US" dirty="0"/>
              <a:t>2.	Flipkart.com</a:t>
            </a:r>
          </a:p>
          <a:p>
            <a:pPr marL="0" indent="0">
              <a:buNone/>
            </a:pPr>
            <a:r>
              <a:rPr lang="en-US" dirty="0"/>
              <a:t>High Risk of Customer Churn:</a:t>
            </a:r>
          </a:p>
          <a:p>
            <a:r>
              <a:rPr lang="en-US" dirty="0"/>
              <a:t>1.	Myntra.com</a:t>
            </a:r>
          </a:p>
          <a:p>
            <a:r>
              <a:rPr lang="en-US" dirty="0"/>
              <a:t>2.	Snapdeal.com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393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6EFB-4A49-46BC-8101-79057870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8CD0-C037-4354-83C8-F8427339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Hypothesis</a:t>
            </a:r>
          </a:p>
          <a:p>
            <a:endParaRPr lang="en-US" dirty="0"/>
          </a:p>
          <a:p>
            <a:r>
              <a:rPr lang="en-US" dirty="0"/>
              <a:t>H0: There is no association between gender and e-retail company (Gender and e-retail company are independent)</a:t>
            </a:r>
          </a:p>
          <a:p>
            <a:r>
              <a:rPr lang="en-US" dirty="0"/>
              <a:t>H1: There is an association between gender and e-retail company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323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CCE147-678E-42AC-970B-D5C0E2292B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8830" y="5181839"/>
            <a:ext cx="3407228" cy="1033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8F4611-887C-4257-B388-C485B8CFD7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1024491"/>
            <a:ext cx="10057191" cy="27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3E6F3-79E4-4E69-A8C3-4A91FF4EE5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68829" y="3872003"/>
            <a:ext cx="3407229" cy="117212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658A406-2152-4C3D-8423-001B4D3F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" y="-87606"/>
            <a:ext cx="10515600" cy="1325563"/>
          </a:xfrm>
        </p:spPr>
        <p:txBody>
          <a:bodyPr/>
          <a:lstStyle/>
          <a:p>
            <a:r>
              <a:rPr lang="en-IN" dirty="0"/>
              <a:t>Chi-squared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0ED1B-EDFD-41AF-A50A-2789166B11A9}"/>
              </a:ext>
            </a:extLst>
          </p:cNvPr>
          <p:cNvSpPr txBox="1"/>
          <p:nvPr/>
        </p:nvSpPr>
        <p:spPr>
          <a:xfrm>
            <a:off x="4915506" y="3830725"/>
            <a:ext cx="5800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chi-square statistic:- 2.1852257166231297</a:t>
            </a:r>
          </a:p>
          <a:p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critical_value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14.067140449340169</a:t>
            </a:r>
          </a:p>
          <a:p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Result: Failed to Reject H0, there is no association between gender and e-retail company recommended to a friend.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2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C841-AD26-42AC-8057-0D251B6C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Helvetica Neue"/>
              </a:rPr>
              <a:t>Second 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B2C0-39C9-48DC-897C-633E0B1F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Helvetica Neue"/>
              </a:rPr>
              <a:t>H0: There is no association between age and e-retail company that person would recommend to a friend(age and e-retail company are independent)</a:t>
            </a:r>
          </a:p>
          <a:p>
            <a:pPr algn="l"/>
            <a:endParaRPr lang="en-US" b="0" i="0" dirty="0">
              <a:effectLst/>
              <a:latin typeface="Helvetica Neue"/>
            </a:endParaRPr>
          </a:p>
          <a:p>
            <a:pPr algn="l"/>
            <a:r>
              <a:rPr lang="en-US" b="0" i="0" dirty="0">
                <a:effectLst/>
                <a:latin typeface="Helvetica Neue"/>
              </a:rPr>
              <a:t>H1: There is an association between age and e-retail company that person would recommend to a friend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79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5B26-1ACF-4F7B-B840-AF3836B9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CAD8-6B13-49A3-8D1F-79C9F58A2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Scientists must apply their analytical skills to give findings and conclusions in detailed data analysis written in </a:t>
            </a: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notebook.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be going about this task in 2 parts: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•	Descriptive Statistics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•	Inferential Statistics</a:t>
            </a:r>
          </a:p>
          <a:p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62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24BD3F-1D43-4DE9-AE5D-A4787A3E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23" y="1059081"/>
            <a:ext cx="9182896" cy="20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1BD5EA-F981-4697-99E3-7BFC7F95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23" y="4889873"/>
            <a:ext cx="3970963" cy="1839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D31722-8091-4C82-9031-E0DFF8755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23" y="3182657"/>
            <a:ext cx="3970963" cy="160311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5B3BB4-4D15-4279-BB8E-4B4EDFCA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" y="-87606"/>
            <a:ext cx="10515600" cy="1325563"/>
          </a:xfrm>
        </p:spPr>
        <p:txBody>
          <a:bodyPr/>
          <a:lstStyle/>
          <a:p>
            <a:r>
              <a:rPr lang="en-IN" dirty="0"/>
              <a:t>Chi-squared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B5D44-5D5D-4CF1-9190-AF408F05D0DF}"/>
              </a:ext>
            </a:extLst>
          </p:cNvPr>
          <p:cNvSpPr txBox="1"/>
          <p:nvPr/>
        </p:nvSpPr>
        <p:spPr>
          <a:xfrm>
            <a:off x="6391124" y="3874211"/>
            <a:ext cx="5800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chi-square statistic:- 17.219333961318835</a:t>
            </a:r>
          </a:p>
          <a:p>
            <a:r>
              <a:rPr lang="en-IN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critical_value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41.33713815142739</a:t>
            </a:r>
          </a:p>
          <a:p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Result: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Failed to Reject H0, Therefore, There is no association between age and e-retail company that person would recommend to a friend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3BBC4-A5DB-42FD-9836-88487EA1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79" y="300011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CD30-9F38-4AA6-B9A4-ED857D82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3415" y="1981124"/>
            <a:ext cx="3537820" cy="4440677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IN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two sheets (one is detailed) and second is encoded in the excel file. The data is in the form of a Questionnaire - probably Google Forms.</a:t>
            </a:r>
          </a:p>
          <a:p>
            <a:r>
              <a:rPr lang="en-IN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 – 269 Rows; 71 Columns</a:t>
            </a:r>
            <a:endParaRPr lang="en-IN" sz="18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9B7C7-39B5-4C99-AF0B-6DD3CD3671F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0" r="6016" b="-1"/>
          <a:stretch/>
        </p:blipFill>
        <p:spPr>
          <a:xfrm>
            <a:off x="3534764" y="216136"/>
            <a:ext cx="8423084" cy="51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D72E2-AD28-479A-B6D5-96C3E5A7351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29"/>
          <a:stretch/>
        </p:blipFill>
        <p:spPr>
          <a:xfrm>
            <a:off x="381000" y="304800"/>
            <a:ext cx="11365006" cy="6096000"/>
          </a:xfrm>
          <a:prstGeom prst="rect">
            <a:avLst/>
          </a:prstGeom>
        </p:spPr>
      </p:pic>
      <p:sp>
        <p:nvSpPr>
          <p:cNvPr id="19" name="Frame 18">
            <a:extLst>
              <a:ext uri="{FF2B5EF4-FFF2-40B4-BE49-F238E27FC236}">
                <a16:creationId xmlns:a16="http://schemas.microsoft.com/office/drawing/2014/main" id="{14719C7A-7103-4EF2-85F1-DE9CAE528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5494"/>
          </a:xfrm>
          <a:prstGeom prst="frame">
            <a:avLst>
              <a:gd name="adj1" fmla="val 792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59C4A457-993E-4426-870D-BF060501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5494"/>
          </a:xfrm>
          <a:prstGeom prst="frame">
            <a:avLst>
              <a:gd name="adj1" fmla="val 7876"/>
            </a:avLst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6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26504-2588-475D-819B-79CE0C8E05F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83"/>
          <a:stretch/>
        </p:blipFill>
        <p:spPr>
          <a:xfrm>
            <a:off x="381000" y="304800"/>
            <a:ext cx="11365006" cy="6096000"/>
          </a:xfrm>
          <a:prstGeom prst="rect">
            <a:avLst/>
          </a:prstGeom>
        </p:spPr>
      </p:pic>
      <p:sp>
        <p:nvSpPr>
          <p:cNvPr id="19" name="Frame 18">
            <a:extLst>
              <a:ext uri="{FF2B5EF4-FFF2-40B4-BE49-F238E27FC236}">
                <a16:creationId xmlns:a16="http://schemas.microsoft.com/office/drawing/2014/main" id="{14719C7A-7103-4EF2-85F1-DE9CAE528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5494"/>
          </a:xfrm>
          <a:prstGeom prst="frame">
            <a:avLst>
              <a:gd name="adj1" fmla="val 792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59C4A457-993E-4426-870D-BF060501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5494"/>
          </a:xfrm>
          <a:prstGeom prst="frame">
            <a:avLst>
              <a:gd name="adj1" fmla="val 7876"/>
            </a:avLst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3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FDB14-E076-4F92-BCA9-989EE17E2C3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r="6152"/>
          <a:stretch/>
        </p:blipFill>
        <p:spPr>
          <a:xfrm>
            <a:off x="381000" y="304800"/>
            <a:ext cx="11365006" cy="6096000"/>
          </a:xfrm>
          <a:prstGeom prst="rect">
            <a:avLst/>
          </a:prstGeom>
        </p:spPr>
      </p:pic>
      <p:sp>
        <p:nvSpPr>
          <p:cNvPr id="19" name="Frame 18">
            <a:extLst>
              <a:ext uri="{FF2B5EF4-FFF2-40B4-BE49-F238E27FC236}">
                <a16:creationId xmlns:a16="http://schemas.microsoft.com/office/drawing/2014/main" id="{14719C7A-7103-4EF2-85F1-DE9CAE528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5494"/>
          </a:xfrm>
          <a:prstGeom prst="frame">
            <a:avLst>
              <a:gd name="adj1" fmla="val 7920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59C4A457-993E-4426-870D-BF060501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5494"/>
          </a:xfrm>
          <a:prstGeom prst="frame">
            <a:avLst>
              <a:gd name="adj1" fmla="val 7876"/>
            </a:avLst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2BC0F4-0882-4058-9FF4-FF28D55114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324"/>
            <a:ext cx="7072009" cy="3561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C715F-4FB6-4104-A038-93A723F4F2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72009" y="1691324"/>
            <a:ext cx="5119991" cy="35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3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9F1E-FD81-4E7D-AB31-01135770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for Null Values in the dataset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056E5E-9CA2-45D3-8EC5-424E5634CF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627" y="2477475"/>
            <a:ext cx="3520745" cy="3139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8D699D-0A21-45CD-B308-2D198D01596E}"/>
              </a:ext>
            </a:extLst>
          </p:cNvPr>
          <p:cNvSpPr txBox="1"/>
          <p:nvPr/>
        </p:nvSpPr>
        <p:spPr>
          <a:xfrm flipH="1">
            <a:off x="883919" y="3629320"/>
            <a:ext cx="311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 heatmap shows there are no null values in the collected dataset.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1660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211E3B"/>
      </a:dk2>
      <a:lt2>
        <a:srgbClr val="E8E4E2"/>
      </a:lt2>
      <a:accent1>
        <a:srgbClr val="22ADE4"/>
      </a:accent1>
      <a:accent2>
        <a:srgbClr val="1750D5"/>
      </a:accent2>
      <a:accent3>
        <a:srgbClr val="3F29E7"/>
      </a:accent3>
      <a:accent4>
        <a:srgbClr val="7C17D5"/>
      </a:accent4>
      <a:accent5>
        <a:srgbClr val="DD29E7"/>
      </a:accent5>
      <a:accent6>
        <a:srgbClr val="D5178F"/>
      </a:accent6>
      <a:hlink>
        <a:srgbClr val="BF63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1017</Words>
  <Application>Microsoft Office PowerPoint</Application>
  <PresentationFormat>Widescreen</PresentationFormat>
  <Paragraphs>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Avenir Next LT Pro</vt:lpstr>
      <vt:lpstr>AvenirNext LT Pro Medium</vt:lpstr>
      <vt:lpstr>Calibri</vt:lpstr>
      <vt:lpstr>Helvetica</vt:lpstr>
      <vt:lpstr>Helvetica Neue</vt:lpstr>
      <vt:lpstr>BlockprintVTI</vt:lpstr>
      <vt:lpstr>Data science  E-retail factors for customer activation and retention:  A case study from Indian e-commerce customers</vt:lpstr>
      <vt:lpstr>Business Problem Framing &amp; Conceptual Background of the Domain Problem</vt:lpstr>
      <vt:lpstr>Analytical Problem Framing</vt:lpstr>
      <vt:lpstr>Data Set</vt:lpstr>
      <vt:lpstr>PowerPoint Presentation</vt:lpstr>
      <vt:lpstr>PowerPoint Presentation</vt:lpstr>
      <vt:lpstr>PowerPoint Presentation</vt:lpstr>
      <vt:lpstr>PowerPoint Presentation</vt:lpstr>
      <vt:lpstr>Checking for Null Values in the dataset</vt:lpstr>
      <vt:lpstr>1. Descriptive Stats</vt:lpstr>
      <vt:lpstr>Let's have a look at the overall demographics of  the collected sample</vt:lpstr>
      <vt:lpstr>Univariate Analysis</vt:lpstr>
      <vt:lpstr>PowerPoint Presentation</vt:lpstr>
      <vt:lpstr>PowerPoint Presentation</vt:lpstr>
      <vt:lpstr>Some Important Conclusions Based on the initial Questions</vt:lpstr>
      <vt:lpstr>Location(Pin-Code)</vt:lpstr>
      <vt:lpstr>Rating based parameters</vt:lpstr>
      <vt:lpstr>PowerPoint Presentation</vt:lpstr>
      <vt:lpstr>Key Observations</vt:lpstr>
      <vt:lpstr>Important Factors for Satisfaction</vt:lpstr>
      <vt:lpstr>PowerPoint Presentation</vt:lpstr>
      <vt:lpstr>PowerPoint Presentation</vt:lpstr>
      <vt:lpstr>PowerPoint Presentation</vt:lpstr>
      <vt:lpstr>PowerPoint Presentation</vt:lpstr>
      <vt:lpstr>Favorite Retailers as per Questionaire</vt:lpstr>
      <vt:lpstr>Conclusion of Descriptive Analysis</vt:lpstr>
      <vt:lpstr>2. Inferential Statistics</vt:lpstr>
      <vt:lpstr>Chi-squared Test</vt:lpstr>
      <vt:lpstr>Second Hypothesis</vt:lpstr>
      <vt:lpstr>Chi-squared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HOUSE PRICE PREDICTION </dc:title>
  <dc:creator>Kumar Gourabh</dc:creator>
  <cp:lastModifiedBy>Kumar Gourabh</cp:lastModifiedBy>
  <cp:revision>26</cp:revision>
  <dcterms:created xsi:type="dcterms:W3CDTF">2021-02-20T08:27:27Z</dcterms:created>
  <dcterms:modified xsi:type="dcterms:W3CDTF">2021-03-07T10:49:03Z</dcterms:modified>
</cp:coreProperties>
</file>