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256" r:id="rId2"/>
    <p:sldId id="309" r:id="rId3"/>
    <p:sldId id="257" r:id="rId4"/>
    <p:sldId id="261" r:id="rId5"/>
    <p:sldId id="262" r:id="rId6"/>
    <p:sldId id="302" r:id="rId7"/>
    <p:sldId id="352" r:id="rId8"/>
    <p:sldId id="353" r:id="rId9"/>
    <p:sldId id="361" r:id="rId10"/>
    <p:sldId id="387" r:id="rId11"/>
    <p:sldId id="354" r:id="rId12"/>
    <p:sldId id="356" r:id="rId13"/>
    <p:sldId id="355" r:id="rId14"/>
    <p:sldId id="357" r:id="rId15"/>
    <p:sldId id="358" r:id="rId16"/>
    <p:sldId id="360" r:id="rId17"/>
    <p:sldId id="359" r:id="rId18"/>
    <p:sldId id="388" r:id="rId19"/>
    <p:sldId id="367" r:id="rId20"/>
    <p:sldId id="368" r:id="rId21"/>
    <p:sldId id="369" r:id="rId22"/>
    <p:sldId id="370" r:id="rId23"/>
    <p:sldId id="389" r:id="rId24"/>
    <p:sldId id="390" r:id="rId25"/>
    <p:sldId id="400" r:id="rId26"/>
    <p:sldId id="401" r:id="rId27"/>
    <p:sldId id="364" r:id="rId28"/>
    <p:sldId id="363" r:id="rId29"/>
    <p:sldId id="365" r:id="rId30"/>
    <p:sldId id="362" r:id="rId31"/>
    <p:sldId id="371" r:id="rId32"/>
    <p:sldId id="372" r:id="rId33"/>
    <p:sldId id="373" r:id="rId34"/>
    <p:sldId id="374" r:id="rId35"/>
    <p:sldId id="375" r:id="rId36"/>
    <p:sldId id="376" r:id="rId37"/>
    <p:sldId id="392" r:id="rId38"/>
    <p:sldId id="393" r:id="rId39"/>
    <p:sldId id="379" r:id="rId40"/>
    <p:sldId id="380" r:id="rId41"/>
    <p:sldId id="394" r:id="rId42"/>
    <p:sldId id="395" r:id="rId43"/>
    <p:sldId id="381" r:id="rId44"/>
    <p:sldId id="396" r:id="rId45"/>
    <p:sldId id="397" r:id="rId46"/>
    <p:sldId id="398" r:id="rId47"/>
    <p:sldId id="382" r:id="rId48"/>
    <p:sldId id="384" r:id="rId49"/>
    <p:sldId id="385" r:id="rId50"/>
    <p:sldId id="386" r:id="rId51"/>
    <p:sldId id="383"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3376B6A-6696-4CFE-A970-BE37772368EA}" type="datetimeFigureOut">
              <a:rPr lang="en-US" smtClean="0"/>
              <a:pPr/>
              <a:t>5/3/2021</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DE4C1E-FBB4-4950-8CA9-9AC1387B719E}" type="slidenum">
              <a:rPr lang="en-IN" smtClean="0"/>
              <a:pPr/>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226F81-BC32-498A-B2D7-BE30C8EE7D3B}" type="datetimeFigureOut">
              <a:rPr lang="en-US" smtClean="0"/>
              <a:pPr/>
              <a:t>5/3/2021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0933BB-199A-4074-88CF-7F6B36E455E6}" type="slidenum">
              <a:rPr lang="en-IN" smtClean="0"/>
              <a:pPr/>
              <a:t>‹#›</a:t>
            </a:fld>
            <a:endParaRPr lang="en-IN"/>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830933BB-199A-4074-88CF-7F6B36E455E6}" type="slidenum">
              <a:rPr lang="en-IN" smtClean="0"/>
              <a:pPr/>
              <a:t>5</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830933BB-199A-4074-88CF-7F6B36E455E6}" type="slidenum">
              <a:rPr lang="en-IN" smtClean="0"/>
              <a:pPr/>
              <a:t>49</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830933BB-199A-4074-88CF-7F6B36E455E6}" type="slidenum">
              <a:rPr lang="en-IN" smtClean="0"/>
              <a:pPr/>
              <a:t>50</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830933BB-199A-4074-88CF-7F6B36E455E6}" type="slidenum">
              <a:rPr lang="en-IN" smtClean="0"/>
              <a:pPr/>
              <a:t>51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830933BB-199A-4074-88CF-7F6B36E455E6}" type="slidenum">
              <a:rPr lang="en-IN" smtClean="0"/>
              <a:pPr/>
              <a:t>11</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830933BB-199A-4074-88CF-7F6B36E455E6}" type="slidenum">
              <a:rPr lang="en-IN" smtClean="0"/>
              <a:pPr/>
              <a:t>12</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830933BB-199A-4074-88CF-7F6B36E455E6}" type="slidenum">
              <a:rPr lang="en-IN" smtClean="0"/>
              <a:pPr/>
              <a:t>43</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830933BB-199A-4074-88CF-7F6B36E455E6}" type="slidenum">
              <a:rPr lang="en-IN" smtClean="0"/>
              <a:pPr/>
              <a:t>44</a:t>
            </a:fld>
            <a:endParaRPr lang="en-IN"/>
          </a:p>
        </p:txBody>
      </p:sp>
    </p:spTree>
    <p:extLst>
      <p:ext uri="{BB962C8B-B14F-4D97-AF65-F5344CB8AC3E}">
        <p14:creationId xmlns:p14="http://schemas.microsoft.com/office/powerpoint/2010/main" val="1168771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830933BB-199A-4074-88CF-7F6B36E455E6}" type="slidenum">
              <a:rPr lang="en-IN" smtClean="0"/>
              <a:pPr/>
              <a:t>45</a:t>
            </a:fld>
            <a:endParaRPr lang="en-IN"/>
          </a:p>
        </p:txBody>
      </p:sp>
    </p:spTree>
    <p:extLst>
      <p:ext uri="{BB962C8B-B14F-4D97-AF65-F5344CB8AC3E}">
        <p14:creationId xmlns:p14="http://schemas.microsoft.com/office/powerpoint/2010/main" val="360992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830933BB-199A-4074-88CF-7F6B36E455E6}" type="slidenum">
              <a:rPr lang="en-IN" smtClean="0"/>
              <a:pPr/>
              <a:t>46</a:t>
            </a:fld>
            <a:endParaRPr lang="en-IN"/>
          </a:p>
        </p:txBody>
      </p:sp>
    </p:spTree>
    <p:extLst>
      <p:ext uri="{BB962C8B-B14F-4D97-AF65-F5344CB8AC3E}">
        <p14:creationId xmlns:p14="http://schemas.microsoft.com/office/powerpoint/2010/main" val="690608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830933BB-199A-4074-88CF-7F6B36E455E6}" type="slidenum">
              <a:rPr lang="en-IN" smtClean="0"/>
              <a:pPr/>
              <a:t>47</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830933BB-199A-4074-88CF-7F6B36E455E6}" type="slidenum">
              <a:rPr lang="en-IN" smtClean="0"/>
              <a:pPr/>
              <a:t>48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081D610-2A4D-43F7-902D-48B56AF126DA}" type="datetime1">
              <a:rPr lang="en-US" smtClean="0"/>
              <a:pPr/>
              <a:t>5/3/2021</a:t>
            </a:fld>
            <a:endParaRPr lang="en-IN"/>
          </a:p>
        </p:txBody>
      </p:sp>
      <p:sp>
        <p:nvSpPr>
          <p:cNvPr id="5" name="Footer Placeholder 4"/>
          <p:cNvSpPr>
            <a:spLocks noGrp="1"/>
          </p:cNvSpPr>
          <p:nvPr>
            <p:ph type="ftr" sz="quarter" idx="11"/>
          </p:nvPr>
        </p:nvSpPr>
        <p:spPr/>
        <p:txBody>
          <a:bodyPr/>
          <a:lstStyle/>
          <a:p>
            <a:r>
              <a:rPr lang="en-IN"/>
              <a:t>SCHOOL OF MECHANICAL ENGINEERING</a:t>
            </a:r>
          </a:p>
        </p:txBody>
      </p:sp>
      <p:sp>
        <p:nvSpPr>
          <p:cNvPr id="6" name="Slide Number Placeholder 5"/>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B5E9A08-628C-4015-BACA-BD7CD2CECFFF}" type="datetime1">
              <a:rPr lang="en-US" smtClean="0"/>
              <a:pPr/>
              <a:t>5/3/2021</a:t>
            </a:fld>
            <a:endParaRPr lang="en-IN"/>
          </a:p>
        </p:txBody>
      </p:sp>
      <p:sp>
        <p:nvSpPr>
          <p:cNvPr id="5" name="Footer Placeholder 4"/>
          <p:cNvSpPr>
            <a:spLocks noGrp="1"/>
          </p:cNvSpPr>
          <p:nvPr>
            <p:ph type="ftr" sz="quarter" idx="11"/>
          </p:nvPr>
        </p:nvSpPr>
        <p:spPr/>
        <p:txBody>
          <a:bodyPr/>
          <a:lstStyle/>
          <a:p>
            <a:r>
              <a:rPr lang="en-IN"/>
              <a:t>SCHOOL OF MECHANICAL ENGINEERING</a:t>
            </a:r>
          </a:p>
        </p:txBody>
      </p:sp>
      <p:sp>
        <p:nvSpPr>
          <p:cNvPr id="6" name="Slide Number Placeholder 5"/>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D5127AF-32CF-473A-9484-FB2FC4C2F51A}" type="datetime1">
              <a:rPr lang="en-US" smtClean="0"/>
              <a:pPr/>
              <a:t>5/3/2021</a:t>
            </a:fld>
            <a:endParaRPr lang="en-IN"/>
          </a:p>
        </p:txBody>
      </p:sp>
      <p:sp>
        <p:nvSpPr>
          <p:cNvPr id="5" name="Footer Placeholder 4"/>
          <p:cNvSpPr>
            <a:spLocks noGrp="1"/>
          </p:cNvSpPr>
          <p:nvPr>
            <p:ph type="ftr" sz="quarter" idx="11"/>
          </p:nvPr>
        </p:nvSpPr>
        <p:spPr/>
        <p:txBody>
          <a:bodyPr/>
          <a:lstStyle/>
          <a:p>
            <a:r>
              <a:rPr lang="en-IN"/>
              <a:t>SCHOOL OF MECHANICAL ENGINEERING</a:t>
            </a:r>
          </a:p>
        </p:txBody>
      </p:sp>
      <p:sp>
        <p:nvSpPr>
          <p:cNvPr id="6" name="Slide Number Placeholder 5"/>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B1A3209-14CA-4570-9BEC-88A51C5BDE36}" type="datetime1">
              <a:rPr lang="en-US" smtClean="0"/>
              <a:pPr/>
              <a:t>5/3/2021</a:t>
            </a:fld>
            <a:endParaRPr lang="en-IN"/>
          </a:p>
        </p:txBody>
      </p:sp>
      <p:sp>
        <p:nvSpPr>
          <p:cNvPr id="5" name="Footer Placeholder 4"/>
          <p:cNvSpPr>
            <a:spLocks noGrp="1"/>
          </p:cNvSpPr>
          <p:nvPr>
            <p:ph type="ftr" sz="quarter" idx="11"/>
          </p:nvPr>
        </p:nvSpPr>
        <p:spPr/>
        <p:txBody>
          <a:bodyPr/>
          <a:lstStyle/>
          <a:p>
            <a:r>
              <a:rPr lang="en-IN"/>
              <a:t>SCHOOL OF MECHANICAL ENGINEERING</a:t>
            </a:r>
          </a:p>
        </p:txBody>
      </p:sp>
      <p:sp>
        <p:nvSpPr>
          <p:cNvPr id="6" name="Slide Number Placeholder 5"/>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2E9EFB-7D40-4641-934E-21593C3BB08B}" type="datetime1">
              <a:rPr lang="en-US" smtClean="0"/>
              <a:pPr/>
              <a:t>5/3/2021</a:t>
            </a:fld>
            <a:endParaRPr lang="en-IN"/>
          </a:p>
        </p:txBody>
      </p:sp>
      <p:sp>
        <p:nvSpPr>
          <p:cNvPr id="5" name="Footer Placeholder 4"/>
          <p:cNvSpPr>
            <a:spLocks noGrp="1"/>
          </p:cNvSpPr>
          <p:nvPr>
            <p:ph type="ftr" sz="quarter" idx="11"/>
          </p:nvPr>
        </p:nvSpPr>
        <p:spPr/>
        <p:txBody>
          <a:bodyPr/>
          <a:lstStyle/>
          <a:p>
            <a:r>
              <a:rPr lang="en-IN"/>
              <a:t>SCHOOL OF MECHANICAL ENGINEERING</a:t>
            </a:r>
          </a:p>
        </p:txBody>
      </p:sp>
      <p:sp>
        <p:nvSpPr>
          <p:cNvPr id="6" name="Slide Number Placeholder 5"/>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E92AB55-AEE0-4780-9B54-C142FF631B15}" type="datetime1">
              <a:rPr lang="en-US" smtClean="0"/>
              <a:pPr/>
              <a:t>5/3/2021</a:t>
            </a:fld>
            <a:endParaRPr lang="en-IN"/>
          </a:p>
        </p:txBody>
      </p:sp>
      <p:sp>
        <p:nvSpPr>
          <p:cNvPr id="6" name="Footer Placeholder 5"/>
          <p:cNvSpPr>
            <a:spLocks noGrp="1"/>
          </p:cNvSpPr>
          <p:nvPr>
            <p:ph type="ftr" sz="quarter" idx="11"/>
          </p:nvPr>
        </p:nvSpPr>
        <p:spPr/>
        <p:txBody>
          <a:bodyPr/>
          <a:lstStyle/>
          <a:p>
            <a:r>
              <a:rPr lang="en-IN"/>
              <a:t>SCHOOL OF MECHANICAL ENGINEERING</a:t>
            </a:r>
          </a:p>
        </p:txBody>
      </p:sp>
      <p:sp>
        <p:nvSpPr>
          <p:cNvPr id="7" name="Slide Number Placeholder 6"/>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527D136-A75B-4CF8-A90F-417024E97EE8}" type="datetime1">
              <a:rPr lang="en-US" smtClean="0"/>
              <a:pPr/>
              <a:t>5/3/2021</a:t>
            </a:fld>
            <a:endParaRPr lang="en-IN"/>
          </a:p>
        </p:txBody>
      </p:sp>
      <p:sp>
        <p:nvSpPr>
          <p:cNvPr id="8" name="Footer Placeholder 7"/>
          <p:cNvSpPr>
            <a:spLocks noGrp="1"/>
          </p:cNvSpPr>
          <p:nvPr>
            <p:ph type="ftr" sz="quarter" idx="11"/>
          </p:nvPr>
        </p:nvSpPr>
        <p:spPr/>
        <p:txBody>
          <a:bodyPr/>
          <a:lstStyle/>
          <a:p>
            <a:r>
              <a:rPr lang="en-IN"/>
              <a:t>SCHOOL OF MECHANICAL ENGINEERING</a:t>
            </a:r>
          </a:p>
        </p:txBody>
      </p:sp>
      <p:sp>
        <p:nvSpPr>
          <p:cNvPr id="9" name="Slide Number Placeholder 8"/>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46B74E3-48BC-4D7B-9893-B3EA8D6A8715}" type="datetime1">
              <a:rPr lang="en-US" smtClean="0"/>
              <a:pPr/>
              <a:t>5/3/2021</a:t>
            </a:fld>
            <a:endParaRPr lang="en-IN"/>
          </a:p>
        </p:txBody>
      </p:sp>
      <p:sp>
        <p:nvSpPr>
          <p:cNvPr id="4" name="Footer Placeholder 3"/>
          <p:cNvSpPr>
            <a:spLocks noGrp="1"/>
          </p:cNvSpPr>
          <p:nvPr>
            <p:ph type="ftr" sz="quarter" idx="11"/>
          </p:nvPr>
        </p:nvSpPr>
        <p:spPr/>
        <p:txBody>
          <a:bodyPr/>
          <a:lstStyle/>
          <a:p>
            <a:r>
              <a:rPr lang="en-IN"/>
              <a:t>SCHOOL OF MECHANICAL ENGINEERING</a:t>
            </a:r>
          </a:p>
        </p:txBody>
      </p:sp>
      <p:sp>
        <p:nvSpPr>
          <p:cNvPr id="5" name="Slide Number Placeholder 4"/>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277223-593A-4822-8449-839AF426D53A}" type="datetime1">
              <a:rPr lang="en-US" smtClean="0"/>
              <a:pPr/>
              <a:t>5/3/2021</a:t>
            </a:fld>
            <a:endParaRPr lang="en-IN"/>
          </a:p>
        </p:txBody>
      </p:sp>
      <p:sp>
        <p:nvSpPr>
          <p:cNvPr id="3" name="Footer Placeholder 2"/>
          <p:cNvSpPr>
            <a:spLocks noGrp="1"/>
          </p:cNvSpPr>
          <p:nvPr>
            <p:ph type="ftr" sz="quarter" idx="11"/>
          </p:nvPr>
        </p:nvSpPr>
        <p:spPr/>
        <p:txBody>
          <a:bodyPr/>
          <a:lstStyle/>
          <a:p>
            <a:r>
              <a:rPr lang="en-IN"/>
              <a:t>SCHOOL OF MECHANICAL ENGINEERING</a:t>
            </a:r>
          </a:p>
        </p:txBody>
      </p:sp>
      <p:sp>
        <p:nvSpPr>
          <p:cNvPr id="4" name="Slide Number Placeholder 3"/>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0362B4-8E2B-4A7E-9B43-521486C5BBD8}" type="datetime1">
              <a:rPr lang="en-US" smtClean="0"/>
              <a:pPr/>
              <a:t>5/3/2021</a:t>
            </a:fld>
            <a:endParaRPr lang="en-IN"/>
          </a:p>
        </p:txBody>
      </p:sp>
      <p:sp>
        <p:nvSpPr>
          <p:cNvPr id="6" name="Footer Placeholder 5"/>
          <p:cNvSpPr>
            <a:spLocks noGrp="1"/>
          </p:cNvSpPr>
          <p:nvPr>
            <p:ph type="ftr" sz="quarter" idx="11"/>
          </p:nvPr>
        </p:nvSpPr>
        <p:spPr/>
        <p:txBody>
          <a:bodyPr/>
          <a:lstStyle/>
          <a:p>
            <a:r>
              <a:rPr lang="en-IN"/>
              <a:t>SCHOOL OF MECHANICAL ENGINEERING</a:t>
            </a:r>
          </a:p>
        </p:txBody>
      </p:sp>
      <p:sp>
        <p:nvSpPr>
          <p:cNvPr id="7" name="Slide Number Placeholder 6"/>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2A853C-140E-47C5-AC3B-14C40606F769}" type="datetime1">
              <a:rPr lang="en-US" smtClean="0"/>
              <a:pPr/>
              <a:t>5/3/2021</a:t>
            </a:fld>
            <a:endParaRPr lang="en-IN"/>
          </a:p>
        </p:txBody>
      </p:sp>
      <p:sp>
        <p:nvSpPr>
          <p:cNvPr id="6" name="Footer Placeholder 5"/>
          <p:cNvSpPr>
            <a:spLocks noGrp="1"/>
          </p:cNvSpPr>
          <p:nvPr>
            <p:ph type="ftr" sz="quarter" idx="11"/>
          </p:nvPr>
        </p:nvSpPr>
        <p:spPr/>
        <p:txBody>
          <a:bodyPr/>
          <a:lstStyle/>
          <a:p>
            <a:r>
              <a:rPr lang="en-IN"/>
              <a:t>SCHOOL OF MECHANICAL ENGINEERING</a:t>
            </a:r>
          </a:p>
        </p:txBody>
      </p:sp>
      <p:sp>
        <p:nvSpPr>
          <p:cNvPr id="7" name="Slide Number Placeholder 6"/>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766641-EC8F-4057-ADAB-140A37320D6F}" type="datetime1">
              <a:rPr lang="en-US" smtClean="0"/>
              <a:pPr/>
              <a:t>5/3/2021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SCHOOL OF MECHANICAL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53DDAD-3CBE-46F2-AC62-D87E555C7460}"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26.tmp"/><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image" Target="../media/image28.tmp"/><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tmp"/><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image" Target="../media/image32.tmp"/><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image" Target="../media/image34.tmp"/><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7.tmp"/><Relationship Id="rId2" Type="http://schemas.openxmlformats.org/officeDocument/2006/relationships/image" Target="../media/image36.tmp"/><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image" Target="../media/image38.tmp"/><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1.tmp"/><Relationship Id="rId2" Type="http://schemas.openxmlformats.org/officeDocument/2006/relationships/image" Target="../media/image40.tmp"/><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3.tmp"/><Relationship Id="rId2" Type="http://schemas.openxmlformats.org/officeDocument/2006/relationships/image" Target="../media/image42.tmp"/><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5.tmp"/><Relationship Id="rId2" Type="http://schemas.openxmlformats.org/officeDocument/2006/relationships/image" Target="../media/image44.tmp"/><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7.tmp"/><Relationship Id="rId2" Type="http://schemas.openxmlformats.org/officeDocument/2006/relationships/image" Target="../media/image46.tmp"/><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8.tmp"/><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1.tmp"/><Relationship Id="rId5" Type="http://schemas.openxmlformats.org/officeDocument/2006/relationships/image" Target="../media/image50.tmp"/><Relationship Id="rId4" Type="http://schemas.openxmlformats.org/officeDocument/2006/relationships/image" Target="../media/image49.tmp"/></Relationships>
</file>

<file path=ppt/slides/_rels/slide44.xml.rels><?xml version="1.0" encoding="UTF-8" standalone="yes"?>
<Relationships xmlns="http://schemas.openxmlformats.org/package/2006/relationships"><Relationship Id="rId3" Type="http://schemas.openxmlformats.org/officeDocument/2006/relationships/image" Target="../media/image52.tmp"/><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55.tmp"/><Relationship Id="rId5" Type="http://schemas.openxmlformats.org/officeDocument/2006/relationships/image" Target="../media/image54.tmp"/><Relationship Id="rId4" Type="http://schemas.openxmlformats.org/officeDocument/2006/relationships/image" Target="../media/image53.tmp"/></Relationships>
</file>

<file path=ppt/slides/_rels/slide45.xml.rels><?xml version="1.0" encoding="UTF-8" standalone="yes"?>
<Relationships xmlns="http://schemas.openxmlformats.org/package/2006/relationships"><Relationship Id="rId3" Type="http://schemas.openxmlformats.org/officeDocument/2006/relationships/image" Target="../media/image56.tmp"/><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7.tmp"/></Relationships>
</file>

<file path=ppt/slides/_rels/slide46.xml.rels><?xml version="1.0" encoding="UTF-8" standalone="yes"?>
<Relationships xmlns="http://schemas.openxmlformats.org/package/2006/relationships"><Relationship Id="rId3" Type="http://schemas.openxmlformats.org/officeDocument/2006/relationships/image" Target="../media/image58.tmp"/><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9.tmp"/><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2428868"/>
            <a:ext cx="8143932" cy="1077218"/>
          </a:xfrm>
          <a:prstGeom prst="rect">
            <a:avLst/>
          </a:prstGeom>
          <a:noFill/>
        </p:spPr>
        <p:txBody>
          <a:bodyPr wrap="square" rtlCol="0">
            <a:spAutoFit/>
          </a:bodyPr>
          <a:lstStyle/>
          <a:p>
            <a:pPr algn="ctr"/>
            <a:endParaRPr lang="en-US" dirty="0">
              <a:latin typeface="Times New Roman" pitchFamily="18" charset="0"/>
              <a:cs typeface="Times New Roman" pitchFamily="18" charset="0"/>
            </a:endParaRPr>
          </a:p>
          <a:p>
            <a:pPr algn="ctr"/>
            <a:r>
              <a:rPr lang="en-US" dirty="0">
                <a:latin typeface="Times New Roman" pitchFamily="18" charset="0"/>
                <a:cs typeface="Times New Roman" pitchFamily="18" charset="0"/>
              </a:rPr>
              <a:t>   Presentation on</a:t>
            </a:r>
            <a:endParaRPr lang="en-US" sz="1600" dirty="0">
              <a:latin typeface="Times New Roman" pitchFamily="18" charset="0"/>
              <a:cs typeface="Times New Roman" pitchFamily="18" charset="0"/>
            </a:endParaRPr>
          </a:p>
          <a:p>
            <a:pPr algn="ctr"/>
            <a:r>
              <a:rPr lang="en-IN" sz="2800" b="1" dirty="0">
                <a:latin typeface="Times New Roman" pitchFamily="18" charset="0"/>
                <a:cs typeface="Times New Roman" pitchFamily="18" charset="0"/>
              </a:rPr>
              <a:t>  HOUSING PRICE PREDICTION</a:t>
            </a:r>
            <a:endParaRPr lang="en-US" sz="2800" dirty="0">
              <a:latin typeface="Times New Roman" pitchFamily="18" charset="0"/>
              <a:cs typeface="Times New Roman" pitchFamily="18" charset="0"/>
            </a:endParaRPr>
          </a:p>
        </p:txBody>
      </p:sp>
      <p:sp>
        <p:nvSpPr>
          <p:cNvPr id="6" name="TextBox 5"/>
          <p:cNvSpPr txBox="1"/>
          <p:nvPr/>
        </p:nvSpPr>
        <p:spPr>
          <a:xfrm>
            <a:off x="2500298" y="1857364"/>
            <a:ext cx="4134465" cy="369332"/>
          </a:xfrm>
          <a:prstGeom prst="rect">
            <a:avLst/>
          </a:prstGeom>
          <a:noFill/>
        </p:spPr>
        <p:txBody>
          <a:bodyPr wrap="none" rtlCol="0">
            <a:spAutoFit/>
          </a:bodyPr>
          <a:lstStyle/>
          <a:p>
            <a:r>
              <a:rPr lang="en-IN" b="1" dirty="0" err="1">
                <a:latin typeface="Times New Roman" pitchFamily="18" charset="0"/>
                <a:cs typeface="Times New Roman" pitchFamily="18" charset="0"/>
              </a:rPr>
              <a:t>Bengaluru</a:t>
            </a:r>
            <a:r>
              <a:rPr lang="en-IN" b="1" dirty="0">
                <a:latin typeface="Times New Roman" pitchFamily="18" charset="0"/>
                <a:cs typeface="Times New Roman" pitchFamily="18" charset="0"/>
              </a:rPr>
              <a:t>– 560 038, Karnataka, INDIA</a:t>
            </a:r>
          </a:p>
        </p:txBody>
      </p:sp>
      <p:sp>
        <p:nvSpPr>
          <p:cNvPr id="8" name="TextBox 7"/>
          <p:cNvSpPr txBox="1"/>
          <p:nvPr/>
        </p:nvSpPr>
        <p:spPr>
          <a:xfrm>
            <a:off x="3880228" y="3711363"/>
            <a:ext cx="1700017" cy="646331"/>
          </a:xfrm>
          <a:prstGeom prst="rect">
            <a:avLst/>
          </a:prstGeom>
          <a:noFill/>
        </p:spPr>
        <p:txBody>
          <a:bodyPr wrap="none" rtlCol="0">
            <a:spAutoFit/>
          </a:bodyPr>
          <a:lstStyle/>
          <a:p>
            <a:pPr algn="ctr"/>
            <a:r>
              <a:rPr lang="en-IN" dirty="0">
                <a:latin typeface="Times New Roman" pitchFamily="18" charset="0"/>
                <a:cs typeface="Times New Roman" pitchFamily="18" charset="0"/>
              </a:rPr>
              <a:t>Submitted by:</a:t>
            </a:r>
          </a:p>
          <a:p>
            <a:pPr algn="ctr"/>
            <a:r>
              <a:rPr lang="en-IN" b="1" dirty="0">
                <a:latin typeface="Times New Roman" pitchFamily="18" charset="0"/>
                <a:cs typeface="Times New Roman" pitchFamily="18" charset="0"/>
              </a:rPr>
              <a:t>ADITI GUPTA</a:t>
            </a:r>
          </a:p>
        </p:txBody>
      </p:sp>
      <p:sp>
        <p:nvSpPr>
          <p:cNvPr id="10" name="TextBox 9"/>
          <p:cNvSpPr txBox="1"/>
          <p:nvPr/>
        </p:nvSpPr>
        <p:spPr>
          <a:xfrm>
            <a:off x="603379" y="5066426"/>
            <a:ext cx="2255361" cy="1323439"/>
          </a:xfrm>
          <a:prstGeom prst="rect">
            <a:avLst/>
          </a:prstGeom>
          <a:noFill/>
        </p:spPr>
        <p:txBody>
          <a:bodyPr wrap="none" rtlCol="0">
            <a:spAutoFit/>
          </a:bodyPr>
          <a:lstStyle/>
          <a:p>
            <a:pPr algn="ctr"/>
            <a:r>
              <a:rPr lang="en-IN" sz="1600" dirty="0">
                <a:latin typeface="Times New Roman" pitchFamily="18" charset="0"/>
                <a:cs typeface="Times New Roman" pitchFamily="18" charset="0"/>
              </a:rPr>
              <a:t> </a:t>
            </a:r>
            <a:r>
              <a:rPr lang="en-IN" sz="1600" u="sng" dirty="0">
                <a:latin typeface="Times New Roman" pitchFamily="18" charset="0"/>
                <a:cs typeface="Times New Roman" pitchFamily="18" charset="0"/>
              </a:rPr>
              <a:t>Internal Guide</a:t>
            </a:r>
            <a:endParaRPr lang="en-IN" sz="1600" b="1" dirty="0">
              <a:latin typeface="Times New Roman" pitchFamily="18" charset="0"/>
              <a:cs typeface="Times New Roman" pitchFamily="18" charset="0"/>
            </a:endParaRPr>
          </a:p>
          <a:p>
            <a:pPr algn="ctr"/>
            <a:r>
              <a:rPr lang="en-IN" sz="1600" b="1" dirty="0">
                <a:latin typeface="Times New Roman" pitchFamily="18" charset="0"/>
                <a:cs typeface="Times New Roman" pitchFamily="18" charset="0"/>
              </a:rPr>
              <a:t>Khushboo Garg</a:t>
            </a:r>
          </a:p>
          <a:p>
            <a:pPr algn="ctr"/>
            <a:r>
              <a:rPr lang="en-IN" sz="1600" dirty="0">
                <a:latin typeface="Times New Roman" pitchFamily="18" charset="0"/>
                <a:cs typeface="Times New Roman" pitchFamily="18" charset="0"/>
              </a:rPr>
              <a:t>Subject Matter Expert</a:t>
            </a:r>
          </a:p>
          <a:p>
            <a:pPr algn="ctr"/>
            <a:r>
              <a:rPr lang="en-IN" sz="1600" dirty="0">
                <a:latin typeface="Times New Roman" pitchFamily="18" charset="0"/>
                <a:cs typeface="Times New Roman" pitchFamily="18" charset="0"/>
              </a:rPr>
              <a:t>Flip </a:t>
            </a:r>
            <a:r>
              <a:rPr lang="en-IN" sz="1600" dirty="0" err="1">
                <a:latin typeface="Times New Roman" pitchFamily="18" charset="0"/>
                <a:cs typeface="Times New Roman" pitchFamily="18" charset="0"/>
              </a:rPr>
              <a:t>Robo</a:t>
            </a:r>
            <a:r>
              <a:rPr lang="en-IN" sz="1600" dirty="0">
                <a:latin typeface="Times New Roman" pitchFamily="18" charset="0"/>
                <a:cs typeface="Times New Roman" pitchFamily="18" charset="0"/>
              </a:rPr>
              <a:t> Technologies, </a:t>
            </a:r>
          </a:p>
          <a:p>
            <a:pPr algn="ctr"/>
            <a:r>
              <a:rPr lang="en-IN" sz="1600" dirty="0" err="1">
                <a:latin typeface="Times New Roman" pitchFamily="18" charset="0"/>
                <a:cs typeface="Times New Roman" pitchFamily="18" charset="0"/>
              </a:rPr>
              <a:t>Bengaluru</a:t>
            </a:r>
            <a:endParaRPr lang="en-IN" sz="1600" dirty="0">
              <a:latin typeface="Times New Roman" pitchFamily="18" charset="0"/>
              <a:cs typeface="Times New Roman" pitchFamily="18" charset="0"/>
            </a:endParaRPr>
          </a:p>
        </p:txBody>
      </p:sp>
      <p:sp>
        <p:nvSpPr>
          <p:cNvPr id="12" name="TextBox 11"/>
          <p:cNvSpPr txBox="1"/>
          <p:nvPr/>
        </p:nvSpPr>
        <p:spPr>
          <a:xfrm>
            <a:off x="6215074" y="5137864"/>
            <a:ext cx="2198807" cy="1077218"/>
          </a:xfrm>
          <a:prstGeom prst="rect">
            <a:avLst/>
          </a:prstGeom>
          <a:noFill/>
        </p:spPr>
        <p:txBody>
          <a:bodyPr wrap="none" rtlCol="0">
            <a:spAutoFit/>
          </a:bodyPr>
          <a:lstStyle/>
          <a:p>
            <a:pPr algn="ctr"/>
            <a:r>
              <a:rPr lang="en-IN" sz="1600" u="sng" dirty="0">
                <a:latin typeface="Times New Roman" pitchFamily="18" charset="0"/>
                <a:cs typeface="Times New Roman" pitchFamily="18" charset="0"/>
              </a:rPr>
              <a:t>PGP Instructor</a:t>
            </a:r>
            <a:endParaRPr lang="en-IN" sz="1600" dirty="0">
              <a:latin typeface="Times New Roman" pitchFamily="18" charset="0"/>
              <a:cs typeface="Times New Roman" pitchFamily="18" charset="0"/>
            </a:endParaRPr>
          </a:p>
          <a:p>
            <a:pPr algn="ctr"/>
            <a:r>
              <a:rPr lang="en-IN" sz="1600" b="1" dirty="0">
                <a:latin typeface="Times New Roman" pitchFamily="18" charset="0"/>
                <a:cs typeface="Times New Roman" pitchFamily="18" charset="0"/>
              </a:rPr>
              <a:t>Dr. </a:t>
            </a:r>
            <a:r>
              <a:rPr lang="en-IN" sz="1600" b="1" dirty="0" err="1">
                <a:latin typeface="Times New Roman" pitchFamily="18" charset="0"/>
                <a:cs typeface="Times New Roman" pitchFamily="18" charset="0"/>
              </a:rPr>
              <a:t>Deepika</a:t>
            </a:r>
            <a:r>
              <a:rPr lang="en-IN" sz="1600" b="1" dirty="0">
                <a:latin typeface="Times New Roman" pitchFamily="18" charset="0"/>
                <a:cs typeface="Times New Roman" pitchFamily="18" charset="0"/>
              </a:rPr>
              <a:t> Sharma</a:t>
            </a:r>
          </a:p>
          <a:p>
            <a:pPr algn="ctr"/>
            <a:r>
              <a:rPr lang="en-IN" sz="1600" dirty="0">
                <a:latin typeface="Times New Roman" pitchFamily="18" charset="0"/>
                <a:cs typeface="Times New Roman" pitchFamily="18" charset="0"/>
              </a:rPr>
              <a:t>Training Head </a:t>
            </a:r>
          </a:p>
          <a:p>
            <a:pPr algn="ctr"/>
            <a:r>
              <a:rPr lang="en-IN" sz="1600" dirty="0" err="1">
                <a:latin typeface="Times New Roman" pitchFamily="18" charset="0"/>
                <a:cs typeface="Times New Roman" pitchFamily="18" charset="0"/>
              </a:rPr>
              <a:t>DataTrained</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Bengaluru</a:t>
            </a:r>
            <a:endParaRPr lang="en-IN" sz="1600" dirty="0">
              <a:latin typeface="Times New Roman" pitchFamily="18" charset="0"/>
              <a:cs typeface="Times New Roman" pitchFamily="18" charset="0"/>
            </a:endParaRPr>
          </a:p>
        </p:txBody>
      </p:sp>
      <p:pic>
        <p:nvPicPr>
          <p:cNvPr id="43009" name="Picture 1"/>
          <p:cNvPicPr>
            <a:picLocks noChangeAspect="1" noChangeArrowheads="1"/>
          </p:cNvPicPr>
          <p:nvPr/>
        </p:nvPicPr>
        <p:blipFill>
          <a:blip r:embed="rId2"/>
          <a:srcRect/>
          <a:stretch>
            <a:fillRect/>
          </a:stretch>
        </p:blipFill>
        <p:spPr bwMode="auto">
          <a:xfrm>
            <a:off x="1357290" y="500042"/>
            <a:ext cx="6377707" cy="1285884"/>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697746-804E-47EF-989C-D7300B1BD5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4616" y="620688"/>
            <a:ext cx="6987784" cy="53802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2320" y="142852"/>
            <a:ext cx="2876107" cy="400110"/>
          </a:xfrm>
          <a:prstGeom prst="rect">
            <a:avLst/>
          </a:prstGeom>
          <a:noFill/>
        </p:spPr>
        <p:txBody>
          <a:bodyPr wrap="none" rtlCol="0">
            <a:spAutoFit/>
          </a:bodyPr>
          <a:lstStyle/>
          <a:p>
            <a:pPr algn="ctr"/>
            <a:r>
              <a:rPr lang="en-US" sz="2000" b="1" dirty="0">
                <a:latin typeface="Times New Roman" pitchFamily="18" charset="0"/>
                <a:cs typeface="Times New Roman" pitchFamily="18" charset="0"/>
              </a:rPr>
              <a:t>Checking the Null value </a:t>
            </a:r>
            <a:endParaRPr lang="en-IN" sz="2000" b="1"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80F4B987-FFBE-43D0-ADD3-E4040BB5EF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920365"/>
            <a:ext cx="6768752" cy="501726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76198" y="314246"/>
            <a:ext cx="2310248" cy="400110"/>
          </a:xfrm>
          <a:prstGeom prst="rect">
            <a:avLst/>
          </a:prstGeom>
          <a:noFill/>
        </p:spPr>
        <p:txBody>
          <a:bodyPr wrap="none" rtlCol="0">
            <a:spAutoFit/>
          </a:bodyPr>
          <a:lstStyle/>
          <a:p>
            <a:pPr algn="ctr"/>
            <a:r>
              <a:rPr lang="en-US" sz="2000" b="1" dirty="0">
                <a:latin typeface="Times New Roman" pitchFamily="18" charset="0"/>
                <a:cs typeface="Times New Roman" pitchFamily="18" charset="0"/>
              </a:rPr>
              <a:t>Summary Statistics</a:t>
            </a:r>
            <a:endParaRPr lang="en-IN" sz="2000" b="1" dirty="0">
              <a:latin typeface="Times New Roman" pitchFamily="18" charset="0"/>
              <a:cs typeface="Times New Roman" pitchFamily="18" charset="0"/>
            </a:endParaRPr>
          </a:p>
        </p:txBody>
      </p:sp>
      <p:sp>
        <p:nvSpPr>
          <p:cNvPr id="3" name="TextBox 2"/>
          <p:cNvSpPr txBox="1"/>
          <p:nvPr/>
        </p:nvSpPr>
        <p:spPr>
          <a:xfrm>
            <a:off x="500034" y="857232"/>
            <a:ext cx="8286808" cy="1477328"/>
          </a:xfrm>
          <a:prstGeom prst="rect">
            <a:avLst/>
          </a:prstGeom>
          <a:noFill/>
        </p:spPr>
        <p:txBody>
          <a:bodyPr wrap="square" rtlCol="0">
            <a:spAutoFit/>
          </a:bodyPr>
          <a:lstStyle/>
          <a:p>
            <a:pPr algn="just"/>
            <a:r>
              <a:rPr lang="en-IN" dirty="0">
                <a:latin typeface="Times New Roman" pitchFamily="18" charset="0"/>
                <a:cs typeface="Times New Roman" pitchFamily="18" charset="0"/>
              </a:rPr>
              <a:t>	In descriptive statistics, summary statistics are used to summarize a set of observations, in order to communicate the largest amount of information as simply as possible. Summary statistics summarize and provide information about your sample data. It tells something about the values in data set. This includes where the average lies and whether the data is skewed.</a:t>
            </a:r>
            <a:endParaRPr lang="en-US" dirty="0">
              <a:latin typeface="Times New Roman" pitchFamily="18" charset="0"/>
              <a:cs typeface="Times New Roman" pitchFamily="18" charset="0"/>
            </a:endParaRPr>
          </a:p>
        </p:txBody>
      </p:sp>
      <p:pic>
        <p:nvPicPr>
          <p:cNvPr id="4098" name="Picture 2"/>
          <p:cNvPicPr>
            <a:picLocks noChangeAspect="1" noChangeArrowheads="1"/>
          </p:cNvPicPr>
          <p:nvPr/>
        </p:nvPicPr>
        <p:blipFill rotWithShape="1">
          <a:blip r:embed="rId3"/>
          <a:srcRect t="12179"/>
          <a:stretch/>
        </p:blipFill>
        <p:spPr bwMode="auto">
          <a:xfrm>
            <a:off x="395536" y="2564904"/>
            <a:ext cx="8462744" cy="3650178"/>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92441" y="99932"/>
            <a:ext cx="2251129" cy="400110"/>
          </a:xfrm>
          <a:prstGeom prst="rect">
            <a:avLst/>
          </a:prstGeom>
          <a:noFill/>
        </p:spPr>
        <p:txBody>
          <a:bodyPr wrap="none" rtlCol="0">
            <a:spAutoFit/>
          </a:bodyPr>
          <a:lstStyle/>
          <a:p>
            <a:pPr algn="ctr"/>
            <a:r>
              <a:rPr lang="en-US" sz="2000" b="1" dirty="0">
                <a:latin typeface="Times New Roman" pitchFamily="18" charset="0"/>
                <a:cs typeface="Times New Roman" pitchFamily="18" charset="0"/>
              </a:rPr>
              <a:t>Correlation Factor</a:t>
            </a:r>
            <a:endParaRPr lang="en-IN" sz="2000" b="1" dirty="0">
              <a:latin typeface="Times New Roman" pitchFamily="18" charset="0"/>
              <a:cs typeface="Times New Roman" pitchFamily="18" charset="0"/>
            </a:endParaRPr>
          </a:p>
        </p:txBody>
      </p:sp>
      <p:sp>
        <p:nvSpPr>
          <p:cNvPr id="3" name="TextBox 2"/>
          <p:cNvSpPr txBox="1"/>
          <p:nvPr/>
        </p:nvSpPr>
        <p:spPr>
          <a:xfrm>
            <a:off x="500034" y="428604"/>
            <a:ext cx="8286808" cy="923330"/>
          </a:xfrm>
          <a:prstGeom prst="rect">
            <a:avLst/>
          </a:prstGeom>
          <a:noFill/>
        </p:spPr>
        <p:txBody>
          <a:bodyPr wrap="square" rtlCol="0">
            <a:spAutoFit/>
          </a:bodyPr>
          <a:lstStyle/>
          <a:p>
            <a:pPr algn="just"/>
            <a:r>
              <a:rPr lang="en-IN" dirty="0">
                <a:latin typeface="Times New Roman" pitchFamily="18" charset="0"/>
                <a:cs typeface="Times New Roman" pitchFamily="18" charset="0"/>
              </a:rPr>
              <a:t>	</a:t>
            </a:r>
            <a:r>
              <a:rPr lang="en-US" dirty="0">
                <a:latin typeface="Times New Roman" pitchFamily="18" charset="0"/>
                <a:cs typeface="Times New Roman" pitchFamily="18" charset="0"/>
              </a:rPr>
              <a:t> The statistical relationship between two variables is referred to as their correlation. The correlation factor represents the relation between columns in a given dataset. </a:t>
            </a:r>
          </a:p>
        </p:txBody>
      </p:sp>
      <p:pic>
        <p:nvPicPr>
          <p:cNvPr id="5" name="Picture 4"/>
          <p:cNvPicPr/>
          <p:nvPr/>
        </p:nvPicPr>
        <p:blipFill>
          <a:blip r:embed="rId2"/>
          <a:srcRect/>
          <a:stretch>
            <a:fillRect/>
          </a:stretch>
        </p:blipFill>
        <p:spPr bwMode="auto">
          <a:xfrm>
            <a:off x="857224" y="1285860"/>
            <a:ext cx="7572428" cy="5286413"/>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24992" y="385684"/>
            <a:ext cx="2292808" cy="400110"/>
          </a:xfrm>
          <a:prstGeom prst="rect">
            <a:avLst/>
          </a:prstGeom>
          <a:noFill/>
        </p:spPr>
        <p:txBody>
          <a:bodyPr wrap="none" rtlCol="0">
            <a:spAutoFit/>
          </a:bodyPr>
          <a:lstStyle/>
          <a:p>
            <a:pPr algn="ctr"/>
            <a:r>
              <a:rPr lang="en-US" sz="2000" b="1" dirty="0">
                <a:latin typeface="Times New Roman" pitchFamily="18" charset="0"/>
                <a:cs typeface="Times New Roman" pitchFamily="18" charset="0"/>
              </a:rPr>
              <a:t>Correlation </a:t>
            </a:r>
            <a:r>
              <a:rPr lang="en-US" sz="2000" b="1" dirty="0" err="1">
                <a:latin typeface="Times New Roman" pitchFamily="18" charset="0"/>
                <a:cs typeface="Times New Roman" pitchFamily="18" charset="0"/>
              </a:rPr>
              <a:t>Matirx</a:t>
            </a:r>
            <a:endParaRPr lang="en-IN" sz="2000" b="1" dirty="0">
              <a:latin typeface="Times New Roman" pitchFamily="18" charset="0"/>
              <a:cs typeface="Times New Roman" pitchFamily="18" charset="0"/>
            </a:endParaRPr>
          </a:p>
        </p:txBody>
      </p:sp>
      <p:sp>
        <p:nvSpPr>
          <p:cNvPr id="3" name="TextBox 2"/>
          <p:cNvSpPr txBox="1"/>
          <p:nvPr/>
        </p:nvSpPr>
        <p:spPr>
          <a:xfrm>
            <a:off x="500034" y="1575563"/>
            <a:ext cx="8286808" cy="3139321"/>
          </a:xfrm>
          <a:prstGeom prst="rect">
            <a:avLst/>
          </a:prstGeom>
          <a:noFill/>
        </p:spPr>
        <p:txBody>
          <a:bodyPr wrap="square" rtlCol="0">
            <a:spAutoFit/>
          </a:bodyPr>
          <a:lstStyle/>
          <a:p>
            <a:pPr algn="just"/>
            <a:r>
              <a:rPr lang="en-IN" dirty="0"/>
              <a:t>	</a:t>
            </a:r>
            <a:r>
              <a:rPr lang="en-IN" dirty="0">
                <a:latin typeface="Times New Roman" pitchFamily="18" charset="0"/>
                <a:cs typeface="Times New Roman" pitchFamily="18" charset="0"/>
              </a:rPr>
              <a:t>A correlation  can be positive, meaning both variables are moving in the same direction or it can be negative, meaning that when one variable's value increasing, the other variable’s value is decreasing.</a:t>
            </a:r>
          </a:p>
          <a:p>
            <a:pPr algn="just"/>
            <a:r>
              <a:rPr lang="en-IN" dirty="0">
                <a:latin typeface="Times New Roman" pitchFamily="18" charset="0"/>
                <a:cs typeface="Times New Roman" pitchFamily="18" charset="0"/>
              </a:rPr>
              <a:t>	</a:t>
            </a:r>
            <a:r>
              <a:rPr lang="en-US" dirty="0">
                <a:latin typeface="Times New Roman" pitchFamily="18" charset="0"/>
                <a:cs typeface="Times New Roman" pitchFamily="18" charset="0"/>
              </a:rPr>
              <a:t> </a:t>
            </a:r>
          </a:p>
          <a:p>
            <a:pPr algn="just"/>
            <a:endParaRPr lang="en-IN"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	A correlation matrix is a tabular data representing the ‘correlations’ between pairs of variables in a given dataset. It is also a very important pre-processing step in Machine Learning pipelines. The Correlation matrix is a data analysis representation that is used to summarize data to understand the relationship between various different variables of the given dataset.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71736" y="142852"/>
            <a:ext cx="4165307" cy="400110"/>
          </a:xfrm>
          <a:prstGeom prst="rect">
            <a:avLst/>
          </a:prstGeom>
          <a:noFill/>
        </p:spPr>
        <p:txBody>
          <a:bodyPr wrap="none" rtlCol="0">
            <a:spAutoFit/>
          </a:bodyPr>
          <a:lstStyle/>
          <a:p>
            <a:pPr algn="ctr"/>
            <a:r>
              <a:rPr lang="en-IN" sz="2000" b="1" dirty="0">
                <a:latin typeface="Times New Roman" pitchFamily="18" charset="0"/>
                <a:cs typeface="Times New Roman" pitchFamily="18" charset="0"/>
              </a:rPr>
              <a:t>Correlation factor with visualization</a:t>
            </a:r>
          </a:p>
        </p:txBody>
      </p:sp>
      <p:pic>
        <p:nvPicPr>
          <p:cNvPr id="5" name="Picture 4"/>
          <p:cNvPicPr/>
          <p:nvPr/>
        </p:nvPicPr>
        <p:blipFill>
          <a:blip r:embed="rId2"/>
          <a:srcRect/>
          <a:stretch>
            <a:fillRect/>
          </a:stretch>
        </p:blipFill>
        <p:spPr bwMode="auto">
          <a:xfrm>
            <a:off x="1071538" y="571480"/>
            <a:ext cx="7215238" cy="6090713"/>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71736" y="-24"/>
            <a:ext cx="4362284" cy="400110"/>
          </a:xfrm>
          <a:prstGeom prst="rect">
            <a:avLst/>
          </a:prstGeom>
          <a:noFill/>
        </p:spPr>
        <p:txBody>
          <a:bodyPr wrap="none" rtlCol="0">
            <a:spAutoFit/>
          </a:bodyPr>
          <a:lstStyle/>
          <a:p>
            <a:pPr algn="ctr"/>
            <a:r>
              <a:rPr lang="en-US" sz="2000" b="1" dirty="0">
                <a:latin typeface="Times New Roman" pitchFamily="18" charset="0"/>
                <a:cs typeface="Times New Roman" pitchFamily="18" charset="0"/>
              </a:rPr>
              <a:t>Correlation with </a:t>
            </a:r>
            <a:r>
              <a:rPr lang="en-IN" sz="2000" b="1" dirty="0">
                <a:latin typeface="Times New Roman" pitchFamily="18" charset="0"/>
                <a:cs typeface="Times New Roman" pitchFamily="18" charset="0"/>
              </a:rPr>
              <a:t>target column (label)</a:t>
            </a:r>
          </a:p>
        </p:txBody>
      </p:sp>
      <p:sp>
        <p:nvSpPr>
          <p:cNvPr id="5" name="TextBox 4"/>
          <p:cNvSpPr txBox="1"/>
          <p:nvPr/>
        </p:nvSpPr>
        <p:spPr>
          <a:xfrm>
            <a:off x="285720" y="3504389"/>
            <a:ext cx="8643998" cy="3293209"/>
          </a:xfrm>
          <a:prstGeom prst="rect">
            <a:avLst/>
          </a:prstGeom>
          <a:noFill/>
        </p:spPr>
        <p:txBody>
          <a:bodyPr wrap="square" rtlCol="0">
            <a:spAutoFit/>
          </a:bodyPr>
          <a:lstStyle/>
          <a:p>
            <a:r>
              <a:rPr lang="en-IN" sz="1600" b="1" dirty="0">
                <a:latin typeface="Times New Roman" pitchFamily="18" charset="0"/>
                <a:cs typeface="Times New Roman" pitchFamily="18" charset="0"/>
              </a:rPr>
              <a:t>Observation</a:t>
            </a:r>
          </a:p>
          <a:p>
            <a:endParaRPr lang="en-US" sz="1600" dirty="0">
              <a:latin typeface="Times New Roman" pitchFamily="18" charset="0"/>
              <a:cs typeface="Times New Roman" pitchFamily="18" charset="0"/>
            </a:endParaRPr>
          </a:p>
          <a:p>
            <a:pPr marL="342900" indent="-342900">
              <a:buAutoNum type="arabicPeriod"/>
            </a:pPr>
            <a:r>
              <a:rPr lang="en-IN" sz="1600" dirty="0">
                <a:latin typeface="Times New Roman" pitchFamily="18" charset="0"/>
                <a:cs typeface="Times New Roman" pitchFamily="18" charset="0"/>
              </a:rPr>
              <a:t>In the Correlation with output column graph we can see that columns “</a:t>
            </a:r>
            <a:r>
              <a:rPr lang="en-IN" sz="1600" dirty="0" err="1">
                <a:latin typeface="Times New Roman" pitchFamily="18" charset="0"/>
                <a:cs typeface="Times New Roman" pitchFamily="18" charset="0"/>
              </a:rPr>
              <a:t>LotShape</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ExterQual</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BsmtQual</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BsmtExposure</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HeatingQC</a:t>
            </a:r>
            <a:r>
              <a:rPr lang="en-IN" sz="1600" dirty="0">
                <a:latin typeface="Times New Roman" pitchFamily="18" charset="0"/>
                <a:cs typeface="Times New Roman" pitchFamily="18" charset="0"/>
              </a:rPr>
              <a:t>” are negatively related with the Output column.</a:t>
            </a:r>
          </a:p>
          <a:p>
            <a:pPr marL="342900" indent="-342900">
              <a:buAutoNum type="arabicPeriod"/>
            </a:pPr>
            <a:endParaRPr lang="en-US" sz="1600" dirty="0">
              <a:latin typeface="Times New Roman" pitchFamily="18" charset="0"/>
              <a:cs typeface="Times New Roman" pitchFamily="18" charset="0"/>
            </a:endParaRPr>
          </a:p>
          <a:p>
            <a:pPr marL="342900" indent="-342900">
              <a:buAutoNum type="arabicPeriod" startAt="2"/>
            </a:pPr>
            <a:r>
              <a:rPr lang="en-IN" sz="1600" dirty="0">
                <a:latin typeface="Times New Roman" pitchFamily="18" charset="0"/>
                <a:cs typeface="Times New Roman" pitchFamily="18" charset="0"/>
              </a:rPr>
              <a:t>Also the columns “</a:t>
            </a:r>
            <a:r>
              <a:rPr lang="en-IN" sz="1600" dirty="0" err="1">
                <a:latin typeface="Times New Roman" pitchFamily="18" charset="0"/>
                <a:cs typeface="Times New Roman" pitchFamily="18" charset="0"/>
              </a:rPr>
              <a:t>KitchenQual</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GarageType</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GarageFinish</a:t>
            </a:r>
            <a:r>
              <a:rPr lang="en-IN" sz="1600" dirty="0">
                <a:latin typeface="Times New Roman" pitchFamily="18" charset="0"/>
                <a:cs typeface="Times New Roman" pitchFamily="18" charset="0"/>
              </a:rPr>
              <a:t>” are negatively related with the Output column.</a:t>
            </a:r>
          </a:p>
          <a:p>
            <a:pPr marL="342900" indent="-342900">
              <a:buAutoNum type="arabicPeriod" startAt="2"/>
            </a:pPr>
            <a:endParaRPr lang="en-US" sz="1600" dirty="0">
              <a:latin typeface="Times New Roman" pitchFamily="18" charset="0"/>
              <a:cs typeface="Times New Roman" pitchFamily="18" charset="0"/>
            </a:endParaRPr>
          </a:p>
          <a:p>
            <a:pPr marL="342900" indent="-342900">
              <a:buAutoNum type="arabicPeriod" startAt="3"/>
            </a:pPr>
            <a:r>
              <a:rPr lang="en-IN" sz="1600" dirty="0">
                <a:latin typeface="Times New Roman" pitchFamily="18" charset="0"/>
                <a:cs typeface="Times New Roman" pitchFamily="18" charset="0"/>
              </a:rPr>
              <a:t>All other columns are positively related with the output column and provide significant  importance towards the model building.</a:t>
            </a:r>
          </a:p>
          <a:p>
            <a:pPr marL="342900" indent="-342900">
              <a:buAutoNum type="arabicPeriod" startAt="3"/>
            </a:pPr>
            <a:endParaRPr lang="en-US" sz="1600" dirty="0">
              <a:latin typeface="Times New Roman" pitchFamily="18" charset="0"/>
              <a:cs typeface="Times New Roman" pitchFamily="18" charset="0"/>
            </a:endParaRPr>
          </a:p>
          <a:p>
            <a:r>
              <a:rPr lang="en-IN" sz="1600" dirty="0">
                <a:latin typeface="Times New Roman" pitchFamily="18" charset="0"/>
                <a:cs typeface="Times New Roman" pitchFamily="18" charset="0"/>
              </a:rPr>
              <a:t>4.   However as we are predicting the price of Housing project and predicting the price of   </a:t>
            </a:r>
          </a:p>
          <a:p>
            <a:r>
              <a:rPr lang="en-IN" sz="1600" dirty="0">
                <a:latin typeface="Times New Roman" pitchFamily="18" charset="0"/>
                <a:cs typeface="Times New Roman" pitchFamily="18" charset="0"/>
              </a:rPr>
              <a:t>      Test dataset, the negatively co related columns are not dropped from the dataset.</a:t>
            </a:r>
          </a:p>
        </p:txBody>
      </p:sp>
      <p:pic>
        <p:nvPicPr>
          <p:cNvPr id="6" name="Picture 5"/>
          <p:cNvPicPr/>
          <p:nvPr/>
        </p:nvPicPr>
        <p:blipFill>
          <a:blip r:embed="rId2"/>
          <a:srcRect/>
          <a:stretch>
            <a:fillRect/>
          </a:stretch>
        </p:blipFill>
        <p:spPr bwMode="auto">
          <a:xfrm>
            <a:off x="571472" y="500042"/>
            <a:ext cx="8286808" cy="298815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71802" y="119698"/>
            <a:ext cx="3008581" cy="523220"/>
          </a:xfrm>
          <a:prstGeom prst="rect">
            <a:avLst/>
          </a:prstGeom>
          <a:noFill/>
        </p:spPr>
        <p:txBody>
          <a:bodyPr wrap="none" rtlCol="0">
            <a:spAutoFit/>
          </a:bodyPr>
          <a:lstStyle/>
          <a:p>
            <a:pPr algn="ctr"/>
            <a:r>
              <a:rPr lang="en-US" sz="2800" b="1" dirty="0">
                <a:latin typeface="Times New Roman" pitchFamily="18" charset="0"/>
                <a:cs typeface="Times New Roman" pitchFamily="18" charset="0"/>
              </a:rPr>
              <a:t>Data Visualization</a:t>
            </a:r>
            <a:endParaRPr lang="en-IN" sz="2800" b="1" dirty="0">
              <a:latin typeface="Times New Roman" pitchFamily="18" charset="0"/>
              <a:cs typeface="Times New Roman" pitchFamily="18" charset="0"/>
            </a:endParaRPr>
          </a:p>
        </p:txBody>
      </p:sp>
      <p:sp>
        <p:nvSpPr>
          <p:cNvPr id="3" name="TextBox 2"/>
          <p:cNvSpPr txBox="1"/>
          <p:nvPr/>
        </p:nvSpPr>
        <p:spPr>
          <a:xfrm>
            <a:off x="285720" y="5014753"/>
            <a:ext cx="8715436" cy="1200329"/>
          </a:xfrm>
          <a:prstGeom prst="rect">
            <a:avLst/>
          </a:prstGeom>
          <a:noFill/>
        </p:spPr>
        <p:txBody>
          <a:bodyPr wrap="square" rtlCol="0">
            <a:spAutoFit/>
          </a:bodyPr>
          <a:lstStyle/>
          <a:p>
            <a:r>
              <a:rPr lang="en-US" b="1" dirty="0">
                <a:latin typeface="Times New Roman" pitchFamily="18" charset="0"/>
                <a:cs typeface="Times New Roman" pitchFamily="18" charset="0"/>
              </a:rPr>
              <a:t>Observation</a:t>
            </a:r>
          </a:p>
          <a:p>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 The mean value of </a:t>
            </a:r>
            <a:r>
              <a:rPr lang="en-US" dirty="0" err="1">
                <a:latin typeface="Times New Roman" pitchFamily="18" charset="0"/>
                <a:cs typeface="Times New Roman" pitchFamily="18" charset="0"/>
              </a:rPr>
              <a:t>SalePrice</a:t>
            </a:r>
            <a:r>
              <a:rPr lang="en-US" dirty="0">
                <a:latin typeface="Times New Roman" pitchFamily="18" charset="0"/>
                <a:cs typeface="Times New Roman" pitchFamily="18" charset="0"/>
              </a:rPr>
              <a:t> column for the House Price Detection Train dataset is 181477.00599</a:t>
            </a:r>
          </a:p>
        </p:txBody>
      </p:sp>
      <p:pic>
        <p:nvPicPr>
          <p:cNvPr id="6" name="Picture 5"/>
          <p:cNvPicPr/>
          <p:nvPr/>
        </p:nvPicPr>
        <p:blipFill>
          <a:blip r:embed="rId2"/>
          <a:srcRect/>
          <a:stretch>
            <a:fillRect/>
          </a:stretch>
        </p:blipFill>
        <p:spPr bwMode="auto">
          <a:xfrm>
            <a:off x="1214414" y="928670"/>
            <a:ext cx="6786609" cy="392909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357290" y="1101303"/>
            <a:ext cx="6286543" cy="5256655"/>
          </a:xfrm>
          <a:prstGeom prst="rect">
            <a:avLst/>
          </a:prstGeom>
          <a:noFill/>
          <a:ln w="9525">
            <a:noFill/>
            <a:miter lim="800000"/>
            <a:headEnd/>
            <a:tailEnd/>
          </a:ln>
          <a:effectLst/>
        </p:spPr>
      </p:pic>
      <p:sp>
        <p:nvSpPr>
          <p:cNvPr id="6" name="TextBox 5"/>
          <p:cNvSpPr txBox="1"/>
          <p:nvPr/>
        </p:nvSpPr>
        <p:spPr>
          <a:xfrm>
            <a:off x="1479061" y="242808"/>
            <a:ext cx="6093335" cy="400110"/>
          </a:xfrm>
          <a:prstGeom prst="rect">
            <a:avLst/>
          </a:prstGeom>
          <a:noFill/>
        </p:spPr>
        <p:txBody>
          <a:bodyPr wrap="none" rtlCol="0">
            <a:spAutoFit/>
          </a:bodyPr>
          <a:lstStyle/>
          <a:p>
            <a:pPr algn="ctr"/>
            <a:r>
              <a:rPr lang="en-US" sz="2000" b="1" dirty="0">
                <a:latin typeface="Times New Roman" pitchFamily="18" charset="0"/>
                <a:cs typeface="Times New Roman" pitchFamily="18" charset="0"/>
              </a:rPr>
              <a:t>Identifying the general zoning classification of the sale</a:t>
            </a:r>
            <a:endParaRPr lang="en-IN" sz="2000" b="1"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1285852" y="928671"/>
            <a:ext cx="6143668" cy="5580002"/>
          </a:xfrm>
          <a:prstGeom prst="rect">
            <a:avLst/>
          </a:prstGeom>
          <a:noFill/>
          <a:ln w="9525">
            <a:noFill/>
            <a:miter lim="800000"/>
            <a:headEnd/>
            <a:tailEnd/>
          </a:ln>
          <a:effectLst/>
        </p:spPr>
      </p:pic>
      <p:sp>
        <p:nvSpPr>
          <p:cNvPr id="6" name="TextBox 5"/>
          <p:cNvSpPr txBox="1"/>
          <p:nvPr/>
        </p:nvSpPr>
        <p:spPr>
          <a:xfrm>
            <a:off x="1928794" y="202148"/>
            <a:ext cx="5113579" cy="369332"/>
          </a:xfrm>
          <a:prstGeom prst="rect">
            <a:avLst/>
          </a:prstGeom>
          <a:noFill/>
        </p:spPr>
        <p:txBody>
          <a:bodyPr wrap="none" rtlCol="0">
            <a:spAutoFit/>
          </a:bodyPr>
          <a:lstStyle/>
          <a:p>
            <a:pPr algn="ctr"/>
            <a:r>
              <a:rPr lang="en-US" b="1" dirty="0">
                <a:latin typeface="Times New Roman" pitchFamily="18" charset="0"/>
                <a:cs typeface="Times New Roman" pitchFamily="18" charset="0"/>
              </a:rPr>
              <a:t>Graphical representation of “</a:t>
            </a:r>
            <a:r>
              <a:rPr lang="en-US" b="1" dirty="0" err="1">
                <a:latin typeface="Times New Roman" pitchFamily="18" charset="0"/>
                <a:cs typeface="Times New Roman" pitchFamily="18" charset="0"/>
              </a:rPr>
              <a:t>HouseStyle</a:t>
            </a:r>
            <a:r>
              <a:rPr lang="en-US" b="1" dirty="0">
                <a:latin typeface="Times New Roman" pitchFamily="18" charset="0"/>
                <a:cs typeface="Times New Roman" pitchFamily="18" charset="0"/>
              </a:rPr>
              <a:t>" column</a:t>
            </a:r>
            <a:endParaRPr lang="en-IN" b="1"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Contents</a:t>
            </a:r>
            <a:endParaRPr lang="en-IN" sz="2800" dirty="0"/>
          </a:p>
        </p:txBody>
      </p:sp>
      <p:sp>
        <p:nvSpPr>
          <p:cNvPr id="3" name="Content Placeholder 2"/>
          <p:cNvSpPr>
            <a:spLocks noGrp="1"/>
          </p:cNvSpPr>
          <p:nvPr>
            <p:ph idx="1"/>
          </p:nvPr>
        </p:nvSpPr>
        <p:spPr>
          <a:xfrm>
            <a:off x="457200" y="1285860"/>
            <a:ext cx="8229600" cy="4525963"/>
          </a:xfrm>
        </p:spPr>
        <p:txBody>
          <a:bodyPr>
            <a:normAutofit/>
          </a:bodyPr>
          <a:lstStyle/>
          <a:p>
            <a:pPr marL="595313" indent="-514350">
              <a:lnSpc>
                <a:spcPct val="150000"/>
              </a:lnSpc>
              <a:buFont typeface="Gill Sans MT" panose="020B0502020104020203" pitchFamily="34" charset="0"/>
              <a:buAutoNum type="arabicPeriod"/>
            </a:pPr>
            <a:r>
              <a:rPr lang="en-US" altLang="en-US" sz="2000" dirty="0">
                <a:latin typeface="Times New Roman" panose="02020603050405020304" pitchFamily="18" charset="0"/>
                <a:cs typeface="Times New Roman" panose="02020603050405020304" pitchFamily="18" charset="0"/>
              </a:rPr>
              <a:t>Introduction</a:t>
            </a:r>
          </a:p>
          <a:p>
            <a:pPr marL="595313" indent="-514350">
              <a:lnSpc>
                <a:spcPct val="150000"/>
              </a:lnSpc>
              <a:buFont typeface="Gill Sans MT" panose="020B0502020104020203" pitchFamily="34" charset="0"/>
              <a:buAutoNum type="arabicPeriod"/>
            </a:pPr>
            <a:r>
              <a:rPr lang="en-US" altLang="en-US" sz="2000" dirty="0">
                <a:latin typeface="Times New Roman" panose="02020603050405020304" pitchFamily="18" charset="0"/>
                <a:cs typeface="Times New Roman" panose="02020603050405020304" pitchFamily="18" charset="0"/>
              </a:rPr>
              <a:t>Problem statement</a:t>
            </a:r>
          </a:p>
          <a:p>
            <a:pPr marL="595313" indent="-514350">
              <a:lnSpc>
                <a:spcPct val="150000"/>
              </a:lnSpc>
              <a:buFont typeface="Gill Sans MT" panose="020B0502020104020203" pitchFamily="34" charset="0"/>
              <a:buAutoNum type="arabicPeriod"/>
            </a:pPr>
            <a:r>
              <a:rPr lang="en-US" altLang="en-US" sz="2000" dirty="0">
                <a:latin typeface="Times New Roman" panose="02020603050405020304" pitchFamily="18" charset="0"/>
                <a:cs typeface="Times New Roman" panose="02020603050405020304" pitchFamily="18" charset="0"/>
              </a:rPr>
              <a:t>Objectives of the study</a:t>
            </a:r>
          </a:p>
          <a:p>
            <a:pPr marL="595313" indent="-514350">
              <a:lnSpc>
                <a:spcPct val="150000"/>
              </a:lnSpc>
              <a:buFont typeface="Gill Sans MT" panose="020B0502020104020203" pitchFamily="34" charset="0"/>
              <a:buAutoNum type="arabicPeriod"/>
            </a:pPr>
            <a:r>
              <a:rPr lang="en-US" altLang="en-US" sz="2000" dirty="0">
                <a:latin typeface="Times New Roman" panose="02020603050405020304" pitchFamily="18" charset="0"/>
                <a:cs typeface="Times New Roman" panose="02020603050405020304" pitchFamily="18" charset="0"/>
              </a:rPr>
              <a:t>Literature review</a:t>
            </a:r>
          </a:p>
          <a:p>
            <a:pPr marL="595313" indent="-514350">
              <a:lnSpc>
                <a:spcPct val="150000"/>
              </a:lnSpc>
              <a:buFont typeface="Gill Sans MT" panose="020B0502020104020203" pitchFamily="34" charset="0"/>
              <a:buAutoNum type="arabicPeriod"/>
            </a:pPr>
            <a:r>
              <a:rPr lang="en-US" altLang="en-US" sz="2000" dirty="0">
                <a:latin typeface="Times New Roman" panose="02020603050405020304" pitchFamily="18" charset="0"/>
                <a:cs typeface="Times New Roman" panose="02020603050405020304" pitchFamily="18" charset="0"/>
              </a:rPr>
              <a:t>Project execution </a:t>
            </a:r>
          </a:p>
          <a:p>
            <a:pPr marL="595313" indent="-514350">
              <a:lnSpc>
                <a:spcPct val="150000"/>
              </a:lnSpc>
              <a:buFont typeface="Gill Sans MT" panose="020B0502020104020203" pitchFamily="34" charset="0"/>
              <a:buAutoNum type="arabicPeriod"/>
            </a:pPr>
            <a:r>
              <a:rPr lang="en-US" altLang="en-US" sz="2000" dirty="0">
                <a:latin typeface="Times New Roman" panose="02020603050405020304" pitchFamily="18" charset="0"/>
                <a:cs typeface="Times New Roman" panose="02020603050405020304" pitchFamily="18" charset="0"/>
              </a:rPr>
              <a:t>Results and discussions</a:t>
            </a:r>
          </a:p>
          <a:p>
            <a:pPr marL="595313" indent="-514350">
              <a:lnSpc>
                <a:spcPct val="150000"/>
              </a:lnSpc>
              <a:buFont typeface="Gill Sans MT" panose="020B0502020104020203" pitchFamily="34" charset="0"/>
              <a:buAutoNum type="arabicPeriod"/>
            </a:pPr>
            <a:r>
              <a:rPr lang="en-US" altLang="en-US" sz="2000" dirty="0">
                <a:latin typeface="Times New Roman" panose="02020603050405020304" pitchFamily="18" charset="0"/>
                <a:cs typeface="Times New Roman" panose="02020603050405020304" pitchFamily="18" charset="0"/>
              </a:rPr>
              <a:t>Conclusions </a:t>
            </a:r>
          </a:p>
          <a:p>
            <a:pPr marL="595313" indent="-514350">
              <a:lnSpc>
                <a:spcPct val="150000"/>
              </a:lnSpc>
              <a:buFont typeface="Gill Sans MT" panose="020B0502020104020203" pitchFamily="34" charset="0"/>
              <a:buAutoNum type="arabicPeriod"/>
            </a:pPr>
            <a:r>
              <a:rPr lang="en-US" altLang="en-US" sz="2000" dirty="0">
                <a:latin typeface="Times New Roman" panose="02020603050405020304" pitchFamily="18" charset="0"/>
                <a:cs typeface="Times New Roman" panose="02020603050405020304" pitchFamily="18" charset="0"/>
              </a:rPr>
              <a:t>Scope for future work</a:t>
            </a:r>
          </a:p>
          <a:p>
            <a:pPr marL="595313" indent="-514350">
              <a:lnSpc>
                <a:spcPct val="150000"/>
              </a:lnSpc>
              <a:buFont typeface="Gill Sans MT" panose="020B0502020104020203" pitchFamily="34" charset="0"/>
              <a:buAutoNum type="arabicPeriod"/>
            </a:pPr>
            <a:endParaRPr lang="en-US" altLang="en-US" sz="2000" dirty="0">
              <a:latin typeface="Times New Roman" panose="02020603050405020304" pitchFamily="18" charset="0"/>
              <a:cs typeface="Times New Roman" panose="02020603050405020304" pitchFamily="18" charset="0"/>
            </a:endParaRPr>
          </a:p>
          <a:p>
            <a:endParaRPr lang="en-IN"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rcRect/>
          <a:stretch>
            <a:fillRect/>
          </a:stretch>
        </p:blipFill>
        <p:spPr bwMode="auto">
          <a:xfrm>
            <a:off x="857224" y="928670"/>
            <a:ext cx="7643866" cy="2643206"/>
          </a:xfrm>
          <a:prstGeom prst="rect">
            <a:avLst/>
          </a:prstGeom>
          <a:noFill/>
          <a:ln w="9525">
            <a:noFill/>
            <a:miter lim="800000"/>
            <a:headEnd/>
            <a:tailEnd/>
          </a:ln>
        </p:spPr>
      </p:pic>
      <p:pic>
        <p:nvPicPr>
          <p:cNvPr id="6" name="Picture 5"/>
          <p:cNvPicPr/>
          <p:nvPr/>
        </p:nvPicPr>
        <p:blipFill>
          <a:blip r:embed="rId3"/>
          <a:srcRect/>
          <a:stretch>
            <a:fillRect/>
          </a:stretch>
        </p:blipFill>
        <p:spPr bwMode="auto">
          <a:xfrm>
            <a:off x="1142976" y="3571876"/>
            <a:ext cx="2428892" cy="3071834"/>
          </a:xfrm>
          <a:prstGeom prst="rect">
            <a:avLst/>
          </a:prstGeom>
          <a:noFill/>
          <a:ln w="9525">
            <a:noFill/>
            <a:miter lim="800000"/>
            <a:headEnd/>
            <a:tailEnd/>
          </a:ln>
        </p:spPr>
      </p:pic>
      <p:sp>
        <p:nvSpPr>
          <p:cNvPr id="7" name="TextBox 6"/>
          <p:cNvSpPr txBox="1"/>
          <p:nvPr/>
        </p:nvSpPr>
        <p:spPr>
          <a:xfrm>
            <a:off x="2000232" y="202148"/>
            <a:ext cx="5241820" cy="369332"/>
          </a:xfrm>
          <a:prstGeom prst="rect">
            <a:avLst/>
          </a:prstGeom>
          <a:noFill/>
        </p:spPr>
        <p:txBody>
          <a:bodyPr wrap="none" rtlCol="0">
            <a:spAutoFit/>
          </a:bodyPr>
          <a:lstStyle/>
          <a:p>
            <a:pPr algn="ctr"/>
            <a:r>
              <a:rPr lang="en-US" b="1" dirty="0">
                <a:latin typeface="Times New Roman" pitchFamily="18" charset="0"/>
                <a:cs typeface="Times New Roman" pitchFamily="18" charset="0"/>
              </a:rPr>
              <a:t>Graphical representation of “</a:t>
            </a:r>
            <a:r>
              <a:rPr lang="en-US" b="1" dirty="0" err="1">
                <a:latin typeface="Times New Roman" pitchFamily="18" charset="0"/>
                <a:cs typeface="Times New Roman" pitchFamily="18" charset="0"/>
              </a:rPr>
              <a:t>OverallQual</a:t>
            </a:r>
            <a:r>
              <a:rPr lang="en-US" b="1" dirty="0">
                <a:latin typeface="Times New Roman" pitchFamily="18" charset="0"/>
                <a:cs typeface="Times New Roman" pitchFamily="18" charset="0"/>
              </a:rPr>
              <a:t>" column</a:t>
            </a:r>
            <a:endParaRPr lang="en-IN" b="1"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785786" y="642918"/>
            <a:ext cx="7500990" cy="5786478"/>
          </a:xfrm>
          <a:prstGeom prst="rect">
            <a:avLst/>
          </a:prstGeom>
          <a:noFill/>
          <a:ln w="9525">
            <a:noFill/>
            <a:miter lim="800000"/>
            <a:headEnd/>
            <a:tailEnd/>
          </a:ln>
          <a:effectLst/>
        </p:spPr>
      </p:pic>
      <p:sp>
        <p:nvSpPr>
          <p:cNvPr id="6" name="TextBox 5"/>
          <p:cNvSpPr txBox="1"/>
          <p:nvPr/>
        </p:nvSpPr>
        <p:spPr>
          <a:xfrm>
            <a:off x="2000232" y="202148"/>
            <a:ext cx="5293116" cy="369332"/>
          </a:xfrm>
          <a:prstGeom prst="rect">
            <a:avLst/>
          </a:prstGeom>
          <a:noFill/>
        </p:spPr>
        <p:txBody>
          <a:bodyPr wrap="none" rtlCol="0">
            <a:spAutoFit/>
          </a:bodyPr>
          <a:lstStyle/>
          <a:p>
            <a:pPr algn="ctr"/>
            <a:r>
              <a:rPr lang="en-US" b="1" dirty="0">
                <a:latin typeface="Times New Roman" pitchFamily="18" charset="0"/>
                <a:cs typeface="Times New Roman" pitchFamily="18" charset="0"/>
              </a:rPr>
              <a:t>Graphical representation of “</a:t>
            </a:r>
            <a:r>
              <a:rPr lang="en-US" b="1" dirty="0" err="1">
                <a:latin typeface="Times New Roman" pitchFamily="18" charset="0"/>
                <a:cs typeface="Times New Roman" pitchFamily="18" charset="0"/>
              </a:rPr>
              <a:t>OverallCond</a:t>
            </a:r>
            <a:r>
              <a:rPr lang="en-US" b="1" dirty="0">
                <a:latin typeface="Times New Roman" pitchFamily="18" charset="0"/>
                <a:cs typeface="Times New Roman" pitchFamily="18" charset="0"/>
              </a:rPr>
              <a:t>" column</a:t>
            </a:r>
            <a:endParaRPr lang="en-IN" b="1"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1285852" y="842965"/>
            <a:ext cx="6715172" cy="5586431"/>
          </a:xfrm>
          <a:prstGeom prst="rect">
            <a:avLst/>
          </a:prstGeom>
          <a:noFill/>
          <a:ln w="9525">
            <a:noFill/>
            <a:miter lim="800000"/>
            <a:headEnd/>
            <a:tailEnd/>
          </a:ln>
          <a:effectLst/>
        </p:spPr>
      </p:pic>
      <p:sp>
        <p:nvSpPr>
          <p:cNvPr id="6" name="TextBox 5"/>
          <p:cNvSpPr txBox="1"/>
          <p:nvPr/>
        </p:nvSpPr>
        <p:spPr>
          <a:xfrm>
            <a:off x="2285984" y="202148"/>
            <a:ext cx="5049460" cy="369332"/>
          </a:xfrm>
          <a:prstGeom prst="rect">
            <a:avLst/>
          </a:prstGeom>
          <a:noFill/>
        </p:spPr>
        <p:txBody>
          <a:bodyPr wrap="none" rtlCol="0">
            <a:spAutoFit/>
          </a:bodyPr>
          <a:lstStyle/>
          <a:p>
            <a:pPr algn="ctr"/>
            <a:r>
              <a:rPr lang="en-US" b="1" dirty="0">
                <a:latin typeface="Times New Roman" pitchFamily="18" charset="0"/>
                <a:cs typeface="Times New Roman" pitchFamily="18" charset="0"/>
              </a:rPr>
              <a:t>Graphical representation of “</a:t>
            </a:r>
            <a:r>
              <a:rPr lang="en-US" b="1" dirty="0" err="1">
                <a:latin typeface="Times New Roman" pitchFamily="18" charset="0"/>
                <a:cs typeface="Times New Roman" pitchFamily="18" charset="0"/>
              </a:rPr>
              <a:t>ExterQual</a:t>
            </a:r>
            <a:r>
              <a:rPr lang="en-US" b="1" dirty="0">
                <a:latin typeface="Times New Roman" pitchFamily="18" charset="0"/>
                <a:cs typeface="Times New Roman" pitchFamily="18" charset="0"/>
              </a:rPr>
              <a:t>" column</a:t>
            </a:r>
            <a:endParaRPr lang="en-IN" b="1"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5984" y="214290"/>
            <a:ext cx="5023811" cy="369332"/>
          </a:xfrm>
          <a:prstGeom prst="rect">
            <a:avLst/>
          </a:prstGeom>
          <a:noFill/>
        </p:spPr>
        <p:txBody>
          <a:bodyPr wrap="none" rtlCol="0">
            <a:spAutoFit/>
          </a:bodyPr>
          <a:lstStyle/>
          <a:p>
            <a:pPr algn="ctr"/>
            <a:r>
              <a:rPr lang="en-US" b="1" dirty="0">
                <a:latin typeface="Times New Roman" pitchFamily="18" charset="0"/>
                <a:cs typeface="Times New Roman" pitchFamily="18" charset="0"/>
              </a:rPr>
              <a:t>Graphical representation of "</a:t>
            </a:r>
            <a:r>
              <a:rPr lang="en-US" b="1" dirty="0" err="1">
                <a:latin typeface="Times New Roman" pitchFamily="18" charset="0"/>
                <a:cs typeface="Times New Roman" pitchFamily="18" charset="0"/>
              </a:rPr>
              <a:t>BsmtQual</a:t>
            </a:r>
            <a:r>
              <a:rPr lang="en-US" b="1" dirty="0">
                <a:latin typeface="Times New Roman" pitchFamily="18" charset="0"/>
                <a:cs typeface="Times New Roman" pitchFamily="18" charset="0"/>
              </a:rPr>
              <a:t>" column</a:t>
            </a:r>
            <a:endParaRPr lang="en-IN" b="1" dirty="0">
              <a:latin typeface="Times New Roman" pitchFamily="18" charset="0"/>
              <a:cs typeface="Times New Roman" pitchFamily="18" charset="0"/>
            </a:endParaRPr>
          </a:p>
        </p:txBody>
      </p:sp>
      <p:pic>
        <p:nvPicPr>
          <p:cNvPr id="9218" name="Picture 2"/>
          <p:cNvPicPr>
            <a:picLocks noChangeAspect="1" noChangeArrowheads="1"/>
          </p:cNvPicPr>
          <p:nvPr/>
        </p:nvPicPr>
        <p:blipFill>
          <a:blip r:embed="rId2"/>
          <a:srcRect/>
          <a:stretch>
            <a:fillRect/>
          </a:stretch>
        </p:blipFill>
        <p:spPr bwMode="auto">
          <a:xfrm>
            <a:off x="1000100" y="857232"/>
            <a:ext cx="7215238" cy="5767406"/>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00232" y="273586"/>
            <a:ext cx="5605382" cy="369332"/>
          </a:xfrm>
          <a:prstGeom prst="rect">
            <a:avLst/>
          </a:prstGeom>
          <a:noFill/>
        </p:spPr>
        <p:txBody>
          <a:bodyPr wrap="none" rtlCol="0">
            <a:spAutoFit/>
          </a:bodyPr>
          <a:lstStyle/>
          <a:p>
            <a:pPr algn="ctr"/>
            <a:r>
              <a:rPr lang="en-US" b="1" dirty="0">
                <a:latin typeface="Times New Roman" pitchFamily="18" charset="0"/>
                <a:cs typeface="Times New Roman" pitchFamily="18" charset="0"/>
              </a:rPr>
              <a:t>Graphical representation of “</a:t>
            </a:r>
            <a:r>
              <a:rPr lang="en-US" b="1" dirty="0" err="1">
                <a:latin typeface="Times New Roman" pitchFamily="18" charset="0"/>
                <a:cs typeface="Times New Roman" pitchFamily="18" charset="0"/>
              </a:rPr>
              <a:t>TotRmsAbvGrd</a:t>
            </a:r>
            <a:r>
              <a:rPr lang="en-US" b="1" dirty="0">
                <a:latin typeface="Times New Roman" pitchFamily="18" charset="0"/>
                <a:cs typeface="Times New Roman" pitchFamily="18" charset="0"/>
              </a:rPr>
              <a:t>" column</a:t>
            </a:r>
            <a:endParaRPr lang="en-IN" b="1" dirty="0">
              <a:latin typeface="Times New Roman" pitchFamily="18" charset="0"/>
              <a:cs typeface="Times New Roman" pitchFamily="18" charset="0"/>
            </a:endParaRPr>
          </a:p>
        </p:txBody>
      </p:sp>
      <p:pic>
        <p:nvPicPr>
          <p:cNvPr id="10242" name="Picture 2"/>
          <p:cNvPicPr>
            <a:picLocks noChangeAspect="1" noChangeArrowheads="1"/>
          </p:cNvPicPr>
          <p:nvPr/>
        </p:nvPicPr>
        <p:blipFill>
          <a:blip r:embed="rId2"/>
          <a:srcRect/>
          <a:stretch>
            <a:fillRect/>
          </a:stretch>
        </p:blipFill>
        <p:spPr bwMode="auto">
          <a:xfrm>
            <a:off x="785786" y="1214422"/>
            <a:ext cx="7843861" cy="4983856"/>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22275" y="273586"/>
            <a:ext cx="6161302" cy="369332"/>
          </a:xfrm>
          <a:prstGeom prst="rect">
            <a:avLst/>
          </a:prstGeom>
          <a:noFill/>
        </p:spPr>
        <p:txBody>
          <a:bodyPr wrap="none" rtlCol="0">
            <a:spAutoFit/>
          </a:bodyPr>
          <a:lstStyle/>
          <a:p>
            <a:pPr algn="ctr"/>
            <a:r>
              <a:rPr lang="en-US" b="1" dirty="0">
                <a:latin typeface="Times New Roman" pitchFamily="18" charset="0"/>
                <a:cs typeface="Times New Roman" pitchFamily="18" charset="0"/>
              </a:rPr>
              <a:t>Graphical representation of “Foundation Vs Target" column</a:t>
            </a:r>
            <a:endParaRPr lang="en-IN" b="1"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579C8110-9B3C-4A3A-AB5D-8A632CA62C88}"/>
              </a:ext>
            </a:extLst>
          </p:cNvPr>
          <p:cNvPicPr/>
          <p:nvPr/>
        </p:nvPicPr>
        <p:blipFill>
          <a:blip r:embed="rId2">
            <a:extLst>
              <a:ext uri="{28A0092B-C50C-407E-A947-70E740481C1C}">
                <a14:useLocalDpi xmlns:a14="http://schemas.microsoft.com/office/drawing/2010/main" val="0"/>
              </a:ext>
            </a:extLst>
          </a:blip>
          <a:stretch>
            <a:fillRect/>
          </a:stretch>
        </p:blipFill>
        <p:spPr>
          <a:xfrm>
            <a:off x="683568" y="908720"/>
            <a:ext cx="7848872" cy="5256584"/>
          </a:xfrm>
          <a:prstGeom prst="rect">
            <a:avLst/>
          </a:prstGeom>
        </p:spPr>
      </p:pic>
    </p:spTree>
    <p:extLst>
      <p:ext uri="{BB962C8B-B14F-4D97-AF65-F5344CB8AC3E}">
        <p14:creationId xmlns:p14="http://schemas.microsoft.com/office/powerpoint/2010/main" val="3008417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00232" y="273586"/>
            <a:ext cx="5605382" cy="369332"/>
          </a:xfrm>
          <a:prstGeom prst="rect">
            <a:avLst/>
          </a:prstGeom>
          <a:noFill/>
        </p:spPr>
        <p:txBody>
          <a:bodyPr wrap="none" rtlCol="0">
            <a:spAutoFit/>
          </a:bodyPr>
          <a:lstStyle/>
          <a:p>
            <a:pPr algn="ctr"/>
            <a:r>
              <a:rPr lang="en-US" b="1" dirty="0">
                <a:latin typeface="Times New Roman" pitchFamily="18" charset="0"/>
                <a:cs typeface="Times New Roman" pitchFamily="18" charset="0"/>
              </a:rPr>
              <a:t>Graphical representation of “</a:t>
            </a:r>
            <a:r>
              <a:rPr lang="en-US" b="1" dirty="0" err="1">
                <a:latin typeface="Times New Roman" pitchFamily="18" charset="0"/>
                <a:cs typeface="Times New Roman" pitchFamily="18" charset="0"/>
              </a:rPr>
              <a:t>TotRmsAbvGrd</a:t>
            </a:r>
            <a:r>
              <a:rPr lang="en-US" b="1" dirty="0">
                <a:latin typeface="Times New Roman" pitchFamily="18" charset="0"/>
                <a:cs typeface="Times New Roman" pitchFamily="18" charset="0"/>
              </a:rPr>
              <a:t>" column</a:t>
            </a:r>
            <a:endParaRPr lang="en-IN" b="1"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2D042DFC-54E3-4015-BA1B-CB5806A74EFD}"/>
              </a:ext>
            </a:extLst>
          </p:cNvPr>
          <p:cNvPicPr/>
          <p:nvPr/>
        </p:nvPicPr>
        <p:blipFill>
          <a:blip r:embed="rId2">
            <a:extLst>
              <a:ext uri="{28A0092B-C50C-407E-A947-70E740481C1C}">
                <a14:useLocalDpi xmlns:a14="http://schemas.microsoft.com/office/drawing/2010/main" val="0"/>
              </a:ext>
            </a:extLst>
          </a:blip>
          <a:stretch>
            <a:fillRect/>
          </a:stretch>
        </p:blipFill>
        <p:spPr>
          <a:xfrm>
            <a:off x="683569" y="1340768"/>
            <a:ext cx="7920880" cy="4536504"/>
          </a:xfrm>
          <a:prstGeom prst="rect">
            <a:avLst/>
          </a:prstGeom>
        </p:spPr>
      </p:pic>
    </p:spTree>
    <p:extLst>
      <p:ext uri="{BB962C8B-B14F-4D97-AF65-F5344CB8AC3E}">
        <p14:creationId xmlns:p14="http://schemas.microsoft.com/office/powerpoint/2010/main" val="2876318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92441" y="142852"/>
            <a:ext cx="2010487" cy="400110"/>
          </a:xfrm>
          <a:prstGeom prst="rect">
            <a:avLst/>
          </a:prstGeom>
          <a:noFill/>
        </p:spPr>
        <p:txBody>
          <a:bodyPr wrap="none" rtlCol="0">
            <a:spAutoFit/>
          </a:bodyPr>
          <a:lstStyle/>
          <a:p>
            <a:pPr algn="ctr"/>
            <a:r>
              <a:rPr lang="en-US" sz="2000" b="1" dirty="0">
                <a:latin typeface="Times New Roman" pitchFamily="18" charset="0"/>
                <a:cs typeface="Times New Roman" pitchFamily="18" charset="0"/>
              </a:rPr>
              <a:t>Plotting Outliers</a:t>
            </a:r>
            <a:endParaRPr lang="en-IN" sz="2000" b="1" dirty="0">
              <a:latin typeface="Times New Roman" pitchFamily="18" charset="0"/>
              <a:cs typeface="Times New Roman" pitchFamily="18" charset="0"/>
            </a:endParaRPr>
          </a:p>
        </p:txBody>
      </p:sp>
      <p:sp>
        <p:nvSpPr>
          <p:cNvPr id="3" name="TextBox 2"/>
          <p:cNvSpPr txBox="1"/>
          <p:nvPr/>
        </p:nvSpPr>
        <p:spPr>
          <a:xfrm>
            <a:off x="500034" y="500042"/>
            <a:ext cx="8286808" cy="1477328"/>
          </a:xfrm>
          <a:prstGeom prst="rect">
            <a:avLst/>
          </a:prstGeom>
          <a:noFill/>
        </p:spPr>
        <p:txBody>
          <a:bodyPr wrap="square" rtlCol="0">
            <a:spAutoFit/>
          </a:bodyPr>
          <a:lstStyle/>
          <a:p>
            <a:pPr algn="just"/>
            <a:r>
              <a:rPr lang="en-IN" dirty="0">
                <a:latin typeface="Times New Roman" pitchFamily="18" charset="0"/>
                <a:cs typeface="Times New Roman" pitchFamily="18" charset="0"/>
              </a:rPr>
              <a:t>	An outlier is a data point in a data set which is distant or far from all other observations available. It is a data point which lies outside the overall distribution which is available in the dataset. </a:t>
            </a:r>
            <a:r>
              <a:rPr lang="en-US" dirty="0">
                <a:latin typeface="Times New Roman" pitchFamily="18" charset="0"/>
                <a:cs typeface="Times New Roman" pitchFamily="18" charset="0"/>
              </a:rPr>
              <a:t>In most cases a threshold of 3 or -3 is used </a:t>
            </a:r>
            <a:r>
              <a:rPr lang="en-US" dirty="0" err="1">
                <a:latin typeface="Times New Roman" pitchFamily="18" charset="0"/>
                <a:cs typeface="Times New Roman" pitchFamily="18" charset="0"/>
              </a:rPr>
              <a:t>i.e</a:t>
            </a:r>
            <a:r>
              <a:rPr lang="en-US" dirty="0">
                <a:latin typeface="Times New Roman" pitchFamily="18" charset="0"/>
                <a:cs typeface="Times New Roman" pitchFamily="18" charset="0"/>
              </a:rPr>
              <a:t> if the Z-score value is higher than or less than 3 or -3 respectively, that particular data point will be identified as outlier.</a:t>
            </a:r>
          </a:p>
        </p:txBody>
      </p:sp>
      <p:pic>
        <p:nvPicPr>
          <p:cNvPr id="7" name="Picture 6">
            <a:extLst>
              <a:ext uri="{FF2B5EF4-FFF2-40B4-BE49-F238E27FC236}">
                <a16:creationId xmlns:a16="http://schemas.microsoft.com/office/drawing/2014/main" id="{41603EB2-154E-4709-8CF4-397C34120E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255" y="2087764"/>
            <a:ext cx="7041490" cy="335746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29058" y="71414"/>
            <a:ext cx="1225015" cy="400110"/>
          </a:xfrm>
          <a:prstGeom prst="rect">
            <a:avLst/>
          </a:prstGeom>
          <a:noFill/>
        </p:spPr>
        <p:txBody>
          <a:bodyPr wrap="none" rtlCol="0">
            <a:spAutoFit/>
          </a:bodyPr>
          <a:lstStyle/>
          <a:p>
            <a:pPr algn="ctr"/>
            <a:r>
              <a:rPr lang="en-US" sz="2000" b="1" dirty="0" err="1">
                <a:latin typeface="Times New Roman" pitchFamily="18" charset="0"/>
                <a:cs typeface="Times New Roman" pitchFamily="18" charset="0"/>
              </a:rPr>
              <a:t>Skewness</a:t>
            </a:r>
            <a:endParaRPr lang="en-IN" sz="2000" b="1" dirty="0">
              <a:latin typeface="Times New Roman" pitchFamily="18" charset="0"/>
              <a:cs typeface="Times New Roman" pitchFamily="18" charset="0"/>
            </a:endParaRPr>
          </a:p>
        </p:txBody>
      </p:sp>
      <p:sp>
        <p:nvSpPr>
          <p:cNvPr id="3" name="TextBox 2"/>
          <p:cNvSpPr txBox="1"/>
          <p:nvPr/>
        </p:nvSpPr>
        <p:spPr>
          <a:xfrm>
            <a:off x="500034" y="428604"/>
            <a:ext cx="8286808" cy="1200329"/>
          </a:xfrm>
          <a:prstGeom prst="rect">
            <a:avLst/>
          </a:prstGeom>
          <a:noFill/>
        </p:spPr>
        <p:txBody>
          <a:bodyPr wrap="square" rtlCol="0">
            <a:spAutoFit/>
          </a:bodyPr>
          <a:lstStyle/>
          <a:p>
            <a:pPr algn="just"/>
            <a:r>
              <a:rPr lang="en-IN" dirty="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Skewness</a:t>
            </a:r>
            <a:r>
              <a:rPr lang="en-US" dirty="0">
                <a:latin typeface="Times New Roman" pitchFamily="18" charset="0"/>
                <a:cs typeface="Times New Roman" pitchFamily="18" charset="0"/>
              </a:rPr>
              <a:t> refers to distortion or asymmetry in a symmetrical bell curve, or normal distribution  in a set of data. Besides positive and negative skew, distributions can also be said to have zero or undefined skew. The </a:t>
            </a:r>
            <a:r>
              <a:rPr lang="en-US" dirty="0" err="1">
                <a:latin typeface="Times New Roman" pitchFamily="18" charset="0"/>
                <a:cs typeface="Times New Roman" pitchFamily="18" charset="0"/>
              </a:rPr>
              <a:t>skewness</a:t>
            </a:r>
            <a:r>
              <a:rPr lang="en-US" dirty="0">
                <a:latin typeface="Times New Roman" pitchFamily="18" charset="0"/>
                <a:cs typeface="Times New Roman" pitchFamily="18" charset="0"/>
              </a:rPr>
              <a:t> value can be positive, zero, negative, or undefined.</a:t>
            </a:r>
          </a:p>
        </p:txBody>
      </p:sp>
      <p:pic>
        <p:nvPicPr>
          <p:cNvPr id="5" name="Picture 4"/>
          <p:cNvPicPr/>
          <p:nvPr/>
        </p:nvPicPr>
        <p:blipFill>
          <a:blip r:embed="rId2"/>
          <a:srcRect/>
          <a:stretch>
            <a:fillRect/>
          </a:stretch>
        </p:blipFill>
        <p:spPr bwMode="auto">
          <a:xfrm>
            <a:off x="785786" y="1643050"/>
            <a:ext cx="3571900" cy="4929222"/>
          </a:xfrm>
          <a:prstGeom prst="rect">
            <a:avLst/>
          </a:prstGeom>
          <a:noFill/>
          <a:ln w="9525">
            <a:noFill/>
            <a:miter lim="800000"/>
            <a:headEnd/>
            <a:tailEnd/>
          </a:ln>
        </p:spPr>
      </p:pic>
      <p:pic>
        <p:nvPicPr>
          <p:cNvPr id="6" name="Picture 5"/>
          <p:cNvPicPr/>
          <p:nvPr/>
        </p:nvPicPr>
        <p:blipFill>
          <a:blip r:embed="rId3"/>
          <a:srcRect/>
          <a:stretch>
            <a:fillRect/>
          </a:stretch>
        </p:blipFill>
        <p:spPr bwMode="auto">
          <a:xfrm>
            <a:off x="4857752" y="1643050"/>
            <a:ext cx="3429024" cy="4857784"/>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14546" y="457122"/>
            <a:ext cx="4729949" cy="400110"/>
          </a:xfrm>
          <a:prstGeom prst="rect">
            <a:avLst/>
          </a:prstGeom>
          <a:noFill/>
        </p:spPr>
        <p:txBody>
          <a:bodyPr wrap="none" rtlCol="0">
            <a:spAutoFit/>
          </a:bodyPr>
          <a:lstStyle/>
          <a:p>
            <a:pPr algn="ctr"/>
            <a:r>
              <a:rPr lang="en-US" sz="2000" b="1" dirty="0" err="1">
                <a:latin typeface="Times New Roman" pitchFamily="18" charset="0"/>
                <a:cs typeface="Times New Roman" pitchFamily="18" charset="0"/>
              </a:rPr>
              <a:t>Treaing</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Skewness</a:t>
            </a:r>
            <a:r>
              <a:rPr lang="en-US" sz="2000" b="1" dirty="0">
                <a:latin typeface="Times New Roman" pitchFamily="18" charset="0"/>
                <a:cs typeface="Times New Roman" pitchFamily="18" charset="0"/>
              </a:rPr>
              <a:t> via Square root method</a:t>
            </a:r>
            <a:endParaRPr lang="en-IN" sz="2000" b="1" dirty="0">
              <a:latin typeface="Times New Roman" pitchFamily="18" charset="0"/>
              <a:cs typeface="Times New Roman" pitchFamily="18" charset="0"/>
            </a:endParaRPr>
          </a:p>
        </p:txBody>
      </p:sp>
      <p:sp>
        <p:nvSpPr>
          <p:cNvPr id="3" name="TextBox 2"/>
          <p:cNvSpPr txBox="1"/>
          <p:nvPr/>
        </p:nvSpPr>
        <p:spPr>
          <a:xfrm>
            <a:off x="500034" y="1165854"/>
            <a:ext cx="8286808" cy="1477328"/>
          </a:xfrm>
          <a:prstGeom prst="rect">
            <a:avLst/>
          </a:prstGeom>
          <a:noFill/>
        </p:spPr>
        <p:txBody>
          <a:bodyPr wrap="square" rtlCol="0">
            <a:spAutoFit/>
          </a:bodyPr>
          <a:lstStyle/>
          <a:p>
            <a:pPr algn="just"/>
            <a:r>
              <a:rPr lang="en-IN" dirty="0">
                <a:latin typeface="Times New Roman" pitchFamily="18" charset="0"/>
                <a:cs typeface="Times New Roman" pitchFamily="18" charset="0"/>
              </a:rPr>
              <a:t>	</a:t>
            </a:r>
            <a:r>
              <a:rPr lang="en-US" dirty="0">
                <a:latin typeface="Times New Roman" pitchFamily="18" charset="0"/>
                <a:cs typeface="Times New Roman" pitchFamily="18" charset="0"/>
              </a:rPr>
              <a:t> The square root, x to x^(1/2) = </a:t>
            </a:r>
            <a:r>
              <a:rPr lang="en-US" dirty="0" err="1">
                <a:latin typeface="Times New Roman" pitchFamily="18" charset="0"/>
                <a:cs typeface="Times New Roman" pitchFamily="18" charset="0"/>
              </a:rPr>
              <a:t>sqrt</a:t>
            </a:r>
            <a:r>
              <a:rPr lang="en-US" dirty="0">
                <a:latin typeface="Times New Roman" pitchFamily="18" charset="0"/>
                <a:cs typeface="Times New Roman" pitchFamily="18" charset="0"/>
              </a:rPr>
              <a:t>(x), is a transformation with a moderate effect on distribution shape: it is weaker than the logarithm and the cube root. So applying a square root transform inflates smaller numbers but </a:t>
            </a:r>
            <a:r>
              <a:rPr lang="en-US" dirty="0" err="1">
                <a:latin typeface="Times New Roman" pitchFamily="18" charset="0"/>
                <a:cs typeface="Times New Roman" pitchFamily="18" charset="0"/>
              </a:rPr>
              <a:t>stabilises</a:t>
            </a:r>
            <a:r>
              <a:rPr lang="en-US" dirty="0">
                <a:latin typeface="Times New Roman" pitchFamily="18" charset="0"/>
                <a:cs typeface="Times New Roman" pitchFamily="18" charset="0"/>
              </a:rPr>
              <a:t> bigger ones. The square root of an area has the units of a length. It is commonly applied to counted data, especially if the values are mostly rather small. </a:t>
            </a:r>
          </a:p>
        </p:txBody>
      </p:sp>
      <p:pic>
        <p:nvPicPr>
          <p:cNvPr id="8194" name="Picture 2"/>
          <p:cNvPicPr>
            <a:picLocks noChangeAspect="1" noChangeArrowheads="1"/>
          </p:cNvPicPr>
          <p:nvPr/>
        </p:nvPicPr>
        <p:blipFill>
          <a:blip r:embed="rId2"/>
          <a:srcRect/>
          <a:stretch>
            <a:fillRect/>
          </a:stretch>
        </p:blipFill>
        <p:spPr bwMode="auto">
          <a:xfrm>
            <a:off x="2000232" y="3214686"/>
            <a:ext cx="5056044" cy="2374607"/>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357166"/>
            <a:ext cx="1574662" cy="400110"/>
          </a:xfrm>
          <a:prstGeom prst="rect">
            <a:avLst/>
          </a:prstGeom>
        </p:spPr>
        <p:txBody>
          <a:bodyPr wrap="none">
            <a:spAutoFit/>
          </a:bodyPr>
          <a:lstStyle/>
          <a:p>
            <a:r>
              <a:rPr lang="en-US" sz="2000" b="1" dirty="0">
                <a:latin typeface="Times New Roman" pitchFamily="18" charset="0"/>
                <a:cs typeface="Times New Roman" pitchFamily="18" charset="0"/>
              </a:rPr>
              <a:t>Introduction</a:t>
            </a:r>
            <a:endParaRPr lang="en-IN" sz="2000" dirty="0">
              <a:latin typeface="Times New Roman" pitchFamily="18" charset="0"/>
              <a:cs typeface="Times New Roman" pitchFamily="18" charset="0"/>
            </a:endParaRPr>
          </a:p>
        </p:txBody>
      </p:sp>
      <p:sp>
        <p:nvSpPr>
          <p:cNvPr id="3" name="TextBox 2"/>
          <p:cNvSpPr txBox="1"/>
          <p:nvPr/>
        </p:nvSpPr>
        <p:spPr>
          <a:xfrm>
            <a:off x="571472" y="1190701"/>
            <a:ext cx="8072494" cy="4524315"/>
          </a:xfrm>
          <a:prstGeom prst="rect">
            <a:avLst/>
          </a:prstGeom>
          <a:noFill/>
        </p:spPr>
        <p:txBody>
          <a:bodyPr wrap="square" rtlCol="0">
            <a:spAutoFit/>
          </a:bodyPr>
          <a:lstStyle/>
          <a:p>
            <a:pPr algn="just">
              <a:buFont typeface="Wingdings" pitchFamily="2" charset="2"/>
              <a:buChar char="Ø"/>
            </a:pPr>
            <a:r>
              <a:rPr lang="en-US" dirty="0">
                <a:latin typeface="Times New Roman" pitchFamily="18" charset="0"/>
                <a:cs typeface="Times New Roman" pitchFamily="18" charset="0"/>
              </a:rPr>
              <a:t> </a:t>
            </a:r>
            <a:r>
              <a:rPr lang="en-IN" dirty="0">
                <a:latin typeface="Times New Roman" pitchFamily="18" charset="0"/>
                <a:cs typeface="Times New Roman" pitchFamily="18" charset="0"/>
              </a:rPr>
              <a:t>Houses are one of the necessary need of each and every person around the globe and therefore housing and real estate market is one of the markets which is one of the major contributors in the world’s economy. </a:t>
            </a: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buFont typeface="Wingdings" pitchFamily="2" charset="2"/>
              <a:buChar char="Ø"/>
            </a:pPr>
            <a:r>
              <a:rPr lang="en-IN" dirty="0">
                <a:latin typeface="Times New Roman" pitchFamily="18" charset="0"/>
                <a:cs typeface="Times New Roman" pitchFamily="18" charset="0"/>
              </a:rPr>
              <a:t>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a:t>
            </a:r>
            <a:endParaRPr lang="en-US" dirty="0">
              <a:latin typeface="Times New Roman" pitchFamily="18" charset="0"/>
              <a:cs typeface="Times New Roman" pitchFamily="18" charset="0"/>
            </a:endParaRP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IN" dirty="0">
                <a:latin typeface="Times New Roman" pitchFamily="18" charset="0"/>
                <a:cs typeface="Times New Roman" pitchFamily="18" charset="0"/>
              </a:rPr>
              <a:t>This model will help to determine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a:t>
            </a:r>
          </a:p>
          <a:p>
            <a:pPr algn="just">
              <a:buFont typeface="Wingdings" pitchFamily="2" charset="2"/>
              <a:buChar char="Ø"/>
            </a:pPr>
            <a:endParaRPr lang="en-US"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40" y="71414"/>
            <a:ext cx="2746970" cy="400110"/>
          </a:xfrm>
          <a:prstGeom prst="rect">
            <a:avLst/>
          </a:prstGeom>
          <a:noFill/>
        </p:spPr>
        <p:txBody>
          <a:bodyPr wrap="none" rtlCol="0">
            <a:spAutoFit/>
          </a:bodyPr>
          <a:lstStyle/>
          <a:p>
            <a:pPr algn="ctr"/>
            <a:r>
              <a:rPr lang="en-US" sz="2000" b="1" dirty="0">
                <a:latin typeface="Times New Roman" pitchFamily="18" charset="0"/>
                <a:cs typeface="Times New Roman" pitchFamily="18" charset="0"/>
              </a:rPr>
              <a:t>Scaling Input Variables</a:t>
            </a:r>
            <a:endParaRPr lang="en-IN" sz="2000" b="1" dirty="0">
              <a:latin typeface="Times New Roman" pitchFamily="18" charset="0"/>
              <a:cs typeface="Times New Roman" pitchFamily="18" charset="0"/>
            </a:endParaRPr>
          </a:p>
        </p:txBody>
      </p:sp>
      <p:sp>
        <p:nvSpPr>
          <p:cNvPr id="3" name="TextBox 2"/>
          <p:cNvSpPr txBox="1"/>
          <p:nvPr/>
        </p:nvSpPr>
        <p:spPr>
          <a:xfrm>
            <a:off x="428596" y="428604"/>
            <a:ext cx="8286808" cy="2862322"/>
          </a:xfrm>
          <a:prstGeom prst="rect">
            <a:avLst/>
          </a:prstGeom>
          <a:noFill/>
        </p:spPr>
        <p:txBody>
          <a:bodyPr wrap="square" rtlCol="0">
            <a:spAutoFit/>
          </a:bodyPr>
          <a:lstStyle/>
          <a:p>
            <a:pPr algn="just"/>
            <a:r>
              <a:rPr lang="en-IN" b="1" dirty="0" err="1">
                <a:latin typeface="Times New Roman" pitchFamily="18" charset="0"/>
                <a:cs typeface="Times New Roman" pitchFamily="18" charset="0"/>
              </a:rPr>
              <a:t>StandardScaler</a:t>
            </a:r>
            <a:r>
              <a:rPr lang="en-IN" b="1" dirty="0">
                <a:latin typeface="Times New Roman" pitchFamily="18" charset="0"/>
                <a:cs typeface="Times New Roman" pitchFamily="18" charset="0"/>
              </a:rPr>
              <a:t> – </a:t>
            </a:r>
          </a:p>
          <a:p>
            <a:pPr algn="just"/>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For each value in a feature, </a:t>
            </a:r>
            <a:r>
              <a:rPr lang="en-IN" dirty="0" err="1">
                <a:latin typeface="Times New Roman" pitchFamily="18" charset="0"/>
                <a:cs typeface="Times New Roman" pitchFamily="18" charset="0"/>
              </a:rPr>
              <a:t>StandardScaler</a:t>
            </a:r>
            <a:r>
              <a:rPr lang="en-IN" dirty="0">
                <a:latin typeface="Times New Roman" pitchFamily="18" charset="0"/>
                <a:cs typeface="Times New Roman" pitchFamily="18" charset="0"/>
              </a:rPr>
              <a:t> subtracts the minimum value in the feature and then divides by the range. The range is the difference between the original maximum and original minimum. </a:t>
            </a:r>
            <a:r>
              <a:rPr lang="en-IN" dirty="0" err="1">
                <a:latin typeface="Times New Roman" pitchFamily="18" charset="0"/>
                <a:cs typeface="Times New Roman" pitchFamily="18" charset="0"/>
              </a:rPr>
              <a:t>StandardScaler</a:t>
            </a:r>
            <a:r>
              <a:rPr lang="en-IN" dirty="0">
                <a:latin typeface="Times New Roman" pitchFamily="18" charset="0"/>
                <a:cs typeface="Times New Roman" pitchFamily="18" charset="0"/>
              </a:rPr>
              <a:t> preserves the shape of the original distribution.</a:t>
            </a:r>
            <a:endParaRPr lang="en-US"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	Transform features by scaling each feature to a given range. This estimator scales and translates each feature individually such that it is in the given range on the training set, e.g. between zero and one. For every feature, the minimum value of that feature gets transformed into a 0, the maximum value gets transformed into a 1, and every other value gets transformed into a decimal between 0 and 1.</a:t>
            </a:r>
            <a:endParaRPr lang="en-US"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525E9D68-7492-4BD1-ABE9-48602755B3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3450442"/>
            <a:ext cx="4536504" cy="2498838"/>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9792" y="3429000"/>
            <a:ext cx="2888034" cy="400110"/>
          </a:xfrm>
          <a:prstGeom prst="rect">
            <a:avLst/>
          </a:prstGeom>
          <a:noFill/>
        </p:spPr>
        <p:txBody>
          <a:bodyPr wrap="none" rtlCol="0">
            <a:spAutoFit/>
          </a:bodyPr>
          <a:lstStyle/>
          <a:p>
            <a:pPr algn="ctr"/>
            <a:r>
              <a:rPr lang="en-US" sz="2000" b="1" dirty="0">
                <a:latin typeface="Times New Roman" pitchFamily="18" charset="0"/>
                <a:cs typeface="Times New Roman" pitchFamily="18" charset="0"/>
              </a:rPr>
              <a:t>Splitting Input Variables</a:t>
            </a:r>
            <a:endParaRPr lang="en-IN" sz="2000" b="1" dirty="0">
              <a:latin typeface="Times New Roman" pitchFamily="18" charset="0"/>
              <a:cs typeface="Times New Roman" pitchFamily="18" charset="0"/>
            </a:endParaRPr>
          </a:p>
        </p:txBody>
      </p:sp>
      <p:sp>
        <p:nvSpPr>
          <p:cNvPr id="5" name="TextBox 4"/>
          <p:cNvSpPr txBox="1"/>
          <p:nvPr/>
        </p:nvSpPr>
        <p:spPr>
          <a:xfrm>
            <a:off x="428596" y="3882129"/>
            <a:ext cx="8286808" cy="1754326"/>
          </a:xfrm>
          <a:prstGeom prst="rect">
            <a:avLst/>
          </a:prstGeom>
          <a:noFill/>
        </p:spPr>
        <p:txBody>
          <a:bodyPr wrap="square" rtlCol="0">
            <a:spAutoFit/>
          </a:bodyPr>
          <a:lstStyle/>
          <a:p>
            <a:pPr algn="just"/>
            <a:r>
              <a:rPr lang="en-IN" b="1" dirty="0" err="1">
                <a:latin typeface="Times New Roman" pitchFamily="18" charset="0"/>
                <a:cs typeface="Times New Roman" pitchFamily="18" charset="0"/>
              </a:rPr>
              <a:t>Train_Test_Split</a:t>
            </a:r>
            <a:r>
              <a:rPr lang="en-IN" dirty="0">
                <a:latin typeface="Times New Roman" pitchFamily="18" charset="0"/>
                <a:cs typeface="Times New Roman" pitchFamily="18" charset="0"/>
              </a:rPr>
              <a:t> </a:t>
            </a:r>
          </a:p>
          <a:p>
            <a:pPr algn="just"/>
            <a:r>
              <a:rPr lang="en-IN" dirty="0">
                <a:latin typeface="Times New Roman" pitchFamily="18" charset="0"/>
                <a:cs typeface="Times New Roman" pitchFamily="18" charset="0"/>
              </a:rPr>
              <a:t>	It is a function in </a:t>
            </a:r>
            <a:r>
              <a:rPr lang="en-IN" dirty="0" err="1">
                <a:latin typeface="Times New Roman" pitchFamily="18" charset="0"/>
                <a:cs typeface="Times New Roman" pitchFamily="18" charset="0"/>
              </a:rPr>
              <a:t>Sklearn</a:t>
            </a:r>
            <a:r>
              <a:rPr lang="en-IN" dirty="0">
                <a:latin typeface="Times New Roman" pitchFamily="18" charset="0"/>
                <a:cs typeface="Times New Roman" pitchFamily="18" charset="0"/>
              </a:rPr>
              <a:t> model selection for splitting data arrays into two subsets: for training data and for testing data. The </a:t>
            </a:r>
            <a:r>
              <a:rPr lang="en-IN" dirty="0" err="1">
                <a:latin typeface="Times New Roman" pitchFamily="18" charset="0"/>
                <a:cs typeface="Times New Roman" pitchFamily="18" charset="0"/>
              </a:rPr>
              <a:t>train_test_split</a:t>
            </a:r>
            <a:r>
              <a:rPr lang="en-IN" dirty="0">
                <a:latin typeface="Times New Roman" pitchFamily="18" charset="0"/>
                <a:cs typeface="Times New Roman" pitchFamily="18" charset="0"/>
              </a:rPr>
              <a:t> function is for splitting a single dataset for two different purposes: training and testing. The testing subset is for building your model. The testing subset is for using the model on unknown data to evaluate the performance of the model.</a:t>
            </a:r>
            <a:endParaRPr lang="en-US" dirty="0">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060C3176-3766-4F38-822A-B2C046CEE2E8}"/>
              </a:ext>
            </a:extLst>
          </p:cNvPr>
          <p:cNvSpPr txBox="1"/>
          <p:nvPr/>
        </p:nvSpPr>
        <p:spPr>
          <a:xfrm>
            <a:off x="3600192" y="295252"/>
            <a:ext cx="1789272" cy="400110"/>
          </a:xfrm>
          <a:prstGeom prst="rect">
            <a:avLst/>
          </a:prstGeom>
          <a:noFill/>
        </p:spPr>
        <p:txBody>
          <a:bodyPr wrap="none" rtlCol="0">
            <a:spAutoFit/>
          </a:bodyPr>
          <a:lstStyle/>
          <a:p>
            <a:pPr algn="ctr"/>
            <a:r>
              <a:rPr lang="en-US" sz="2000" b="1" dirty="0">
                <a:latin typeface="Times New Roman" pitchFamily="18" charset="0"/>
                <a:cs typeface="Times New Roman" pitchFamily="18" charset="0"/>
              </a:rPr>
              <a:t>Applying PCA</a:t>
            </a:r>
            <a:endParaRPr lang="en-IN" sz="2000" b="1" dirty="0">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F9737773-D1F2-48C6-AA1F-D99867329BE6}"/>
              </a:ext>
            </a:extLst>
          </p:cNvPr>
          <p:cNvSpPr txBox="1"/>
          <p:nvPr/>
        </p:nvSpPr>
        <p:spPr>
          <a:xfrm>
            <a:off x="611560" y="695362"/>
            <a:ext cx="8286808" cy="1200329"/>
          </a:xfrm>
          <a:prstGeom prst="rect">
            <a:avLst/>
          </a:prstGeom>
          <a:noFill/>
        </p:spPr>
        <p:txBody>
          <a:bodyPr wrap="square" rtlCol="0">
            <a:spAutoFit/>
          </a:bodyPr>
          <a:lstStyle/>
          <a:p>
            <a:pPr algn="just"/>
            <a:r>
              <a:rPr lang="en-IN" b="1" dirty="0">
                <a:latin typeface="Times New Roman" pitchFamily="18" charset="0"/>
                <a:cs typeface="Times New Roman" pitchFamily="18" charset="0"/>
              </a:rPr>
              <a:t>Principal Component Analysis</a:t>
            </a:r>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	It is an important machine learning method for </a:t>
            </a:r>
            <a:r>
              <a:rPr lang="en-IN" dirty="0" err="1">
                <a:latin typeface="Times New Roman" pitchFamily="18" charset="0"/>
                <a:cs typeface="Times New Roman" pitchFamily="18" charset="0"/>
              </a:rPr>
              <a:t>dimentionality</a:t>
            </a:r>
            <a:r>
              <a:rPr lang="en-IN" dirty="0">
                <a:latin typeface="Times New Roman" pitchFamily="18" charset="0"/>
                <a:cs typeface="Times New Roman" pitchFamily="18" charset="0"/>
              </a:rPr>
              <a:t> reduction. It uses simple matrix operations from linear algebra and statistics to calculate a projection of original data into same or fewer </a:t>
            </a:r>
            <a:r>
              <a:rPr lang="en-IN" dirty="0" err="1">
                <a:latin typeface="Times New Roman" pitchFamily="18" charset="0"/>
                <a:cs typeface="Times New Roman" pitchFamily="18" charset="0"/>
              </a:rPr>
              <a:t>dimentions</a:t>
            </a:r>
            <a:r>
              <a:rPr lang="en-IN" dirty="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id="{2EE05A90-2B37-4FF8-9E8D-9E2A137E8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1837647"/>
            <a:ext cx="2278577" cy="1514256"/>
          </a:xfrm>
          <a:prstGeom prst="rect">
            <a:avLst/>
          </a:prstGeom>
        </p:spPr>
      </p:pic>
      <p:pic>
        <p:nvPicPr>
          <p:cNvPr id="11" name="Picture 10">
            <a:extLst>
              <a:ext uri="{FF2B5EF4-FFF2-40B4-BE49-F238E27FC236}">
                <a16:creationId xmlns:a16="http://schemas.microsoft.com/office/drawing/2014/main" id="{FFDE6571-83DE-4BCD-841D-0A584601E5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792" y="5689474"/>
            <a:ext cx="2430991" cy="655377"/>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37895" y="71414"/>
            <a:ext cx="4291559" cy="400110"/>
          </a:xfrm>
          <a:prstGeom prst="rect">
            <a:avLst/>
          </a:prstGeom>
          <a:noFill/>
        </p:spPr>
        <p:txBody>
          <a:bodyPr wrap="none" rtlCol="0">
            <a:spAutoFit/>
          </a:bodyPr>
          <a:lstStyle/>
          <a:p>
            <a:r>
              <a:rPr lang="en-IN" sz="2000" b="1" dirty="0">
                <a:latin typeface="Times New Roman" pitchFamily="18" charset="0"/>
                <a:cs typeface="Times New Roman" pitchFamily="18" charset="0"/>
              </a:rPr>
              <a:t>Model/s Development and Evaluation</a:t>
            </a:r>
            <a:endParaRPr lang="en-US" sz="2000" dirty="0">
              <a:latin typeface="Times New Roman" pitchFamily="18" charset="0"/>
              <a:cs typeface="Times New Roman" pitchFamily="18" charset="0"/>
            </a:endParaRPr>
          </a:p>
        </p:txBody>
      </p:sp>
      <p:sp>
        <p:nvSpPr>
          <p:cNvPr id="3" name="TextBox 2"/>
          <p:cNvSpPr txBox="1"/>
          <p:nvPr/>
        </p:nvSpPr>
        <p:spPr>
          <a:xfrm>
            <a:off x="428596" y="428604"/>
            <a:ext cx="8286808" cy="1200329"/>
          </a:xfrm>
          <a:prstGeom prst="rect">
            <a:avLst/>
          </a:prstGeom>
          <a:noFill/>
        </p:spPr>
        <p:txBody>
          <a:bodyPr wrap="square" rtlCol="0">
            <a:spAutoFit/>
          </a:bodyPr>
          <a:lstStyle/>
          <a:p>
            <a:pPr algn="just"/>
            <a:r>
              <a:rPr lang="en-IN" dirty="0">
                <a:latin typeface="Times New Roman" pitchFamily="18" charset="0"/>
                <a:cs typeface="Times New Roman" pitchFamily="18" charset="0"/>
              </a:rPr>
              <a:t>From the given Train &amp; Test dataset it can be concluded that it is a Regression problem as the output column “</a:t>
            </a:r>
            <a:r>
              <a:rPr lang="en-IN" dirty="0" err="1">
                <a:latin typeface="Times New Roman" pitchFamily="18" charset="0"/>
                <a:cs typeface="Times New Roman" pitchFamily="18" charset="0"/>
              </a:rPr>
              <a:t>SalePrice</a:t>
            </a:r>
            <a:r>
              <a:rPr lang="en-IN" dirty="0">
                <a:latin typeface="Times New Roman" pitchFamily="18" charset="0"/>
                <a:cs typeface="Times New Roman" pitchFamily="18" charset="0"/>
              </a:rPr>
              <a:t>” has </a:t>
            </a:r>
            <a:r>
              <a:rPr lang="en-IN" dirty="0" err="1">
                <a:latin typeface="Times New Roman" pitchFamily="18" charset="0"/>
                <a:cs typeface="Times New Roman" pitchFamily="18" charset="0"/>
              </a:rPr>
              <a:t>countinuous</a:t>
            </a:r>
            <a:r>
              <a:rPr lang="en-IN" dirty="0">
                <a:latin typeface="Times New Roman" pitchFamily="18" charset="0"/>
                <a:cs typeface="Times New Roman" pitchFamily="18" charset="0"/>
              </a:rPr>
              <a:t> output. So for further analysis of the problem we have to import or call out the Regression related libraries in Python work frame.</a:t>
            </a:r>
            <a:endParaRPr lang="en-US" dirty="0">
              <a:latin typeface="Times New Roman" pitchFamily="18" charset="0"/>
              <a:cs typeface="Times New Roman" pitchFamily="18" charset="0"/>
            </a:endParaRPr>
          </a:p>
        </p:txBody>
      </p:sp>
      <p:sp>
        <p:nvSpPr>
          <p:cNvPr id="5" name="TextBox 4"/>
          <p:cNvSpPr txBox="1"/>
          <p:nvPr/>
        </p:nvSpPr>
        <p:spPr>
          <a:xfrm>
            <a:off x="428596" y="1770958"/>
            <a:ext cx="8286808" cy="4247317"/>
          </a:xfrm>
          <a:prstGeom prst="rect">
            <a:avLst/>
          </a:prstGeom>
          <a:noFill/>
        </p:spPr>
        <p:txBody>
          <a:bodyPr wrap="square" rtlCol="0">
            <a:spAutoFit/>
          </a:bodyPr>
          <a:lstStyle/>
          <a:p>
            <a:pPr algn="just"/>
            <a:r>
              <a:rPr lang="en-IN" b="1" dirty="0">
                <a:latin typeface="Times New Roman" pitchFamily="18" charset="0"/>
                <a:cs typeface="Times New Roman" pitchFamily="18" charset="0"/>
              </a:rPr>
              <a:t>The important machine learning libraries are.</a:t>
            </a:r>
          </a:p>
          <a:p>
            <a:pPr algn="just"/>
            <a:endParaRPr lang="en-IN" dirty="0">
              <a:latin typeface="Times New Roman" pitchFamily="18" charset="0"/>
              <a:cs typeface="Times New Roman" pitchFamily="18" charset="0"/>
            </a:endParaRPr>
          </a:p>
          <a:p>
            <a:pPr algn="just">
              <a:buFont typeface="Wingdings" pitchFamily="2" charset="2"/>
              <a:buChar char="Ø"/>
            </a:pPr>
            <a:r>
              <a:rPr lang="en-IN" dirty="0">
                <a:latin typeface="Times New Roman" pitchFamily="18" charset="0"/>
                <a:cs typeface="Times New Roman" pitchFamily="18" charset="0"/>
              </a:rPr>
              <a:t>Linear Regression</a:t>
            </a:r>
          </a:p>
          <a:p>
            <a:pPr algn="just">
              <a:buFont typeface="Wingdings" pitchFamily="2" charset="2"/>
              <a:buChar char="Ø"/>
            </a:pPr>
            <a:r>
              <a:rPr lang="en-IN" dirty="0">
                <a:latin typeface="Times New Roman" pitchFamily="18" charset="0"/>
                <a:cs typeface="Times New Roman" pitchFamily="18" charset="0"/>
              </a:rPr>
              <a:t>Lasso</a:t>
            </a:r>
          </a:p>
          <a:p>
            <a:pPr algn="just">
              <a:buFont typeface="Wingdings" pitchFamily="2" charset="2"/>
              <a:buChar char="Ø"/>
            </a:pPr>
            <a:r>
              <a:rPr lang="en-IN" dirty="0">
                <a:latin typeface="Times New Roman" pitchFamily="18" charset="0"/>
                <a:cs typeface="Times New Roman" pitchFamily="18" charset="0"/>
              </a:rPr>
              <a:t>Ridge</a:t>
            </a:r>
          </a:p>
          <a:p>
            <a:pPr algn="just">
              <a:buFont typeface="Wingdings" pitchFamily="2" charset="2"/>
              <a:buChar char="Ø"/>
            </a:pPr>
            <a:r>
              <a:rPr lang="en-IN" dirty="0" err="1">
                <a:latin typeface="Times New Roman" pitchFamily="18" charset="0"/>
                <a:cs typeface="Times New Roman" pitchFamily="18" charset="0"/>
              </a:rPr>
              <a:t>ElasticNet</a:t>
            </a:r>
            <a:endParaRPr lang="en-IN" dirty="0">
              <a:latin typeface="Times New Roman" pitchFamily="18" charset="0"/>
              <a:cs typeface="Times New Roman" pitchFamily="18" charset="0"/>
            </a:endParaRPr>
          </a:p>
          <a:p>
            <a:pPr algn="just">
              <a:buFont typeface="Wingdings" pitchFamily="2" charset="2"/>
              <a:buChar char="Ø"/>
            </a:pPr>
            <a:r>
              <a:rPr lang="en-IN" dirty="0" err="1">
                <a:latin typeface="Times New Roman" pitchFamily="18" charset="0"/>
                <a:cs typeface="Times New Roman" pitchFamily="18" charset="0"/>
              </a:rPr>
              <a:t>KNeighborsRegressor</a:t>
            </a:r>
            <a:endParaRPr lang="en-IN" dirty="0">
              <a:latin typeface="Times New Roman" pitchFamily="18" charset="0"/>
              <a:cs typeface="Times New Roman" pitchFamily="18" charset="0"/>
            </a:endParaRPr>
          </a:p>
          <a:p>
            <a:pPr algn="just">
              <a:buFont typeface="Wingdings" pitchFamily="2" charset="2"/>
              <a:buChar char="Ø"/>
            </a:pPr>
            <a:r>
              <a:rPr lang="en-IN" dirty="0">
                <a:latin typeface="Times New Roman" pitchFamily="18" charset="0"/>
                <a:cs typeface="Times New Roman" pitchFamily="18" charset="0"/>
              </a:rPr>
              <a:t>Decision Tree Regressor</a:t>
            </a:r>
          </a:p>
          <a:p>
            <a:pPr algn="just">
              <a:buFont typeface="Wingdings" pitchFamily="2" charset="2"/>
              <a:buChar char="Ø"/>
            </a:pPr>
            <a:r>
              <a:rPr lang="en-IN" dirty="0">
                <a:latin typeface="Times New Roman" pitchFamily="18" charset="0"/>
                <a:cs typeface="Times New Roman" pitchFamily="18" charset="0"/>
              </a:rPr>
              <a:t>Random Forest Regressor</a:t>
            </a:r>
          </a:p>
          <a:p>
            <a:pPr algn="just">
              <a:buFont typeface="Wingdings" pitchFamily="2" charset="2"/>
              <a:buChar char="Ø"/>
            </a:pPr>
            <a:r>
              <a:rPr lang="en-IN" dirty="0">
                <a:latin typeface="Times New Roman" pitchFamily="18" charset="0"/>
                <a:cs typeface="Times New Roman" pitchFamily="18" charset="0"/>
              </a:rPr>
              <a:t>Ada Boost Regressor</a:t>
            </a:r>
          </a:p>
          <a:p>
            <a:pPr algn="just">
              <a:buFont typeface="Wingdings" pitchFamily="2" charset="2"/>
              <a:buChar char="Ø"/>
            </a:pPr>
            <a:r>
              <a:rPr lang="en-IN" dirty="0" err="1">
                <a:latin typeface="Times New Roman" pitchFamily="18" charset="0"/>
                <a:cs typeface="Times New Roman" pitchFamily="18" charset="0"/>
              </a:rPr>
              <a:t>GradientBoosting</a:t>
            </a:r>
            <a:r>
              <a:rPr lang="en-IN" dirty="0">
                <a:latin typeface="Times New Roman" pitchFamily="18" charset="0"/>
                <a:cs typeface="Times New Roman" pitchFamily="18" charset="0"/>
              </a:rPr>
              <a:t> Regressor</a:t>
            </a:r>
          </a:p>
          <a:p>
            <a:pPr algn="just">
              <a:buFont typeface="Wingdings" pitchFamily="2" charset="2"/>
              <a:buChar char="Ø"/>
            </a:pPr>
            <a:r>
              <a:rPr lang="en-IN" dirty="0" err="1">
                <a:latin typeface="Times New Roman" pitchFamily="18" charset="0"/>
                <a:cs typeface="Times New Roman" pitchFamily="18" charset="0"/>
              </a:rPr>
              <a:t>ExtraTrees</a:t>
            </a:r>
            <a:r>
              <a:rPr lang="en-IN" dirty="0">
                <a:latin typeface="Times New Roman" pitchFamily="18" charset="0"/>
                <a:cs typeface="Times New Roman" pitchFamily="18" charset="0"/>
              </a:rPr>
              <a:t> Regressor</a:t>
            </a:r>
          </a:p>
          <a:p>
            <a:pPr algn="just">
              <a:buFont typeface="Wingdings" pitchFamily="2" charset="2"/>
              <a:buChar char="Ø"/>
            </a:pPr>
            <a:r>
              <a:rPr lang="en-IN" dirty="0" err="1">
                <a:latin typeface="Times New Roman" pitchFamily="18" charset="0"/>
                <a:cs typeface="Times New Roman" pitchFamily="18" charset="0"/>
              </a:rPr>
              <a:t>XGBoost</a:t>
            </a:r>
            <a:r>
              <a:rPr lang="en-IN" dirty="0">
                <a:latin typeface="Times New Roman" pitchFamily="18" charset="0"/>
                <a:cs typeface="Times New Roman" pitchFamily="18" charset="0"/>
              </a:rPr>
              <a:t> Regressor</a:t>
            </a: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US"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92441" y="142852"/>
            <a:ext cx="2175981" cy="400110"/>
          </a:xfrm>
          <a:prstGeom prst="rect">
            <a:avLst/>
          </a:prstGeom>
          <a:noFill/>
        </p:spPr>
        <p:txBody>
          <a:bodyPr wrap="none" rtlCol="0">
            <a:spAutoFit/>
          </a:bodyPr>
          <a:lstStyle/>
          <a:p>
            <a:pPr algn="ctr"/>
            <a:r>
              <a:rPr lang="en-US" sz="2000" b="1" dirty="0">
                <a:latin typeface="Times New Roman" pitchFamily="18" charset="0"/>
                <a:cs typeface="Times New Roman" pitchFamily="18" charset="0"/>
              </a:rPr>
              <a:t>Linear Regression</a:t>
            </a:r>
            <a:endParaRPr lang="en-IN" sz="2000" b="1" dirty="0">
              <a:latin typeface="Times New Roman" pitchFamily="18" charset="0"/>
              <a:cs typeface="Times New Roman" pitchFamily="18" charset="0"/>
            </a:endParaRPr>
          </a:p>
        </p:txBody>
      </p:sp>
      <p:sp>
        <p:nvSpPr>
          <p:cNvPr id="3" name="TextBox 2"/>
          <p:cNvSpPr txBox="1"/>
          <p:nvPr/>
        </p:nvSpPr>
        <p:spPr>
          <a:xfrm>
            <a:off x="107504" y="567584"/>
            <a:ext cx="8286808" cy="2308324"/>
          </a:xfrm>
          <a:prstGeom prst="rect">
            <a:avLst/>
          </a:prstGeom>
          <a:noFill/>
        </p:spPr>
        <p:txBody>
          <a:bodyPr wrap="square" rtlCol="0">
            <a:spAutoFit/>
          </a:bodyPr>
          <a:lstStyle/>
          <a:p>
            <a:pPr algn="just"/>
            <a:r>
              <a:rPr lang="en-US" b="1" dirty="0">
                <a:latin typeface="Times New Roman" pitchFamily="18" charset="0"/>
                <a:cs typeface="Times New Roman" pitchFamily="18" charset="0"/>
              </a:rPr>
              <a:t>Linear regression</a:t>
            </a:r>
            <a:r>
              <a:rPr lang="en-US" dirty="0">
                <a:latin typeface="Times New Roman" pitchFamily="18" charset="0"/>
                <a:cs typeface="Times New Roman" pitchFamily="18" charset="0"/>
              </a:rPr>
              <a:t> </a:t>
            </a:r>
            <a:r>
              <a:rPr lang="en-IN" dirty="0">
                <a:latin typeface="Times New Roman" pitchFamily="18" charset="0"/>
                <a:cs typeface="Times New Roman" pitchFamily="18" charset="0"/>
              </a:rPr>
              <a:t>– </a:t>
            </a:r>
          </a:p>
          <a:p>
            <a:pPr algn="just"/>
            <a:r>
              <a:rPr lang="en-IN" dirty="0">
                <a:latin typeface="Times New Roman" pitchFamily="18" charset="0"/>
                <a:cs typeface="Times New Roman" pitchFamily="18" charset="0"/>
              </a:rPr>
              <a:t>	It is a linear model, e.g. a model that assumes a linear relationship between the input variables (x) and the single output variable (y). More specifically, that y can be calculated from a linear combination of the input variables (x). In statistics, linear regression is a linear approach to modelling the relationship between a scalar response and one or more explanatory variables. The case of one explanatory variable is called simple linear regression; for more than one, the process is called multiple linear regressions.</a:t>
            </a:r>
            <a:endParaRPr lang="en-US" dirty="0">
              <a:latin typeface="Times New Roman" pitchFamily="18" charset="0"/>
              <a:cs typeface="Times New Roman" pitchFamily="18" charset="0"/>
            </a:endParaRPr>
          </a:p>
        </p:txBody>
      </p:sp>
      <p:sp>
        <p:nvSpPr>
          <p:cNvPr id="6" name="TextBox 5"/>
          <p:cNvSpPr txBox="1"/>
          <p:nvPr/>
        </p:nvSpPr>
        <p:spPr>
          <a:xfrm>
            <a:off x="500034" y="4535093"/>
            <a:ext cx="1815882" cy="369332"/>
          </a:xfrm>
          <a:prstGeom prst="rect">
            <a:avLst/>
          </a:prstGeom>
          <a:noFill/>
        </p:spPr>
        <p:txBody>
          <a:bodyPr wrap="none" rtlCol="0">
            <a:spAutoFit/>
          </a:bodyPr>
          <a:lstStyle/>
          <a:p>
            <a:pPr algn="ctr"/>
            <a:r>
              <a:rPr lang="en-US" b="1" dirty="0">
                <a:latin typeface="Times New Roman" pitchFamily="18" charset="0"/>
                <a:cs typeface="Times New Roman" pitchFamily="18" charset="0"/>
              </a:rPr>
              <a:t>Cross Validation</a:t>
            </a:r>
            <a:endParaRPr lang="en-IN" b="1"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4A628A32-F71E-45FE-B923-3779918A2D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034" y="3140968"/>
            <a:ext cx="6763896" cy="1368152"/>
          </a:xfrm>
          <a:prstGeom prst="rect">
            <a:avLst/>
          </a:prstGeom>
        </p:spPr>
      </p:pic>
      <p:pic>
        <p:nvPicPr>
          <p:cNvPr id="8" name="Picture 7">
            <a:extLst>
              <a:ext uri="{FF2B5EF4-FFF2-40B4-BE49-F238E27FC236}">
                <a16:creationId xmlns:a16="http://schemas.microsoft.com/office/drawing/2014/main" id="{2D5FB5F1-85B6-48AE-B9B0-C7463B2DCB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4930398"/>
            <a:ext cx="6883086" cy="145093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03435" y="142852"/>
            <a:ext cx="811441" cy="400110"/>
          </a:xfrm>
          <a:prstGeom prst="rect">
            <a:avLst/>
          </a:prstGeom>
          <a:noFill/>
        </p:spPr>
        <p:txBody>
          <a:bodyPr wrap="none" rtlCol="0">
            <a:spAutoFit/>
          </a:bodyPr>
          <a:lstStyle/>
          <a:p>
            <a:pPr algn="ctr"/>
            <a:r>
              <a:rPr lang="en-IN" sz="2000" b="1" dirty="0">
                <a:latin typeface="Times New Roman" pitchFamily="18" charset="0"/>
                <a:cs typeface="Times New Roman" pitchFamily="18" charset="0"/>
              </a:rPr>
              <a:t>Lasso</a:t>
            </a:r>
          </a:p>
        </p:txBody>
      </p:sp>
      <p:sp>
        <p:nvSpPr>
          <p:cNvPr id="3" name="TextBox 2"/>
          <p:cNvSpPr txBox="1"/>
          <p:nvPr/>
        </p:nvSpPr>
        <p:spPr>
          <a:xfrm>
            <a:off x="428596" y="500042"/>
            <a:ext cx="8286808" cy="2031325"/>
          </a:xfrm>
          <a:prstGeom prst="rect">
            <a:avLst/>
          </a:prstGeom>
          <a:noFill/>
        </p:spPr>
        <p:txBody>
          <a:bodyPr wrap="square" rtlCol="0">
            <a:spAutoFit/>
          </a:bodyPr>
          <a:lstStyle/>
          <a:p>
            <a:pPr algn="just"/>
            <a:r>
              <a:rPr lang="en-IN" b="1" dirty="0">
                <a:latin typeface="Times New Roman" pitchFamily="18" charset="0"/>
                <a:cs typeface="Times New Roman" pitchFamily="18" charset="0"/>
              </a:rPr>
              <a:t>Lasso</a:t>
            </a:r>
          </a:p>
          <a:p>
            <a:pPr algn="just"/>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Lasso regression is a type of linear regression that uses shrinkage. Shrinkage is where data values are shrunk towards a central point, like the mean. The lasso procedure encourages simple, sparse models (i.e. models with fewer parameters). This particular type of regression is well-suited for models showing high levels of </a:t>
            </a:r>
            <a:r>
              <a:rPr lang="en-IN" dirty="0" err="1">
                <a:latin typeface="Times New Roman" pitchFamily="18" charset="0"/>
                <a:cs typeface="Times New Roman" pitchFamily="18" charset="0"/>
              </a:rPr>
              <a:t>muticollinearity</a:t>
            </a:r>
            <a:r>
              <a:rPr lang="en-IN" dirty="0">
                <a:latin typeface="Times New Roman" pitchFamily="18" charset="0"/>
                <a:cs typeface="Times New Roman" pitchFamily="18" charset="0"/>
              </a:rPr>
              <a:t> or when you want to automate certain parts of model selection, like variable selection/parameter elimination.</a:t>
            </a:r>
            <a:endParaRPr lang="en-US" dirty="0">
              <a:latin typeface="Times New Roman" pitchFamily="18" charset="0"/>
              <a:cs typeface="Times New Roman" pitchFamily="18" charset="0"/>
            </a:endParaRPr>
          </a:p>
        </p:txBody>
      </p:sp>
      <p:sp>
        <p:nvSpPr>
          <p:cNvPr id="6" name="TextBox 5"/>
          <p:cNvSpPr txBox="1"/>
          <p:nvPr/>
        </p:nvSpPr>
        <p:spPr>
          <a:xfrm>
            <a:off x="463281" y="4141968"/>
            <a:ext cx="1815882" cy="369332"/>
          </a:xfrm>
          <a:prstGeom prst="rect">
            <a:avLst/>
          </a:prstGeom>
          <a:noFill/>
        </p:spPr>
        <p:txBody>
          <a:bodyPr wrap="none" rtlCol="0">
            <a:spAutoFit/>
          </a:bodyPr>
          <a:lstStyle/>
          <a:p>
            <a:pPr algn="ctr"/>
            <a:r>
              <a:rPr lang="en-US" b="1" dirty="0">
                <a:latin typeface="Times New Roman" pitchFamily="18" charset="0"/>
                <a:cs typeface="Times New Roman" pitchFamily="18" charset="0"/>
              </a:rPr>
              <a:t>Cross Validation</a:t>
            </a:r>
            <a:endParaRPr lang="en-IN" b="1"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78CD2469-BF3E-4D2B-9CFD-2C26D49C3C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531367"/>
            <a:ext cx="6524202" cy="1399248"/>
          </a:xfrm>
          <a:prstGeom prst="rect">
            <a:avLst/>
          </a:prstGeom>
        </p:spPr>
      </p:pic>
      <p:pic>
        <p:nvPicPr>
          <p:cNvPr id="8" name="Picture 7">
            <a:extLst>
              <a:ext uri="{FF2B5EF4-FFF2-40B4-BE49-F238E27FC236}">
                <a16:creationId xmlns:a16="http://schemas.microsoft.com/office/drawing/2014/main" id="{D0F0911F-FCF6-455D-9D89-A5638EAC6A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825" y="4562692"/>
            <a:ext cx="6343258" cy="167462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43372" y="142852"/>
            <a:ext cx="825868" cy="400110"/>
          </a:xfrm>
          <a:prstGeom prst="rect">
            <a:avLst/>
          </a:prstGeom>
          <a:noFill/>
        </p:spPr>
        <p:txBody>
          <a:bodyPr wrap="none" rtlCol="0">
            <a:spAutoFit/>
          </a:bodyPr>
          <a:lstStyle/>
          <a:p>
            <a:pPr algn="ctr"/>
            <a:r>
              <a:rPr lang="en-IN" sz="2000" b="1" dirty="0">
                <a:latin typeface="Times New Roman" pitchFamily="18" charset="0"/>
                <a:cs typeface="Times New Roman" pitchFamily="18" charset="0"/>
              </a:rPr>
              <a:t>Ridge</a:t>
            </a:r>
          </a:p>
        </p:txBody>
      </p:sp>
      <p:sp>
        <p:nvSpPr>
          <p:cNvPr id="3" name="TextBox 2"/>
          <p:cNvSpPr txBox="1"/>
          <p:nvPr/>
        </p:nvSpPr>
        <p:spPr>
          <a:xfrm>
            <a:off x="428596" y="571480"/>
            <a:ext cx="8286808" cy="1754326"/>
          </a:xfrm>
          <a:prstGeom prst="rect">
            <a:avLst/>
          </a:prstGeom>
          <a:noFill/>
        </p:spPr>
        <p:txBody>
          <a:bodyPr wrap="square" rtlCol="0">
            <a:spAutoFit/>
          </a:bodyPr>
          <a:lstStyle/>
          <a:p>
            <a:pPr algn="just"/>
            <a:r>
              <a:rPr lang="en-IN" b="1" dirty="0">
                <a:latin typeface="Times New Roman" pitchFamily="18" charset="0"/>
                <a:cs typeface="Times New Roman" pitchFamily="18" charset="0"/>
              </a:rPr>
              <a:t>Ridge </a:t>
            </a:r>
          </a:p>
          <a:p>
            <a:pPr algn="just"/>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The regression is a way to create a parsimonious model when the number of predictor variables in a set exceeds the number of observations, or when a data set has </a:t>
            </a:r>
            <a:r>
              <a:rPr lang="en-IN" dirty="0" err="1">
                <a:latin typeface="Times New Roman" pitchFamily="18" charset="0"/>
                <a:cs typeface="Times New Roman" pitchFamily="18" charset="0"/>
              </a:rPr>
              <a:t>multicollinearity</a:t>
            </a:r>
            <a:r>
              <a:rPr lang="en-IN" dirty="0">
                <a:latin typeface="Times New Roman" pitchFamily="18" charset="0"/>
                <a:cs typeface="Times New Roman" pitchFamily="18" charset="0"/>
              </a:rPr>
              <a:t> (correlations between predictor variables). Ridge regression is particularly useful to mitigate the problem of </a:t>
            </a:r>
            <a:r>
              <a:rPr lang="en-IN" dirty="0" err="1">
                <a:latin typeface="Times New Roman" pitchFamily="18" charset="0"/>
                <a:cs typeface="Times New Roman" pitchFamily="18" charset="0"/>
              </a:rPr>
              <a:t>multicollinearity</a:t>
            </a:r>
            <a:r>
              <a:rPr lang="en-IN" dirty="0">
                <a:latin typeface="Times New Roman" pitchFamily="18" charset="0"/>
                <a:cs typeface="Times New Roman" pitchFamily="18" charset="0"/>
              </a:rPr>
              <a:t> in linear regression, which commonly occurs in models with large numbers of parameters</a:t>
            </a:r>
            <a:endParaRPr lang="en-US" dirty="0">
              <a:latin typeface="Times New Roman" pitchFamily="18" charset="0"/>
              <a:cs typeface="Times New Roman" pitchFamily="18" charset="0"/>
            </a:endParaRPr>
          </a:p>
        </p:txBody>
      </p:sp>
      <p:sp>
        <p:nvSpPr>
          <p:cNvPr id="6" name="TextBox 5"/>
          <p:cNvSpPr txBox="1"/>
          <p:nvPr/>
        </p:nvSpPr>
        <p:spPr>
          <a:xfrm>
            <a:off x="444620" y="4005064"/>
            <a:ext cx="1815882" cy="369332"/>
          </a:xfrm>
          <a:prstGeom prst="rect">
            <a:avLst/>
          </a:prstGeom>
          <a:noFill/>
        </p:spPr>
        <p:txBody>
          <a:bodyPr wrap="none" rtlCol="0">
            <a:spAutoFit/>
          </a:bodyPr>
          <a:lstStyle/>
          <a:p>
            <a:pPr algn="ctr"/>
            <a:r>
              <a:rPr lang="en-US" b="1" dirty="0">
                <a:latin typeface="Times New Roman" pitchFamily="18" charset="0"/>
                <a:cs typeface="Times New Roman" pitchFamily="18" charset="0"/>
              </a:rPr>
              <a:t>Cross Validation</a:t>
            </a:r>
            <a:endParaRPr lang="en-IN" b="1"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A392200E-C90B-4AF3-9E4D-EEA798AAE1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2283210"/>
            <a:ext cx="6023785" cy="1693254"/>
          </a:xfrm>
          <a:prstGeom prst="rect">
            <a:avLst/>
          </a:prstGeom>
        </p:spPr>
      </p:pic>
      <p:pic>
        <p:nvPicPr>
          <p:cNvPr id="8" name="Picture 7">
            <a:extLst>
              <a:ext uri="{FF2B5EF4-FFF2-40B4-BE49-F238E27FC236}">
                <a16:creationId xmlns:a16="http://schemas.microsoft.com/office/drawing/2014/main" id="{015B41A0-D451-4978-8460-7D38F8B7D5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596" y="4532398"/>
            <a:ext cx="6349177" cy="1584176"/>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43306" y="142852"/>
            <a:ext cx="1436612" cy="400110"/>
          </a:xfrm>
          <a:prstGeom prst="rect">
            <a:avLst/>
          </a:prstGeom>
          <a:noFill/>
        </p:spPr>
        <p:txBody>
          <a:bodyPr wrap="none" rtlCol="0">
            <a:spAutoFit/>
          </a:bodyPr>
          <a:lstStyle/>
          <a:p>
            <a:pPr algn="ctr"/>
            <a:r>
              <a:rPr lang="en-IN" sz="2000" b="1" dirty="0">
                <a:latin typeface="Times New Roman" pitchFamily="18" charset="0"/>
                <a:cs typeface="Times New Roman" pitchFamily="18" charset="0"/>
              </a:rPr>
              <a:t>Elastic Net </a:t>
            </a:r>
          </a:p>
        </p:txBody>
      </p:sp>
      <p:sp>
        <p:nvSpPr>
          <p:cNvPr id="3" name="TextBox 2"/>
          <p:cNvSpPr txBox="1"/>
          <p:nvPr/>
        </p:nvSpPr>
        <p:spPr>
          <a:xfrm>
            <a:off x="428596" y="500042"/>
            <a:ext cx="8286808" cy="1754326"/>
          </a:xfrm>
          <a:prstGeom prst="rect">
            <a:avLst/>
          </a:prstGeom>
          <a:noFill/>
        </p:spPr>
        <p:txBody>
          <a:bodyPr wrap="square" rtlCol="0">
            <a:spAutoFit/>
          </a:bodyPr>
          <a:lstStyle/>
          <a:p>
            <a:pPr algn="just"/>
            <a:r>
              <a:rPr lang="en-IN" b="1" dirty="0">
                <a:latin typeface="Times New Roman" pitchFamily="18" charset="0"/>
                <a:cs typeface="Times New Roman" pitchFamily="18" charset="0"/>
              </a:rPr>
              <a:t>Elastic Net </a:t>
            </a:r>
          </a:p>
          <a:p>
            <a:pPr algn="just"/>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It is a popular type of regularized linear regression that combines two popular penalties, specifically the L1 and L2 penalty functions. Elastic net linear regression uses the penalties from both the lasso and ridge techniques to regularize regression models. The technique combines both the lasso and ridge regression methods by learning from their shortcomings to improve on the regularization of statistical models.</a:t>
            </a:r>
            <a:endParaRPr lang="en-US" dirty="0">
              <a:latin typeface="Times New Roman" pitchFamily="18" charset="0"/>
              <a:cs typeface="Times New Roman" pitchFamily="18" charset="0"/>
            </a:endParaRPr>
          </a:p>
        </p:txBody>
      </p:sp>
      <p:sp>
        <p:nvSpPr>
          <p:cNvPr id="6" name="TextBox 5"/>
          <p:cNvSpPr txBox="1"/>
          <p:nvPr/>
        </p:nvSpPr>
        <p:spPr>
          <a:xfrm>
            <a:off x="428596" y="4005064"/>
            <a:ext cx="1815882" cy="369332"/>
          </a:xfrm>
          <a:prstGeom prst="rect">
            <a:avLst/>
          </a:prstGeom>
          <a:noFill/>
        </p:spPr>
        <p:txBody>
          <a:bodyPr wrap="none" rtlCol="0">
            <a:spAutoFit/>
          </a:bodyPr>
          <a:lstStyle/>
          <a:p>
            <a:pPr algn="ctr"/>
            <a:r>
              <a:rPr lang="en-US" b="1" dirty="0">
                <a:latin typeface="Times New Roman" pitchFamily="18" charset="0"/>
                <a:cs typeface="Times New Roman" pitchFamily="18" charset="0"/>
              </a:rPr>
              <a:t>Cross Validation</a:t>
            </a:r>
            <a:endParaRPr lang="en-IN" b="1"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E351511E-4DBD-4EFF-B39C-564193638B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869" y="2221710"/>
            <a:ext cx="5986339" cy="1495321"/>
          </a:xfrm>
          <a:prstGeom prst="rect">
            <a:avLst/>
          </a:prstGeom>
        </p:spPr>
      </p:pic>
      <p:pic>
        <p:nvPicPr>
          <p:cNvPr id="8" name="Picture 7">
            <a:extLst>
              <a:ext uri="{FF2B5EF4-FFF2-40B4-BE49-F238E27FC236}">
                <a16:creationId xmlns:a16="http://schemas.microsoft.com/office/drawing/2014/main" id="{B603BA9B-0F8C-4013-A2D9-CF464724DF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595" y="4439168"/>
            <a:ext cx="6771111" cy="1685924"/>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4684" y="142852"/>
            <a:ext cx="2873865" cy="400110"/>
          </a:xfrm>
          <a:prstGeom prst="rect">
            <a:avLst/>
          </a:prstGeom>
          <a:noFill/>
        </p:spPr>
        <p:txBody>
          <a:bodyPr wrap="none" rtlCol="0">
            <a:spAutoFit/>
          </a:bodyPr>
          <a:lstStyle/>
          <a:p>
            <a:pPr algn="ctr"/>
            <a:r>
              <a:rPr lang="en-IN" sz="2000" b="1" dirty="0">
                <a:latin typeface="Times New Roman" pitchFamily="18" charset="0"/>
                <a:cs typeface="Times New Roman" pitchFamily="18" charset="0"/>
              </a:rPr>
              <a:t>Decision Tree Regressor </a:t>
            </a:r>
          </a:p>
        </p:txBody>
      </p:sp>
      <p:sp>
        <p:nvSpPr>
          <p:cNvPr id="3" name="TextBox 2"/>
          <p:cNvSpPr txBox="1"/>
          <p:nvPr/>
        </p:nvSpPr>
        <p:spPr>
          <a:xfrm>
            <a:off x="428596" y="500042"/>
            <a:ext cx="8286808" cy="1477328"/>
          </a:xfrm>
          <a:prstGeom prst="rect">
            <a:avLst/>
          </a:prstGeom>
          <a:noFill/>
        </p:spPr>
        <p:txBody>
          <a:bodyPr wrap="square" rtlCol="0">
            <a:spAutoFit/>
          </a:bodyPr>
          <a:lstStyle/>
          <a:p>
            <a:pPr algn="just"/>
            <a:r>
              <a:rPr lang="en-IN" b="1" dirty="0">
                <a:latin typeface="Times New Roman" pitchFamily="18" charset="0"/>
                <a:cs typeface="Times New Roman" pitchFamily="18" charset="0"/>
              </a:rPr>
              <a:t>Decision Tree </a:t>
            </a:r>
          </a:p>
          <a:p>
            <a:pPr algn="just"/>
            <a:r>
              <a:rPr lang="en-IN" b="1" dirty="0">
                <a:latin typeface="Times New Roman" pitchFamily="18" charset="0"/>
                <a:cs typeface="Times New Roman" pitchFamily="18" charset="0"/>
              </a:rPr>
              <a:t>	       </a:t>
            </a:r>
            <a:r>
              <a:rPr lang="en-US" sz="1800" dirty="0">
                <a:effectLst/>
                <a:latin typeface="Times New Roman" panose="02020603050405020304" pitchFamily="18" charset="0"/>
                <a:ea typeface="Times New Roman" panose="02020603050405020304" pitchFamily="18" charset="0"/>
              </a:rPr>
              <a:t>Decision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Tree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most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commonly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practical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approaches for supervised learning. It can be used to solve both Regression and Classification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tasks with the latter being put more into practical application. It is a tree-structured classifier with</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three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types 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nodes.</a:t>
            </a:r>
            <a:endParaRPr lang="en-IN" sz="1800" dirty="0">
              <a:effectLst/>
              <a:latin typeface="Times New Roman" panose="02020603050405020304" pitchFamily="18" charset="0"/>
              <a:ea typeface="Times New Roman" panose="02020603050405020304" pitchFamily="18" charset="0"/>
            </a:endParaRPr>
          </a:p>
        </p:txBody>
      </p:sp>
      <p:sp>
        <p:nvSpPr>
          <p:cNvPr id="6" name="TextBox 5"/>
          <p:cNvSpPr txBox="1"/>
          <p:nvPr/>
        </p:nvSpPr>
        <p:spPr>
          <a:xfrm>
            <a:off x="428596" y="3874360"/>
            <a:ext cx="1815882" cy="369332"/>
          </a:xfrm>
          <a:prstGeom prst="rect">
            <a:avLst/>
          </a:prstGeom>
          <a:noFill/>
        </p:spPr>
        <p:txBody>
          <a:bodyPr wrap="none" rtlCol="0">
            <a:spAutoFit/>
          </a:bodyPr>
          <a:lstStyle/>
          <a:p>
            <a:pPr algn="ctr"/>
            <a:r>
              <a:rPr lang="en-US" b="1" dirty="0">
                <a:latin typeface="Times New Roman" pitchFamily="18" charset="0"/>
                <a:cs typeface="Times New Roman" pitchFamily="18" charset="0"/>
              </a:rPr>
              <a:t>Cross Validation</a:t>
            </a:r>
            <a:endParaRPr lang="en-IN" b="1" dirty="0">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AD32EAE5-BA3E-439E-BB32-798968C8A3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884940"/>
            <a:ext cx="5832648" cy="1870251"/>
          </a:xfrm>
          <a:prstGeom prst="rect">
            <a:avLst/>
          </a:prstGeom>
        </p:spPr>
      </p:pic>
      <p:pic>
        <p:nvPicPr>
          <p:cNvPr id="9" name="Picture 8">
            <a:extLst>
              <a:ext uri="{FF2B5EF4-FFF2-40B4-BE49-F238E27FC236}">
                <a16:creationId xmlns:a16="http://schemas.microsoft.com/office/drawing/2014/main" id="{CBF8739E-58BD-42D9-9D4A-69D8845573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399" y="4362860"/>
            <a:ext cx="6563169" cy="1586419"/>
          </a:xfrm>
          <a:prstGeom prst="rect">
            <a:avLst/>
          </a:prstGeom>
        </p:spPr>
      </p:pic>
    </p:spTree>
    <p:extLst>
      <p:ext uri="{BB962C8B-B14F-4D97-AF65-F5344CB8AC3E}">
        <p14:creationId xmlns:p14="http://schemas.microsoft.com/office/powerpoint/2010/main" val="12096935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5181" y="142852"/>
            <a:ext cx="1572866" cy="400110"/>
          </a:xfrm>
          <a:prstGeom prst="rect">
            <a:avLst/>
          </a:prstGeom>
          <a:noFill/>
        </p:spPr>
        <p:txBody>
          <a:bodyPr wrap="none" rtlCol="0">
            <a:spAutoFit/>
          </a:bodyPr>
          <a:lstStyle/>
          <a:p>
            <a:pPr algn="ctr"/>
            <a:r>
              <a:rPr lang="en-IN" sz="2000" b="1" dirty="0" err="1">
                <a:latin typeface="Times New Roman" pitchFamily="18" charset="0"/>
                <a:cs typeface="Times New Roman" pitchFamily="18" charset="0"/>
              </a:rPr>
              <a:t>KNeighbors</a:t>
            </a:r>
            <a:r>
              <a:rPr lang="en-IN" sz="2000" b="1" dirty="0">
                <a:latin typeface="Times New Roman" pitchFamily="18" charset="0"/>
                <a:cs typeface="Times New Roman" pitchFamily="18" charset="0"/>
              </a:rPr>
              <a:t> </a:t>
            </a:r>
          </a:p>
        </p:txBody>
      </p:sp>
      <p:sp>
        <p:nvSpPr>
          <p:cNvPr id="3" name="TextBox 2"/>
          <p:cNvSpPr txBox="1"/>
          <p:nvPr/>
        </p:nvSpPr>
        <p:spPr>
          <a:xfrm>
            <a:off x="428596" y="500042"/>
            <a:ext cx="8286808" cy="1477328"/>
          </a:xfrm>
          <a:prstGeom prst="rect">
            <a:avLst/>
          </a:prstGeom>
          <a:noFill/>
        </p:spPr>
        <p:txBody>
          <a:bodyPr wrap="square" rtlCol="0">
            <a:spAutoFit/>
          </a:bodyPr>
          <a:lstStyle/>
          <a:p>
            <a:pPr algn="just"/>
            <a:r>
              <a:rPr lang="en-IN" b="1" dirty="0" err="1">
                <a:latin typeface="Times New Roman" pitchFamily="18" charset="0"/>
                <a:cs typeface="Times New Roman" pitchFamily="18" charset="0"/>
              </a:rPr>
              <a:t>KNeighbors</a:t>
            </a:r>
            <a:endParaRPr lang="en-IN" b="1" dirty="0">
              <a:latin typeface="Times New Roman" pitchFamily="18" charset="0"/>
              <a:cs typeface="Times New Roman" pitchFamily="18" charset="0"/>
            </a:endParaRPr>
          </a:p>
          <a:p>
            <a:pPr algn="just"/>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 </a:t>
            </a:r>
            <a:r>
              <a:rPr lang="en-US" sz="1800" dirty="0">
                <a:effectLst/>
                <a:latin typeface="Times New Roman" panose="02020603050405020304" pitchFamily="18" charset="0"/>
                <a:ea typeface="Times New Roman" panose="02020603050405020304" pitchFamily="18" charset="0"/>
              </a:rPr>
              <a:t>KNN algorithm can be used for both classification and regression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problems. The KNN algorithm uses 'feature similarity' to predict the values of any new data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points. This means that the new point is assigned a value based on how closely it resembles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points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training</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set.</a:t>
            </a:r>
            <a:endParaRPr lang="en-IN" sz="1800" dirty="0">
              <a:effectLst/>
              <a:latin typeface="Times New Roman" panose="02020603050405020304" pitchFamily="18" charset="0"/>
              <a:ea typeface="Times New Roman" panose="02020603050405020304" pitchFamily="18" charset="0"/>
            </a:endParaRPr>
          </a:p>
        </p:txBody>
      </p:sp>
      <p:sp>
        <p:nvSpPr>
          <p:cNvPr id="6" name="TextBox 5"/>
          <p:cNvSpPr txBox="1"/>
          <p:nvPr/>
        </p:nvSpPr>
        <p:spPr>
          <a:xfrm>
            <a:off x="428596" y="3747297"/>
            <a:ext cx="1815882" cy="369332"/>
          </a:xfrm>
          <a:prstGeom prst="rect">
            <a:avLst/>
          </a:prstGeom>
          <a:noFill/>
        </p:spPr>
        <p:txBody>
          <a:bodyPr wrap="none" rtlCol="0">
            <a:spAutoFit/>
          </a:bodyPr>
          <a:lstStyle/>
          <a:p>
            <a:pPr algn="ctr"/>
            <a:r>
              <a:rPr lang="en-US" b="1" dirty="0">
                <a:latin typeface="Times New Roman" pitchFamily="18" charset="0"/>
                <a:cs typeface="Times New Roman" pitchFamily="18" charset="0"/>
              </a:rPr>
              <a:t>Cross Validation</a:t>
            </a:r>
            <a:endParaRPr lang="en-IN" b="1" dirty="0">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B99D10B-DB90-4397-97FE-5BC6BD037F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296" y="1977370"/>
            <a:ext cx="5475856" cy="1882325"/>
          </a:xfrm>
          <a:prstGeom prst="rect">
            <a:avLst/>
          </a:prstGeom>
        </p:spPr>
      </p:pic>
      <p:pic>
        <p:nvPicPr>
          <p:cNvPr id="9" name="Picture 8">
            <a:extLst>
              <a:ext uri="{FF2B5EF4-FFF2-40B4-BE49-F238E27FC236}">
                <a16:creationId xmlns:a16="http://schemas.microsoft.com/office/drawing/2014/main" id="{DC36F9C5-FC6F-4FD7-BCC6-06CD06F822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596" y="4221088"/>
            <a:ext cx="6597319" cy="1665468"/>
          </a:xfrm>
          <a:prstGeom prst="rect">
            <a:avLst/>
          </a:prstGeom>
        </p:spPr>
      </p:pic>
    </p:spTree>
    <p:extLst>
      <p:ext uri="{BB962C8B-B14F-4D97-AF65-F5344CB8AC3E}">
        <p14:creationId xmlns:p14="http://schemas.microsoft.com/office/powerpoint/2010/main" val="8194964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00364" y="99932"/>
            <a:ext cx="3097899" cy="400110"/>
          </a:xfrm>
          <a:prstGeom prst="rect">
            <a:avLst/>
          </a:prstGeom>
          <a:noFill/>
        </p:spPr>
        <p:txBody>
          <a:bodyPr wrap="none" rtlCol="0">
            <a:spAutoFit/>
          </a:bodyPr>
          <a:lstStyle/>
          <a:p>
            <a:r>
              <a:rPr lang="en-IN" sz="2000" b="1" dirty="0">
                <a:latin typeface="Times New Roman" pitchFamily="18" charset="0"/>
                <a:cs typeface="Times New Roman" pitchFamily="18" charset="0"/>
              </a:rPr>
              <a:t>Random Forest </a:t>
            </a:r>
            <a:r>
              <a:rPr lang="en-IN" sz="2000" b="1" dirty="0" err="1">
                <a:latin typeface="Times New Roman" pitchFamily="18" charset="0"/>
                <a:cs typeface="Times New Roman" pitchFamily="18" charset="0"/>
              </a:rPr>
              <a:t>Regressor</a:t>
            </a:r>
            <a:r>
              <a:rPr lang="en-IN" sz="2000" b="1" dirty="0">
                <a:latin typeface="Times New Roman" pitchFamily="18" charset="0"/>
                <a:cs typeface="Times New Roman" pitchFamily="18" charset="0"/>
              </a:rPr>
              <a:t> </a:t>
            </a:r>
          </a:p>
        </p:txBody>
      </p:sp>
      <p:sp>
        <p:nvSpPr>
          <p:cNvPr id="3" name="TextBox 2"/>
          <p:cNvSpPr txBox="1"/>
          <p:nvPr/>
        </p:nvSpPr>
        <p:spPr>
          <a:xfrm>
            <a:off x="428596" y="428604"/>
            <a:ext cx="8286808" cy="2031325"/>
          </a:xfrm>
          <a:prstGeom prst="rect">
            <a:avLst/>
          </a:prstGeom>
          <a:noFill/>
        </p:spPr>
        <p:txBody>
          <a:bodyPr wrap="square" rtlCol="0">
            <a:spAutoFit/>
          </a:bodyPr>
          <a:lstStyle/>
          <a:p>
            <a:pPr algn="just"/>
            <a:r>
              <a:rPr lang="en-IN" b="1" dirty="0">
                <a:latin typeface="Times New Roman" pitchFamily="18" charset="0"/>
                <a:cs typeface="Times New Roman" pitchFamily="18" charset="0"/>
              </a:rPr>
              <a:t>Random Forest </a:t>
            </a:r>
            <a:r>
              <a:rPr lang="en-IN" b="1" dirty="0" err="1">
                <a:latin typeface="Times New Roman" pitchFamily="18" charset="0"/>
                <a:cs typeface="Times New Roman" pitchFamily="18" charset="0"/>
              </a:rPr>
              <a:t>Regressor</a:t>
            </a:r>
            <a:r>
              <a:rPr lang="en-IN" b="1" dirty="0">
                <a:latin typeface="Times New Roman" pitchFamily="18" charset="0"/>
                <a:cs typeface="Times New Roman" pitchFamily="18" charset="0"/>
              </a:rPr>
              <a:t> </a:t>
            </a:r>
          </a:p>
          <a:p>
            <a:pPr algn="just"/>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It is a meta estimator that fits a number of classifying decision trees on various sub-samples of the dataset and uses averaging to improve the predictive accuracy and control over-fitting. A Random Forest's nonlinear nature can give it a leg up over linear algorithms, making it a great option. The algorithm operates by constructing a multitude of decision trees at training time and outputting the mean/mode of prediction of the individual trees.</a:t>
            </a:r>
            <a:endParaRPr lang="en-US" dirty="0">
              <a:latin typeface="Times New Roman" pitchFamily="18" charset="0"/>
              <a:cs typeface="Times New Roman" pitchFamily="18" charset="0"/>
            </a:endParaRPr>
          </a:p>
        </p:txBody>
      </p:sp>
      <p:sp>
        <p:nvSpPr>
          <p:cNvPr id="6" name="TextBox 5"/>
          <p:cNvSpPr txBox="1"/>
          <p:nvPr/>
        </p:nvSpPr>
        <p:spPr>
          <a:xfrm>
            <a:off x="428596" y="4028740"/>
            <a:ext cx="1815882" cy="369332"/>
          </a:xfrm>
          <a:prstGeom prst="rect">
            <a:avLst/>
          </a:prstGeom>
          <a:noFill/>
        </p:spPr>
        <p:txBody>
          <a:bodyPr wrap="none" rtlCol="0">
            <a:spAutoFit/>
          </a:bodyPr>
          <a:lstStyle/>
          <a:p>
            <a:pPr algn="ctr"/>
            <a:r>
              <a:rPr lang="en-US" b="1" dirty="0">
                <a:latin typeface="Times New Roman" pitchFamily="18" charset="0"/>
                <a:cs typeface="Times New Roman" pitchFamily="18" charset="0"/>
              </a:rPr>
              <a:t>Cross Validation</a:t>
            </a:r>
            <a:endParaRPr lang="en-IN" b="1"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78A106DE-38B6-4F1E-B560-56CB4BFA64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222" y="2459928"/>
            <a:ext cx="6251843" cy="1617143"/>
          </a:xfrm>
          <a:prstGeom prst="rect">
            <a:avLst/>
          </a:prstGeom>
        </p:spPr>
      </p:pic>
      <p:pic>
        <p:nvPicPr>
          <p:cNvPr id="8" name="Picture 7">
            <a:extLst>
              <a:ext uri="{FF2B5EF4-FFF2-40B4-BE49-F238E27FC236}">
                <a16:creationId xmlns:a16="http://schemas.microsoft.com/office/drawing/2014/main" id="{0E4073E1-0292-4471-963C-A58DED189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596" y="4509119"/>
            <a:ext cx="6332778" cy="161714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457122"/>
            <a:ext cx="2961260" cy="400110"/>
          </a:xfrm>
          <a:prstGeom prst="rect">
            <a:avLst/>
          </a:prstGeom>
          <a:noFill/>
        </p:spPr>
        <p:txBody>
          <a:bodyPr wrap="none" rtlCol="0">
            <a:spAutoFit/>
          </a:bodyPr>
          <a:lstStyle/>
          <a:p>
            <a:pPr marL="0" lvl="1"/>
            <a:r>
              <a:rPr lang="en-US" sz="2000" b="1" dirty="0">
                <a:latin typeface="Times New Roman" pitchFamily="18" charset="0"/>
                <a:cs typeface="Times New Roman" pitchFamily="18" charset="0"/>
              </a:rPr>
              <a:t>Statement of the problem</a:t>
            </a:r>
            <a:endParaRPr lang="en-IN" sz="1400" dirty="0">
              <a:latin typeface="Times New Roman" pitchFamily="18" charset="0"/>
              <a:cs typeface="Times New Roman" pitchFamily="18" charset="0"/>
            </a:endParaRPr>
          </a:p>
        </p:txBody>
      </p:sp>
      <p:sp>
        <p:nvSpPr>
          <p:cNvPr id="5" name="TextBox 4"/>
          <p:cNvSpPr txBox="1"/>
          <p:nvPr/>
        </p:nvSpPr>
        <p:spPr>
          <a:xfrm>
            <a:off x="500034" y="2058123"/>
            <a:ext cx="8286808" cy="2585323"/>
          </a:xfrm>
          <a:prstGeom prst="rect">
            <a:avLst/>
          </a:prstGeom>
          <a:noFill/>
        </p:spPr>
        <p:txBody>
          <a:bodyPr wrap="square" rtlCol="0">
            <a:spAutoFit/>
          </a:bodyPr>
          <a:lstStyle/>
          <a:p>
            <a:pPr algn="just">
              <a:buFont typeface="Wingdings" pitchFamily="2" charset="2"/>
              <a:buChar char="Ø"/>
            </a:pPr>
            <a:r>
              <a:rPr lang="en-US" dirty="0">
                <a:latin typeface="Times New Roman" pitchFamily="18" charset="0"/>
                <a:cs typeface="Times New Roman" pitchFamily="18" charset="0"/>
              </a:rPr>
              <a:t> </a:t>
            </a:r>
            <a:r>
              <a:rPr lang="en-IN" dirty="0">
                <a:latin typeface="Times New Roman" pitchFamily="18" charset="0"/>
                <a:cs typeface="Times New Roman" pitchFamily="18" charset="0"/>
              </a:rPr>
              <a:t>As we are working on the Housing project dataset we can easily understand that the data belongs to the Housing and Real Estate which will eventually involve several Financial, Costing, Are &amp; Neighbourhood, Statistical, and Technical terms in the dataset. The company uses data analytics to purchase houses at a price below their actual values and flip them at a higher price. This model will help to determine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a:t>
            </a:r>
            <a:endParaRPr lang="en-US" dirty="0">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7487" y="99932"/>
            <a:ext cx="2409827" cy="400110"/>
          </a:xfrm>
          <a:prstGeom prst="rect">
            <a:avLst/>
          </a:prstGeom>
          <a:noFill/>
        </p:spPr>
        <p:txBody>
          <a:bodyPr wrap="none" rtlCol="0">
            <a:spAutoFit/>
          </a:bodyPr>
          <a:lstStyle/>
          <a:p>
            <a:pPr algn="ctr"/>
            <a:r>
              <a:rPr lang="en-IN" sz="2000" b="1" dirty="0" err="1">
                <a:latin typeface="Times New Roman" pitchFamily="18" charset="0"/>
                <a:cs typeface="Times New Roman" pitchFamily="18" charset="0"/>
              </a:rPr>
              <a:t>AdaBoost</a:t>
            </a:r>
            <a:r>
              <a:rPr lang="en-IN" sz="2000" b="1" dirty="0">
                <a:latin typeface="Times New Roman" pitchFamily="18" charset="0"/>
                <a:cs typeface="Times New Roman" pitchFamily="18" charset="0"/>
              </a:rPr>
              <a:t> </a:t>
            </a:r>
            <a:r>
              <a:rPr lang="en-IN" sz="2000" b="1" dirty="0" err="1">
                <a:latin typeface="Times New Roman" pitchFamily="18" charset="0"/>
                <a:cs typeface="Times New Roman" pitchFamily="18" charset="0"/>
              </a:rPr>
              <a:t>Regressor</a:t>
            </a:r>
            <a:endParaRPr lang="en-IN" sz="2000" b="1" dirty="0">
              <a:latin typeface="Times New Roman" pitchFamily="18" charset="0"/>
              <a:cs typeface="Times New Roman" pitchFamily="18" charset="0"/>
            </a:endParaRPr>
          </a:p>
        </p:txBody>
      </p:sp>
      <p:sp>
        <p:nvSpPr>
          <p:cNvPr id="3" name="TextBox 2"/>
          <p:cNvSpPr txBox="1"/>
          <p:nvPr/>
        </p:nvSpPr>
        <p:spPr>
          <a:xfrm>
            <a:off x="428596" y="428604"/>
            <a:ext cx="8286808" cy="1200329"/>
          </a:xfrm>
          <a:prstGeom prst="rect">
            <a:avLst/>
          </a:prstGeom>
          <a:noFill/>
        </p:spPr>
        <p:txBody>
          <a:bodyPr wrap="square" rtlCol="0">
            <a:spAutoFit/>
          </a:bodyPr>
          <a:lstStyle/>
          <a:p>
            <a:pPr algn="just"/>
            <a:r>
              <a:rPr lang="en-IN" b="1" dirty="0" err="1">
                <a:latin typeface="Times New Roman" pitchFamily="18" charset="0"/>
                <a:cs typeface="Times New Roman" pitchFamily="18" charset="0"/>
              </a:rPr>
              <a:t>AdaBoost</a:t>
            </a:r>
            <a:r>
              <a:rPr lang="en-IN" b="1" dirty="0">
                <a:latin typeface="Times New Roman" pitchFamily="18" charset="0"/>
                <a:cs typeface="Times New Roman" pitchFamily="18" charset="0"/>
              </a:rPr>
              <a:t> </a:t>
            </a:r>
            <a:r>
              <a:rPr lang="en-IN" b="1" dirty="0" err="1">
                <a:latin typeface="Times New Roman" pitchFamily="18" charset="0"/>
                <a:cs typeface="Times New Roman" pitchFamily="18" charset="0"/>
              </a:rPr>
              <a:t>Regressor</a:t>
            </a:r>
            <a:r>
              <a:rPr lang="en-IN" b="1" dirty="0">
                <a:latin typeface="Times New Roman" pitchFamily="18" charset="0"/>
                <a:cs typeface="Times New Roman" pitchFamily="18" charset="0"/>
              </a:rPr>
              <a:t> </a:t>
            </a:r>
          </a:p>
          <a:p>
            <a:pPr algn="just"/>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It is a meta-estimator that begins by fitting a </a:t>
            </a:r>
            <a:r>
              <a:rPr lang="en-IN" dirty="0" err="1">
                <a:latin typeface="Times New Roman" pitchFamily="18" charset="0"/>
                <a:cs typeface="Times New Roman" pitchFamily="18" charset="0"/>
              </a:rPr>
              <a:t>regressor</a:t>
            </a:r>
            <a:r>
              <a:rPr lang="en-IN" dirty="0">
                <a:latin typeface="Times New Roman" pitchFamily="18" charset="0"/>
                <a:cs typeface="Times New Roman" pitchFamily="18" charset="0"/>
              </a:rPr>
              <a:t> on the original dataset and then fits additional copies of the </a:t>
            </a:r>
            <a:r>
              <a:rPr lang="en-IN" dirty="0" err="1">
                <a:latin typeface="Times New Roman" pitchFamily="18" charset="0"/>
                <a:cs typeface="Times New Roman" pitchFamily="18" charset="0"/>
              </a:rPr>
              <a:t>regressor</a:t>
            </a:r>
            <a:r>
              <a:rPr lang="en-IN" dirty="0">
                <a:latin typeface="Times New Roman" pitchFamily="18" charset="0"/>
                <a:cs typeface="Times New Roman" pitchFamily="18" charset="0"/>
              </a:rPr>
              <a:t> on the same dataset but where the weights of instances are adjusted according to the error of the current prediction.</a:t>
            </a:r>
            <a:endParaRPr lang="en-US" dirty="0">
              <a:latin typeface="Times New Roman" pitchFamily="18" charset="0"/>
              <a:cs typeface="Times New Roman" pitchFamily="18" charset="0"/>
            </a:endParaRPr>
          </a:p>
        </p:txBody>
      </p:sp>
      <p:sp>
        <p:nvSpPr>
          <p:cNvPr id="6" name="TextBox 5"/>
          <p:cNvSpPr txBox="1"/>
          <p:nvPr/>
        </p:nvSpPr>
        <p:spPr>
          <a:xfrm>
            <a:off x="428596" y="3645024"/>
            <a:ext cx="1815882" cy="369332"/>
          </a:xfrm>
          <a:prstGeom prst="rect">
            <a:avLst/>
          </a:prstGeom>
          <a:noFill/>
        </p:spPr>
        <p:txBody>
          <a:bodyPr wrap="none" rtlCol="0">
            <a:spAutoFit/>
          </a:bodyPr>
          <a:lstStyle/>
          <a:p>
            <a:pPr algn="ctr"/>
            <a:r>
              <a:rPr lang="en-US" b="1" dirty="0">
                <a:latin typeface="Times New Roman" pitchFamily="18" charset="0"/>
                <a:cs typeface="Times New Roman" pitchFamily="18" charset="0"/>
              </a:rPr>
              <a:t>Cross Validation</a:t>
            </a:r>
            <a:endParaRPr lang="en-IN" b="1"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9ED194E5-F2E2-46E6-B854-07A30AE273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667" y="1538468"/>
            <a:ext cx="5419314" cy="1674508"/>
          </a:xfrm>
          <a:prstGeom prst="rect">
            <a:avLst/>
          </a:prstGeom>
        </p:spPr>
      </p:pic>
      <p:pic>
        <p:nvPicPr>
          <p:cNvPr id="8" name="Picture 7">
            <a:extLst>
              <a:ext uri="{FF2B5EF4-FFF2-40B4-BE49-F238E27FC236}">
                <a16:creationId xmlns:a16="http://schemas.microsoft.com/office/drawing/2014/main" id="{208F1F98-9EEC-401E-9A9D-BDB2247153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596" y="4014356"/>
            <a:ext cx="7216334" cy="1674508"/>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97466" y="99932"/>
            <a:ext cx="3289875" cy="400110"/>
          </a:xfrm>
          <a:prstGeom prst="rect">
            <a:avLst/>
          </a:prstGeom>
          <a:noFill/>
        </p:spPr>
        <p:txBody>
          <a:bodyPr wrap="none" rtlCol="0">
            <a:spAutoFit/>
          </a:bodyPr>
          <a:lstStyle/>
          <a:p>
            <a:pPr algn="ctr"/>
            <a:r>
              <a:rPr lang="en-IN" sz="2000" b="1" dirty="0" err="1">
                <a:latin typeface="Times New Roman" pitchFamily="18" charset="0"/>
                <a:cs typeface="Times New Roman" pitchFamily="18" charset="0"/>
              </a:rPr>
              <a:t>GradientBoosting</a:t>
            </a:r>
            <a:r>
              <a:rPr lang="en-IN" sz="2000" b="1" dirty="0">
                <a:latin typeface="Times New Roman" pitchFamily="18" charset="0"/>
                <a:cs typeface="Times New Roman" pitchFamily="18" charset="0"/>
              </a:rPr>
              <a:t> Regressor</a:t>
            </a:r>
          </a:p>
        </p:txBody>
      </p:sp>
      <p:sp>
        <p:nvSpPr>
          <p:cNvPr id="3" name="TextBox 2"/>
          <p:cNvSpPr txBox="1"/>
          <p:nvPr/>
        </p:nvSpPr>
        <p:spPr>
          <a:xfrm>
            <a:off x="428596" y="428604"/>
            <a:ext cx="8286808" cy="1200329"/>
          </a:xfrm>
          <a:prstGeom prst="rect">
            <a:avLst/>
          </a:prstGeom>
          <a:noFill/>
        </p:spPr>
        <p:txBody>
          <a:bodyPr wrap="square" rtlCol="0">
            <a:spAutoFit/>
          </a:bodyPr>
          <a:lstStyle/>
          <a:p>
            <a:pPr algn="just"/>
            <a:r>
              <a:rPr lang="en-IN" b="1" dirty="0" err="1">
                <a:latin typeface="Times New Roman" pitchFamily="18" charset="0"/>
                <a:cs typeface="Times New Roman" pitchFamily="18" charset="0"/>
              </a:rPr>
              <a:t>GradientBoosting</a:t>
            </a:r>
            <a:r>
              <a:rPr lang="en-IN" b="1" dirty="0">
                <a:latin typeface="Times New Roman" pitchFamily="18" charset="0"/>
                <a:cs typeface="Times New Roman" pitchFamily="18" charset="0"/>
              </a:rPr>
              <a:t> Regressor </a:t>
            </a:r>
          </a:p>
          <a:p>
            <a:pPr algn="just"/>
            <a:r>
              <a:rPr lang="en-IN" b="1" dirty="0">
                <a:latin typeface="Times New Roman" pitchFamily="18" charset="0"/>
                <a:cs typeface="Times New Roman"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GB builds an additive model in a forward stage-wise fashion; it allows for the optimization of arbitrary differentiable loss functions. In each stage a regression tree is fit on the negative gradient of the given loss function.</a:t>
            </a:r>
            <a:endParaRPr lang="en-IN" sz="1800" dirty="0">
              <a:effectLst/>
              <a:latin typeface="Times New Roman" panose="02020603050405020304" pitchFamily="18" charset="0"/>
              <a:ea typeface="Times New Roman" panose="02020603050405020304" pitchFamily="18" charset="0"/>
            </a:endParaRPr>
          </a:p>
        </p:txBody>
      </p:sp>
      <p:sp>
        <p:nvSpPr>
          <p:cNvPr id="6" name="TextBox 5"/>
          <p:cNvSpPr txBox="1"/>
          <p:nvPr/>
        </p:nvSpPr>
        <p:spPr>
          <a:xfrm>
            <a:off x="428596" y="3645024"/>
            <a:ext cx="1815882" cy="369332"/>
          </a:xfrm>
          <a:prstGeom prst="rect">
            <a:avLst/>
          </a:prstGeom>
          <a:noFill/>
        </p:spPr>
        <p:txBody>
          <a:bodyPr wrap="none" rtlCol="0">
            <a:spAutoFit/>
          </a:bodyPr>
          <a:lstStyle/>
          <a:p>
            <a:pPr algn="ctr"/>
            <a:r>
              <a:rPr lang="en-US" b="1" dirty="0">
                <a:latin typeface="Times New Roman" pitchFamily="18" charset="0"/>
                <a:cs typeface="Times New Roman" pitchFamily="18" charset="0"/>
              </a:rPr>
              <a:t>Cross Validation</a:t>
            </a:r>
            <a:endParaRPr lang="en-IN" b="1"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78D036BB-30FE-4409-8DA4-432491D68B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596" y="1684395"/>
            <a:ext cx="5652517" cy="1744605"/>
          </a:xfrm>
          <a:prstGeom prst="rect">
            <a:avLst/>
          </a:prstGeom>
        </p:spPr>
      </p:pic>
      <p:pic>
        <p:nvPicPr>
          <p:cNvPr id="8" name="Picture 7">
            <a:extLst>
              <a:ext uri="{FF2B5EF4-FFF2-40B4-BE49-F238E27FC236}">
                <a16:creationId xmlns:a16="http://schemas.microsoft.com/office/drawing/2014/main" id="{EC74043D-6A06-4AD8-8865-3DA73D6C20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4198160"/>
            <a:ext cx="6787601" cy="1744605"/>
          </a:xfrm>
          <a:prstGeom prst="rect">
            <a:avLst/>
          </a:prstGeom>
        </p:spPr>
      </p:pic>
    </p:spTree>
    <p:extLst>
      <p:ext uri="{BB962C8B-B14F-4D97-AF65-F5344CB8AC3E}">
        <p14:creationId xmlns:p14="http://schemas.microsoft.com/office/powerpoint/2010/main" val="13978171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64359" y="99932"/>
            <a:ext cx="2556084" cy="400110"/>
          </a:xfrm>
          <a:prstGeom prst="rect">
            <a:avLst/>
          </a:prstGeom>
          <a:noFill/>
        </p:spPr>
        <p:txBody>
          <a:bodyPr wrap="none" rtlCol="0">
            <a:spAutoFit/>
          </a:bodyPr>
          <a:lstStyle/>
          <a:p>
            <a:pPr algn="ctr"/>
            <a:r>
              <a:rPr lang="en-IN" sz="2000" b="1" dirty="0" err="1">
                <a:latin typeface="Times New Roman" pitchFamily="18" charset="0"/>
                <a:cs typeface="Times New Roman" pitchFamily="18" charset="0"/>
              </a:rPr>
              <a:t>ExtraTrees</a:t>
            </a:r>
            <a:r>
              <a:rPr lang="en-IN" sz="2000" b="1" dirty="0">
                <a:latin typeface="Times New Roman" pitchFamily="18" charset="0"/>
                <a:cs typeface="Times New Roman" pitchFamily="18" charset="0"/>
              </a:rPr>
              <a:t> Regressor</a:t>
            </a:r>
          </a:p>
        </p:txBody>
      </p:sp>
      <p:sp>
        <p:nvSpPr>
          <p:cNvPr id="3" name="TextBox 2"/>
          <p:cNvSpPr txBox="1"/>
          <p:nvPr/>
        </p:nvSpPr>
        <p:spPr>
          <a:xfrm>
            <a:off x="428596" y="428604"/>
            <a:ext cx="8286808" cy="1200329"/>
          </a:xfrm>
          <a:prstGeom prst="rect">
            <a:avLst/>
          </a:prstGeom>
          <a:noFill/>
        </p:spPr>
        <p:txBody>
          <a:bodyPr wrap="square" rtlCol="0">
            <a:spAutoFit/>
          </a:bodyPr>
          <a:lstStyle/>
          <a:p>
            <a:pPr algn="just"/>
            <a:r>
              <a:rPr lang="en-IN" b="1" dirty="0" err="1">
                <a:latin typeface="Times New Roman" pitchFamily="18" charset="0"/>
                <a:cs typeface="Times New Roman" pitchFamily="18" charset="0"/>
              </a:rPr>
              <a:t>ExtraTrees</a:t>
            </a:r>
            <a:r>
              <a:rPr lang="en-IN" b="1" dirty="0">
                <a:latin typeface="Times New Roman" pitchFamily="18" charset="0"/>
                <a:cs typeface="Times New Roman" pitchFamily="18" charset="0"/>
              </a:rPr>
              <a:t> Regressor </a:t>
            </a:r>
          </a:p>
          <a:p>
            <a:pPr algn="just"/>
            <a:r>
              <a:rPr lang="en-IN" b="1" dirty="0">
                <a:latin typeface="Times New Roman" pitchFamily="18" charset="0"/>
                <a:cs typeface="Times New Roman"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This class implements a meta estimator that fits a number of randomized decision trees (a.k.a. extra-trees) on various sub-samples of the dataset and uses averaging to improve the predictive accuracy and control over-fitting.</a:t>
            </a:r>
            <a:endParaRPr lang="en-IN" sz="1800" dirty="0">
              <a:effectLst/>
              <a:latin typeface="Times New Roman" panose="02020603050405020304" pitchFamily="18" charset="0"/>
              <a:ea typeface="Times New Roman" panose="02020603050405020304" pitchFamily="18" charset="0"/>
            </a:endParaRPr>
          </a:p>
        </p:txBody>
      </p:sp>
      <p:sp>
        <p:nvSpPr>
          <p:cNvPr id="6" name="TextBox 5"/>
          <p:cNvSpPr txBox="1"/>
          <p:nvPr/>
        </p:nvSpPr>
        <p:spPr>
          <a:xfrm>
            <a:off x="428596" y="3645024"/>
            <a:ext cx="1815882" cy="369332"/>
          </a:xfrm>
          <a:prstGeom prst="rect">
            <a:avLst/>
          </a:prstGeom>
          <a:noFill/>
        </p:spPr>
        <p:txBody>
          <a:bodyPr wrap="none" rtlCol="0">
            <a:spAutoFit/>
          </a:bodyPr>
          <a:lstStyle/>
          <a:p>
            <a:pPr algn="ctr"/>
            <a:r>
              <a:rPr lang="en-US" b="1" dirty="0">
                <a:latin typeface="Times New Roman" pitchFamily="18" charset="0"/>
                <a:cs typeface="Times New Roman" pitchFamily="18" charset="0"/>
              </a:rPr>
              <a:t>Cross Validation</a:t>
            </a:r>
            <a:endParaRPr lang="en-IN" b="1"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3CC4B226-5132-43D6-925B-BB4BD372CF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545" y="1829188"/>
            <a:ext cx="5433324" cy="1599812"/>
          </a:xfrm>
          <a:prstGeom prst="rect">
            <a:avLst/>
          </a:prstGeom>
        </p:spPr>
      </p:pic>
      <p:pic>
        <p:nvPicPr>
          <p:cNvPr id="8" name="Picture 7">
            <a:extLst>
              <a:ext uri="{FF2B5EF4-FFF2-40B4-BE49-F238E27FC236}">
                <a16:creationId xmlns:a16="http://schemas.microsoft.com/office/drawing/2014/main" id="{45CA5287-2259-4B72-883A-85DFCC520F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722" y="4230380"/>
            <a:ext cx="6249262" cy="1599812"/>
          </a:xfrm>
          <a:prstGeom prst="rect">
            <a:avLst/>
          </a:prstGeom>
        </p:spPr>
      </p:pic>
    </p:spTree>
    <p:extLst>
      <p:ext uri="{BB962C8B-B14F-4D97-AF65-F5344CB8AC3E}">
        <p14:creationId xmlns:p14="http://schemas.microsoft.com/office/powerpoint/2010/main" val="8163542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68270" y="171370"/>
            <a:ext cx="1896866" cy="400110"/>
          </a:xfrm>
          <a:prstGeom prst="rect">
            <a:avLst/>
          </a:prstGeom>
          <a:noFill/>
        </p:spPr>
        <p:txBody>
          <a:bodyPr wrap="none" rtlCol="0">
            <a:spAutoFit/>
          </a:bodyPr>
          <a:lstStyle/>
          <a:p>
            <a:pPr algn="ctr"/>
            <a:r>
              <a:rPr lang="en-IN" sz="2000" b="1" dirty="0" err="1">
                <a:latin typeface="Times New Roman" pitchFamily="18" charset="0"/>
                <a:cs typeface="Times New Roman" pitchFamily="18" charset="0"/>
              </a:rPr>
              <a:t>GridSearch</a:t>
            </a:r>
            <a:r>
              <a:rPr lang="en-IN" sz="2000" b="1" dirty="0">
                <a:latin typeface="Times New Roman" pitchFamily="18" charset="0"/>
                <a:cs typeface="Times New Roman" pitchFamily="18" charset="0"/>
              </a:rPr>
              <a:t> CV</a:t>
            </a:r>
          </a:p>
        </p:txBody>
      </p:sp>
      <p:sp>
        <p:nvSpPr>
          <p:cNvPr id="3" name="TextBox 2"/>
          <p:cNvSpPr txBox="1"/>
          <p:nvPr/>
        </p:nvSpPr>
        <p:spPr>
          <a:xfrm>
            <a:off x="428596" y="571480"/>
            <a:ext cx="8286808" cy="923330"/>
          </a:xfrm>
          <a:prstGeom prst="rect">
            <a:avLst/>
          </a:prstGeom>
          <a:noFill/>
        </p:spPr>
        <p:txBody>
          <a:bodyPr wrap="square" rtlCol="0">
            <a:spAutoFit/>
          </a:bodyPr>
          <a:lstStyle/>
          <a:p>
            <a:pPr algn="just"/>
            <a:r>
              <a:rPr lang="en-US" dirty="0">
                <a:latin typeface="Times New Roman" pitchFamily="18" charset="0"/>
                <a:cs typeface="Times New Roman" pitchFamily="18" charset="0"/>
              </a:rPr>
              <a:t>Grid search is an approach to hyper parameter tuning that will methodically build and evaluate a model for each combination of algorithm parameters specified in a grid.</a:t>
            </a:r>
          </a:p>
          <a:p>
            <a:pPr algn="just"/>
            <a:r>
              <a:rPr lang="en-US" dirty="0">
                <a:latin typeface="Times New Roman" pitchFamily="18" charset="0"/>
                <a:cs typeface="Times New Roman" pitchFamily="18" charset="0"/>
              </a:rPr>
              <a:t>We have used this for 4 high scoring models.</a:t>
            </a:r>
          </a:p>
        </p:txBody>
      </p:sp>
      <p:pic>
        <p:nvPicPr>
          <p:cNvPr id="5" name="Picture 4">
            <a:extLst>
              <a:ext uri="{FF2B5EF4-FFF2-40B4-BE49-F238E27FC236}">
                <a16:creationId xmlns:a16="http://schemas.microsoft.com/office/drawing/2014/main" id="{13024F3F-527E-4832-A592-F4C1F9E773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1556792"/>
            <a:ext cx="4825584" cy="1135478"/>
          </a:xfrm>
          <a:prstGeom prst="rect">
            <a:avLst/>
          </a:prstGeom>
        </p:spPr>
      </p:pic>
      <p:pic>
        <p:nvPicPr>
          <p:cNvPr id="8" name="Picture 7">
            <a:extLst>
              <a:ext uri="{FF2B5EF4-FFF2-40B4-BE49-F238E27FC236}">
                <a16:creationId xmlns:a16="http://schemas.microsoft.com/office/drawing/2014/main" id="{7B07A89E-FD0A-4AE8-8FED-9870D8C6BF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680" y="2692270"/>
            <a:ext cx="4825584" cy="1036410"/>
          </a:xfrm>
          <a:prstGeom prst="rect">
            <a:avLst/>
          </a:prstGeom>
        </p:spPr>
      </p:pic>
      <p:pic>
        <p:nvPicPr>
          <p:cNvPr id="11" name="Picture 10">
            <a:extLst>
              <a:ext uri="{FF2B5EF4-FFF2-40B4-BE49-F238E27FC236}">
                <a16:creationId xmlns:a16="http://schemas.microsoft.com/office/drawing/2014/main" id="{EF67B055-4214-4E01-9600-4C5AA3D964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684" y="3728680"/>
            <a:ext cx="4825584" cy="1135478"/>
          </a:xfrm>
          <a:prstGeom prst="rect">
            <a:avLst/>
          </a:prstGeom>
        </p:spPr>
      </p:pic>
      <p:pic>
        <p:nvPicPr>
          <p:cNvPr id="13" name="Picture 12">
            <a:extLst>
              <a:ext uri="{FF2B5EF4-FFF2-40B4-BE49-F238E27FC236}">
                <a16:creationId xmlns:a16="http://schemas.microsoft.com/office/drawing/2014/main" id="{3195E3A5-9E26-4869-8608-5AF804B22B7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8680" y="4864158"/>
            <a:ext cx="4814588" cy="115713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1401" y="171370"/>
            <a:ext cx="4110613" cy="400110"/>
          </a:xfrm>
          <a:prstGeom prst="rect">
            <a:avLst/>
          </a:prstGeom>
          <a:noFill/>
        </p:spPr>
        <p:txBody>
          <a:bodyPr wrap="none" rtlCol="0">
            <a:spAutoFit/>
          </a:bodyPr>
          <a:lstStyle/>
          <a:p>
            <a:pPr algn="ctr"/>
            <a:r>
              <a:rPr lang="en-IN" sz="2000" b="1" dirty="0">
                <a:latin typeface="Times New Roman" pitchFamily="18" charset="0"/>
                <a:cs typeface="Times New Roman" pitchFamily="18" charset="0"/>
              </a:rPr>
              <a:t>Applying Results of </a:t>
            </a:r>
            <a:r>
              <a:rPr lang="en-IN" sz="2000" b="1" dirty="0" err="1">
                <a:latin typeface="Times New Roman" pitchFamily="18" charset="0"/>
                <a:cs typeface="Times New Roman" pitchFamily="18" charset="0"/>
              </a:rPr>
              <a:t>GridSearch</a:t>
            </a:r>
            <a:r>
              <a:rPr lang="en-IN" sz="2000" b="1" dirty="0">
                <a:latin typeface="Times New Roman" pitchFamily="18" charset="0"/>
                <a:cs typeface="Times New Roman" pitchFamily="18" charset="0"/>
              </a:rPr>
              <a:t> CV</a:t>
            </a:r>
          </a:p>
        </p:txBody>
      </p:sp>
      <p:pic>
        <p:nvPicPr>
          <p:cNvPr id="5" name="Picture 4">
            <a:extLst>
              <a:ext uri="{FF2B5EF4-FFF2-40B4-BE49-F238E27FC236}">
                <a16:creationId xmlns:a16="http://schemas.microsoft.com/office/drawing/2014/main" id="{86255F7D-13FB-4053-A39D-3E295688EB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564" y="613468"/>
            <a:ext cx="4867492" cy="1150720"/>
          </a:xfrm>
          <a:prstGeom prst="rect">
            <a:avLst/>
          </a:prstGeom>
        </p:spPr>
      </p:pic>
      <p:pic>
        <p:nvPicPr>
          <p:cNvPr id="8" name="Picture 7">
            <a:extLst>
              <a:ext uri="{FF2B5EF4-FFF2-40B4-BE49-F238E27FC236}">
                <a16:creationId xmlns:a16="http://schemas.microsoft.com/office/drawing/2014/main" id="{94A1120E-7125-4CCD-9CBB-5B4110BF75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942" y="1988840"/>
            <a:ext cx="4867491" cy="1127858"/>
          </a:xfrm>
          <a:prstGeom prst="rect">
            <a:avLst/>
          </a:prstGeom>
        </p:spPr>
      </p:pic>
      <p:pic>
        <p:nvPicPr>
          <p:cNvPr id="11" name="Picture 10">
            <a:extLst>
              <a:ext uri="{FF2B5EF4-FFF2-40B4-BE49-F238E27FC236}">
                <a16:creationId xmlns:a16="http://schemas.microsoft.com/office/drawing/2014/main" id="{729354C6-96C7-451B-9581-C64B572AC3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564" y="3341350"/>
            <a:ext cx="4795484" cy="1318374"/>
          </a:xfrm>
          <a:prstGeom prst="rect">
            <a:avLst/>
          </a:prstGeom>
        </p:spPr>
      </p:pic>
      <p:pic>
        <p:nvPicPr>
          <p:cNvPr id="13" name="Picture 12">
            <a:extLst>
              <a:ext uri="{FF2B5EF4-FFF2-40B4-BE49-F238E27FC236}">
                <a16:creationId xmlns:a16="http://schemas.microsoft.com/office/drawing/2014/main" id="{4A5C3C72-06DA-4C30-B079-DCE0A7EB5DE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072" y="4797152"/>
            <a:ext cx="4779976" cy="1265030"/>
          </a:xfrm>
          <a:prstGeom prst="rect">
            <a:avLst/>
          </a:prstGeom>
        </p:spPr>
      </p:pic>
    </p:spTree>
    <p:extLst>
      <p:ext uri="{BB962C8B-B14F-4D97-AF65-F5344CB8AC3E}">
        <p14:creationId xmlns:p14="http://schemas.microsoft.com/office/powerpoint/2010/main" val="40731456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61021" y="171370"/>
            <a:ext cx="2911373" cy="400110"/>
          </a:xfrm>
          <a:prstGeom prst="rect">
            <a:avLst/>
          </a:prstGeom>
          <a:noFill/>
        </p:spPr>
        <p:txBody>
          <a:bodyPr wrap="none" rtlCol="0">
            <a:spAutoFit/>
          </a:bodyPr>
          <a:lstStyle/>
          <a:p>
            <a:pPr algn="ctr"/>
            <a:r>
              <a:rPr lang="en-IN" sz="2000" b="1" dirty="0">
                <a:latin typeface="Times New Roman" pitchFamily="18" charset="0"/>
                <a:cs typeface="Times New Roman" pitchFamily="18" charset="0"/>
              </a:rPr>
              <a:t>Choosing the Best Model</a:t>
            </a:r>
          </a:p>
        </p:txBody>
      </p:sp>
      <p:sp>
        <p:nvSpPr>
          <p:cNvPr id="10" name="TextBox 9"/>
          <p:cNvSpPr txBox="1"/>
          <p:nvPr/>
        </p:nvSpPr>
        <p:spPr>
          <a:xfrm>
            <a:off x="179512" y="620688"/>
            <a:ext cx="8286808" cy="646331"/>
          </a:xfrm>
          <a:prstGeom prst="rect">
            <a:avLst/>
          </a:prstGeom>
          <a:noFill/>
        </p:spPr>
        <p:txBody>
          <a:bodyPr wrap="square" rtlCol="0">
            <a:spAutoFit/>
          </a:bodyPr>
          <a:lstStyle/>
          <a:p>
            <a:pPr algn="just"/>
            <a:r>
              <a:rPr lang="en-US" dirty="0">
                <a:latin typeface="Times New Roman" pitchFamily="18" charset="0"/>
                <a:cs typeface="Times New Roman" pitchFamily="18" charset="0"/>
              </a:rPr>
              <a:t>The </a:t>
            </a:r>
            <a:r>
              <a:rPr lang="en-IN" dirty="0" err="1">
                <a:latin typeface="Times New Roman" pitchFamily="18" charset="0"/>
                <a:cs typeface="Times New Roman" pitchFamily="18" charset="0"/>
              </a:rPr>
              <a:t>GradientBoosting</a:t>
            </a:r>
            <a:r>
              <a:rPr lang="en-IN" dirty="0">
                <a:latin typeface="Times New Roman" pitchFamily="18" charset="0"/>
                <a:cs typeface="Times New Roman" pitchFamily="18" charset="0"/>
              </a:rPr>
              <a:t> Regressor is working best and can be considered as finalised model to predict the Test dataset price.</a:t>
            </a:r>
            <a:endParaRPr lang="en-US" dirty="0">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350FBC1D-05DC-44BE-A433-4E6D50E28D03}"/>
              </a:ext>
            </a:extLst>
          </p:cNvPr>
          <p:cNvPicPr/>
          <p:nvPr/>
        </p:nvPicPr>
        <p:blipFill>
          <a:blip r:embed="rId3">
            <a:extLst>
              <a:ext uri="{28A0092B-C50C-407E-A947-70E740481C1C}">
                <a14:useLocalDpi xmlns:a14="http://schemas.microsoft.com/office/drawing/2010/main" val="0"/>
              </a:ext>
            </a:extLst>
          </a:blip>
          <a:stretch>
            <a:fillRect/>
          </a:stretch>
        </p:blipFill>
        <p:spPr>
          <a:xfrm>
            <a:off x="1763688" y="1480175"/>
            <a:ext cx="4968552" cy="1944215"/>
          </a:xfrm>
          <a:prstGeom prst="rect">
            <a:avLst/>
          </a:prstGeom>
        </p:spPr>
      </p:pic>
      <p:pic>
        <p:nvPicPr>
          <p:cNvPr id="8" name="Picture 7">
            <a:extLst>
              <a:ext uri="{FF2B5EF4-FFF2-40B4-BE49-F238E27FC236}">
                <a16:creationId xmlns:a16="http://schemas.microsoft.com/office/drawing/2014/main" id="{B215F647-8AFD-4DAC-8A88-83522DFC7340}"/>
              </a:ext>
            </a:extLst>
          </p:cNvPr>
          <p:cNvPicPr/>
          <p:nvPr/>
        </p:nvPicPr>
        <p:blipFill>
          <a:blip r:embed="rId4">
            <a:extLst>
              <a:ext uri="{28A0092B-C50C-407E-A947-70E740481C1C}">
                <a14:useLocalDpi xmlns:a14="http://schemas.microsoft.com/office/drawing/2010/main" val="0"/>
              </a:ext>
            </a:extLst>
          </a:blip>
          <a:stretch>
            <a:fillRect/>
          </a:stretch>
        </p:blipFill>
        <p:spPr>
          <a:xfrm>
            <a:off x="1759630" y="3645024"/>
            <a:ext cx="5044617" cy="1944215"/>
          </a:xfrm>
          <a:prstGeom prst="rect">
            <a:avLst/>
          </a:prstGeom>
        </p:spPr>
      </p:pic>
    </p:spTree>
    <p:extLst>
      <p:ext uri="{BB962C8B-B14F-4D97-AF65-F5344CB8AC3E}">
        <p14:creationId xmlns:p14="http://schemas.microsoft.com/office/powerpoint/2010/main" val="3446132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7824" y="548680"/>
            <a:ext cx="2801857" cy="400110"/>
          </a:xfrm>
          <a:prstGeom prst="rect">
            <a:avLst/>
          </a:prstGeom>
          <a:noFill/>
        </p:spPr>
        <p:txBody>
          <a:bodyPr wrap="none" rtlCol="0">
            <a:spAutoFit/>
          </a:bodyPr>
          <a:lstStyle/>
          <a:p>
            <a:pPr algn="ctr"/>
            <a:r>
              <a:rPr lang="en-IN" sz="2000" b="1" dirty="0">
                <a:latin typeface="Times New Roman" pitchFamily="18" charset="0"/>
                <a:cs typeface="Times New Roman" pitchFamily="18" charset="0"/>
              </a:rPr>
              <a:t>Predicting for Test Data</a:t>
            </a:r>
          </a:p>
        </p:txBody>
      </p:sp>
      <p:pic>
        <p:nvPicPr>
          <p:cNvPr id="7" name="Picture 6">
            <a:extLst>
              <a:ext uri="{FF2B5EF4-FFF2-40B4-BE49-F238E27FC236}">
                <a16:creationId xmlns:a16="http://schemas.microsoft.com/office/drawing/2014/main" id="{87A12A65-92CF-4185-AFCB-16D99B4E8785}"/>
              </a:ext>
            </a:extLst>
          </p:cNvPr>
          <p:cNvPicPr/>
          <p:nvPr/>
        </p:nvPicPr>
        <p:blipFill>
          <a:blip r:embed="rId3">
            <a:extLst>
              <a:ext uri="{28A0092B-C50C-407E-A947-70E740481C1C}">
                <a14:useLocalDpi xmlns:a14="http://schemas.microsoft.com/office/drawing/2010/main" val="0"/>
              </a:ext>
            </a:extLst>
          </a:blip>
          <a:stretch>
            <a:fillRect/>
          </a:stretch>
        </p:blipFill>
        <p:spPr>
          <a:xfrm>
            <a:off x="2007870" y="1478280"/>
            <a:ext cx="5660474" cy="4326984"/>
          </a:xfrm>
          <a:prstGeom prst="rect">
            <a:avLst/>
          </a:prstGeom>
        </p:spPr>
      </p:pic>
    </p:spTree>
    <p:extLst>
      <p:ext uri="{BB962C8B-B14F-4D97-AF65-F5344CB8AC3E}">
        <p14:creationId xmlns:p14="http://schemas.microsoft.com/office/powerpoint/2010/main" val="34973569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34143" y="428604"/>
            <a:ext cx="1409361" cy="400110"/>
          </a:xfrm>
          <a:prstGeom prst="rect">
            <a:avLst/>
          </a:prstGeom>
          <a:noFill/>
        </p:spPr>
        <p:txBody>
          <a:bodyPr wrap="none" rtlCol="0">
            <a:spAutoFit/>
          </a:bodyPr>
          <a:lstStyle/>
          <a:p>
            <a:pPr algn="ctr"/>
            <a:r>
              <a:rPr lang="en-IN" sz="2000" b="1" dirty="0">
                <a:latin typeface="Times New Roman" pitchFamily="18" charset="0"/>
                <a:cs typeface="Times New Roman" pitchFamily="18" charset="0"/>
              </a:rPr>
              <a:t>Conclusion</a:t>
            </a:r>
          </a:p>
        </p:txBody>
      </p:sp>
      <p:sp>
        <p:nvSpPr>
          <p:cNvPr id="3" name="TextBox 2"/>
          <p:cNvSpPr txBox="1"/>
          <p:nvPr/>
        </p:nvSpPr>
        <p:spPr>
          <a:xfrm>
            <a:off x="428596" y="1138182"/>
            <a:ext cx="8286808" cy="2862322"/>
          </a:xfrm>
          <a:prstGeom prst="rect">
            <a:avLst/>
          </a:prstGeom>
          <a:noFill/>
        </p:spPr>
        <p:txBody>
          <a:bodyPr wrap="square" rtlCol="0">
            <a:spAutoFit/>
          </a:bodyPr>
          <a:lstStyle/>
          <a:p>
            <a:pPr lvl="0" algn="just">
              <a:buFont typeface="Wingdings" pitchFamily="2" charset="2"/>
              <a:buChar char="Ø"/>
            </a:pPr>
            <a:r>
              <a:rPr lang="en-IN" dirty="0">
                <a:latin typeface="Times New Roman" pitchFamily="18" charset="0"/>
                <a:cs typeface="Times New Roman" pitchFamily="18" charset="0"/>
              </a:rPr>
              <a:t> The </a:t>
            </a:r>
            <a:r>
              <a:rPr lang="en-US" sz="1800" dirty="0" err="1">
                <a:effectLst/>
                <a:latin typeface="Times New Roman" panose="02020603050405020304" pitchFamily="18" charset="0"/>
                <a:ea typeface="Times New Roman" panose="02020603050405020304" pitchFamily="18" charset="0"/>
              </a:rPr>
              <a:t>GradientBoosting</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Regressor</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1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working</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1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highest</a:t>
            </a:r>
            <a:r>
              <a:rPr lang="en-US" sz="1800" spc="1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R2</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score</a:t>
            </a:r>
            <a:r>
              <a:rPr lang="en-US" sz="1800" spc="1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87.385.</a:t>
            </a:r>
            <a:endParaRPr lang="en-IN" dirty="0">
              <a:latin typeface="Times New Roman" pitchFamily="18" charset="0"/>
              <a:cs typeface="Times New Roman" pitchFamily="18" charset="0"/>
            </a:endParaRPr>
          </a:p>
          <a:p>
            <a:pPr lvl="0" algn="just">
              <a:buFont typeface="Wingdings" pitchFamily="2" charset="2"/>
              <a:buChar char="Ø"/>
            </a:pPr>
            <a:endParaRPr lang="en-IN" dirty="0">
              <a:latin typeface="Times New Roman" pitchFamily="18" charset="0"/>
              <a:cs typeface="Times New Roman" pitchFamily="18" charset="0"/>
            </a:endParaRPr>
          </a:p>
          <a:p>
            <a:pPr lvl="0" algn="just"/>
            <a:endParaRPr lang="en-US" dirty="0">
              <a:latin typeface="Times New Roman" pitchFamily="18" charset="0"/>
              <a:cs typeface="Times New Roman" pitchFamily="18" charset="0"/>
            </a:endParaRPr>
          </a:p>
          <a:p>
            <a:pPr lvl="0" algn="just">
              <a:buFont typeface="Wingdings" pitchFamily="2" charset="2"/>
              <a:buChar char="Ø"/>
            </a:pPr>
            <a:r>
              <a:rPr lang="en-IN" dirty="0">
                <a:latin typeface="Times New Roman" pitchFamily="18" charset="0"/>
                <a:cs typeface="Times New Roman" pitchFamily="18" charset="0"/>
              </a:rPr>
              <a:t> The </a:t>
            </a:r>
            <a:r>
              <a:rPr lang="en-IN" dirty="0" err="1">
                <a:latin typeface="Times New Roman" pitchFamily="18" charset="0"/>
                <a:cs typeface="Times New Roman" pitchFamily="18" charset="0"/>
              </a:rPr>
              <a:t>cross_val_score</a:t>
            </a:r>
            <a:r>
              <a:rPr lang="en-IN" dirty="0">
                <a:latin typeface="Times New Roman" pitchFamily="18" charset="0"/>
                <a:cs typeface="Times New Roman" pitchFamily="18" charset="0"/>
              </a:rPr>
              <a:t> of model is 0.83299359 which again show that cross </a:t>
            </a:r>
            <a:r>
              <a:rPr lang="en-IN" dirty="0" err="1">
                <a:latin typeface="Times New Roman" pitchFamily="18" charset="0"/>
                <a:cs typeface="Times New Roman" pitchFamily="18" charset="0"/>
              </a:rPr>
              <a:t>val</a:t>
            </a:r>
            <a:r>
              <a:rPr lang="en-IN" dirty="0">
                <a:latin typeface="Times New Roman" pitchFamily="18" charset="0"/>
                <a:cs typeface="Times New Roman" pitchFamily="18" charset="0"/>
              </a:rPr>
              <a:t> score is better compared to other models in the table.</a:t>
            </a:r>
            <a:r>
              <a:rPr lang="en-US" dirty="0">
                <a:latin typeface="Times New Roman" pitchFamily="18" charset="0"/>
                <a:cs typeface="Times New Roman" pitchFamily="18" charset="0"/>
              </a:rPr>
              <a:t> </a:t>
            </a:r>
          </a:p>
          <a:p>
            <a:pPr lvl="0" algn="just">
              <a:buFont typeface="Wingdings" pitchFamily="2" charset="2"/>
              <a:buChar char="Ø"/>
            </a:pPr>
            <a:endParaRPr lang="en-IN" dirty="0">
              <a:latin typeface="Times New Roman" pitchFamily="18" charset="0"/>
              <a:cs typeface="Times New Roman" pitchFamily="18" charset="0"/>
            </a:endParaRPr>
          </a:p>
          <a:p>
            <a:pPr lvl="0" algn="just">
              <a:buFont typeface="Wingdings" pitchFamily="2" charset="2"/>
              <a:buChar char="Ø"/>
            </a:pPr>
            <a:endParaRPr lang="en-US" dirty="0">
              <a:latin typeface="Times New Roman" pitchFamily="18" charset="0"/>
              <a:cs typeface="Times New Roman" pitchFamily="18" charset="0"/>
            </a:endParaRPr>
          </a:p>
          <a:p>
            <a:pPr lvl="0" algn="just">
              <a:buFont typeface="Wingdings" pitchFamily="2" charset="2"/>
              <a:buChar char="Ø"/>
            </a:pPr>
            <a:r>
              <a:rPr lang="en-IN" dirty="0">
                <a:latin typeface="Times New Roman" pitchFamily="18" charset="0"/>
                <a:cs typeface="Times New Roman" pitchFamily="18" charset="0"/>
              </a:rPr>
              <a:t>All these points prove that </a:t>
            </a:r>
            <a:r>
              <a:rPr lang="en-IN" dirty="0" err="1">
                <a:latin typeface="Times New Roman" pitchFamily="18" charset="0"/>
                <a:cs typeface="Times New Roman" pitchFamily="18" charset="0"/>
              </a:rPr>
              <a:t>GradientBoosting</a:t>
            </a:r>
            <a:r>
              <a:rPr lang="en-IN" dirty="0">
                <a:latin typeface="Times New Roman" pitchFamily="18" charset="0"/>
                <a:cs typeface="Times New Roman" pitchFamily="18" charset="0"/>
              </a:rPr>
              <a:t> Regressor model is working best and can be considered as finalised model. </a:t>
            </a:r>
            <a:endParaRPr lang="en-US" dirty="0">
              <a:latin typeface="Times New Roman" pitchFamily="18" charset="0"/>
              <a:cs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728" y="500042"/>
            <a:ext cx="6606489" cy="400110"/>
          </a:xfrm>
          <a:prstGeom prst="rect">
            <a:avLst/>
          </a:prstGeom>
          <a:noFill/>
        </p:spPr>
        <p:txBody>
          <a:bodyPr wrap="none" rtlCol="0">
            <a:spAutoFit/>
          </a:bodyPr>
          <a:lstStyle/>
          <a:p>
            <a:r>
              <a:rPr lang="en-IN" sz="2000" b="1" dirty="0">
                <a:latin typeface="Times New Roman" pitchFamily="18" charset="0"/>
                <a:cs typeface="Times New Roman" pitchFamily="18" charset="0"/>
              </a:rPr>
              <a:t>Learning Outcomes of the Study in respect of Data Science</a:t>
            </a:r>
            <a:endParaRPr lang="en-US" sz="2000" dirty="0">
              <a:latin typeface="Times New Roman" pitchFamily="18" charset="0"/>
              <a:cs typeface="Times New Roman" pitchFamily="18" charset="0"/>
            </a:endParaRPr>
          </a:p>
        </p:txBody>
      </p:sp>
      <p:sp>
        <p:nvSpPr>
          <p:cNvPr id="3" name="TextBox 2"/>
          <p:cNvSpPr txBox="1"/>
          <p:nvPr/>
        </p:nvSpPr>
        <p:spPr>
          <a:xfrm>
            <a:off x="428596" y="1673260"/>
            <a:ext cx="8286808" cy="3970318"/>
          </a:xfrm>
          <a:prstGeom prst="rect">
            <a:avLst/>
          </a:prstGeom>
          <a:noFill/>
        </p:spPr>
        <p:txBody>
          <a:bodyPr wrap="square" rtlCol="0">
            <a:spAutoFit/>
          </a:bodyPr>
          <a:lstStyle/>
          <a:p>
            <a:pPr marL="342900" indent="-342900" algn="just">
              <a:buAutoNum type="arabicPeriod"/>
            </a:pPr>
            <a:r>
              <a:rPr lang="en-US" b="1" dirty="0">
                <a:latin typeface="Times New Roman" pitchFamily="18" charset="0"/>
                <a:cs typeface="Times New Roman" pitchFamily="18" charset="0"/>
              </a:rPr>
              <a:t>Price Prediction modeling </a:t>
            </a:r>
            <a:r>
              <a:rPr lang="en-US" b="1" i="1" dirty="0">
                <a:latin typeface="Times New Roman" pitchFamily="18" charset="0"/>
                <a:cs typeface="Times New Roman" pitchFamily="18" charset="0"/>
              </a:rPr>
              <a:t>– </a:t>
            </a:r>
            <a:r>
              <a:rPr lang="en-US" dirty="0">
                <a:latin typeface="Times New Roman" pitchFamily="18" charset="0"/>
                <a:cs typeface="Times New Roman" pitchFamily="18" charset="0"/>
              </a:rPr>
              <a:t>This allows predicting the prices of houses &amp; how they are varying in nature considering the different factors affecting the prices in the real time scenarios.</a:t>
            </a:r>
          </a:p>
          <a:p>
            <a:pPr marL="342900" indent="-342900" algn="just"/>
            <a:endParaRPr lang="en-US" dirty="0">
              <a:latin typeface="Times New Roman" pitchFamily="18" charset="0"/>
              <a:cs typeface="Times New Roman" pitchFamily="18" charset="0"/>
            </a:endParaRPr>
          </a:p>
          <a:p>
            <a:pPr marL="342900" indent="-342900" algn="just">
              <a:buAutoNum type="arabicPeriod" startAt="2"/>
            </a:pPr>
            <a:r>
              <a:rPr lang="en-IN" b="1" dirty="0">
                <a:latin typeface="Times New Roman" pitchFamily="18" charset="0"/>
                <a:cs typeface="Times New Roman" pitchFamily="18" charset="0"/>
              </a:rPr>
              <a:t>Prediction of Sale Price</a:t>
            </a:r>
            <a:r>
              <a:rPr lang="en-IN" dirty="0">
                <a:latin typeface="Times New Roman" pitchFamily="18" charset="0"/>
                <a:cs typeface="Times New Roman" pitchFamily="18" charset="0"/>
              </a:rPr>
              <a:t> – This helps to predict the future revenues based on inputs from the past and different types of factors related to real estate &amp; property related cases. This is best done using predictive data analytics to calculate the future values of houses. This helps in segregating houses, identifying the ones with high future value, and investing more resources on them.</a:t>
            </a:r>
          </a:p>
          <a:p>
            <a:pPr marL="342900" indent="-342900" algn="just"/>
            <a:endParaRPr lang="en-IN" dirty="0">
              <a:latin typeface="Times New Roman" pitchFamily="18" charset="0"/>
              <a:cs typeface="Times New Roman" pitchFamily="18" charset="0"/>
            </a:endParaRPr>
          </a:p>
          <a:p>
            <a:pPr marL="342900" indent="-342900" algn="just">
              <a:buAutoNum type="arabicPeriod" startAt="2"/>
            </a:pPr>
            <a:r>
              <a:rPr lang="en-IN" b="1" dirty="0">
                <a:latin typeface="Times New Roman" pitchFamily="18" charset="0"/>
                <a:cs typeface="Times New Roman" pitchFamily="18" charset="0"/>
              </a:rPr>
              <a:t>Deployment of ML models</a:t>
            </a:r>
            <a:r>
              <a:rPr lang="en-IN" dirty="0">
                <a:latin typeface="Times New Roman" pitchFamily="18" charset="0"/>
                <a:cs typeface="Times New Roman" pitchFamily="18" charset="0"/>
              </a:rPr>
              <a:t> – The Machine learning models can also predict the houses depending upon the needs of the buyers and recommend them, so customers can make final decisions as per the needs.</a:t>
            </a:r>
          </a:p>
          <a:p>
            <a:pPr algn="just"/>
            <a:endParaRPr lang="en-US" dirty="0">
              <a:latin typeface="Times New Roman" pitchFamily="18" charset="0"/>
              <a:cs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7165" y="528560"/>
            <a:ext cx="5893793" cy="400110"/>
          </a:xfrm>
          <a:prstGeom prst="rect">
            <a:avLst/>
          </a:prstGeom>
          <a:noFill/>
        </p:spPr>
        <p:txBody>
          <a:bodyPr wrap="none" rtlCol="0">
            <a:spAutoFit/>
          </a:bodyPr>
          <a:lstStyle/>
          <a:p>
            <a:r>
              <a:rPr lang="en-IN" sz="2000" b="1" dirty="0">
                <a:latin typeface="Times New Roman" pitchFamily="18" charset="0"/>
                <a:cs typeface="Times New Roman" pitchFamily="18" charset="0"/>
              </a:rPr>
              <a:t>Limitations of this work and Scope for Future Work</a:t>
            </a:r>
            <a:endParaRPr lang="en-US" sz="2000" dirty="0">
              <a:latin typeface="Times New Roman" pitchFamily="18" charset="0"/>
              <a:cs typeface="Times New Roman" pitchFamily="18" charset="0"/>
            </a:endParaRPr>
          </a:p>
        </p:txBody>
      </p:sp>
      <p:sp>
        <p:nvSpPr>
          <p:cNvPr id="3" name="TextBox 2"/>
          <p:cNvSpPr txBox="1"/>
          <p:nvPr/>
        </p:nvSpPr>
        <p:spPr>
          <a:xfrm>
            <a:off x="428596" y="4852112"/>
            <a:ext cx="8286808" cy="923330"/>
          </a:xfrm>
          <a:prstGeom prst="rect">
            <a:avLst/>
          </a:prstGeom>
          <a:noFill/>
        </p:spPr>
        <p:txBody>
          <a:bodyPr wrap="square" rtlCol="0">
            <a:spAutoFit/>
          </a:bodyPr>
          <a:lstStyle/>
          <a:p>
            <a:pPr algn="just"/>
            <a:r>
              <a:rPr lang="en-US" sz="1800" dirty="0">
                <a:effectLst/>
                <a:latin typeface="Times New Roman" panose="02020603050405020304" pitchFamily="18" charset="0"/>
                <a:ea typeface="Times New Roman" panose="02020603050405020304" pitchFamily="18" charset="0"/>
              </a:rPr>
              <a:t>However in the Training dataset only 5 categories are present …what happen if other 3 categories will present in test data in future. It would be difficult for machine to identify and predict.</a:t>
            </a:r>
          </a:p>
        </p:txBody>
      </p:sp>
      <p:pic>
        <p:nvPicPr>
          <p:cNvPr id="5" name="Picture 4">
            <a:extLst>
              <a:ext uri="{FF2B5EF4-FFF2-40B4-BE49-F238E27FC236}">
                <a16:creationId xmlns:a16="http://schemas.microsoft.com/office/drawing/2014/main" id="{564568E9-3247-4873-9403-EBAD429A9E06}"/>
              </a:ext>
            </a:extLst>
          </p:cNvPr>
          <p:cNvPicPr>
            <a:picLocks noChangeAspect="1"/>
          </p:cNvPicPr>
          <p:nvPr/>
        </p:nvPicPr>
        <p:blipFill rotWithShape="1">
          <a:blip r:embed="rId3">
            <a:extLst>
              <a:ext uri="{28A0092B-C50C-407E-A947-70E740481C1C}">
                <a14:useLocalDpi xmlns:a14="http://schemas.microsoft.com/office/drawing/2010/main" val="0"/>
              </a:ext>
            </a:extLst>
          </a:blip>
          <a:srcRect t="14372"/>
          <a:stretch/>
        </p:blipFill>
        <p:spPr>
          <a:xfrm>
            <a:off x="1603311" y="3052891"/>
            <a:ext cx="4968671" cy="1716202"/>
          </a:xfrm>
          <a:prstGeom prst="rect">
            <a:avLst/>
          </a:prstGeom>
        </p:spPr>
      </p:pic>
      <p:sp>
        <p:nvSpPr>
          <p:cNvPr id="6" name="TextBox 5">
            <a:extLst>
              <a:ext uri="{FF2B5EF4-FFF2-40B4-BE49-F238E27FC236}">
                <a16:creationId xmlns:a16="http://schemas.microsoft.com/office/drawing/2014/main" id="{603798F0-4EE4-43DE-B322-91CBBB727DB4}"/>
              </a:ext>
            </a:extLst>
          </p:cNvPr>
          <p:cNvSpPr txBox="1"/>
          <p:nvPr/>
        </p:nvSpPr>
        <p:spPr>
          <a:xfrm>
            <a:off x="580996" y="1727963"/>
            <a:ext cx="8286808" cy="1477328"/>
          </a:xfrm>
          <a:prstGeom prst="rect">
            <a:avLst/>
          </a:prstGeom>
          <a:noFill/>
        </p:spPr>
        <p:txBody>
          <a:bodyPr wrap="square" rtlCol="0">
            <a:spAutoFit/>
          </a:bodyPr>
          <a:lstStyle/>
          <a:p>
            <a:pPr algn="just"/>
            <a:r>
              <a:rPr lang="en-IN" dirty="0">
                <a:latin typeface="Times New Roman" pitchFamily="18" charset="0"/>
                <a:cs typeface="Times New Roman" pitchFamily="18" charset="0"/>
              </a:rPr>
              <a:t>The</a:t>
            </a:r>
            <a:r>
              <a:rPr lang="en-US" sz="1800" dirty="0">
                <a:effectLst/>
                <a:latin typeface="Times New Roman" panose="02020603050405020304" pitchFamily="18" charset="0"/>
                <a:ea typeface="Times New Roman" panose="02020603050405020304" pitchFamily="18" charset="0"/>
              </a:rPr>
              <a:t> biggest limitation I observed was that not all categories of a particular feature were available in the training data. So if there were new category in the test data the model would not be able to identify that.</a:t>
            </a:r>
          </a:p>
          <a:p>
            <a:pPr algn="just"/>
            <a:endParaRPr lang="en-US" dirty="0">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Example : All 8 categories in </a:t>
            </a:r>
            <a:r>
              <a:rPr lang="en-US" sz="1800" dirty="0" err="1">
                <a:effectLst/>
                <a:latin typeface="Times New Roman" panose="02020603050405020304" pitchFamily="18" charset="0"/>
                <a:ea typeface="Times New Roman" panose="02020603050405020304" pitchFamily="18" charset="0"/>
              </a:rPr>
              <a:t>MSZoning</a:t>
            </a:r>
            <a:r>
              <a:rPr lang="en-US" sz="1800" dirty="0">
                <a:effectLst/>
                <a:latin typeface="Times New Roman" panose="02020603050405020304" pitchFamily="18" charset="0"/>
                <a:ea typeface="Times New Roman" panose="02020603050405020304" pitchFamily="18" charset="0"/>
              </a:rPr>
              <a:t> are:</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571480"/>
            <a:ext cx="2680542" cy="400110"/>
          </a:xfrm>
          <a:prstGeom prst="rect">
            <a:avLst/>
          </a:prstGeom>
          <a:noFill/>
        </p:spPr>
        <p:txBody>
          <a:bodyPr wrap="none" rtlCol="0">
            <a:spAutoFit/>
          </a:bodyPr>
          <a:lstStyle/>
          <a:p>
            <a:pPr marL="0" lvl="1"/>
            <a:r>
              <a:rPr lang="en-US" sz="2000" b="1" dirty="0">
                <a:latin typeface="Times New Roman" pitchFamily="18" charset="0"/>
                <a:cs typeface="Times New Roman" pitchFamily="18" charset="0"/>
              </a:rPr>
              <a:t>Objectives of the study</a:t>
            </a:r>
            <a:endParaRPr lang="en-IN" sz="1400" dirty="0">
              <a:latin typeface="Times New Roman" pitchFamily="18" charset="0"/>
              <a:cs typeface="Times New Roman" pitchFamily="18" charset="0"/>
            </a:endParaRPr>
          </a:p>
        </p:txBody>
      </p:sp>
      <p:sp>
        <p:nvSpPr>
          <p:cNvPr id="5" name="TextBox 4"/>
          <p:cNvSpPr txBox="1"/>
          <p:nvPr/>
        </p:nvSpPr>
        <p:spPr>
          <a:xfrm>
            <a:off x="857224" y="1500174"/>
            <a:ext cx="7500990" cy="3970318"/>
          </a:xfrm>
          <a:prstGeom prst="rect">
            <a:avLst/>
          </a:prstGeom>
          <a:noFill/>
        </p:spPr>
        <p:txBody>
          <a:bodyPr wrap="square" rtlCol="0">
            <a:spAutoFit/>
          </a:bodyPr>
          <a:lstStyle/>
          <a:p>
            <a:pPr marL="342900" lvl="0" indent="-342900" algn="just">
              <a:buFont typeface="+mj-lt"/>
              <a:buAutoNum type="arabicPeriod"/>
            </a:pPr>
            <a:r>
              <a:rPr lang="en-US" dirty="0">
                <a:latin typeface="Times New Roman" pitchFamily="18" charset="0"/>
                <a:cs typeface="Times New Roman" pitchFamily="18" charset="0"/>
              </a:rPr>
              <a:t>Study &amp; Exploratory Data Analysis (EDA) of  House Price Prediction in dataset</a:t>
            </a:r>
          </a:p>
          <a:p>
            <a:pPr marL="342900" lvl="0" indent="-342900" algn="just">
              <a:buFont typeface="+mj-lt"/>
              <a:buAutoNum type="arabicPeriod"/>
            </a:pPr>
            <a:endParaRPr lang="en-US" dirty="0">
              <a:latin typeface="Times New Roman" pitchFamily="18" charset="0"/>
              <a:cs typeface="Times New Roman" pitchFamily="18" charset="0"/>
            </a:endParaRPr>
          </a:p>
          <a:p>
            <a:pPr marL="342900" lvl="0" indent="-342900" algn="just">
              <a:buFont typeface="+mj-lt"/>
              <a:buAutoNum type="arabicPeriod"/>
            </a:pPr>
            <a:r>
              <a:rPr lang="en-US" dirty="0">
                <a:latin typeface="Times New Roman" pitchFamily="18" charset="0"/>
                <a:cs typeface="Times New Roman" pitchFamily="18" charset="0"/>
              </a:rPr>
              <a:t>To perform tasks of Summary Statistics &amp; Correlation factor of the problem dataset.</a:t>
            </a:r>
          </a:p>
          <a:p>
            <a:pPr marL="342900" lvl="0" indent="-342900" algn="just">
              <a:buFont typeface="+mj-lt"/>
              <a:buAutoNum type="arabicPeriod"/>
            </a:pPr>
            <a:endParaRPr lang="en-US" dirty="0">
              <a:latin typeface="Times New Roman" pitchFamily="18" charset="0"/>
              <a:cs typeface="Times New Roman" pitchFamily="18" charset="0"/>
            </a:endParaRPr>
          </a:p>
          <a:p>
            <a:pPr marL="342900" lvl="0" indent="-342900" algn="just">
              <a:buFont typeface="+mj-lt"/>
              <a:buAutoNum type="arabicPeriod"/>
            </a:pPr>
            <a:r>
              <a:rPr lang="en-US" dirty="0">
                <a:latin typeface="Times New Roman" pitchFamily="18" charset="0"/>
                <a:cs typeface="Times New Roman" pitchFamily="18" charset="0"/>
              </a:rPr>
              <a:t>To perform data pre-processing of the dataset and perform Mathematical/ Analytical Modeling of the Problem in order to train the model.</a:t>
            </a:r>
          </a:p>
          <a:p>
            <a:pPr marL="342900" lvl="0" indent="-342900" algn="just">
              <a:buFont typeface="+mj-lt"/>
              <a:buAutoNum type="arabicPeriod"/>
            </a:pPr>
            <a:endParaRPr lang="en-US" dirty="0">
              <a:latin typeface="Times New Roman" pitchFamily="18" charset="0"/>
              <a:cs typeface="Times New Roman" pitchFamily="18" charset="0"/>
            </a:endParaRPr>
          </a:p>
          <a:p>
            <a:pPr marL="342900" lvl="0" indent="-342900" algn="just">
              <a:buFont typeface="+mj-lt"/>
              <a:buAutoNum type="arabicPeriod"/>
            </a:pPr>
            <a:r>
              <a:rPr lang="en-US" dirty="0">
                <a:latin typeface="Times New Roman" pitchFamily="18" charset="0"/>
                <a:cs typeface="Times New Roman" pitchFamily="18" charset="0"/>
              </a:rPr>
              <a:t>Formulate Model/s Development, Evaluation and Testing of Identified Approaches.</a:t>
            </a:r>
            <a:endParaRPr lang="en-IN" dirty="0">
              <a:latin typeface="Times New Roman" pitchFamily="18" charset="0"/>
              <a:cs typeface="Times New Roman" pitchFamily="18" charset="0"/>
            </a:endParaRPr>
          </a:p>
          <a:p>
            <a:pPr marL="342900" lvl="0" indent="-342900" algn="just">
              <a:buFont typeface="+mj-lt"/>
              <a:buAutoNum type="arabicPeriod"/>
            </a:pPr>
            <a:endParaRPr lang="en-IN" dirty="0">
              <a:latin typeface="Times New Roman" pitchFamily="18" charset="0"/>
              <a:cs typeface="Times New Roman" pitchFamily="18" charset="0"/>
            </a:endParaRPr>
          </a:p>
          <a:p>
            <a:pPr marL="342900" lvl="0" indent="-342900" algn="just"/>
            <a:r>
              <a:rPr lang="en-IN" dirty="0">
                <a:latin typeface="Times New Roman" pitchFamily="18" charset="0"/>
                <a:cs typeface="Times New Roman" pitchFamily="18" charset="0"/>
              </a:rPr>
              <a:t>5.	</a:t>
            </a:r>
            <a:r>
              <a:rPr lang="en-US" dirty="0">
                <a:latin typeface="Times New Roman" pitchFamily="18" charset="0"/>
                <a:cs typeface="Times New Roman" pitchFamily="18" charset="0"/>
              </a:rPr>
              <a:t>Visualizations , Interpretation of the Results and finalizing the model.</a:t>
            </a:r>
          </a:p>
          <a:p>
            <a:pPr marL="342900" lvl="0" indent="-342900" algn="just"/>
            <a:endParaRPr lang="en-IN" dirty="0">
              <a:latin typeface="Times New Roman" pitchFamily="18" charset="0"/>
              <a:cs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0382" y="314246"/>
            <a:ext cx="1440011" cy="400110"/>
          </a:xfrm>
          <a:prstGeom prst="rect">
            <a:avLst/>
          </a:prstGeom>
          <a:noFill/>
        </p:spPr>
        <p:txBody>
          <a:bodyPr wrap="none" rtlCol="0">
            <a:spAutoFit/>
          </a:bodyPr>
          <a:lstStyle/>
          <a:p>
            <a:pPr algn="ctr"/>
            <a:r>
              <a:rPr lang="en-IN" sz="2000" b="1" dirty="0">
                <a:latin typeface="Times New Roman" pitchFamily="18" charset="0"/>
                <a:cs typeface="Times New Roman" pitchFamily="18" charset="0"/>
              </a:rPr>
              <a:t>References </a:t>
            </a:r>
            <a:endParaRPr lang="en-US" sz="2000" dirty="0">
              <a:latin typeface="Times New Roman" pitchFamily="18" charset="0"/>
              <a:cs typeface="Times New Roman" pitchFamily="18" charset="0"/>
            </a:endParaRPr>
          </a:p>
        </p:txBody>
      </p:sp>
      <p:sp>
        <p:nvSpPr>
          <p:cNvPr id="3" name="TextBox 2"/>
          <p:cNvSpPr txBox="1"/>
          <p:nvPr/>
        </p:nvSpPr>
        <p:spPr>
          <a:xfrm>
            <a:off x="428596" y="1074084"/>
            <a:ext cx="8286808" cy="5078313"/>
          </a:xfrm>
          <a:prstGeom prst="rect">
            <a:avLst/>
          </a:prstGeom>
          <a:noFill/>
        </p:spPr>
        <p:txBody>
          <a:bodyPr wrap="square" rtlCol="0">
            <a:spAutoFit/>
          </a:bodyPr>
          <a:lstStyle/>
          <a:p>
            <a:pPr marL="342900" indent="-342900" algn="just">
              <a:buAutoNum type="arabicPeriod"/>
            </a:pPr>
            <a:r>
              <a:rPr lang="en-IN" dirty="0">
                <a:latin typeface="Times New Roman" pitchFamily="18" charset="0"/>
                <a:cs typeface="Times New Roman" pitchFamily="18" charset="0"/>
              </a:rPr>
              <a:t>State of the Nation’s housing report – US housing supply falls short of what is needed – Chris Herbert</a:t>
            </a:r>
          </a:p>
          <a:p>
            <a:pPr marL="342900" indent="-342900" algn="just">
              <a:buAutoNum type="arabicPeriod"/>
            </a:pPr>
            <a:endParaRPr lang="en-IN" dirty="0">
              <a:latin typeface="Times New Roman" pitchFamily="18" charset="0"/>
              <a:cs typeface="Times New Roman" pitchFamily="18" charset="0"/>
            </a:endParaRPr>
          </a:p>
          <a:p>
            <a:pPr marL="342900" indent="-342900" algn="just">
              <a:buAutoNum type="arabicPeriod"/>
            </a:pPr>
            <a:r>
              <a:rPr lang="en-IN" dirty="0">
                <a:latin typeface="Times New Roman" pitchFamily="18" charset="0"/>
                <a:cs typeface="Times New Roman" pitchFamily="18" charset="0"/>
              </a:rPr>
              <a:t>Affordable Housing in the United States - By Gordon Davis, Jaime </a:t>
            </a:r>
            <a:r>
              <a:rPr lang="en-IN" dirty="0" err="1">
                <a:latin typeface="Times New Roman" pitchFamily="18" charset="0"/>
                <a:cs typeface="Times New Roman" pitchFamily="18" charset="0"/>
              </a:rPr>
              <a:t>Bordenave</a:t>
            </a:r>
            <a:r>
              <a:rPr lang="en-IN" dirty="0">
                <a:latin typeface="Times New Roman" pitchFamily="18" charset="0"/>
                <a:cs typeface="Times New Roman" pitchFamily="18" charset="0"/>
              </a:rPr>
              <a:t>, Roger Williams, Richard A. Hanson, and Richard Shields - June 12, 2006 </a:t>
            </a:r>
          </a:p>
          <a:p>
            <a:pPr marL="342900" indent="-342900" algn="just">
              <a:buAutoNum type="arabicPeriod"/>
            </a:pPr>
            <a:endParaRPr lang="en-IN" dirty="0">
              <a:latin typeface="Times New Roman" pitchFamily="18" charset="0"/>
              <a:cs typeface="Times New Roman" pitchFamily="18" charset="0"/>
            </a:endParaRPr>
          </a:p>
          <a:p>
            <a:pPr marL="342900" indent="-342900" algn="just">
              <a:buAutoNum type="arabicPeriod"/>
            </a:pPr>
            <a:r>
              <a:rPr lang="en-IN" dirty="0">
                <a:latin typeface="Times New Roman" pitchFamily="18" charset="0"/>
                <a:cs typeface="Times New Roman" pitchFamily="18" charset="0"/>
              </a:rPr>
              <a:t>Real Estate Value Prediction Using Linear Regression - </a:t>
            </a:r>
            <a:r>
              <a:rPr lang="en-IN" dirty="0" err="1">
                <a:latin typeface="Times New Roman" pitchFamily="18" charset="0"/>
                <a:cs typeface="Times New Roman" pitchFamily="18" charset="0"/>
              </a:rPr>
              <a:t>Nehal</a:t>
            </a:r>
            <a:r>
              <a:rPr lang="en-IN" dirty="0">
                <a:latin typeface="Times New Roman" pitchFamily="18" charset="0"/>
                <a:cs typeface="Times New Roman" pitchFamily="18" charset="0"/>
              </a:rPr>
              <a:t> N </a:t>
            </a:r>
            <a:r>
              <a:rPr lang="en-IN" dirty="0" err="1">
                <a:latin typeface="Times New Roman" pitchFamily="18" charset="0"/>
                <a:cs typeface="Times New Roman" pitchFamily="18" charset="0"/>
              </a:rPr>
              <a:t>Ghosalkar</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Sudhir</a:t>
            </a:r>
            <a:r>
              <a:rPr lang="en-IN" dirty="0">
                <a:latin typeface="Times New Roman" pitchFamily="18" charset="0"/>
                <a:cs typeface="Times New Roman" pitchFamily="18" charset="0"/>
              </a:rPr>
              <a:t> N </a:t>
            </a:r>
            <a:r>
              <a:rPr lang="en-IN" dirty="0" err="1">
                <a:latin typeface="Times New Roman" pitchFamily="18" charset="0"/>
                <a:cs typeface="Times New Roman" pitchFamily="18" charset="0"/>
              </a:rPr>
              <a:t>Dhage</a:t>
            </a:r>
            <a:endParaRPr lang="en-US" dirty="0">
              <a:latin typeface="Times New Roman" pitchFamily="18" charset="0"/>
              <a:cs typeface="Times New Roman" pitchFamily="18" charset="0"/>
            </a:endParaRPr>
          </a:p>
          <a:p>
            <a:pPr marL="342900" indent="-342900" algn="just">
              <a:buAutoNum type="arabicPeriod"/>
            </a:pPr>
            <a:endParaRPr lang="en-US" dirty="0">
              <a:latin typeface="Times New Roman" pitchFamily="18" charset="0"/>
              <a:cs typeface="Times New Roman" pitchFamily="18" charset="0"/>
            </a:endParaRPr>
          </a:p>
          <a:p>
            <a:pPr marL="342900" indent="-342900" algn="just">
              <a:buAutoNum type="arabicPeriod"/>
            </a:pPr>
            <a:r>
              <a:rPr lang="en-IN" dirty="0">
                <a:latin typeface="Times New Roman" pitchFamily="18" charset="0"/>
                <a:cs typeface="Times New Roman" pitchFamily="18" charset="0"/>
              </a:rPr>
              <a:t>Housing Affordability Literature Review and Affordable Housing Program Audit - Elena </a:t>
            </a:r>
            <a:r>
              <a:rPr lang="en-IN" dirty="0" err="1">
                <a:latin typeface="Times New Roman" pitchFamily="18" charset="0"/>
                <a:cs typeface="Times New Roman" pitchFamily="18" charset="0"/>
              </a:rPr>
              <a:t>Sliogeris</a:t>
            </a:r>
            <a:r>
              <a:rPr lang="en-IN" dirty="0">
                <a:latin typeface="Times New Roman" pitchFamily="18" charset="0"/>
                <a:cs typeface="Times New Roman" pitchFamily="18" charset="0"/>
              </a:rPr>
              <a:t>, Louise Crabtree, Peter </a:t>
            </a:r>
            <a:r>
              <a:rPr lang="en-IN" dirty="0" err="1">
                <a:latin typeface="Times New Roman" pitchFamily="18" charset="0"/>
                <a:cs typeface="Times New Roman" pitchFamily="18" charset="0"/>
              </a:rPr>
              <a:t>Phibbs</a:t>
            </a:r>
            <a:r>
              <a:rPr lang="en-IN" dirty="0">
                <a:latin typeface="Times New Roman" pitchFamily="18" charset="0"/>
                <a:cs typeface="Times New Roman" pitchFamily="18" charset="0"/>
              </a:rPr>
              <a:t> and Kate Johnston</a:t>
            </a:r>
            <a:endParaRPr lang="en-US" dirty="0">
              <a:latin typeface="Times New Roman" pitchFamily="18" charset="0"/>
              <a:cs typeface="Times New Roman" pitchFamily="18" charset="0"/>
            </a:endParaRPr>
          </a:p>
          <a:p>
            <a:pPr marL="342900" indent="-342900" algn="just">
              <a:buAutoNum type="arabicPeriod"/>
            </a:pPr>
            <a:endParaRPr lang="en-US" dirty="0">
              <a:latin typeface="Times New Roman" pitchFamily="18" charset="0"/>
              <a:cs typeface="Times New Roman" pitchFamily="18" charset="0"/>
            </a:endParaRPr>
          </a:p>
          <a:p>
            <a:pPr marL="342900" indent="-342900" algn="just">
              <a:buAutoNum type="arabicPeriod"/>
            </a:pPr>
            <a:r>
              <a:rPr lang="en-IN" dirty="0">
                <a:latin typeface="Times New Roman" pitchFamily="18" charset="0"/>
                <a:cs typeface="Times New Roman" pitchFamily="18" charset="0"/>
              </a:rPr>
              <a:t>Social Housing Finance in Australia as a Missing or Incomplete Market - George Earl, Judy </a:t>
            </a:r>
            <a:r>
              <a:rPr lang="en-IN" dirty="0" err="1">
                <a:latin typeface="Times New Roman" pitchFamily="18" charset="0"/>
                <a:cs typeface="Times New Roman" pitchFamily="18" charset="0"/>
              </a:rPr>
              <a:t>Kraatz</a:t>
            </a:r>
            <a:r>
              <a:rPr lang="en-IN" dirty="0">
                <a:latin typeface="Times New Roman" pitchFamily="18" charset="0"/>
                <a:cs typeface="Times New Roman" pitchFamily="18" charset="0"/>
              </a:rPr>
              <a:t>, Benjamin Liu, </a:t>
            </a:r>
            <a:r>
              <a:rPr lang="en-IN" dirty="0" err="1">
                <a:latin typeface="Times New Roman" pitchFamily="18" charset="0"/>
                <a:cs typeface="Times New Roman" pitchFamily="18" charset="0"/>
              </a:rPr>
              <a:t>Sherif</a:t>
            </a:r>
            <a:r>
              <a:rPr lang="en-IN" dirty="0">
                <a:latin typeface="Times New Roman" pitchFamily="18" charset="0"/>
                <a:cs typeface="Times New Roman" pitchFamily="18" charset="0"/>
              </a:rPr>
              <a:t> Mohamed, Eduardo Roca. </a:t>
            </a:r>
            <a:endParaRPr lang="en-US" dirty="0">
              <a:latin typeface="Times New Roman" pitchFamily="18" charset="0"/>
              <a:cs typeface="Times New Roman" pitchFamily="18" charset="0"/>
            </a:endParaRPr>
          </a:p>
          <a:p>
            <a:pPr marL="342900" indent="-342900" algn="just">
              <a:buAutoNum type="arabicPeriod"/>
            </a:pPr>
            <a:endParaRPr lang="en-US" dirty="0">
              <a:latin typeface="Times New Roman" pitchFamily="18" charset="0"/>
              <a:cs typeface="Times New Roman" pitchFamily="18" charset="0"/>
            </a:endParaRPr>
          </a:p>
          <a:p>
            <a:pPr marL="342900" indent="-342900" algn="just">
              <a:buAutoNum type="arabicPeriod"/>
            </a:pPr>
            <a:r>
              <a:rPr lang="en-IN" dirty="0">
                <a:latin typeface="Times New Roman" pitchFamily="18" charset="0"/>
                <a:cs typeface="Times New Roman" pitchFamily="18" charset="0"/>
              </a:rPr>
              <a:t>Investment in Social Housing Finance in Australia - </a:t>
            </a:r>
            <a:r>
              <a:rPr lang="en-IN" dirty="0" err="1">
                <a:latin typeface="Times New Roman" pitchFamily="18" charset="0"/>
                <a:cs typeface="Times New Roman" pitchFamily="18" charset="0"/>
              </a:rPr>
              <a:t>Nirodha</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Jayawardena</a:t>
            </a:r>
            <a:r>
              <a:rPr lang="en-IN" dirty="0">
                <a:latin typeface="Times New Roman" pitchFamily="18" charset="0"/>
                <a:cs typeface="Times New Roman" pitchFamily="18" charset="0"/>
              </a:rPr>
              <a:t> &amp; Griffith University, Australia</a:t>
            </a: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748503"/>
            <a:ext cx="8286808" cy="1107996"/>
          </a:xfrm>
          <a:prstGeom prst="rect">
            <a:avLst/>
          </a:prstGeom>
          <a:noFill/>
        </p:spPr>
        <p:txBody>
          <a:bodyPr wrap="square" rtlCol="0">
            <a:spAutoFit/>
          </a:bodyPr>
          <a:lstStyle/>
          <a:p>
            <a:pPr algn="ctr"/>
            <a:r>
              <a:rPr lang="en-IN" sz="6600" b="1" dirty="0">
                <a:latin typeface="Times New Roman" pitchFamily="18" charset="0"/>
                <a:cs typeface="Times New Roman" pitchFamily="18" charset="0"/>
              </a:rPr>
              <a:t>THANK YOU</a:t>
            </a:r>
            <a:endParaRPr lang="en-US" sz="6600" b="1"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6891" y="357166"/>
            <a:ext cx="2180597" cy="400110"/>
          </a:xfrm>
          <a:prstGeom prst="rect">
            <a:avLst/>
          </a:prstGeom>
          <a:noFill/>
        </p:spPr>
        <p:txBody>
          <a:bodyPr wrap="none" rtlCol="0">
            <a:spAutoFit/>
          </a:bodyPr>
          <a:lstStyle/>
          <a:p>
            <a:r>
              <a:rPr lang="en-US" sz="2000" b="1" dirty="0">
                <a:latin typeface="Times New Roman" pitchFamily="18" charset="0"/>
                <a:cs typeface="Times New Roman" pitchFamily="18" charset="0"/>
              </a:rPr>
              <a:t>Literature Review</a:t>
            </a:r>
            <a:endParaRPr lang="en-IN" sz="2000" b="1" dirty="0">
              <a:latin typeface="Times New Roman" pitchFamily="18" charset="0"/>
              <a:cs typeface="Times New Roman" pitchFamily="18" charset="0"/>
            </a:endParaRPr>
          </a:p>
        </p:txBody>
      </p:sp>
      <p:sp>
        <p:nvSpPr>
          <p:cNvPr id="5" name="TextBox 4"/>
          <p:cNvSpPr txBox="1"/>
          <p:nvPr/>
        </p:nvSpPr>
        <p:spPr>
          <a:xfrm>
            <a:off x="642910" y="1228725"/>
            <a:ext cx="7786742" cy="5057795"/>
          </a:xfrm>
          <a:prstGeom prst="rect">
            <a:avLst/>
          </a:prstGeom>
          <a:noFill/>
        </p:spPr>
        <p:txBody>
          <a:bodyPr wrap="square" rtlCol="0">
            <a:spAutoFit/>
          </a:bodyPr>
          <a:lstStyle/>
          <a:p>
            <a:pPr algn="just">
              <a:spcAft>
                <a:spcPts val="1000"/>
              </a:spcAft>
            </a:pPr>
            <a:r>
              <a:rPr lang="en-IN" b="1" dirty="0">
                <a:latin typeface="Times New Roman" pitchFamily="18" charset="0"/>
                <a:cs typeface="Times New Roman" pitchFamily="18" charset="0"/>
              </a:rPr>
              <a:t>Chris Herbert et. Al.,</a:t>
            </a:r>
            <a:r>
              <a:rPr lang="en-IN" dirty="0">
                <a:latin typeface="Times New Roman" pitchFamily="18" charset="0"/>
                <a:cs typeface="Times New Roman" pitchFamily="18" charset="0"/>
              </a:rPr>
              <a:t> describes that household growth is now back from post-recession lows, but new home construction remains depressed, with additions to supply barely keeping pace with the number of new households. The most significant factors, however, are raising land prices and regulatory constraints on development. [Interactive Map] These constraints, largely imposed at the local level, raise costs and limit the number of homes that can be built in places where demand is highest. </a:t>
            </a:r>
          </a:p>
          <a:p>
            <a:pPr algn="just">
              <a:spcAft>
                <a:spcPts val="1000"/>
              </a:spcAft>
            </a:pPr>
            <a:endParaRPr lang="en-US" dirty="0">
              <a:latin typeface="Times New Roman" pitchFamily="18" charset="0"/>
              <a:cs typeface="Times New Roman" pitchFamily="18" charset="0"/>
            </a:endParaRPr>
          </a:p>
          <a:p>
            <a:pPr algn="just"/>
            <a:r>
              <a:rPr lang="en-IN" b="1" dirty="0">
                <a:latin typeface="Times New Roman" pitchFamily="18" charset="0"/>
                <a:cs typeface="Times New Roman" pitchFamily="18" charset="0"/>
              </a:rPr>
              <a:t>Gordon Davis et. Al.,</a:t>
            </a:r>
            <a:r>
              <a:rPr lang="en-IN" dirty="0">
                <a:latin typeface="Times New Roman" pitchFamily="18" charset="0"/>
                <a:cs typeface="Times New Roman" pitchFamily="18" charset="0"/>
              </a:rPr>
              <a:t> describes that housing affordability is an economic and social problem that affects rich and poor countries alike. No respecter of nationalities or cultures, it arises whenever fewer units of housing are available for sale or rent, for whatever reasons - in a given price or rent range than the number of households looking to buy or rent that can afford housing at the given price or rent. In fact, housing affordability problems tend to migrate down the price/rent scale. Regardless of the price range where a housing shortage first arises, buyers in that price range will tend to bid up less expensive units, the end result being to drive the shortage to the lower end of the housing price range.  </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385684"/>
            <a:ext cx="2180597" cy="400110"/>
          </a:xfrm>
          <a:prstGeom prst="rect">
            <a:avLst/>
          </a:prstGeom>
          <a:noFill/>
        </p:spPr>
        <p:txBody>
          <a:bodyPr wrap="none" rtlCol="0">
            <a:spAutoFit/>
          </a:bodyPr>
          <a:lstStyle/>
          <a:p>
            <a:r>
              <a:rPr lang="en-US" sz="2000" b="1" dirty="0">
                <a:latin typeface="Times New Roman" pitchFamily="18" charset="0"/>
                <a:cs typeface="Times New Roman" pitchFamily="18" charset="0"/>
              </a:rPr>
              <a:t>Literature Review</a:t>
            </a:r>
            <a:endParaRPr lang="en-IN" sz="2000" b="1" dirty="0">
              <a:latin typeface="Times New Roman" pitchFamily="18" charset="0"/>
              <a:cs typeface="Times New Roman" pitchFamily="18" charset="0"/>
            </a:endParaRPr>
          </a:p>
        </p:txBody>
      </p:sp>
      <p:sp>
        <p:nvSpPr>
          <p:cNvPr id="5" name="TextBox 4"/>
          <p:cNvSpPr txBox="1"/>
          <p:nvPr/>
        </p:nvSpPr>
        <p:spPr>
          <a:xfrm>
            <a:off x="642910" y="1136769"/>
            <a:ext cx="7929618" cy="5078313"/>
          </a:xfrm>
          <a:prstGeom prst="rect">
            <a:avLst/>
          </a:prstGeom>
          <a:noFill/>
        </p:spPr>
        <p:txBody>
          <a:bodyPr wrap="square" rtlCol="0">
            <a:spAutoFit/>
          </a:bodyPr>
          <a:lstStyle/>
          <a:p>
            <a:pPr algn="just"/>
            <a:r>
              <a:rPr lang="en-IN" b="1" dirty="0" err="1">
                <a:latin typeface="Times New Roman" pitchFamily="18" charset="0"/>
                <a:cs typeface="Times New Roman" pitchFamily="18" charset="0"/>
              </a:rPr>
              <a:t>Nehal</a:t>
            </a:r>
            <a:r>
              <a:rPr lang="en-IN" b="1" dirty="0">
                <a:latin typeface="Times New Roman" pitchFamily="18" charset="0"/>
                <a:cs typeface="Times New Roman" pitchFamily="18" charset="0"/>
              </a:rPr>
              <a:t> N </a:t>
            </a:r>
            <a:r>
              <a:rPr lang="en-IN" b="1" dirty="0" err="1">
                <a:latin typeface="Times New Roman" pitchFamily="18" charset="0"/>
                <a:cs typeface="Times New Roman" pitchFamily="18" charset="0"/>
              </a:rPr>
              <a:t>Ghosalkar</a:t>
            </a:r>
            <a:r>
              <a:rPr lang="en-IN" b="1" dirty="0">
                <a:latin typeface="Times New Roman" pitchFamily="18" charset="0"/>
                <a:cs typeface="Times New Roman" pitchFamily="18" charset="0"/>
              </a:rPr>
              <a:t> et. Al.,</a:t>
            </a:r>
            <a:r>
              <a:rPr lang="en-IN" dirty="0">
                <a:latin typeface="Times New Roman" pitchFamily="18" charset="0"/>
                <a:cs typeface="Times New Roman" pitchFamily="18" charset="0"/>
              </a:rPr>
              <a:t> describes that he real estate market is a standout amongst the most focused regarding pricing and keeps fluctuating. It is one of the prime fields to apply the ideas of machine learning on how to enhance and foresee the costs with high accuracy. There are three factors that influence the price of a house which includes physical conditions, concepts and location. The current framework includes estimating the price of houses without any expectations of market prices and cost increment. By breaking down past market patterns and value ranges, and coming advancements future costs will be anticipated. This examination means to predict house prices in the city with Linear Regression.</a:t>
            </a:r>
          </a:p>
          <a:p>
            <a:pPr algn="just"/>
            <a:endParaRPr lang="en-IN"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r>
              <a:rPr lang="en-IN" b="1" dirty="0">
                <a:latin typeface="Times New Roman" pitchFamily="18" charset="0"/>
                <a:cs typeface="Times New Roman" pitchFamily="18" charset="0"/>
              </a:rPr>
              <a:t>Elena </a:t>
            </a:r>
            <a:r>
              <a:rPr lang="en-IN" b="1" dirty="0" err="1">
                <a:latin typeface="Times New Roman" pitchFamily="18" charset="0"/>
                <a:cs typeface="Times New Roman" pitchFamily="18" charset="0"/>
              </a:rPr>
              <a:t>Sliogeris</a:t>
            </a:r>
            <a:r>
              <a:rPr lang="en-IN" b="1" dirty="0">
                <a:latin typeface="Times New Roman" pitchFamily="18" charset="0"/>
                <a:cs typeface="Times New Roman" pitchFamily="18" charset="0"/>
              </a:rPr>
              <a:t> et. Al.,</a:t>
            </a:r>
            <a:r>
              <a:rPr lang="en-IN" dirty="0">
                <a:latin typeface="Times New Roman" pitchFamily="18" charset="0"/>
                <a:cs typeface="Times New Roman" pitchFamily="18" charset="0"/>
              </a:rPr>
              <a:t> describes that incidence of the problem has spread from very low-income through low-income into moderate-income households. There is now a consistent call for housing schemes to retain ‘key workers’ and ‘the working poor’ in established areas to ensure access to employment, education, public transport and other facilities and amenities. Land com has a strategic position within this landscape and there exists a range of current and potential mechanisms land com might utilise to create and maintain a pool of affordable houses. </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71604" y="357166"/>
            <a:ext cx="6139501" cy="400110"/>
          </a:xfrm>
          <a:prstGeom prst="rect">
            <a:avLst/>
          </a:prstGeom>
          <a:noFill/>
        </p:spPr>
        <p:txBody>
          <a:bodyPr wrap="none" rtlCol="0">
            <a:spAutoFit/>
          </a:bodyPr>
          <a:lstStyle/>
          <a:p>
            <a:r>
              <a:rPr lang="en-IN" sz="2000" b="1" dirty="0">
                <a:latin typeface="Times New Roman" pitchFamily="18" charset="0"/>
                <a:cs typeface="Times New Roman" pitchFamily="18" charset="0"/>
              </a:rPr>
              <a:t>Hardware and Software Requirements and Tools Used</a:t>
            </a:r>
            <a:endParaRPr lang="en-US" sz="2000" dirty="0">
              <a:latin typeface="Times New Roman" pitchFamily="18" charset="0"/>
              <a:cs typeface="Times New Roman" pitchFamily="18" charset="0"/>
            </a:endParaRPr>
          </a:p>
        </p:txBody>
      </p:sp>
      <p:pic>
        <p:nvPicPr>
          <p:cNvPr id="1028" name="Picture 4"/>
          <p:cNvPicPr>
            <a:picLocks noChangeAspect="1" noChangeArrowheads="1"/>
          </p:cNvPicPr>
          <p:nvPr/>
        </p:nvPicPr>
        <p:blipFill>
          <a:blip r:embed="rId2"/>
          <a:srcRect/>
          <a:stretch>
            <a:fillRect/>
          </a:stretch>
        </p:blipFill>
        <p:spPr bwMode="auto">
          <a:xfrm>
            <a:off x="1047750" y="1447818"/>
            <a:ext cx="7048500" cy="455295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28926" y="142852"/>
            <a:ext cx="2996590" cy="400110"/>
          </a:xfrm>
          <a:prstGeom prst="rect">
            <a:avLst/>
          </a:prstGeom>
          <a:noFill/>
        </p:spPr>
        <p:txBody>
          <a:bodyPr wrap="none" rtlCol="0">
            <a:spAutoFit/>
          </a:bodyPr>
          <a:lstStyle/>
          <a:p>
            <a:pPr algn="ctr"/>
            <a:r>
              <a:rPr lang="en-US" sz="2000" b="1" dirty="0">
                <a:latin typeface="Times New Roman" pitchFamily="18" charset="0"/>
                <a:cs typeface="Times New Roman" pitchFamily="18" charset="0"/>
              </a:rPr>
              <a:t>Working with the Dataset</a:t>
            </a:r>
            <a:endParaRPr lang="en-IN" sz="2000" b="1"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635DD6B3-DA9F-454E-8F06-BBF7F1564D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773" y="1124744"/>
            <a:ext cx="8279538" cy="453650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2547</TotalTime>
  <Words>3063</Words>
  <Application>Microsoft Office PowerPoint</Application>
  <PresentationFormat>On-screen Show (4:3)</PresentationFormat>
  <Paragraphs>211</Paragraphs>
  <Slides>51</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Gill Sans MT</vt:lpstr>
      <vt:lpstr>Times New Roman</vt:lpstr>
      <vt:lpstr>Wingdings</vt:lpstr>
      <vt:lpstr>Office Theme</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Aditi Gupta</cp:lastModifiedBy>
  <cp:revision>596</cp:revision>
  <dcterms:created xsi:type="dcterms:W3CDTF">2017-09-03T07:44:23Z</dcterms:created>
  <dcterms:modified xsi:type="dcterms:W3CDTF">2021-05-03T12:33:52Z</dcterms:modified>
</cp:coreProperties>
</file>