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1" r:id="rId6"/>
    <p:sldId id="262" r:id="rId7"/>
    <p:sldId id="263" r:id="rId8"/>
    <p:sldId id="264" r:id="rId9"/>
    <p:sldId id="265" r:id="rId10"/>
    <p:sldId id="260"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4464028"/>
            <a:ext cx="6858000" cy="1194650"/>
          </a:xfrm>
        </p:spPr>
        <p:txBody>
          <a:bodyPr wrap="none" anchor="t">
            <a:normAutofit/>
          </a:bodyPr>
          <a:lstStyle>
            <a:lvl1pPr algn="r">
              <a:defRPr sz="7200" b="0" spc="-225">
                <a:gradFill flip="none" rotWithShape="1">
                  <a:gsLst>
                    <a:gs pos="32000">
                      <a:schemeClr val="tx1">
                        <a:lumMod val="89000"/>
                      </a:schemeClr>
                    </a:gs>
                    <a:gs pos="100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657349" y="3829878"/>
            <a:ext cx="6858000" cy="618523"/>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A27CC64-A8EA-42E8-8F6B-FE5A8F9344E2}" type="datetimeFigureOut">
              <a:rPr lang="en-US" smtClean="0"/>
              <a:t>5/22/2021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6890E3-BDE3-4CC1-B55B-8744857A91DD}" type="slidenum">
              <a:rPr lang="en-US" smtClean="0"/>
              <a:t>‹#›</a:t>
            </a:fld>
            <a:endParaRPr lang="en-US"/>
          </a:p>
        </p:txBody>
      </p:sp>
    </p:spTree>
    <p:extLst>
      <p:ext uri="{BB962C8B-B14F-4D97-AF65-F5344CB8AC3E}">
        <p14:creationId xmlns:p14="http://schemas.microsoft.com/office/powerpoint/2010/main" val="957213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367161"/>
            <a:ext cx="7886700" cy="81935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9841" y="987426"/>
            <a:ext cx="7886700" cy="337973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5186516"/>
            <a:ext cx="7885509" cy="682472"/>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A27CC64-A8EA-42E8-8F6B-FE5A8F9344E2}" type="datetimeFigureOut">
              <a:rPr lang="en-US" smtClean="0"/>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890E3-BDE3-4CC1-B55B-8744857A91DD}" type="slidenum">
              <a:rPr lang="en-US" smtClean="0"/>
              <a:t>‹#›</a:t>
            </a:fld>
            <a:endParaRPr lang="en-US"/>
          </a:p>
        </p:txBody>
      </p:sp>
    </p:spTree>
    <p:extLst>
      <p:ext uri="{BB962C8B-B14F-4D97-AF65-F5344CB8AC3E}">
        <p14:creationId xmlns:p14="http://schemas.microsoft.com/office/powerpoint/2010/main" val="4203604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3534344"/>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4489399"/>
            <a:ext cx="7885509" cy="150182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A27CC64-A8EA-42E8-8F6B-FE5A8F9344E2}" type="datetimeFigureOut">
              <a:rPr lang="en-US" smtClean="0"/>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890E3-BDE3-4CC1-B55B-8744857A91DD}" type="slidenum">
              <a:rPr lang="en-US" smtClean="0"/>
              <a:t>‹#›</a:t>
            </a:fld>
            <a:endParaRPr lang="en-US"/>
          </a:p>
        </p:txBody>
      </p:sp>
    </p:spTree>
    <p:extLst>
      <p:ext uri="{BB962C8B-B14F-4D97-AF65-F5344CB8AC3E}">
        <p14:creationId xmlns:p14="http://schemas.microsoft.com/office/powerpoint/2010/main" val="103440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365125"/>
            <a:ext cx="6977064" cy="2992904"/>
          </a:xfrm>
        </p:spPr>
        <p:txBody>
          <a:bodyPr anchor="ctr"/>
          <a:lstStyle>
            <a:lvl1pPr>
              <a:defRPr sz="33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28650" y="4501729"/>
            <a:ext cx="7884318" cy="1489496"/>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A27CC64-A8EA-42E8-8F6B-FE5A8F9344E2}" type="datetimeFigureOut">
              <a:rPr lang="en-US" smtClean="0"/>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890E3-BDE3-4CC1-B55B-8744857A91DD}" type="slidenum">
              <a:rPr lang="en-US" smtClean="0"/>
              <a:t>‹#›</a:t>
            </a:fld>
            <a:endParaRPr lang="en-US"/>
          </a:p>
        </p:txBody>
      </p:sp>
      <p:sp>
        <p:nvSpPr>
          <p:cNvPr id="9" name="TextBox 8"/>
          <p:cNvSpPr txBox="1"/>
          <p:nvPr/>
        </p:nvSpPr>
        <p:spPr>
          <a:xfrm>
            <a:off x="833283" y="786824"/>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74320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957940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2326968"/>
            <a:ext cx="7886700" cy="2511835"/>
          </a:xfrm>
        </p:spPr>
        <p:txBody>
          <a:bodyPr anchor="b">
            <a:normAutofit/>
          </a:bodyPr>
          <a:lstStyle>
            <a:lvl1pPr>
              <a:defRPr sz="4050"/>
            </a:lvl1pPr>
          </a:lstStyle>
          <a:p>
            <a:r>
              <a:rPr lang="en-US"/>
              <a:t>Click to edit Master title style</a:t>
            </a:r>
            <a:endParaRPr lang="en-US" dirty="0"/>
          </a:p>
        </p:txBody>
      </p:sp>
      <p:sp>
        <p:nvSpPr>
          <p:cNvPr id="4" name="Text Placeholder 3"/>
          <p:cNvSpPr>
            <a:spLocks noGrp="1"/>
          </p:cNvSpPr>
          <p:nvPr>
            <p:ph type="body" sz="half" idx="2"/>
          </p:nvPr>
        </p:nvSpPr>
        <p:spPr>
          <a:xfrm>
            <a:off x="629841" y="4850581"/>
            <a:ext cx="7885509" cy="114064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A27CC64-A8EA-42E8-8F6B-FE5A8F9344E2}" type="datetimeFigureOut">
              <a:rPr lang="en-US" smtClean="0"/>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890E3-BDE3-4CC1-B55B-8744857A91DD}" type="slidenum">
              <a:rPr lang="en-US" smtClean="0"/>
              <a:t>‹#›</a:t>
            </a:fld>
            <a:endParaRPr lang="en-US"/>
          </a:p>
        </p:txBody>
      </p:sp>
    </p:spTree>
    <p:extLst>
      <p:ext uri="{BB962C8B-B14F-4D97-AF65-F5344CB8AC3E}">
        <p14:creationId xmlns:p14="http://schemas.microsoft.com/office/powerpoint/2010/main" val="16341918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365126"/>
            <a:ext cx="78867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02961" y="1885950"/>
            <a:ext cx="2210150" cy="576262"/>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1017598" y="2571750"/>
            <a:ext cx="2195513"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440996" y="1885950"/>
            <a:ext cx="2202181" cy="576262"/>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3433081" y="2571750"/>
            <a:ext cx="2210096"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71777" y="1885950"/>
            <a:ext cx="2199085" cy="576262"/>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5871777" y="2571750"/>
            <a:ext cx="2199085"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0A27CC64-A8EA-42E8-8F6B-FE5A8F9344E2}" type="datetimeFigureOut">
              <a:rPr lang="en-US" smtClean="0"/>
              <a:t>5/22/2021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6890E3-BDE3-4CC1-B55B-8744857A91DD}" type="slidenum">
              <a:rPr lang="en-US" smtClean="0"/>
              <a:t>‹#›</a:t>
            </a:fld>
            <a:endParaRPr lang="en-US"/>
          </a:p>
        </p:txBody>
      </p:sp>
    </p:spTree>
    <p:extLst>
      <p:ext uri="{BB962C8B-B14F-4D97-AF65-F5344CB8AC3E}">
        <p14:creationId xmlns:p14="http://schemas.microsoft.com/office/powerpoint/2010/main" val="2862946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365126"/>
            <a:ext cx="78867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99064" y="4297503"/>
            <a:ext cx="2205038"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999064" y="2256354"/>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999064" y="4873766"/>
            <a:ext cx="220503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426748" y="4297503"/>
            <a:ext cx="2197894"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2256354"/>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425733" y="4873765"/>
            <a:ext cx="2200805"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53242" y="4297503"/>
            <a:ext cx="2199085"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53241" y="2256354"/>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853148" y="4873763"/>
            <a:ext cx="220199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0A27CC64-A8EA-42E8-8F6B-FE5A8F9344E2}" type="datetimeFigureOut">
              <a:rPr lang="en-US" smtClean="0"/>
              <a:t>5/22/2021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6890E3-BDE3-4CC1-B55B-8744857A91DD}" type="slidenum">
              <a:rPr lang="en-US" smtClean="0"/>
              <a:t>‹#›</a:t>
            </a:fld>
            <a:endParaRPr lang="en-US"/>
          </a:p>
        </p:txBody>
      </p:sp>
    </p:spTree>
    <p:extLst>
      <p:ext uri="{BB962C8B-B14F-4D97-AF65-F5344CB8AC3E}">
        <p14:creationId xmlns:p14="http://schemas.microsoft.com/office/powerpoint/2010/main" val="2127703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27CC64-A8EA-42E8-8F6B-FE5A8F9344E2}" type="datetimeFigureOut">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890E3-BDE3-4CC1-B55B-8744857A91DD}" type="slidenum">
              <a:rPr lang="en-US" smtClean="0"/>
              <a:t>‹#›</a:t>
            </a:fld>
            <a:endParaRPr lang="en-US"/>
          </a:p>
        </p:txBody>
      </p:sp>
    </p:spTree>
    <p:extLst>
      <p:ext uri="{BB962C8B-B14F-4D97-AF65-F5344CB8AC3E}">
        <p14:creationId xmlns:p14="http://schemas.microsoft.com/office/powerpoint/2010/main" val="28711955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27CC64-A8EA-42E8-8F6B-FE5A8F9344E2}" type="datetimeFigureOut">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890E3-BDE3-4CC1-B55B-8744857A91DD}" type="slidenum">
              <a:rPr lang="en-US" smtClean="0"/>
              <a:t>‹#›</a:t>
            </a:fld>
            <a:endParaRPr lang="en-US"/>
          </a:p>
        </p:txBody>
      </p:sp>
    </p:spTree>
    <p:extLst>
      <p:ext uri="{BB962C8B-B14F-4D97-AF65-F5344CB8AC3E}">
        <p14:creationId xmlns:p14="http://schemas.microsoft.com/office/powerpoint/2010/main" val="3844687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27CC64-A8EA-42E8-8F6B-FE5A8F9344E2}" type="datetimeFigureOut">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890E3-BDE3-4CC1-B55B-8744857A91DD}" type="slidenum">
              <a:rPr lang="en-US" smtClean="0"/>
              <a:t>‹#›</a:t>
            </a:fld>
            <a:endParaRPr lang="en-US"/>
          </a:p>
        </p:txBody>
      </p:sp>
    </p:spTree>
    <p:extLst>
      <p:ext uri="{BB962C8B-B14F-4D97-AF65-F5344CB8AC3E}">
        <p14:creationId xmlns:p14="http://schemas.microsoft.com/office/powerpoint/2010/main" val="2786152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4464028"/>
            <a:ext cx="6858000" cy="1194650"/>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640899" y="3829878"/>
            <a:ext cx="6858000" cy="617822"/>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27CC64-A8EA-42E8-8F6B-FE5A8F9344E2}" type="datetimeFigureOut">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890E3-BDE3-4CC1-B55B-8744857A91DD}" type="slidenum">
              <a:rPr lang="en-US" smtClean="0"/>
              <a:t>‹#›</a:t>
            </a:fld>
            <a:endParaRPr lang="en-US"/>
          </a:p>
        </p:txBody>
      </p:sp>
    </p:spTree>
    <p:extLst>
      <p:ext uri="{BB962C8B-B14F-4D97-AF65-F5344CB8AC3E}">
        <p14:creationId xmlns:p14="http://schemas.microsoft.com/office/powerpoint/2010/main" val="4213885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0000" y="1825625"/>
            <a:ext cx="3768912"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880" y="1825625"/>
            <a:ext cx="377547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27CC64-A8EA-42E8-8F6B-FE5A8F9344E2}" type="datetimeFigureOut">
              <a:rPr lang="en-US" smtClean="0"/>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890E3-BDE3-4CC1-B55B-8744857A91DD}" type="slidenum">
              <a:rPr lang="en-US" smtClean="0"/>
              <a:t>‹#›</a:t>
            </a:fld>
            <a:endParaRPr lang="en-US"/>
          </a:p>
        </p:txBody>
      </p:sp>
    </p:spTree>
    <p:extLst>
      <p:ext uri="{BB962C8B-B14F-4D97-AF65-F5344CB8AC3E}">
        <p14:creationId xmlns:p14="http://schemas.microsoft.com/office/powerpoint/2010/main" val="2750186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0000" y="1681163"/>
            <a:ext cx="3768912" cy="823912"/>
          </a:xfrm>
        </p:spPr>
        <p:txBody>
          <a:bodyPr anchor="b">
            <a:normAutofit/>
          </a:bodyPr>
          <a:lstStyle>
            <a:lvl1pPr marL="0" indent="0">
              <a:buNone/>
              <a:defRPr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40000" y="2505075"/>
            <a:ext cx="376891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9880" y="1681163"/>
            <a:ext cx="3776661" cy="823912"/>
          </a:xfrm>
        </p:spPr>
        <p:txBody>
          <a:bodyPr vert="horz" lIns="91440" tIns="45720" rIns="91440" bIns="45720" rtlCol="0" anchor="b">
            <a:normAutofit/>
          </a:bodyPr>
          <a:lstStyle>
            <a:lvl1pPr>
              <a:buNone/>
              <a:defRPr lang="en-US"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4739880" y="2505075"/>
            <a:ext cx="377666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27CC64-A8EA-42E8-8F6B-FE5A8F9344E2}" type="datetimeFigureOut">
              <a:rPr lang="en-US" smtClean="0"/>
              <a:t>5/22/2021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6890E3-BDE3-4CC1-B55B-8744857A91DD}" type="slidenum">
              <a:rPr lang="en-US" smtClean="0"/>
              <a:t>‹#›</a:t>
            </a:fld>
            <a:endParaRPr lang="en-US"/>
          </a:p>
        </p:txBody>
      </p:sp>
    </p:spTree>
    <p:extLst>
      <p:ext uri="{BB962C8B-B14F-4D97-AF65-F5344CB8AC3E}">
        <p14:creationId xmlns:p14="http://schemas.microsoft.com/office/powerpoint/2010/main" val="2589509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27CC64-A8EA-42E8-8F6B-FE5A8F9344E2}" type="datetimeFigureOut">
              <a:rPr lang="en-US" smtClean="0"/>
              <a:t>5/22/2021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6890E3-BDE3-4CC1-B55B-8744857A91DD}" type="slidenum">
              <a:rPr lang="en-US" smtClean="0"/>
              <a:t>‹#›</a:t>
            </a:fld>
            <a:endParaRPr lang="en-US"/>
          </a:p>
        </p:txBody>
      </p:sp>
    </p:spTree>
    <p:extLst>
      <p:ext uri="{BB962C8B-B14F-4D97-AF65-F5344CB8AC3E}">
        <p14:creationId xmlns:p14="http://schemas.microsoft.com/office/powerpoint/2010/main" val="2195452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27CC64-A8EA-42E8-8F6B-FE5A8F9344E2}" type="datetimeFigureOut">
              <a:rPr lang="en-US" smtClean="0"/>
              <a:t>5/22/2021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6890E3-BDE3-4CC1-B55B-8744857A91DD}" type="slidenum">
              <a:rPr lang="en-US" smtClean="0"/>
              <a:t>‹#›</a:t>
            </a:fld>
            <a:endParaRPr lang="en-US"/>
          </a:p>
        </p:txBody>
      </p:sp>
    </p:spTree>
    <p:extLst>
      <p:ext uri="{BB962C8B-B14F-4D97-AF65-F5344CB8AC3E}">
        <p14:creationId xmlns:p14="http://schemas.microsoft.com/office/powerpoint/2010/main" val="4086483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A27CC64-A8EA-42E8-8F6B-FE5A8F9344E2}" type="datetimeFigureOut">
              <a:rPr lang="en-US" smtClean="0"/>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890E3-BDE3-4CC1-B55B-8744857A91DD}" type="slidenum">
              <a:rPr lang="en-US" smtClean="0"/>
              <a:t>‹#›</a:t>
            </a:fld>
            <a:endParaRPr lang="en-US"/>
          </a:p>
        </p:txBody>
      </p:sp>
    </p:spTree>
    <p:extLst>
      <p:ext uri="{BB962C8B-B14F-4D97-AF65-F5344CB8AC3E}">
        <p14:creationId xmlns:p14="http://schemas.microsoft.com/office/powerpoint/2010/main" val="1488893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A27CC64-A8EA-42E8-8F6B-FE5A8F9344E2}" type="datetimeFigureOut">
              <a:rPr lang="en-US" smtClean="0"/>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890E3-BDE3-4CC1-B55B-8744857A91DD}" type="slidenum">
              <a:rPr lang="en-US" smtClean="0"/>
              <a:t>‹#›</a:t>
            </a:fld>
            <a:endParaRPr lang="en-US"/>
          </a:p>
        </p:txBody>
      </p:sp>
    </p:spTree>
    <p:extLst>
      <p:ext uri="{BB962C8B-B14F-4D97-AF65-F5344CB8AC3E}">
        <p14:creationId xmlns:p14="http://schemas.microsoft.com/office/powerpoint/2010/main" val="1700880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0000" y="1825625"/>
            <a:ext cx="76753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A27CC64-A8EA-42E8-8F6B-FE5A8F9344E2}" type="datetimeFigureOut">
              <a:rPr lang="en-US" smtClean="0"/>
              <a:t>5/22/2021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06890E3-BDE3-4CC1-B55B-8744857A91DD}" type="slidenum">
              <a:rPr lang="en-US" smtClean="0"/>
              <a:t>‹#›</a:t>
            </a:fld>
            <a:endParaRPr lang="en-US"/>
          </a:p>
        </p:txBody>
      </p:sp>
    </p:spTree>
    <p:extLst>
      <p:ext uri="{BB962C8B-B14F-4D97-AF65-F5344CB8AC3E}">
        <p14:creationId xmlns:p14="http://schemas.microsoft.com/office/powerpoint/2010/main" val="1629614476"/>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685800" rtl="0" eaLnBrk="1" latinLnBrk="0" hangingPunct="1">
        <a:lnSpc>
          <a:spcPct val="90000"/>
        </a:lnSpc>
        <a:spcBef>
          <a:spcPct val="0"/>
        </a:spcBef>
        <a:buNone/>
        <a:defRPr sz="4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 Id="rId5" Type="http://schemas.openxmlformats.org/officeDocument/2006/relationships/image" Target="../media/image9.tmp"/><Relationship Id="rId4" Type="http://schemas.openxmlformats.org/officeDocument/2006/relationships/image" Target="../media/image8.tmp"/></Relationships>
</file>

<file path=ppt/slides/_rels/slide9.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 Id="rId4" Type="http://schemas.openxmlformats.org/officeDocument/2006/relationships/image" Target="../media/image12.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95600" y="2133600"/>
            <a:ext cx="10363200" cy="609600"/>
          </a:xfrm>
        </p:spPr>
        <p:txBody>
          <a:bodyPr>
            <a:normAutofit fontScale="90000"/>
          </a:bodyPr>
          <a:lstStyle/>
          <a:p>
            <a:r>
              <a:rPr lang="en-US" sz="4400" b="1" dirty="0"/>
              <a:t>MALIGNANT  COMMENTS </a:t>
            </a:r>
            <a:br>
              <a:rPr lang="en-US" sz="4400" b="1" dirty="0"/>
            </a:br>
            <a:r>
              <a:rPr lang="en-US" sz="4400" b="1" dirty="0"/>
              <a:t> CLASSIFICATION  PROJECT</a:t>
            </a:r>
            <a:br>
              <a:rPr lang="en-US" sz="4400" b="1" dirty="0"/>
            </a:br>
            <a:br>
              <a:rPr lang="en-US" sz="4400" b="1" dirty="0"/>
            </a:br>
            <a:r>
              <a:rPr lang="en-US" sz="4400" b="1" dirty="0"/>
              <a:t> </a:t>
            </a:r>
          </a:p>
        </p:txBody>
      </p:sp>
      <p:sp>
        <p:nvSpPr>
          <p:cNvPr id="3" name="Subtitle 2"/>
          <p:cNvSpPr>
            <a:spLocks noGrp="1"/>
          </p:cNvSpPr>
          <p:nvPr>
            <p:ph type="subTitle" idx="1"/>
          </p:nvPr>
        </p:nvSpPr>
        <p:spPr>
          <a:xfrm>
            <a:off x="914400" y="4953000"/>
            <a:ext cx="8077200" cy="1219200"/>
          </a:xfrm>
        </p:spPr>
        <p:txBody>
          <a:bodyPr/>
          <a:lstStyle/>
          <a:p>
            <a:pPr algn="ctr"/>
            <a:r>
              <a:rPr lang="en-US" b="1" dirty="0"/>
              <a:t>Submitted by</a:t>
            </a:r>
          </a:p>
          <a:p>
            <a:pPr algn="ctr"/>
            <a:r>
              <a:rPr lang="en-US" b="1" dirty="0"/>
              <a:t>NARRALA HOMAKIRAN</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476500" y="-495300"/>
            <a:ext cx="4191000" cy="2819400"/>
          </a:xfrm>
          <a:prstGeom prst="rect">
            <a:avLst/>
          </a:prstGeom>
          <a:noFill/>
          <a:ln>
            <a:noFill/>
          </a:ln>
        </p:spPr>
      </p:pic>
    </p:spTree>
    <p:extLst>
      <p:ext uri="{BB962C8B-B14F-4D97-AF65-F5344CB8AC3E}">
        <p14:creationId xmlns:p14="http://schemas.microsoft.com/office/powerpoint/2010/main" val="2302060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553200"/>
          </a:xfrm>
        </p:spPr>
        <p:txBody>
          <a:bodyPr>
            <a:normAutofit/>
          </a:bodyPr>
          <a:lstStyle/>
          <a:p>
            <a:r>
              <a:rPr lang="en-US" sz="2400" dirty="0"/>
              <a:t>Adding a new column ‘label’ to get value counts.</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u="sng" dirty="0"/>
              <a:t>Data Pre-Processing:</a:t>
            </a:r>
          </a:p>
          <a:p>
            <a:pPr lvl="0"/>
            <a:r>
              <a:rPr lang="en-IN" sz="2400" dirty="0"/>
              <a:t>We have used a function to filter using POS tagging. Also, all the pre-processing steps needed to clean the data.</a:t>
            </a:r>
          </a:p>
          <a:p>
            <a:pPr marL="64008" lvl="0" indent="0">
              <a:buNone/>
            </a:pPr>
            <a:endParaRPr lang="en-US" sz="2400" dirty="0"/>
          </a:p>
          <a:p>
            <a:endParaRPr lang="en-US" sz="2400" dirty="0"/>
          </a:p>
        </p:txBody>
      </p:sp>
      <p:pic>
        <p:nvPicPr>
          <p:cNvPr id="5" name="Picture 4" descr="Untitled19 - Jupyter Notebook - Google Chrome"/>
          <p:cNvPicPr>
            <a:picLocks noChangeAspect="1"/>
          </p:cNvPicPr>
          <p:nvPr/>
        </p:nvPicPr>
        <p:blipFill rotWithShape="1">
          <a:blip r:embed="rId2">
            <a:extLst>
              <a:ext uri="{28A0092B-C50C-407E-A947-70E740481C1C}">
                <a14:useLocalDpi xmlns:a14="http://schemas.microsoft.com/office/drawing/2010/main" val="0"/>
              </a:ext>
            </a:extLst>
          </a:blip>
          <a:srcRect l="18485" t="37757" r="19546" b="9894"/>
          <a:stretch/>
        </p:blipFill>
        <p:spPr>
          <a:xfrm>
            <a:off x="685800" y="762000"/>
            <a:ext cx="5666509" cy="2576946"/>
          </a:xfrm>
          <a:prstGeom prst="rect">
            <a:avLst/>
          </a:prstGeom>
        </p:spPr>
      </p:pic>
      <p:pic>
        <p:nvPicPr>
          <p:cNvPr id="7" name="Picture 6" descr="Untitled19 - Jupyter Notebook - Google Chrome"/>
          <p:cNvPicPr>
            <a:picLocks noChangeAspect="1"/>
          </p:cNvPicPr>
          <p:nvPr/>
        </p:nvPicPr>
        <p:blipFill rotWithShape="1">
          <a:blip r:embed="rId3">
            <a:extLst>
              <a:ext uri="{28A0092B-C50C-407E-A947-70E740481C1C}">
                <a14:useLocalDpi xmlns:a14="http://schemas.microsoft.com/office/drawing/2010/main" val="0"/>
              </a:ext>
            </a:extLst>
          </a:blip>
          <a:srcRect l="16819" t="36631" r="36515" b="40290"/>
          <a:stretch/>
        </p:blipFill>
        <p:spPr>
          <a:xfrm>
            <a:off x="762000" y="5410200"/>
            <a:ext cx="5151862" cy="1371600"/>
          </a:xfrm>
          <a:prstGeom prst="rect">
            <a:avLst/>
          </a:prstGeom>
        </p:spPr>
      </p:pic>
    </p:spTree>
    <p:extLst>
      <p:ext uri="{BB962C8B-B14F-4D97-AF65-F5344CB8AC3E}">
        <p14:creationId xmlns:p14="http://schemas.microsoft.com/office/powerpoint/2010/main" val="486658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ntitled19 - Jupyter Notebook - Google Chrome"/>
          <p:cNvPicPr>
            <a:picLocks noGrp="1" noChangeAspect="1"/>
          </p:cNvPicPr>
          <p:nvPr>
            <p:ph idx="1"/>
          </p:nvPr>
        </p:nvPicPr>
        <p:blipFill rotWithShape="1">
          <a:blip r:embed="rId2">
            <a:extLst>
              <a:ext uri="{28A0092B-C50C-407E-A947-70E740481C1C}">
                <a14:useLocalDpi xmlns:a14="http://schemas.microsoft.com/office/drawing/2010/main" val="0"/>
              </a:ext>
            </a:extLst>
          </a:blip>
          <a:srcRect l="20335" t="22893" r="19538"/>
          <a:stretch/>
        </p:blipFill>
        <p:spPr>
          <a:xfrm>
            <a:off x="328355" y="228600"/>
            <a:ext cx="6072445" cy="4192287"/>
          </a:xfrm>
        </p:spPr>
      </p:pic>
      <p:sp>
        <p:nvSpPr>
          <p:cNvPr id="5" name="Rectangle 4"/>
          <p:cNvSpPr/>
          <p:nvPr/>
        </p:nvSpPr>
        <p:spPr>
          <a:xfrm>
            <a:off x="297873" y="4572000"/>
            <a:ext cx="8610600" cy="923330"/>
          </a:xfrm>
          <a:prstGeom prst="rect">
            <a:avLst/>
          </a:prstGeom>
        </p:spPr>
        <p:txBody>
          <a:bodyPr wrap="square">
            <a:spAutoFit/>
          </a:bodyPr>
          <a:lstStyle/>
          <a:p>
            <a:pPr lvl="0"/>
            <a:r>
              <a:rPr lang="en-IN" dirty="0"/>
              <a:t>After performing all the above steps and also adding a new feature to check new comment length after cleaning, our dataset would look as follows:</a:t>
            </a:r>
            <a:endParaRPr lang="en-US" dirty="0"/>
          </a:p>
        </p:txBody>
      </p:sp>
      <p:pic>
        <p:nvPicPr>
          <p:cNvPr id="6" name="Picture 5" descr="Untitled19 - Jupyter Notebook - Google Chrome"/>
          <p:cNvPicPr>
            <a:picLocks noChangeAspect="1"/>
          </p:cNvPicPr>
          <p:nvPr/>
        </p:nvPicPr>
        <p:blipFill rotWithShape="1">
          <a:blip r:embed="rId3">
            <a:extLst>
              <a:ext uri="{28A0092B-C50C-407E-A947-70E740481C1C}">
                <a14:useLocalDpi xmlns:a14="http://schemas.microsoft.com/office/drawing/2010/main" val="0"/>
              </a:ext>
            </a:extLst>
          </a:blip>
          <a:srcRect l="20303" t="24811" r="22576" b="61680"/>
          <a:stretch/>
        </p:blipFill>
        <p:spPr>
          <a:xfrm>
            <a:off x="228600" y="5583382"/>
            <a:ext cx="8814090" cy="1122218"/>
          </a:xfrm>
          <a:prstGeom prst="rect">
            <a:avLst/>
          </a:prstGeom>
        </p:spPr>
      </p:pic>
    </p:spTree>
    <p:extLst>
      <p:ext uri="{BB962C8B-B14F-4D97-AF65-F5344CB8AC3E}">
        <p14:creationId xmlns:p14="http://schemas.microsoft.com/office/powerpoint/2010/main" val="997361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6226208"/>
          </a:xfrm>
        </p:spPr>
        <p:txBody>
          <a:bodyPr/>
          <a:lstStyle/>
          <a:p>
            <a:endParaRPr lang="en-US" dirty="0"/>
          </a:p>
          <a:p>
            <a:r>
              <a:rPr lang="en-US" dirty="0"/>
              <a:t>Dataset after Pre-Processing:</a:t>
            </a:r>
          </a:p>
          <a:p>
            <a:pPr marL="64008" indent="0">
              <a:buNone/>
            </a:pPr>
            <a:endParaRPr lang="en-US" dirty="0"/>
          </a:p>
        </p:txBody>
      </p:sp>
      <p:pic>
        <p:nvPicPr>
          <p:cNvPr id="4" name="Picture 3" descr="Untitled19 - Jupyter Notebook - Google Chrome"/>
          <p:cNvPicPr>
            <a:picLocks noChangeAspect="1"/>
          </p:cNvPicPr>
          <p:nvPr/>
        </p:nvPicPr>
        <p:blipFill rotWithShape="1">
          <a:blip r:embed="rId2">
            <a:extLst>
              <a:ext uri="{28A0092B-C50C-407E-A947-70E740481C1C}">
                <a14:useLocalDpi xmlns:a14="http://schemas.microsoft.com/office/drawing/2010/main" val="0"/>
              </a:ext>
            </a:extLst>
          </a:blip>
          <a:srcRect l="20000" t="22559" r="18788" b="11302"/>
          <a:stretch/>
        </p:blipFill>
        <p:spPr>
          <a:xfrm>
            <a:off x="483081" y="1600200"/>
            <a:ext cx="7335952" cy="4267200"/>
          </a:xfrm>
          <a:prstGeom prst="rect">
            <a:avLst/>
          </a:prstGeom>
        </p:spPr>
      </p:pic>
    </p:spTree>
    <p:extLst>
      <p:ext uri="{BB962C8B-B14F-4D97-AF65-F5344CB8AC3E}">
        <p14:creationId xmlns:p14="http://schemas.microsoft.com/office/powerpoint/2010/main" val="1707342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763000" cy="6400800"/>
          </a:xfrm>
        </p:spPr>
        <p:txBody>
          <a:bodyPr/>
          <a:lstStyle/>
          <a:p>
            <a:pPr lvl="0"/>
            <a:r>
              <a:rPr lang="en-IN" dirty="0"/>
              <a:t>We have also observed most frequent words in positive and negative comments through word-cloud:</a:t>
            </a:r>
          </a:p>
          <a:p>
            <a:pPr marL="64008" lvl="0" indent="0">
              <a:buNone/>
            </a:pPr>
            <a:endParaRPr lang="en-US" dirty="0"/>
          </a:p>
          <a:p>
            <a:endParaRPr lang="en-US" dirty="0"/>
          </a:p>
        </p:txBody>
      </p:sp>
      <p:pic>
        <p:nvPicPr>
          <p:cNvPr id="4" name="Picture 3"/>
          <p:cNvPicPr/>
          <p:nvPr/>
        </p:nvPicPr>
        <p:blipFill rotWithShape="1">
          <a:blip r:embed="rId2">
            <a:extLst>
              <a:ext uri="{28A0092B-C50C-407E-A947-70E740481C1C}">
                <a14:useLocalDpi xmlns:a14="http://schemas.microsoft.com/office/drawing/2010/main" val="0"/>
              </a:ext>
            </a:extLst>
          </a:blip>
          <a:srcRect l="19108" t="26235" r="22075" b="16357"/>
          <a:stretch/>
        </p:blipFill>
        <p:spPr bwMode="auto">
          <a:xfrm>
            <a:off x="391737" y="1828800"/>
            <a:ext cx="4477444" cy="2590801"/>
          </a:xfrm>
          <a:prstGeom prst="rect">
            <a:avLst/>
          </a:prstGeom>
          <a:ln>
            <a:noFill/>
          </a:ln>
          <a:extLst>
            <a:ext uri="{53640926-AAD7-44D8-BBD7-CCE9431645EC}">
              <a14:shadowObscured xmlns:a14="http://schemas.microsoft.com/office/drawing/2010/main"/>
            </a:ext>
          </a:extLst>
        </p:spPr>
      </p:pic>
      <p:pic>
        <p:nvPicPr>
          <p:cNvPr id="6" name="Picture 5" descr="Untitled19 - Jupyter Notebook - Google Chrome"/>
          <p:cNvPicPr>
            <a:picLocks noChangeAspect="1"/>
          </p:cNvPicPr>
          <p:nvPr/>
        </p:nvPicPr>
        <p:blipFill rotWithShape="1">
          <a:blip r:embed="rId3">
            <a:extLst>
              <a:ext uri="{28A0092B-C50C-407E-A947-70E740481C1C}">
                <a14:useLocalDpi xmlns:a14="http://schemas.microsoft.com/office/drawing/2010/main" val="0"/>
              </a:ext>
            </a:extLst>
          </a:blip>
          <a:srcRect l="21060" t="39727" r="22576" b="6235"/>
          <a:stretch/>
        </p:blipFill>
        <p:spPr>
          <a:xfrm>
            <a:off x="4572000" y="4454460"/>
            <a:ext cx="4495800" cy="2320413"/>
          </a:xfrm>
          <a:prstGeom prst="rect">
            <a:avLst/>
          </a:prstGeom>
        </p:spPr>
      </p:pic>
    </p:spTree>
    <p:extLst>
      <p:ext uri="{BB962C8B-B14F-4D97-AF65-F5344CB8AC3E}">
        <p14:creationId xmlns:p14="http://schemas.microsoft.com/office/powerpoint/2010/main" val="2692632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76200" y="228600"/>
            <a:ext cx="8915400" cy="6505575"/>
          </a:xfrm>
        </p:spPr>
        <p:txBody>
          <a:bodyPr/>
          <a:lstStyle/>
          <a:p>
            <a:pPr lvl="0"/>
            <a:r>
              <a:rPr lang="en-IN" dirty="0"/>
              <a:t>We have checked distribution of comment length before and after cleaning.</a:t>
            </a:r>
          </a:p>
          <a:p>
            <a:pPr marL="64008" lvl="0" indent="0">
              <a:buNone/>
            </a:pPr>
            <a:endParaRPr lang="en-IN" dirty="0"/>
          </a:p>
          <a:p>
            <a:pPr marL="64008" lvl="0" indent="0">
              <a:buNone/>
            </a:pPr>
            <a:r>
              <a:rPr lang="en-US" dirty="0"/>
              <a:t> Before cleaning</a:t>
            </a:r>
          </a:p>
          <a:p>
            <a:pPr marL="64008" lvl="0" indent="0">
              <a:buNone/>
            </a:pPr>
            <a:endParaRPr lang="en-US" dirty="0"/>
          </a:p>
          <a:p>
            <a:pPr marL="64008" lvl="0" indent="0">
              <a:buNone/>
            </a:pPr>
            <a:endParaRPr lang="en-US" dirty="0"/>
          </a:p>
          <a:p>
            <a:pPr marL="64008" lvl="0" indent="0">
              <a:buNone/>
            </a:pPr>
            <a:endParaRPr lang="en-US" dirty="0"/>
          </a:p>
          <a:p>
            <a:pPr marL="64008" lvl="0" indent="0">
              <a:buNone/>
            </a:pPr>
            <a:endParaRPr lang="en-US" dirty="0"/>
          </a:p>
          <a:p>
            <a:pPr marL="64008" lvl="0" indent="0">
              <a:buNone/>
            </a:pPr>
            <a:endParaRPr lang="en-US" dirty="0"/>
          </a:p>
          <a:p>
            <a:pPr marL="64008" lvl="0" indent="0">
              <a:buNone/>
            </a:pPr>
            <a:r>
              <a:rPr lang="en-US" dirty="0"/>
              <a:t>                                               After cleaning</a:t>
            </a:r>
          </a:p>
        </p:txBody>
      </p:sp>
      <p:pic>
        <p:nvPicPr>
          <p:cNvPr id="5" name="Picture 4"/>
          <p:cNvPicPr/>
          <p:nvPr/>
        </p:nvPicPr>
        <p:blipFill rotWithShape="1">
          <a:blip r:embed="rId2">
            <a:extLst>
              <a:ext uri="{28A0092B-C50C-407E-A947-70E740481C1C}">
                <a14:useLocalDpi xmlns:a14="http://schemas.microsoft.com/office/drawing/2010/main" val="0"/>
              </a:ext>
            </a:extLst>
          </a:blip>
          <a:srcRect l="17778" t="21606" r="18253" b="1850"/>
          <a:stretch/>
        </p:blipFill>
        <p:spPr bwMode="auto">
          <a:xfrm>
            <a:off x="4648200" y="1485900"/>
            <a:ext cx="3962400" cy="2552700"/>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3">
            <a:extLst>
              <a:ext uri="{28A0092B-C50C-407E-A947-70E740481C1C}">
                <a14:useLocalDpi xmlns:a14="http://schemas.microsoft.com/office/drawing/2010/main" val="0"/>
              </a:ext>
            </a:extLst>
          </a:blip>
          <a:srcRect l="17612" t="21605" r="17921"/>
          <a:stretch/>
        </p:blipFill>
        <p:spPr bwMode="auto">
          <a:xfrm>
            <a:off x="228600" y="4038600"/>
            <a:ext cx="4117340" cy="2695575"/>
          </a:xfrm>
          <a:prstGeom prst="rect">
            <a:avLst/>
          </a:prstGeom>
          <a:ln>
            <a:noFill/>
          </a:ln>
          <a:extLst>
            <a:ext uri="{53640926-AAD7-44D8-BBD7-CCE9431645EC}">
              <a14:shadowObscured xmlns:a14="http://schemas.microsoft.com/office/drawing/2010/main"/>
            </a:ext>
          </a:extLst>
        </p:spPr>
      </p:pic>
      <p:cxnSp>
        <p:nvCxnSpPr>
          <p:cNvPr id="8" name="Elbow Connector 7"/>
          <p:cNvCxnSpPr/>
          <p:nvPr/>
        </p:nvCxnSpPr>
        <p:spPr>
          <a:xfrm>
            <a:off x="3429000" y="2057400"/>
            <a:ext cx="685800" cy="4572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rot="10800000" flipV="1">
            <a:off x="4495802" y="5365603"/>
            <a:ext cx="602672" cy="57799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8295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a:effectLst/>
              </a:rPr>
              <a:t>PREPARING DATA FOR MODELLING</a:t>
            </a:r>
            <a:br>
              <a:rPr lang="en-US" sz="3600" dirty="0">
                <a:effectLst/>
              </a:rPr>
            </a:br>
            <a:endParaRPr lang="en-US" sz="3600" dirty="0"/>
          </a:p>
        </p:txBody>
      </p:sp>
      <p:sp>
        <p:nvSpPr>
          <p:cNvPr id="3" name="Content Placeholder 2"/>
          <p:cNvSpPr>
            <a:spLocks noGrp="1"/>
          </p:cNvSpPr>
          <p:nvPr>
            <p:ph idx="1"/>
          </p:nvPr>
        </p:nvSpPr>
        <p:spPr>
          <a:xfrm>
            <a:off x="304800" y="1295400"/>
            <a:ext cx="8382000" cy="5159408"/>
          </a:xfrm>
        </p:spPr>
        <p:txBody>
          <a:bodyPr/>
          <a:lstStyle/>
          <a:p>
            <a:pPr lvl="0"/>
            <a:r>
              <a:rPr lang="en-IN" dirty="0"/>
              <a:t>We are using TF-IDF </a:t>
            </a:r>
            <a:r>
              <a:rPr lang="en-IN" dirty="0" err="1"/>
              <a:t>vectorizer</a:t>
            </a:r>
            <a:r>
              <a:rPr lang="en-IN" dirty="0"/>
              <a:t> for </a:t>
            </a:r>
            <a:r>
              <a:rPr lang="en-IN" dirty="0" err="1"/>
              <a:t>vectorizing</a:t>
            </a:r>
            <a:r>
              <a:rPr lang="en-IN" dirty="0"/>
              <a:t> the words.</a:t>
            </a:r>
            <a:endParaRPr lang="en-US" dirty="0"/>
          </a:p>
          <a:p>
            <a:pPr marL="64008" indent="0">
              <a:buNone/>
            </a:pPr>
            <a:endParaRPr lang="en-US" dirty="0"/>
          </a:p>
        </p:txBody>
      </p:sp>
      <p:pic>
        <p:nvPicPr>
          <p:cNvPr id="4" name="Picture 3" descr="Untitled19 - Jupyter Notebook - Google Chrome"/>
          <p:cNvPicPr>
            <a:picLocks noChangeAspect="1"/>
          </p:cNvPicPr>
          <p:nvPr/>
        </p:nvPicPr>
        <p:blipFill rotWithShape="1">
          <a:blip r:embed="rId2">
            <a:extLst>
              <a:ext uri="{28A0092B-C50C-407E-A947-70E740481C1C}">
                <a14:useLocalDpi xmlns:a14="http://schemas.microsoft.com/office/drawing/2010/main" val="0"/>
              </a:ext>
            </a:extLst>
          </a:blip>
          <a:srcRect l="20151" t="38602" r="22727" b="30699"/>
          <a:stretch/>
        </p:blipFill>
        <p:spPr>
          <a:xfrm>
            <a:off x="533400" y="2514600"/>
            <a:ext cx="7637624" cy="2209800"/>
          </a:xfrm>
          <a:prstGeom prst="rect">
            <a:avLst/>
          </a:prstGeom>
        </p:spPr>
      </p:pic>
    </p:spTree>
    <p:extLst>
      <p:ext uri="{BB962C8B-B14F-4D97-AF65-F5344CB8AC3E}">
        <p14:creationId xmlns:p14="http://schemas.microsoft.com/office/powerpoint/2010/main" val="2875194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MODEL BUILDING</a:t>
            </a:r>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l="17446" t="26543" r="17090" b="1852"/>
          <a:stretch/>
        </p:blipFill>
        <p:spPr bwMode="auto">
          <a:xfrm>
            <a:off x="381000" y="1600200"/>
            <a:ext cx="8077200" cy="447828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0290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477000"/>
          </a:xfrm>
        </p:spPr>
        <p:txBody>
          <a:bodyPr/>
          <a:lstStyle/>
          <a:p>
            <a:pPr lvl="0"/>
            <a:r>
              <a:rPr lang="en-IN" dirty="0"/>
              <a:t>Following results are obtained after training the model on various algorithms:</a:t>
            </a:r>
          </a:p>
          <a:p>
            <a:pPr marL="64008" lvl="0" indent="0">
              <a:buNone/>
            </a:pPr>
            <a:endParaRPr lang="en-US" dirty="0"/>
          </a:p>
          <a:p>
            <a:endParaRPr lang="en-US" dirty="0"/>
          </a:p>
        </p:txBody>
      </p:sp>
      <p:pic>
        <p:nvPicPr>
          <p:cNvPr id="4" name="Picture 3"/>
          <p:cNvPicPr/>
          <p:nvPr/>
        </p:nvPicPr>
        <p:blipFill rotWithShape="1">
          <a:blip r:embed="rId2">
            <a:extLst>
              <a:ext uri="{28A0092B-C50C-407E-A947-70E740481C1C}">
                <a14:useLocalDpi xmlns:a14="http://schemas.microsoft.com/office/drawing/2010/main" val="0"/>
              </a:ext>
            </a:extLst>
          </a:blip>
          <a:srcRect l="16948" t="24382" r="17755" b="15432"/>
          <a:stretch/>
        </p:blipFill>
        <p:spPr bwMode="auto">
          <a:xfrm>
            <a:off x="228600" y="1219200"/>
            <a:ext cx="4800600" cy="2590800"/>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extLst>
              <a:ext uri="{28A0092B-C50C-407E-A947-70E740481C1C}">
                <a14:useLocalDpi xmlns:a14="http://schemas.microsoft.com/office/drawing/2010/main" val="0"/>
              </a:ext>
            </a:extLst>
          </a:blip>
          <a:srcRect l="17446" t="26543" r="17921" b="9876"/>
          <a:stretch/>
        </p:blipFill>
        <p:spPr bwMode="auto">
          <a:xfrm>
            <a:off x="3352800" y="3962400"/>
            <a:ext cx="5410200" cy="2819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37235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l="17280" t="22531" r="18087" b="16975"/>
          <a:stretch/>
        </p:blipFill>
        <p:spPr bwMode="auto">
          <a:xfrm>
            <a:off x="152400" y="152401"/>
            <a:ext cx="6096000" cy="3276600"/>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extLst>
              <a:ext uri="{28A0092B-C50C-407E-A947-70E740481C1C}">
                <a14:useLocalDpi xmlns:a14="http://schemas.microsoft.com/office/drawing/2010/main" val="0"/>
              </a:ext>
            </a:extLst>
          </a:blip>
          <a:srcRect l="16781" t="22531" r="17422" b="2160"/>
          <a:stretch/>
        </p:blipFill>
        <p:spPr bwMode="auto">
          <a:xfrm>
            <a:off x="3352800" y="3581400"/>
            <a:ext cx="5257800" cy="31432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02069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477000"/>
          </a:xfrm>
        </p:spPr>
        <p:txBody>
          <a:bodyPr/>
          <a:lstStyle/>
          <a:p>
            <a:pPr lvl="0"/>
            <a:r>
              <a:rPr lang="en-IN" dirty="0"/>
              <a:t>Out of all the algorithms, Logistic Regression was giving best score. Also, its cross validation score was also satisfactory. Its ROC_AUC curve is as shown:</a:t>
            </a:r>
            <a:endParaRPr lang="en-US" dirty="0"/>
          </a:p>
          <a:p>
            <a:endParaRPr lang="en-US" dirty="0"/>
          </a:p>
        </p:txBody>
      </p:sp>
      <p:pic>
        <p:nvPicPr>
          <p:cNvPr id="4" name="Picture 3"/>
          <p:cNvPicPr/>
          <p:nvPr/>
        </p:nvPicPr>
        <p:blipFill rotWithShape="1">
          <a:blip r:embed="rId2">
            <a:extLst>
              <a:ext uri="{28A0092B-C50C-407E-A947-70E740481C1C}">
                <a14:useLocalDpi xmlns:a14="http://schemas.microsoft.com/office/drawing/2010/main" val="0"/>
              </a:ext>
            </a:extLst>
          </a:blip>
          <a:srcRect l="17281" t="31790" r="17256" b="32716"/>
          <a:stretch/>
        </p:blipFill>
        <p:spPr bwMode="auto">
          <a:xfrm>
            <a:off x="1524000" y="1447800"/>
            <a:ext cx="5410200" cy="2362200"/>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extLst>
              <a:ext uri="{28A0092B-C50C-407E-A947-70E740481C1C}">
                <a14:useLocalDpi xmlns:a14="http://schemas.microsoft.com/office/drawing/2010/main" val="0"/>
              </a:ext>
            </a:extLst>
          </a:blip>
          <a:srcRect l="17114" t="30247" r="17256" b="23149"/>
          <a:stretch/>
        </p:blipFill>
        <p:spPr bwMode="auto">
          <a:xfrm>
            <a:off x="2209800" y="4419600"/>
            <a:ext cx="4267200" cy="2209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87919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6512511" cy="1143000"/>
          </a:xfrm>
        </p:spPr>
        <p:txBody>
          <a:bodyPr/>
          <a:lstStyle/>
          <a:p>
            <a:pPr algn="ctr"/>
            <a:r>
              <a:rPr lang="en-US" b="1" dirty="0"/>
              <a:t>INTRODUCTION</a:t>
            </a:r>
          </a:p>
        </p:txBody>
      </p:sp>
      <p:sp>
        <p:nvSpPr>
          <p:cNvPr id="3" name="Content Placeholder 2"/>
          <p:cNvSpPr>
            <a:spLocks noGrp="1"/>
          </p:cNvSpPr>
          <p:nvPr>
            <p:ph idx="1"/>
          </p:nvPr>
        </p:nvSpPr>
        <p:spPr>
          <a:xfrm>
            <a:off x="228600" y="1295400"/>
            <a:ext cx="8610600" cy="5410200"/>
          </a:xfrm>
        </p:spPr>
        <p:txBody>
          <a:bodyPr>
            <a:normAutofit fontScale="77500" lnSpcReduction="20000"/>
          </a:bodyPr>
          <a:lstStyle/>
          <a:p>
            <a:r>
              <a:rPr lang="en-IN"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64008" indent="0">
              <a:buNone/>
            </a:pPr>
            <a:endParaRPr lang="en-US" dirty="0"/>
          </a:p>
          <a:p>
            <a:r>
              <a:rPr lang="en-IN" dirty="0"/>
              <a:t>Online hate, described as abusive language, aggression, </a:t>
            </a:r>
            <a:r>
              <a:rPr lang="en-IN" dirty="0" err="1"/>
              <a:t>cyberbullying</a:t>
            </a:r>
            <a:r>
              <a:rPr lang="en-IN" dirty="0"/>
              <a:t>, hatefulness and many others has been identified as a major threat on online social media platforms. Social media platforms are the most prominent grounds for such toxic behaviour.   </a:t>
            </a:r>
          </a:p>
          <a:p>
            <a:pPr marL="64008" indent="0">
              <a:buNone/>
            </a:pPr>
            <a:endParaRPr lang="en-US" dirty="0"/>
          </a:p>
          <a:p>
            <a:r>
              <a:rPr lang="en-IN" dirty="0"/>
              <a:t>There has been a remarkable increase in the cases of </a:t>
            </a:r>
            <a:r>
              <a:rPr lang="en-IN" dirty="0" err="1"/>
              <a:t>cyberbullying</a:t>
            </a:r>
            <a:r>
              <a:rPr lang="en-IN" dirty="0"/>
              <a:t>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64008" indent="0">
              <a:buNone/>
            </a:pPr>
            <a:endParaRPr lang="en-US" dirty="0"/>
          </a:p>
          <a:p>
            <a:r>
              <a:rPr lang="en-IN"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a:t>
            </a:r>
            <a:r>
              <a:rPr lang="en-IN" dirty="0" err="1"/>
              <a:t>unoffensive</a:t>
            </a:r>
            <a:r>
              <a:rPr lang="en-IN" dirty="0"/>
              <a:t>, but “u are an idiot” is clearly offensive.</a:t>
            </a:r>
            <a:endParaRPr lang="en-US" dirty="0"/>
          </a:p>
          <a:p>
            <a:endParaRPr lang="en-US" dirty="0"/>
          </a:p>
        </p:txBody>
      </p:sp>
    </p:spTree>
    <p:extLst>
      <p:ext uri="{BB962C8B-B14F-4D97-AF65-F5344CB8AC3E}">
        <p14:creationId xmlns:p14="http://schemas.microsoft.com/office/powerpoint/2010/main" val="2174457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399032"/>
          </a:xfrm>
        </p:spPr>
        <p:txBody>
          <a:bodyPr/>
          <a:lstStyle/>
          <a:p>
            <a:pPr algn="ctr"/>
            <a:r>
              <a:rPr lang="en-US" b="1" dirty="0"/>
              <a:t>PREDICTING TEST DATASET</a:t>
            </a:r>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l="16615" t="32717" r="16425" b="-1"/>
          <a:stretch/>
        </p:blipFill>
        <p:spPr bwMode="auto">
          <a:xfrm>
            <a:off x="457200" y="1295400"/>
            <a:ext cx="7924800" cy="4038600"/>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extLst>
              <a:ext uri="{28A0092B-C50C-407E-A947-70E740481C1C}">
                <a14:useLocalDpi xmlns:a14="http://schemas.microsoft.com/office/drawing/2010/main" val="0"/>
              </a:ext>
            </a:extLst>
          </a:blip>
          <a:srcRect l="18608" t="58950" r="41349" b="14815"/>
          <a:stretch/>
        </p:blipFill>
        <p:spPr bwMode="auto">
          <a:xfrm>
            <a:off x="533400" y="5486399"/>
            <a:ext cx="4114800" cy="1216169"/>
          </a:xfrm>
          <a:prstGeom prst="rect">
            <a:avLst/>
          </a:prstGeom>
          <a:ln>
            <a:noFill/>
          </a:ln>
          <a:extLst>
            <a:ext uri="{53640926-AAD7-44D8-BBD7-CCE9431645EC}">
              <a14:shadowObscured xmlns:a14="http://schemas.microsoft.com/office/drawing/2010/main"/>
            </a:ext>
          </a:extLst>
        </p:spPr>
      </p:pic>
      <p:sp>
        <p:nvSpPr>
          <p:cNvPr id="6" name="TextBox 5"/>
          <p:cNvSpPr txBox="1"/>
          <p:nvPr/>
        </p:nvSpPr>
        <p:spPr>
          <a:xfrm>
            <a:off x="4876800" y="5410200"/>
            <a:ext cx="3962400" cy="923330"/>
          </a:xfrm>
          <a:prstGeom prst="rect">
            <a:avLst/>
          </a:prstGeom>
          <a:noFill/>
        </p:spPr>
        <p:txBody>
          <a:bodyPr wrap="square" rtlCol="0">
            <a:spAutoFit/>
          </a:bodyPr>
          <a:lstStyle/>
          <a:p>
            <a:r>
              <a:rPr lang="en-US" b="1" dirty="0"/>
              <a:t>Most of the predicted labels were Non-Negative Comments.</a:t>
            </a:r>
          </a:p>
          <a:p>
            <a:r>
              <a:rPr lang="en-US" b="1" dirty="0"/>
              <a:t>Only few were Negative.</a:t>
            </a:r>
          </a:p>
        </p:txBody>
      </p:sp>
    </p:spTree>
    <p:extLst>
      <p:ext uri="{BB962C8B-B14F-4D97-AF65-F5344CB8AC3E}">
        <p14:creationId xmlns:p14="http://schemas.microsoft.com/office/powerpoint/2010/main" val="4143785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CONCLUSION</a:t>
            </a:r>
          </a:p>
        </p:txBody>
      </p:sp>
      <p:sp>
        <p:nvSpPr>
          <p:cNvPr id="5" name="Content Placeholder 4"/>
          <p:cNvSpPr>
            <a:spLocks noGrp="1"/>
          </p:cNvSpPr>
          <p:nvPr>
            <p:ph idx="1"/>
          </p:nvPr>
        </p:nvSpPr>
        <p:spPr/>
        <p:txBody>
          <a:bodyPr>
            <a:normAutofit/>
          </a:bodyPr>
          <a:lstStyle/>
          <a:p>
            <a:pPr lvl="0"/>
            <a:r>
              <a:rPr lang="en-IN" sz="2400" dirty="0"/>
              <a:t>We had got a Logistic Regression as the best model since it’s giving us good result and other metrics are also satisfactory with AUC , ROC curve too.</a:t>
            </a:r>
          </a:p>
          <a:p>
            <a:pPr marL="64008" lvl="0" indent="0">
              <a:buNone/>
            </a:pPr>
            <a:endParaRPr lang="en-US" sz="2400" dirty="0"/>
          </a:p>
          <a:p>
            <a:pPr lvl="0"/>
            <a:r>
              <a:rPr lang="en-IN" sz="2400" dirty="0"/>
              <a:t>Using Logistic Regression as our final algorithm we have predicted the values for test dataset and it’s also working well and is able to differentiate/predict negative comments and non-negative (good) comments.</a:t>
            </a:r>
            <a:endParaRPr lang="en-US" sz="2400" dirty="0"/>
          </a:p>
          <a:p>
            <a:endParaRPr lang="en-US" sz="2400" dirty="0"/>
          </a:p>
        </p:txBody>
      </p:sp>
    </p:spTree>
    <p:extLst>
      <p:ext uri="{BB962C8B-B14F-4D97-AF65-F5344CB8AC3E}">
        <p14:creationId xmlns:p14="http://schemas.microsoft.com/office/powerpoint/2010/main" val="3101925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PROBLEM STATEMENT</a:t>
            </a:r>
          </a:p>
        </p:txBody>
      </p:sp>
      <p:sp>
        <p:nvSpPr>
          <p:cNvPr id="3" name="Content Placeholder 2"/>
          <p:cNvSpPr>
            <a:spLocks noGrp="1"/>
          </p:cNvSpPr>
          <p:nvPr>
            <p:ph idx="1"/>
          </p:nvPr>
        </p:nvSpPr>
        <p:spPr/>
        <p:txBody>
          <a:bodyPr>
            <a:normAutofit/>
          </a:bodyPr>
          <a:lstStyle/>
          <a:p>
            <a:r>
              <a:rPr lang="en-IN" sz="2000" dirty="0"/>
              <a:t>Our goal is to build a prototype of online hate and abuse comment classifier which can used to classify hate and offensive comments so that it can be controlled and restricted from spreading hatred and cyber bullying. </a:t>
            </a:r>
            <a:endParaRPr lang="en-US" sz="2000" dirty="0"/>
          </a:p>
          <a:p>
            <a:endParaRPr lang="en-US" sz="2000" dirty="0"/>
          </a:p>
        </p:txBody>
      </p:sp>
    </p:spTree>
    <p:extLst>
      <p:ext uri="{BB962C8B-B14F-4D97-AF65-F5344CB8AC3E}">
        <p14:creationId xmlns:p14="http://schemas.microsoft.com/office/powerpoint/2010/main" val="2164143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a:t>ANALYTICAL PROBLEM FRAMING</a:t>
            </a:r>
            <a:br>
              <a:rPr lang="en-US" b="1" dirty="0"/>
            </a:br>
            <a:endParaRPr lang="en-US" b="1" dirty="0"/>
          </a:p>
        </p:txBody>
      </p:sp>
      <p:sp>
        <p:nvSpPr>
          <p:cNvPr id="3" name="Content Placeholder 2"/>
          <p:cNvSpPr>
            <a:spLocks noGrp="1"/>
          </p:cNvSpPr>
          <p:nvPr>
            <p:ph idx="1"/>
          </p:nvPr>
        </p:nvSpPr>
        <p:spPr>
          <a:xfrm>
            <a:off x="228600" y="1143000"/>
            <a:ext cx="8763000" cy="5638800"/>
          </a:xfrm>
        </p:spPr>
        <p:txBody>
          <a:bodyPr>
            <a:normAutofit/>
          </a:bodyPr>
          <a:lstStyle/>
          <a:p>
            <a:pPr lvl="0"/>
            <a:r>
              <a:rPr lang="en-US" dirty="0"/>
              <a:t>With continuous increase in available data, there is a pressing need to organize it and modern classification problems often involve the prediction of multiple labels simultaneously associated with a single instance. Known as Multi-Label Classification, it is one such task which is omnipresent in many real world problems. In this project also, we have multi-label classification problem.</a:t>
            </a:r>
          </a:p>
          <a:p>
            <a:pPr marL="64008" lvl="0" indent="0">
              <a:buNone/>
            </a:pPr>
            <a:endParaRPr lang="en-US" dirty="0"/>
          </a:p>
          <a:p>
            <a:pPr lvl="0"/>
            <a:r>
              <a:rPr lang="en-US" dirty="0"/>
              <a:t>We have used </a:t>
            </a:r>
            <a:r>
              <a:rPr lang="en-US" dirty="0" err="1"/>
              <a:t>Tf-Idf</a:t>
            </a:r>
            <a:r>
              <a:rPr lang="en-US" dirty="0"/>
              <a:t> </a:t>
            </a:r>
            <a:r>
              <a:rPr lang="en-US" dirty="0" err="1"/>
              <a:t>Vectorizer</a:t>
            </a:r>
            <a:r>
              <a:rPr lang="en-US" dirty="0"/>
              <a:t> to </a:t>
            </a:r>
            <a:r>
              <a:rPr lang="en-US" dirty="0" err="1"/>
              <a:t>vectorize</a:t>
            </a:r>
            <a:r>
              <a:rPr lang="en-US" dirty="0"/>
              <a:t> the words in our dataset. TF-IDF is an abbreviation for Term Frequency Inverse Document Frequency. </a:t>
            </a:r>
          </a:p>
          <a:p>
            <a:pPr marL="64008" lvl="0" indent="0">
              <a:buNone/>
            </a:pPr>
            <a:endParaRPr lang="en-US" dirty="0"/>
          </a:p>
          <a:p>
            <a:pPr lvl="0"/>
            <a:r>
              <a:rPr lang="en-US" dirty="0"/>
              <a:t>This is very common algorithm to transform text into a meaningful representation of numbers which is used to fit machine algorithm for prediction.  It is very important for tuning performance on NLP projects. </a:t>
            </a:r>
          </a:p>
          <a:p>
            <a:endParaRPr lang="en-US" dirty="0"/>
          </a:p>
        </p:txBody>
      </p:sp>
    </p:spTree>
    <p:extLst>
      <p:ext uri="{BB962C8B-B14F-4D97-AF65-F5344CB8AC3E}">
        <p14:creationId xmlns:p14="http://schemas.microsoft.com/office/powerpoint/2010/main" val="1343638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a:effectLst/>
              </a:rPr>
              <a:t>DATA SOURCES </a:t>
            </a:r>
            <a:br>
              <a:rPr lang="en-US" dirty="0">
                <a:effectLst/>
              </a:rPr>
            </a:br>
            <a:endParaRPr lang="en-US" dirty="0"/>
          </a:p>
        </p:txBody>
      </p:sp>
      <p:sp>
        <p:nvSpPr>
          <p:cNvPr id="3" name="Content Placeholder 2"/>
          <p:cNvSpPr>
            <a:spLocks noGrp="1"/>
          </p:cNvSpPr>
          <p:nvPr>
            <p:ph idx="1"/>
          </p:nvPr>
        </p:nvSpPr>
        <p:spPr>
          <a:xfrm>
            <a:off x="228600" y="1143000"/>
            <a:ext cx="8686800" cy="5562600"/>
          </a:xfrm>
        </p:spPr>
        <p:txBody>
          <a:bodyPr>
            <a:normAutofit fontScale="70000" lnSpcReduction="20000"/>
          </a:bodyPr>
          <a:lstStyle/>
          <a:p>
            <a:pPr lvl="0"/>
            <a:r>
              <a:rPr lang="en-IN" dirty="0"/>
              <a:t>The data set contains the training set, which has approximately 1,59,000 samples and the test set which contains nearly 1,53,000 samples. All the data samples contain 8 fields which includes ‘Id’, ‘Comments’, ‘Malignant’, ‘Highly malignant’, ‘Rude’, ‘Threat’, ‘Abuse’ and ‘Loathe’. </a:t>
            </a:r>
          </a:p>
          <a:p>
            <a:pPr marL="64008" lvl="0" indent="0">
              <a:buNone/>
            </a:pPr>
            <a:endParaRPr lang="en-US" dirty="0"/>
          </a:p>
          <a:p>
            <a:pPr lvl="0"/>
            <a:r>
              <a:rPr lang="en-IN" dirty="0"/>
              <a:t>The label can be either 0 or 1, where 0 denotes a NO while 1 denotes a YES. There are various comments which have multiple labels. The first attribute is a unique ID associated with each comment.  </a:t>
            </a:r>
            <a:r>
              <a:rPr lang="en-IN" b="1" dirty="0"/>
              <a:t> </a:t>
            </a:r>
          </a:p>
          <a:p>
            <a:pPr marL="64008" lvl="0" indent="0">
              <a:buNone/>
            </a:pPr>
            <a:endParaRPr lang="en-US" dirty="0"/>
          </a:p>
          <a:p>
            <a:r>
              <a:rPr lang="en-IN" dirty="0"/>
              <a:t>The data set includes:</a:t>
            </a:r>
            <a:endParaRPr lang="en-US" dirty="0"/>
          </a:p>
          <a:p>
            <a:pPr lvl="0"/>
            <a:r>
              <a:rPr lang="en-IN" b="1" dirty="0"/>
              <a:t>Malignant: </a:t>
            </a:r>
            <a:r>
              <a:rPr lang="en-IN" dirty="0"/>
              <a:t>It is the Label column, which includes values 0 and 1, denoting if the comment is malignant or not. </a:t>
            </a:r>
            <a:endParaRPr lang="en-US" dirty="0"/>
          </a:p>
          <a:p>
            <a:pPr lvl="0"/>
            <a:r>
              <a:rPr lang="en-IN" b="1" dirty="0"/>
              <a:t>Highly Malignant:</a:t>
            </a:r>
            <a:r>
              <a:rPr lang="en-IN" dirty="0"/>
              <a:t> It denotes comments that are highly malignant and hurtful. </a:t>
            </a:r>
            <a:endParaRPr lang="en-US" dirty="0"/>
          </a:p>
          <a:p>
            <a:pPr lvl="0"/>
            <a:r>
              <a:rPr lang="en-IN" b="1" dirty="0"/>
              <a:t>Rude: </a:t>
            </a:r>
            <a:r>
              <a:rPr lang="en-IN" dirty="0"/>
              <a:t>It denotes comments that are very rude and offensive.</a:t>
            </a:r>
            <a:endParaRPr lang="en-US" dirty="0"/>
          </a:p>
          <a:p>
            <a:pPr lvl="0"/>
            <a:r>
              <a:rPr lang="en-IN" b="1" dirty="0"/>
              <a:t>Threat:</a:t>
            </a:r>
            <a:r>
              <a:rPr lang="en-IN" dirty="0"/>
              <a:t> It contains indication of the comments that are giving any threat to someone. 	</a:t>
            </a:r>
            <a:endParaRPr lang="en-US" dirty="0"/>
          </a:p>
          <a:p>
            <a:pPr lvl="0"/>
            <a:r>
              <a:rPr lang="en-IN" b="1" dirty="0"/>
              <a:t>Abuse:</a:t>
            </a:r>
            <a:r>
              <a:rPr lang="en-IN" dirty="0"/>
              <a:t> It is for comments that are abusive in nature. </a:t>
            </a:r>
            <a:endParaRPr lang="en-US" dirty="0"/>
          </a:p>
          <a:p>
            <a:pPr lvl="0"/>
            <a:r>
              <a:rPr lang="en-IN" b="1" dirty="0"/>
              <a:t>Loathe:</a:t>
            </a:r>
            <a:r>
              <a:rPr lang="en-IN" dirty="0"/>
              <a:t> It describes the comments which are hateful and loathing in nature.  </a:t>
            </a:r>
            <a:endParaRPr lang="en-US" dirty="0"/>
          </a:p>
          <a:p>
            <a:pPr lvl="0"/>
            <a:r>
              <a:rPr lang="en-IN" b="1" dirty="0"/>
              <a:t>ID: </a:t>
            </a:r>
            <a:r>
              <a:rPr lang="en-IN" dirty="0"/>
              <a:t>It includes unique Ids associated with each comment text given. </a:t>
            </a:r>
            <a:r>
              <a:rPr lang="en-IN" b="1" dirty="0"/>
              <a:t> </a:t>
            </a:r>
            <a:r>
              <a:rPr lang="en-IN" dirty="0"/>
              <a:t> </a:t>
            </a:r>
            <a:endParaRPr lang="en-US" dirty="0"/>
          </a:p>
          <a:p>
            <a:pPr lvl="0"/>
            <a:r>
              <a:rPr lang="en-IN" b="1" dirty="0"/>
              <a:t>Comment text: </a:t>
            </a:r>
            <a:r>
              <a:rPr lang="en-IN" dirty="0"/>
              <a:t>This column contains the comments extracted from various social media platforms. </a:t>
            </a:r>
            <a:endParaRPr lang="en-US" dirty="0"/>
          </a:p>
          <a:p>
            <a:endParaRPr lang="en-US" dirty="0"/>
          </a:p>
        </p:txBody>
      </p:sp>
    </p:spTree>
    <p:extLst>
      <p:ext uri="{BB962C8B-B14F-4D97-AF65-F5344CB8AC3E}">
        <p14:creationId xmlns:p14="http://schemas.microsoft.com/office/powerpoint/2010/main" val="2448881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400800"/>
          </a:xfrm>
        </p:spPr>
        <p:txBody>
          <a:bodyPr/>
          <a:lstStyle/>
          <a:p>
            <a:r>
              <a:rPr lang="en-IN" dirty="0"/>
              <a:t>The sample data for the reference is as shown below: </a:t>
            </a:r>
            <a:endParaRPr lang="en-US" dirty="0"/>
          </a:p>
          <a:p>
            <a:pPr marL="64008" indent="0">
              <a:buNone/>
            </a:pP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71600"/>
            <a:ext cx="7173326" cy="5315692"/>
          </a:xfrm>
          <a:prstGeom prst="rect">
            <a:avLst/>
          </a:prstGeom>
        </p:spPr>
      </p:pic>
    </p:spTree>
    <p:extLst>
      <p:ext uri="{BB962C8B-B14F-4D97-AF65-F5344CB8AC3E}">
        <p14:creationId xmlns:p14="http://schemas.microsoft.com/office/powerpoint/2010/main" val="2227579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534400" cy="6400800"/>
          </a:xfrm>
        </p:spPr>
        <p:txBody>
          <a:bodyPr>
            <a:normAutofit/>
          </a:bodyPr>
          <a:lstStyle/>
          <a:p>
            <a:pPr lvl="0"/>
            <a:r>
              <a:rPr lang="en-IN" sz="2400" dirty="0"/>
              <a:t>Then we further checked more about data using info, shapes using .shape, columns using .columns(),null values using .</a:t>
            </a:r>
            <a:r>
              <a:rPr lang="en-IN" sz="2400" dirty="0" err="1"/>
              <a:t>isnull</a:t>
            </a:r>
            <a:r>
              <a:rPr lang="en-IN" sz="2400" dirty="0"/>
              <a:t>. .sum().sum(), and further visualize it through </a:t>
            </a:r>
            <a:r>
              <a:rPr lang="en-IN" sz="2400" dirty="0" err="1"/>
              <a:t>heatmap</a:t>
            </a:r>
            <a:r>
              <a:rPr lang="en-IN" sz="2400" dirty="0"/>
              <a:t> as follows:  </a:t>
            </a:r>
          </a:p>
          <a:p>
            <a:pPr marL="64008" lvl="0" indent="0">
              <a:buNone/>
            </a:pPr>
            <a:endParaRPr lang="en-US" sz="2400" dirty="0"/>
          </a:p>
        </p:txBody>
      </p:sp>
      <p:pic>
        <p:nvPicPr>
          <p:cNvPr id="4" name="Picture 3"/>
          <p:cNvPicPr/>
          <p:nvPr/>
        </p:nvPicPr>
        <p:blipFill rotWithShape="1">
          <a:blip r:embed="rId2" cstate="print">
            <a:extLst>
              <a:ext uri="{28A0092B-C50C-407E-A947-70E740481C1C}">
                <a14:useLocalDpi xmlns:a14="http://schemas.microsoft.com/office/drawing/2010/main" val="0"/>
              </a:ext>
            </a:extLst>
          </a:blip>
          <a:srcRect l="18940" t="24691" r="31214" b="15124"/>
          <a:stretch/>
        </p:blipFill>
        <p:spPr bwMode="auto">
          <a:xfrm>
            <a:off x="533400" y="2286000"/>
            <a:ext cx="3810000" cy="3200400"/>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cstate="print">
            <a:extLst>
              <a:ext uri="{28A0092B-C50C-407E-A947-70E740481C1C}">
                <a14:useLocalDpi xmlns:a14="http://schemas.microsoft.com/office/drawing/2010/main" val="0"/>
              </a:ext>
            </a:extLst>
          </a:blip>
          <a:srcRect l="18111" t="25926" r="43840" b="6790"/>
          <a:stretch/>
        </p:blipFill>
        <p:spPr bwMode="auto">
          <a:xfrm>
            <a:off x="4876800" y="2743200"/>
            <a:ext cx="3962400" cy="362902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52020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768"/>
            <a:ext cx="8229600" cy="1399032"/>
          </a:xfrm>
        </p:spPr>
        <p:txBody>
          <a:bodyPr>
            <a:normAutofit/>
          </a:bodyPr>
          <a:lstStyle/>
          <a:p>
            <a:pPr algn="ctr"/>
            <a:r>
              <a:rPr lang="en-US" sz="3200" b="1" dirty="0"/>
              <a:t>EXPLORATORY DATA ANALYSIS(EDA)</a:t>
            </a:r>
          </a:p>
        </p:txBody>
      </p:sp>
      <p:pic>
        <p:nvPicPr>
          <p:cNvPr id="4" name="Content Placeholder 3"/>
          <p:cNvPicPr>
            <a:picLocks noGrp="1"/>
          </p:cNvPicPr>
          <p:nvPr>
            <p:ph idx="1"/>
          </p:nvPr>
        </p:nvPicPr>
        <p:blipFill rotWithShape="1">
          <a:blip r:embed="rId2" cstate="print">
            <a:extLst>
              <a:ext uri="{28A0092B-C50C-407E-A947-70E740481C1C}">
                <a14:useLocalDpi xmlns:a14="http://schemas.microsoft.com/office/drawing/2010/main" val="0"/>
              </a:ext>
            </a:extLst>
          </a:blip>
          <a:srcRect l="17113" t="23765" r="30881" b="8642"/>
          <a:stretch/>
        </p:blipFill>
        <p:spPr bwMode="auto">
          <a:xfrm>
            <a:off x="228601" y="1447800"/>
            <a:ext cx="4800600" cy="2743200"/>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cstate="print">
            <a:extLst>
              <a:ext uri="{28A0092B-C50C-407E-A947-70E740481C1C}">
                <a14:useLocalDpi xmlns:a14="http://schemas.microsoft.com/office/drawing/2010/main" val="0"/>
              </a:ext>
            </a:extLst>
          </a:blip>
          <a:srcRect l="17612" t="23457" r="42013" b="9259"/>
          <a:stretch/>
        </p:blipFill>
        <p:spPr bwMode="auto">
          <a:xfrm>
            <a:off x="5689325" y="1471294"/>
            <a:ext cx="3073675" cy="2719706"/>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4" cstate="print">
            <a:extLst>
              <a:ext uri="{28A0092B-C50C-407E-A947-70E740481C1C}">
                <a14:useLocalDpi xmlns:a14="http://schemas.microsoft.com/office/drawing/2010/main" val="0"/>
              </a:ext>
            </a:extLst>
          </a:blip>
          <a:srcRect l="21693" t="23451" r="39690" b="16327"/>
          <a:stretch/>
        </p:blipFill>
        <p:spPr bwMode="auto">
          <a:xfrm>
            <a:off x="5689325" y="4191000"/>
            <a:ext cx="3073675" cy="2139950"/>
          </a:xfrm>
          <a:prstGeom prst="rect">
            <a:avLst/>
          </a:prstGeom>
          <a:ln>
            <a:noFill/>
          </a:ln>
          <a:extLst>
            <a:ext uri="{53640926-AAD7-44D8-BBD7-CCE9431645EC}">
              <a14:shadowObscured xmlns:a14="http://schemas.microsoft.com/office/drawing/2010/main"/>
            </a:ext>
          </a:extLst>
        </p:spPr>
      </p:pic>
      <p:pic>
        <p:nvPicPr>
          <p:cNvPr id="8" name="Content Placeholder 3"/>
          <p:cNvPicPr>
            <a:picLocks/>
          </p:cNvPicPr>
          <p:nvPr/>
        </p:nvPicPr>
        <p:blipFill rotWithShape="1">
          <a:blip r:embed="rId5" cstate="print">
            <a:extLst>
              <a:ext uri="{28A0092B-C50C-407E-A947-70E740481C1C}">
                <a14:useLocalDpi xmlns:a14="http://schemas.microsoft.com/office/drawing/2010/main" val="0"/>
              </a:ext>
            </a:extLst>
          </a:blip>
          <a:srcRect l="21504" t="27373" r="40752" b="12570"/>
          <a:stretch/>
        </p:blipFill>
        <p:spPr bwMode="auto">
          <a:xfrm>
            <a:off x="1981200" y="4346574"/>
            <a:ext cx="3124200" cy="22828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7019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rotWithShape="1">
          <a:blip r:embed="rId2">
            <a:extLst>
              <a:ext uri="{28A0092B-C50C-407E-A947-70E740481C1C}">
                <a14:useLocalDpi xmlns:a14="http://schemas.microsoft.com/office/drawing/2010/main" val="0"/>
              </a:ext>
            </a:extLst>
          </a:blip>
          <a:srcRect l="18346" t="30168" r="29023" b="29608"/>
          <a:stretch/>
        </p:blipFill>
        <p:spPr bwMode="auto">
          <a:xfrm>
            <a:off x="304800" y="228601"/>
            <a:ext cx="5257800" cy="2438400"/>
          </a:xfrm>
          <a:prstGeom prst="rect">
            <a:avLst/>
          </a:prstGeom>
          <a:ln>
            <a:noFill/>
          </a:ln>
          <a:extLst>
            <a:ext uri="{53640926-AAD7-44D8-BBD7-CCE9431645EC}">
              <a14:shadowObscured xmlns:a14="http://schemas.microsoft.com/office/drawing/2010/main"/>
            </a:ext>
          </a:extLst>
        </p:spPr>
      </p:pic>
      <p:pic>
        <p:nvPicPr>
          <p:cNvPr id="7" name="Picture 6"/>
          <p:cNvPicPr/>
          <p:nvPr/>
        </p:nvPicPr>
        <p:blipFill rotWithShape="1">
          <a:blip r:embed="rId3">
            <a:extLst>
              <a:ext uri="{28A0092B-C50C-407E-A947-70E740481C1C}">
                <a14:useLocalDpi xmlns:a14="http://schemas.microsoft.com/office/drawing/2010/main" val="0"/>
              </a:ext>
            </a:extLst>
          </a:blip>
          <a:srcRect l="17279" t="37654" r="19251" b="44136"/>
          <a:stretch/>
        </p:blipFill>
        <p:spPr bwMode="auto">
          <a:xfrm>
            <a:off x="2667000" y="2743200"/>
            <a:ext cx="6241473" cy="1371600"/>
          </a:xfrm>
          <a:prstGeom prst="rect">
            <a:avLst/>
          </a:prstGeom>
          <a:ln>
            <a:noFill/>
          </a:ln>
          <a:extLst>
            <a:ext uri="{53640926-AAD7-44D8-BBD7-CCE9431645EC}">
              <a14:shadowObscured xmlns:a14="http://schemas.microsoft.com/office/drawing/2010/main"/>
            </a:ext>
          </a:extLst>
        </p:spPr>
      </p:pic>
      <p:pic>
        <p:nvPicPr>
          <p:cNvPr id="8" name="Picture 7"/>
          <p:cNvPicPr/>
          <p:nvPr/>
        </p:nvPicPr>
        <p:blipFill rotWithShape="1">
          <a:blip r:embed="rId4">
            <a:extLst>
              <a:ext uri="{28A0092B-C50C-407E-A947-70E740481C1C}">
                <a14:useLocalDpi xmlns:a14="http://schemas.microsoft.com/office/drawing/2010/main" val="0"/>
              </a:ext>
            </a:extLst>
          </a:blip>
          <a:srcRect l="18111" t="21914" r="17255" b="8510"/>
          <a:stretch/>
        </p:blipFill>
        <p:spPr bwMode="auto">
          <a:xfrm>
            <a:off x="685800" y="4191000"/>
            <a:ext cx="5029200" cy="2438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67248868"/>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141</TotalTime>
  <Words>954</Words>
  <Application>Microsoft Office PowerPoint</Application>
  <PresentationFormat>On-screen Show (4:3)</PresentationFormat>
  <Paragraphs>71</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Corbel</vt:lpstr>
      <vt:lpstr>Depth</vt:lpstr>
      <vt:lpstr>MALIGNANT  COMMENTS   CLASSIFICATION  PROJECT   </vt:lpstr>
      <vt:lpstr>INTRODUCTION</vt:lpstr>
      <vt:lpstr>PROBLEM STATEMENT</vt:lpstr>
      <vt:lpstr>ANALYTICAL PROBLEM FRAMING </vt:lpstr>
      <vt:lpstr>DATA SOURCES  </vt:lpstr>
      <vt:lpstr>PowerPoint Presentation</vt:lpstr>
      <vt:lpstr>PowerPoint Presentation</vt:lpstr>
      <vt:lpstr>EXPLORATORY DATA ANALYSIS(EDA)</vt:lpstr>
      <vt:lpstr>PowerPoint Presentation</vt:lpstr>
      <vt:lpstr>PowerPoint Presentation</vt:lpstr>
      <vt:lpstr>PowerPoint Presentation</vt:lpstr>
      <vt:lpstr>PowerPoint Presentation</vt:lpstr>
      <vt:lpstr>PowerPoint Presentation</vt:lpstr>
      <vt:lpstr>PowerPoint Presentation</vt:lpstr>
      <vt:lpstr>PREPARING DATA FOR MODELLING </vt:lpstr>
      <vt:lpstr>MODEL BUILDING</vt:lpstr>
      <vt:lpstr>PowerPoint Presentation</vt:lpstr>
      <vt:lpstr>PowerPoint Presentation</vt:lpstr>
      <vt:lpstr>PowerPoint Presentation</vt:lpstr>
      <vt:lpstr>PREDICTING TEST DATASET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CLASSIFICATION PROJECT</dc:title>
  <dc:creator>HP</dc:creator>
  <cp:lastModifiedBy>Homakiran Narrala</cp:lastModifiedBy>
  <cp:revision>12</cp:revision>
  <dcterms:created xsi:type="dcterms:W3CDTF">2021-05-22T11:16:35Z</dcterms:created>
  <dcterms:modified xsi:type="dcterms:W3CDTF">2021-05-22T17:59:07Z</dcterms:modified>
</cp:coreProperties>
</file>