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2" r:id="rId7"/>
    <p:sldId id="263" r:id="rId8"/>
    <p:sldId id="264" r:id="rId9"/>
    <p:sldId id="265" r:id="rId10"/>
    <p:sldId id="260"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0A27CC64-A8EA-42E8-8F6B-FE5A8F9344E2}" type="datetimeFigureOut">
              <a:rPr lang="en-US" smtClean="0"/>
              <a:t>5/22/2021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406890E3-BDE3-4CC1-B55B-8744857A91D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890E3-BDE3-4CC1-B55B-8744857A91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890E3-BDE3-4CC1-B55B-8744857A91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406890E3-BDE3-4CC1-B55B-8744857A91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A27CC64-A8EA-42E8-8F6B-FE5A8F9344E2}" type="datetimeFigureOut">
              <a:rPr lang="en-US" smtClean="0"/>
              <a:t>5/22/2021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406890E3-BDE3-4CC1-B55B-8744857A91DD}"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406890E3-BDE3-4CC1-B55B-8744857A91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0A27CC64-A8EA-42E8-8F6B-FE5A8F9344E2}" type="datetimeFigureOut">
              <a:rPr lang="en-US" smtClean="0"/>
              <a:t>5/22/2021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406890E3-BDE3-4CC1-B55B-8744857A91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27CC64-A8EA-42E8-8F6B-FE5A8F9344E2}" type="datetimeFigureOut">
              <a:rPr lang="en-US" smtClean="0"/>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890E3-BDE3-4CC1-B55B-8744857A91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A27CC64-A8EA-42E8-8F6B-FE5A8F9344E2}" type="datetimeFigureOut">
              <a:rPr lang="en-US" smtClean="0"/>
              <a:t>5/22/2021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406890E3-BDE3-4CC1-B55B-8744857A91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406890E3-BDE3-4CC1-B55B-8744857A91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0A27CC64-A8EA-42E8-8F6B-FE5A8F9344E2}" type="datetimeFigureOut">
              <a:rPr lang="en-US" smtClean="0"/>
              <a:t>5/22/2021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406890E3-BDE3-4CC1-B55B-8744857A91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A27CC64-A8EA-42E8-8F6B-FE5A8F9344E2}" type="datetimeFigureOut">
              <a:rPr lang="en-US" smtClean="0"/>
              <a:t>5/22/2021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406890E3-BDE3-4CC1-B55B-8744857A91D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7581" y="3132290"/>
            <a:ext cx="7564419" cy="1973110"/>
          </a:xfrm>
        </p:spPr>
        <p:txBody>
          <a:bodyPr>
            <a:normAutofit fontScale="90000"/>
          </a:bodyPr>
          <a:lstStyle/>
          <a:p>
            <a:r>
              <a:rPr lang="en-IN" sz="4400" b="1" dirty="0">
                <a:effectLst/>
              </a:rPr>
              <a:t>MALIGNANT COMMENTS CLASSIFICATION PROJECT</a:t>
            </a:r>
            <a:r>
              <a:rPr lang="en-US" sz="4400" b="1" dirty="0">
                <a:effectLst/>
              </a:rPr>
              <a:t/>
            </a:r>
            <a:br>
              <a:rPr lang="en-US" sz="4400" b="1" dirty="0">
                <a:effectLst/>
              </a:rPr>
            </a:br>
            <a:endParaRPr lang="en-US" sz="4400" b="1" dirty="0"/>
          </a:p>
        </p:txBody>
      </p:sp>
      <p:sp>
        <p:nvSpPr>
          <p:cNvPr id="3" name="Subtitle 2"/>
          <p:cNvSpPr>
            <a:spLocks noGrp="1"/>
          </p:cNvSpPr>
          <p:nvPr>
            <p:ph type="subTitle" idx="1"/>
          </p:nvPr>
        </p:nvSpPr>
        <p:spPr>
          <a:xfrm>
            <a:off x="914400" y="4953000"/>
            <a:ext cx="8077200" cy="1219200"/>
          </a:xfrm>
        </p:spPr>
        <p:txBody>
          <a:bodyPr/>
          <a:lstStyle/>
          <a:p>
            <a:pPr algn="ctr"/>
            <a:r>
              <a:rPr lang="en-US" b="1" dirty="0" smtClean="0"/>
              <a:t>Submitted by: ASHWATHY A ARAVIND</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33400"/>
            <a:ext cx="4191000" cy="2819400"/>
          </a:xfrm>
          <a:prstGeom prst="rect">
            <a:avLst/>
          </a:prstGeom>
          <a:noFill/>
          <a:ln>
            <a:noFill/>
          </a:ln>
        </p:spPr>
      </p:pic>
    </p:spTree>
    <p:extLst>
      <p:ext uri="{BB962C8B-B14F-4D97-AF65-F5344CB8AC3E}">
        <p14:creationId xmlns:p14="http://schemas.microsoft.com/office/powerpoint/2010/main" val="2302060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r>
              <a:rPr lang="en-US" sz="2400" dirty="0" smtClean="0"/>
              <a:t>Adding a new column ‘label</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u="sng" dirty="0" smtClean="0"/>
              <a:t>Data Pre-Processing:</a:t>
            </a:r>
          </a:p>
          <a:p>
            <a:pPr lvl="0"/>
            <a:r>
              <a:rPr lang="en-IN" sz="2400" dirty="0" smtClean="0"/>
              <a:t>We have used a </a:t>
            </a:r>
            <a:r>
              <a:rPr lang="en-IN" sz="2400" dirty="0"/>
              <a:t>function to filter using POS tagging. Also, all the pre-processing steps needed to clean the data</a:t>
            </a:r>
            <a:r>
              <a:rPr lang="en-IN" sz="2400" dirty="0" smtClean="0"/>
              <a:t>.</a:t>
            </a:r>
          </a:p>
          <a:p>
            <a:pPr marL="64008" lvl="0" indent="0">
              <a:buNone/>
            </a:pPr>
            <a:endParaRPr lang="en-US" sz="2400" dirty="0"/>
          </a:p>
          <a:p>
            <a:endParaRPr lang="en-US" sz="2400" dirty="0"/>
          </a:p>
        </p:txBody>
      </p:sp>
      <p:pic>
        <p:nvPicPr>
          <p:cNvPr id="5" name="Picture 4" descr="Untitled19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18485" t="37757" r="19546" b="9894"/>
          <a:stretch/>
        </p:blipFill>
        <p:spPr>
          <a:xfrm>
            <a:off x="685800" y="762000"/>
            <a:ext cx="5666509" cy="2576946"/>
          </a:xfrm>
          <a:prstGeom prst="rect">
            <a:avLst/>
          </a:prstGeom>
        </p:spPr>
      </p:pic>
      <p:pic>
        <p:nvPicPr>
          <p:cNvPr id="7" name="Picture 6" descr="Untitled19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16819" t="36631" r="36515" b="40290"/>
          <a:stretch/>
        </p:blipFill>
        <p:spPr>
          <a:xfrm>
            <a:off x="762000" y="5410200"/>
            <a:ext cx="5151862" cy="1371600"/>
          </a:xfrm>
          <a:prstGeom prst="rect">
            <a:avLst/>
          </a:prstGeom>
        </p:spPr>
      </p:pic>
    </p:spTree>
    <p:extLst>
      <p:ext uri="{BB962C8B-B14F-4D97-AF65-F5344CB8AC3E}">
        <p14:creationId xmlns:p14="http://schemas.microsoft.com/office/powerpoint/2010/main" val="486658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19 - Jupyter Notebook - Google Chrome"/>
          <p:cNvPicPr>
            <a:picLocks noGrp="1" noChangeAspect="1"/>
          </p:cNvPicPr>
          <p:nvPr>
            <p:ph idx="1"/>
          </p:nvPr>
        </p:nvPicPr>
        <p:blipFill rotWithShape="1">
          <a:blip r:embed="rId2">
            <a:extLst>
              <a:ext uri="{28A0092B-C50C-407E-A947-70E740481C1C}">
                <a14:useLocalDpi xmlns:a14="http://schemas.microsoft.com/office/drawing/2010/main" val="0"/>
              </a:ext>
            </a:extLst>
          </a:blip>
          <a:srcRect l="20335" t="22893" r="19538"/>
          <a:stretch/>
        </p:blipFill>
        <p:spPr>
          <a:xfrm>
            <a:off x="328355" y="228600"/>
            <a:ext cx="6072445" cy="4192287"/>
          </a:xfrm>
        </p:spPr>
      </p:pic>
      <p:sp>
        <p:nvSpPr>
          <p:cNvPr id="5" name="Rectangle 4"/>
          <p:cNvSpPr/>
          <p:nvPr/>
        </p:nvSpPr>
        <p:spPr>
          <a:xfrm>
            <a:off x="297873" y="4572000"/>
            <a:ext cx="8610600" cy="923330"/>
          </a:xfrm>
          <a:prstGeom prst="rect">
            <a:avLst/>
          </a:prstGeom>
        </p:spPr>
        <p:txBody>
          <a:bodyPr wrap="square">
            <a:spAutoFit/>
          </a:bodyPr>
          <a:lstStyle/>
          <a:p>
            <a:pPr lvl="0"/>
            <a:r>
              <a:rPr lang="en-IN" dirty="0"/>
              <a:t>After performing all the above steps and also adding a new feature to check new comment length after cleaning, our dataset would look as follows:</a:t>
            </a:r>
            <a:endParaRPr lang="en-US" dirty="0"/>
          </a:p>
        </p:txBody>
      </p:sp>
      <p:pic>
        <p:nvPicPr>
          <p:cNvPr id="6" name="Picture 5" descr="Untitled19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20303" t="24811" r="22576" b="61680"/>
          <a:stretch/>
        </p:blipFill>
        <p:spPr>
          <a:xfrm>
            <a:off x="228600" y="5583382"/>
            <a:ext cx="8814090" cy="1122218"/>
          </a:xfrm>
          <a:prstGeom prst="rect">
            <a:avLst/>
          </a:prstGeom>
        </p:spPr>
      </p:pic>
    </p:spTree>
    <p:extLst>
      <p:ext uri="{BB962C8B-B14F-4D97-AF65-F5344CB8AC3E}">
        <p14:creationId xmlns:p14="http://schemas.microsoft.com/office/powerpoint/2010/main" val="997361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226208"/>
          </a:xfrm>
        </p:spPr>
        <p:txBody>
          <a:bodyPr/>
          <a:lstStyle/>
          <a:p>
            <a:endParaRPr lang="en-US" dirty="0" smtClean="0"/>
          </a:p>
          <a:p>
            <a:r>
              <a:rPr lang="en-US" dirty="0" smtClean="0"/>
              <a:t>Dataset after Pre-Processing:</a:t>
            </a:r>
          </a:p>
          <a:p>
            <a:pPr marL="64008" indent="0">
              <a:buNone/>
            </a:pPr>
            <a:endParaRPr lang="en-US" dirty="0"/>
          </a:p>
        </p:txBody>
      </p:sp>
      <p:pic>
        <p:nvPicPr>
          <p:cNvPr id="4" name="Picture 3" descr="Untitled19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20000" t="22559" r="18788" b="11302"/>
          <a:stretch/>
        </p:blipFill>
        <p:spPr>
          <a:xfrm>
            <a:off x="483081" y="1600200"/>
            <a:ext cx="7335952" cy="4267200"/>
          </a:xfrm>
          <a:prstGeom prst="rect">
            <a:avLst/>
          </a:prstGeom>
        </p:spPr>
      </p:pic>
    </p:spTree>
    <p:extLst>
      <p:ext uri="{BB962C8B-B14F-4D97-AF65-F5344CB8AC3E}">
        <p14:creationId xmlns:p14="http://schemas.microsoft.com/office/powerpoint/2010/main" val="1707342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lstStyle/>
          <a:p>
            <a:pPr lvl="0"/>
            <a:r>
              <a:rPr lang="en-IN" dirty="0"/>
              <a:t>We have also observed most frequent words in positive and negative comments through word-cloud</a:t>
            </a:r>
            <a:r>
              <a:rPr lang="en-IN" dirty="0" smtClean="0"/>
              <a:t>:</a:t>
            </a:r>
          </a:p>
          <a:p>
            <a:pPr marL="64008" lvl="0" indent="0">
              <a:buNone/>
            </a:pP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9108" t="26235" r="22075" b="16357"/>
          <a:stretch/>
        </p:blipFill>
        <p:spPr bwMode="auto">
          <a:xfrm>
            <a:off x="391737" y="1828800"/>
            <a:ext cx="4477444" cy="2590801"/>
          </a:xfrm>
          <a:prstGeom prst="rect">
            <a:avLst/>
          </a:prstGeom>
          <a:ln>
            <a:noFill/>
          </a:ln>
          <a:extLst>
            <a:ext uri="{53640926-AAD7-44D8-BBD7-CCE9431645EC}">
              <a14:shadowObscured xmlns:a14="http://schemas.microsoft.com/office/drawing/2010/main"/>
            </a:ext>
          </a:extLst>
        </p:spPr>
      </p:pic>
      <p:pic>
        <p:nvPicPr>
          <p:cNvPr id="6" name="Picture 5" descr="Untitled19 - Jupyter Notebook - Google Chrome"/>
          <p:cNvPicPr>
            <a:picLocks noChangeAspect="1"/>
          </p:cNvPicPr>
          <p:nvPr/>
        </p:nvPicPr>
        <p:blipFill rotWithShape="1">
          <a:blip r:embed="rId3">
            <a:extLst>
              <a:ext uri="{28A0092B-C50C-407E-A947-70E740481C1C}">
                <a14:useLocalDpi xmlns:a14="http://schemas.microsoft.com/office/drawing/2010/main" val="0"/>
              </a:ext>
            </a:extLst>
          </a:blip>
          <a:srcRect l="21060" t="39727" r="22576" b="6235"/>
          <a:stretch/>
        </p:blipFill>
        <p:spPr>
          <a:xfrm>
            <a:off x="4572000" y="4454460"/>
            <a:ext cx="4495800" cy="2320413"/>
          </a:xfrm>
          <a:prstGeom prst="rect">
            <a:avLst/>
          </a:prstGeom>
        </p:spPr>
      </p:pic>
    </p:spTree>
    <p:extLst>
      <p:ext uri="{BB962C8B-B14F-4D97-AF65-F5344CB8AC3E}">
        <p14:creationId xmlns:p14="http://schemas.microsoft.com/office/powerpoint/2010/main" val="2692632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 y="228600"/>
            <a:ext cx="8915400" cy="6505575"/>
          </a:xfrm>
        </p:spPr>
        <p:txBody>
          <a:bodyPr/>
          <a:lstStyle/>
          <a:p>
            <a:pPr lvl="0"/>
            <a:r>
              <a:rPr lang="en-IN" dirty="0"/>
              <a:t>W</a:t>
            </a:r>
            <a:r>
              <a:rPr lang="en-IN" dirty="0" smtClean="0"/>
              <a:t>e </a:t>
            </a:r>
            <a:r>
              <a:rPr lang="en-IN" dirty="0"/>
              <a:t>have checked distribution of comment length before and after cleaning</a:t>
            </a:r>
            <a:r>
              <a:rPr lang="en-IN" dirty="0" smtClean="0"/>
              <a:t>.</a:t>
            </a:r>
          </a:p>
          <a:p>
            <a:pPr marL="64008" lvl="0" indent="0">
              <a:buNone/>
            </a:pPr>
            <a:endParaRPr lang="en-IN" dirty="0" smtClean="0"/>
          </a:p>
          <a:p>
            <a:pPr marL="64008" lvl="0" indent="0">
              <a:buNone/>
            </a:pPr>
            <a:r>
              <a:rPr lang="en-US" dirty="0" smtClean="0"/>
              <a:t> Before cleaning</a:t>
            </a:r>
          </a:p>
          <a:p>
            <a:pPr marL="64008" lvl="0" indent="0">
              <a:buNone/>
            </a:pPr>
            <a:endParaRPr lang="en-US" dirty="0"/>
          </a:p>
          <a:p>
            <a:pPr marL="64008" lvl="0" indent="0">
              <a:buNone/>
            </a:pPr>
            <a:endParaRPr lang="en-US" dirty="0" smtClean="0"/>
          </a:p>
          <a:p>
            <a:pPr marL="64008" lvl="0" indent="0">
              <a:buNone/>
            </a:pPr>
            <a:endParaRPr lang="en-US" dirty="0"/>
          </a:p>
          <a:p>
            <a:pPr marL="64008" lvl="0" indent="0">
              <a:buNone/>
            </a:pPr>
            <a:endParaRPr lang="en-US" dirty="0" smtClean="0"/>
          </a:p>
          <a:p>
            <a:pPr marL="64008" lvl="0" indent="0">
              <a:buNone/>
            </a:pPr>
            <a:endParaRPr lang="en-US" dirty="0"/>
          </a:p>
          <a:p>
            <a:pPr marL="64008" lvl="0" indent="0">
              <a:buNone/>
            </a:pPr>
            <a:r>
              <a:rPr lang="en-US" dirty="0" smtClean="0"/>
              <a:t>                                               After cleaning</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7778" t="21606" r="18253" b="1850"/>
          <a:stretch/>
        </p:blipFill>
        <p:spPr bwMode="auto">
          <a:xfrm>
            <a:off x="4648200" y="1485900"/>
            <a:ext cx="3962400" cy="255270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extLst>
              <a:ext uri="{28A0092B-C50C-407E-A947-70E740481C1C}">
                <a14:useLocalDpi xmlns:a14="http://schemas.microsoft.com/office/drawing/2010/main" val="0"/>
              </a:ext>
            </a:extLst>
          </a:blip>
          <a:srcRect l="17612" t="21605" r="17921"/>
          <a:stretch/>
        </p:blipFill>
        <p:spPr bwMode="auto">
          <a:xfrm>
            <a:off x="228600" y="4038600"/>
            <a:ext cx="4117340" cy="2695575"/>
          </a:xfrm>
          <a:prstGeom prst="rect">
            <a:avLst/>
          </a:prstGeom>
          <a:ln>
            <a:noFill/>
          </a:ln>
          <a:extLst>
            <a:ext uri="{53640926-AAD7-44D8-BBD7-CCE9431645EC}">
              <a14:shadowObscured xmlns:a14="http://schemas.microsoft.com/office/drawing/2010/main"/>
            </a:ext>
          </a:extLst>
        </p:spPr>
      </p:pic>
      <p:cxnSp>
        <p:nvCxnSpPr>
          <p:cNvPr id="8" name="Elbow Connector 7"/>
          <p:cNvCxnSpPr/>
          <p:nvPr/>
        </p:nvCxnSpPr>
        <p:spPr>
          <a:xfrm>
            <a:off x="3429000" y="2057400"/>
            <a:ext cx="6858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4495802" y="5365603"/>
            <a:ext cx="602672" cy="577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295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effectLst/>
              </a:rPr>
              <a:t>PREPARING DATA FOR MODELLING</a:t>
            </a:r>
            <a:r>
              <a:rPr lang="en-US" sz="3600" dirty="0" smtClean="0">
                <a:effectLst/>
              </a:rPr>
              <a:t/>
            </a:r>
            <a:br>
              <a:rPr lang="en-US" sz="3600" dirty="0" smtClean="0">
                <a:effectLst/>
              </a:rPr>
            </a:br>
            <a:endParaRPr lang="en-US" sz="3600" dirty="0"/>
          </a:p>
        </p:txBody>
      </p:sp>
      <p:sp>
        <p:nvSpPr>
          <p:cNvPr id="3" name="Content Placeholder 2"/>
          <p:cNvSpPr>
            <a:spLocks noGrp="1"/>
          </p:cNvSpPr>
          <p:nvPr>
            <p:ph idx="1"/>
          </p:nvPr>
        </p:nvSpPr>
        <p:spPr>
          <a:xfrm>
            <a:off x="304800" y="1295400"/>
            <a:ext cx="8382000" cy="5159408"/>
          </a:xfrm>
        </p:spPr>
        <p:txBody>
          <a:bodyPr/>
          <a:lstStyle/>
          <a:p>
            <a:pPr lvl="0"/>
            <a:r>
              <a:rPr lang="en-IN" dirty="0"/>
              <a:t>We are using TF-IDF </a:t>
            </a:r>
            <a:r>
              <a:rPr lang="en-IN" dirty="0" err="1"/>
              <a:t>vectorizer</a:t>
            </a:r>
            <a:r>
              <a:rPr lang="en-IN" dirty="0"/>
              <a:t> for </a:t>
            </a:r>
            <a:r>
              <a:rPr lang="en-IN" dirty="0" err="1"/>
              <a:t>vectorizing</a:t>
            </a:r>
            <a:r>
              <a:rPr lang="en-IN" dirty="0"/>
              <a:t> the words.</a:t>
            </a:r>
            <a:endParaRPr lang="en-US" dirty="0"/>
          </a:p>
          <a:p>
            <a:pPr marL="64008" indent="0">
              <a:buNone/>
            </a:pPr>
            <a:endParaRPr lang="en-US" dirty="0"/>
          </a:p>
        </p:txBody>
      </p:sp>
      <p:pic>
        <p:nvPicPr>
          <p:cNvPr id="4" name="Picture 3" descr="Untitled19 - Jupyter Notebook - Google Chrome"/>
          <p:cNvPicPr>
            <a:picLocks noChangeAspect="1"/>
          </p:cNvPicPr>
          <p:nvPr/>
        </p:nvPicPr>
        <p:blipFill rotWithShape="1">
          <a:blip r:embed="rId2">
            <a:extLst>
              <a:ext uri="{28A0092B-C50C-407E-A947-70E740481C1C}">
                <a14:useLocalDpi xmlns:a14="http://schemas.microsoft.com/office/drawing/2010/main" val="0"/>
              </a:ext>
            </a:extLst>
          </a:blip>
          <a:srcRect l="20151" t="38602" r="22727" b="30699"/>
          <a:stretch/>
        </p:blipFill>
        <p:spPr>
          <a:xfrm>
            <a:off x="533400" y="2514600"/>
            <a:ext cx="7637624" cy="2209800"/>
          </a:xfrm>
          <a:prstGeom prst="rect">
            <a:avLst/>
          </a:prstGeom>
        </p:spPr>
      </p:pic>
    </p:spTree>
    <p:extLst>
      <p:ext uri="{BB962C8B-B14F-4D97-AF65-F5344CB8AC3E}">
        <p14:creationId xmlns:p14="http://schemas.microsoft.com/office/powerpoint/2010/main" val="2875194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MODEL BUILDING</a:t>
            </a:r>
            <a:endParaRPr lang="en-US"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7446" t="26543" r="17090" b="1852"/>
          <a:stretch/>
        </p:blipFill>
        <p:spPr bwMode="auto">
          <a:xfrm>
            <a:off x="381000" y="1600200"/>
            <a:ext cx="8077200" cy="44782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290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lstStyle/>
          <a:p>
            <a:pPr lvl="0"/>
            <a:r>
              <a:rPr lang="en-IN" dirty="0"/>
              <a:t>F</a:t>
            </a:r>
            <a:r>
              <a:rPr lang="en-IN" dirty="0" smtClean="0"/>
              <a:t>ollowing </a:t>
            </a:r>
            <a:r>
              <a:rPr lang="en-IN" dirty="0"/>
              <a:t>results </a:t>
            </a:r>
            <a:r>
              <a:rPr lang="en-IN" dirty="0" smtClean="0"/>
              <a:t>are obtained after </a:t>
            </a:r>
            <a:r>
              <a:rPr lang="en-IN" dirty="0"/>
              <a:t>training the model on various algorithms</a:t>
            </a:r>
            <a:r>
              <a:rPr lang="en-IN" dirty="0" smtClean="0"/>
              <a:t>:</a:t>
            </a:r>
          </a:p>
          <a:p>
            <a:pPr marL="64008" lvl="0" indent="0">
              <a:buNone/>
            </a:pP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6948" t="24382" r="17755" b="15432"/>
          <a:stretch/>
        </p:blipFill>
        <p:spPr bwMode="auto">
          <a:xfrm>
            <a:off x="228600" y="1219200"/>
            <a:ext cx="4800600" cy="25908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7446" t="26543" r="17921" b="9876"/>
          <a:stretch/>
        </p:blipFill>
        <p:spPr bwMode="auto">
          <a:xfrm>
            <a:off x="3352800" y="3962400"/>
            <a:ext cx="5410200" cy="2819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7235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7280" t="22531" r="18087" b="16975"/>
          <a:stretch/>
        </p:blipFill>
        <p:spPr bwMode="auto">
          <a:xfrm>
            <a:off x="152400" y="152401"/>
            <a:ext cx="6096000" cy="32766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6781" t="22531" r="17422" b="2160"/>
          <a:stretch/>
        </p:blipFill>
        <p:spPr bwMode="auto">
          <a:xfrm>
            <a:off x="3352800" y="3581400"/>
            <a:ext cx="5257800" cy="3143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02069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pPr lvl="0"/>
            <a:r>
              <a:rPr lang="en-IN" dirty="0"/>
              <a:t>Out of all the algorithms, Logistic Regression was giving best score. Also, its cross validation score was also satisfactory. Its ROC_AUC curve is as shown:</a:t>
            </a:r>
            <a:endParaRPr lang="en-US" dirty="0"/>
          </a:p>
          <a:p>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l="17281" t="31790" r="17256" b="32716"/>
          <a:stretch/>
        </p:blipFill>
        <p:spPr bwMode="auto">
          <a:xfrm>
            <a:off x="762000" y="2133600"/>
            <a:ext cx="5410200" cy="2362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7114" t="30247" r="17256" b="23149"/>
          <a:stretch/>
        </p:blipFill>
        <p:spPr bwMode="auto">
          <a:xfrm>
            <a:off x="1295400" y="4572000"/>
            <a:ext cx="4267200" cy="2209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7919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512511" cy="1143000"/>
          </a:xfrm>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228600" y="1295400"/>
            <a:ext cx="8610600" cy="5410200"/>
          </a:xfrm>
        </p:spPr>
        <p:txBody>
          <a:bodyPr>
            <a:normAutofit fontScale="55000" lnSpcReduction="20000"/>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r>
              <a:rPr lang="en-IN" dirty="0" smtClean="0"/>
              <a:t>.</a:t>
            </a:r>
          </a:p>
          <a:p>
            <a:pPr marL="64008" indent="0">
              <a:buNone/>
            </a:pPr>
            <a:endParaRPr lang="en-US" dirty="0"/>
          </a:p>
          <a:p>
            <a:r>
              <a:rPr lang="en-IN" dirty="0"/>
              <a:t>Online hate, described as abusive language, aggression, </a:t>
            </a:r>
            <a:r>
              <a:rPr lang="en-IN" dirty="0" err="1"/>
              <a:t>cyberbullying</a:t>
            </a:r>
            <a:r>
              <a:rPr lang="en-IN" dirty="0"/>
              <a:t>, hatefulness and many others has been identified as a major threat on online social media platforms. Social media platforms are the most prominent grounds for such toxic behaviour.   </a:t>
            </a:r>
            <a:endParaRPr lang="en-IN" dirty="0" smtClean="0"/>
          </a:p>
          <a:p>
            <a:pPr marL="64008" indent="0">
              <a:buNone/>
            </a:pPr>
            <a:endParaRPr lang="en-US" dirty="0"/>
          </a:p>
          <a:p>
            <a:r>
              <a:rPr lang="en-IN" dirty="0"/>
              <a:t>There has been a remarkable increase in the cases of </a:t>
            </a:r>
            <a:r>
              <a:rPr lang="en-IN" dirty="0" err="1"/>
              <a:t>cyberbullying</a:t>
            </a:r>
            <a:r>
              <a:rPr lang="en-IN" dirty="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dirty="0" smtClean="0"/>
          </a:p>
          <a:p>
            <a:pPr marL="64008" indent="0">
              <a:buNone/>
            </a:pPr>
            <a:endParaRPr lang="en-US" dirty="0"/>
          </a:p>
          <a:p>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t>unoffensive</a:t>
            </a:r>
            <a:r>
              <a:rPr lang="en-IN" dirty="0"/>
              <a:t>, but “u are an idiot” is clearly offensive.</a:t>
            </a:r>
            <a:endParaRPr lang="en-US" dirty="0"/>
          </a:p>
          <a:p>
            <a:endParaRPr lang="en-US" dirty="0"/>
          </a:p>
        </p:txBody>
      </p:sp>
    </p:spTree>
    <p:extLst>
      <p:ext uri="{BB962C8B-B14F-4D97-AF65-F5344CB8AC3E}">
        <p14:creationId xmlns:p14="http://schemas.microsoft.com/office/powerpoint/2010/main" val="2174457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399032"/>
          </a:xfrm>
        </p:spPr>
        <p:txBody>
          <a:bodyPr/>
          <a:lstStyle/>
          <a:p>
            <a:pPr algn="ctr"/>
            <a:r>
              <a:rPr lang="en-US" b="1" dirty="0" smtClean="0"/>
              <a:t>PREDICTING TEST DATASET</a:t>
            </a:r>
            <a:endParaRPr lang="en-US"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6615" t="32717" r="16425" b="-1"/>
          <a:stretch/>
        </p:blipFill>
        <p:spPr bwMode="auto">
          <a:xfrm>
            <a:off x="457200" y="1295400"/>
            <a:ext cx="7924800" cy="40386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extLst>
              <a:ext uri="{28A0092B-C50C-407E-A947-70E740481C1C}">
                <a14:useLocalDpi xmlns:a14="http://schemas.microsoft.com/office/drawing/2010/main" val="0"/>
              </a:ext>
            </a:extLst>
          </a:blip>
          <a:srcRect l="18608" t="58950" r="41349" b="14815"/>
          <a:stretch/>
        </p:blipFill>
        <p:spPr bwMode="auto">
          <a:xfrm>
            <a:off x="533400" y="5486399"/>
            <a:ext cx="4114800" cy="1216169"/>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4876800" y="5410200"/>
            <a:ext cx="3962400" cy="923330"/>
          </a:xfrm>
          <a:prstGeom prst="rect">
            <a:avLst/>
          </a:prstGeom>
          <a:noFill/>
        </p:spPr>
        <p:txBody>
          <a:bodyPr wrap="square" rtlCol="0">
            <a:spAutoFit/>
          </a:bodyPr>
          <a:lstStyle/>
          <a:p>
            <a:r>
              <a:rPr lang="en-US" b="1" dirty="0" smtClean="0"/>
              <a:t>Most of the predicted labels were Non-Negative Comments.</a:t>
            </a:r>
          </a:p>
          <a:p>
            <a:r>
              <a:rPr lang="en-US" b="1" dirty="0" smtClean="0"/>
              <a:t>Only few were Negative.</a:t>
            </a:r>
            <a:endParaRPr lang="en-US" b="1" dirty="0"/>
          </a:p>
        </p:txBody>
      </p:sp>
    </p:spTree>
    <p:extLst>
      <p:ext uri="{BB962C8B-B14F-4D97-AF65-F5344CB8AC3E}">
        <p14:creationId xmlns:p14="http://schemas.microsoft.com/office/powerpoint/2010/main" val="4143785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5" name="Content Placeholder 4"/>
          <p:cNvSpPr>
            <a:spLocks noGrp="1"/>
          </p:cNvSpPr>
          <p:nvPr>
            <p:ph idx="1"/>
          </p:nvPr>
        </p:nvSpPr>
        <p:spPr/>
        <p:txBody>
          <a:bodyPr>
            <a:normAutofit/>
          </a:bodyPr>
          <a:lstStyle/>
          <a:p>
            <a:pPr lvl="0"/>
            <a:r>
              <a:rPr lang="en-IN" sz="2400" dirty="0"/>
              <a:t>We have got Logistic Regression as best model since it’s giving us good result and other metrics are also satisfactory. </a:t>
            </a:r>
            <a:endParaRPr lang="en-IN" sz="2400" dirty="0" smtClean="0"/>
          </a:p>
          <a:p>
            <a:pPr marL="64008" lvl="0" indent="0">
              <a:buNone/>
            </a:pPr>
            <a:endParaRPr lang="en-US" sz="2400" dirty="0"/>
          </a:p>
          <a:p>
            <a:pPr lvl="0"/>
            <a:r>
              <a:rPr lang="en-IN" sz="2400" dirty="0"/>
              <a:t>Using Logistic Regression as our final algorithm we have predicted the values for test dataset and it’s also working well and is able to differentiate/predict negative comments and non-negative (good) comments.</a:t>
            </a:r>
            <a:endParaRPr lang="en-US" sz="2400" dirty="0"/>
          </a:p>
          <a:p>
            <a:endParaRPr lang="en-US" sz="2400" dirty="0"/>
          </a:p>
        </p:txBody>
      </p:sp>
    </p:spTree>
    <p:extLst>
      <p:ext uri="{BB962C8B-B14F-4D97-AF65-F5344CB8AC3E}">
        <p14:creationId xmlns:p14="http://schemas.microsoft.com/office/powerpoint/2010/main" val="3101925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PROBLEM STATEMENT</a:t>
            </a:r>
            <a:endParaRPr lang="en-US" b="1" dirty="0"/>
          </a:p>
        </p:txBody>
      </p:sp>
      <p:sp>
        <p:nvSpPr>
          <p:cNvPr id="3" name="Content Placeholder 2"/>
          <p:cNvSpPr>
            <a:spLocks noGrp="1"/>
          </p:cNvSpPr>
          <p:nvPr>
            <p:ph idx="1"/>
          </p:nvPr>
        </p:nvSpPr>
        <p:spPr/>
        <p:txBody>
          <a:bodyPr>
            <a:normAutofit/>
          </a:bodyPr>
          <a:lstStyle/>
          <a:p>
            <a:r>
              <a:rPr lang="en-IN" sz="2000" dirty="0"/>
              <a:t>Our goal is to build a prototype of online hate and abuse comment classifier which can used to classify hate and offensive comments so that it can be controlled and restricted from spreading hatred and </a:t>
            </a:r>
            <a:r>
              <a:rPr lang="en-IN" sz="2000" dirty="0" smtClean="0"/>
              <a:t>cyber bullying</a:t>
            </a:r>
            <a:r>
              <a:rPr lang="en-IN" sz="2000" dirty="0"/>
              <a:t>. </a:t>
            </a:r>
            <a:endParaRPr lang="en-US" sz="2000" dirty="0"/>
          </a:p>
          <a:p>
            <a:endParaRPr lang="en-US" sz="2000" dirty="0"/>
          </a:p>
        </p:txBody>
      </p:sp>
    </p:spTree>
    <p:extLst>
      <p:ext uri="{BB962C8B-B14F-4D97-AF65-F5344CB8AC3E}">
        <p14:creationId xmlns:p14="http://schemas.microsoft.com/office/powerpoint/2010/main" val="2164143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ANALYTICAL PROBLEM FRAMING</a:t>
            </a:r>
            <a:r>
              <a:rPr lang="en-US" b="1" dirty="0" smtClean="0"/>
              <a:t/>
            </a:r>
            <a:br>
              <a:rPr lang="en-US" b="1" dirty="0" smtClean="0"/>
            </a:br>
            <a:endParaRPr lang="en-US" b="1" dirty="0"/>
          </a:p>
        </p:txBody>
      </p:sp>
      <p:sp>
        <p:nvSpPr>
          <p:cNvPr id="3" name="Content Placeholder 2"/>
          <p:cNvSpPr>
            <a:spLocks noGrp="1"/>
          </p:cNvSpPr>
          <p:nvPr>
            <p:ph idx="1"/>
          </p:nvPr>
        </p:nvSpPr>
        <p:spPr>
          <a:xfrm>
            <a:off x="228600" y="1143000"/>
            <a:ext cx="8763000" cy="5638800"/>
          </a:xfrm>
        </p:spPr>
        <p:txBody>
          <a:bodyPr>
            <a:normAutofit fontScale="77500" lnSpcReduction="20000"/>
          </a:bodyPr>
          <a:lstStyle/>
          <a:p>
            <a:pPr lvl="0"/>
            <a:r>
              <a:rPr lang="en-US" dirty="0"/>
              <a:t>With continuous increase in available data, there is a pressing need to organize it and modern classification problems often involve the prediction of multiple labels simultaneously associated with a single instance. Known as Multi-Label Classification, it is one such task which is omnipresent in many real world problems. In this project also, we have multi-label classification problem</a:t>
            </a:r>
            <a:r>
              <a:rPr lang="en-US" dirty="0" smtClean="0"/>
              <a:t>.</a:t>
            </a:r>
          </a:p>
          <a:p>
            <a:pPr marL="64008" lvl="0" indent="0">
              <a:buNone/>
            </a:pPr>
            <a:endParaRPr lang="en-US" dirty="0"/>
          </a:p>
          <a:p>
            <a:pPr lvl="0"/>
            <a:r>
              <a:rPr lang="en-US" dirty="0"/>
              <a:t>We have used </a:t>
            </a:r>
            <a:r>
              <a:rPr lang="en-US" dirty="0" err="1"/>
              <a:t>Tf-Idf</a:t>
            </a:r>
            <a:r>
              <a:rPr lang="en-US" dirty="0"/>
              <a:t> </a:t>
            </a:r>
            <a:r>
              <a:rPr lang="en-US" dirty="0" err="1"/>
              <a:t>Vectorizer</a:t>
            </a:r>
            <a:r>
              <a:rPr lang="en-US" dirty="0"/>
              <a:t> to </a:t>
            </a:r>
            <a:r>
              <a:rPr lang="en-US" dirty="0" err="1"/>
              <a:t>vectorize</a:t>
            </a:r>
            <a:r>
              <a:rPr lang="en-US" dirty="0"/>
              <a:t> the words in our dataset. TF-IDF is an abbreviation for Term Frequency Inverse Document Frequency. </a:t>
            </a:r>
            <a:endParaRPr lang="en-US" dirty="0" smtClean="0"/>
          </a:p>
          <a:p>
            <a:pPr marL="64008" lvl="0" indent="0">
              <a:buNone/>
            </a:pPr>
            <a:endParaRPr lang="en-US" dirty="0" smtClean="0"/>
          </a:p>
          <a:p>
            <a:pPr lvl="0"/>
            <a:r>
              <a:rPr lang="en-US" dirty="0" smtClean="0"/>
              <a:t>This </a:t>
            </a:r>
            <a:r>
              <a:rPr lang="en-US" dirty="0"/>
              <a:t>is very common algorithm to transform text into a meaningful representation of numbers which is used to fit machine algorithm for prediction.  It is very important for tuning performance on NLP projects. </a:t>
            </a:r>
          </a:p>
          <a:p>
            <a:endParaRPr lang="en-US" dirty="0"/>
          </a:p>
        </p:txBody>
      </p:sp>
    </p:spTree>
    <p:extLst>
      <p:ext uri="{BB962C8B-B14F-4D97-AF65-F5344CB8AC3E}">
        <p14:creationId xmlns:p14="http://schemas.microsoft.com/office/powerpoint/2010/main" val="1343638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effectLst/>
              </a:rPr>
              <a:t>DATA SOURCES </a:t>
            </a:r>
            <a:r>
              <a:rPr lang="en-US" dirty="0" smtClean="0">
                <a:effectLst/>
              </a:rPr>
              <a:t/>
            </a:r>
            <a:br>
              <a:rPr lang="en-US" dirty="0" smtClean="0">
                <a:effectLst/>
              </a:rPr>
            </a:br>
            <a:endParaRPr lang="en-US" dirty="0"/>
          </a:p>
        </p:txBody>
      </p:sp>
      <p:sp>
        <p:nvSpPr>
          <p:cNvPr id="3" name="Content Placeholder 2"/>
          <p:cNvSpPr>
            <a:spLocks noGrp="1"/>
          </p:cNvSpPr>
          <p:nvPr>
            <p:ph idx="1"/>
          </p:nvPr>
        </p:nvSpPr>
        <p:spPr>
          <a:xfrm>
            <a:off x="228600" y="1143000"/>
            <a:ext cx="8686800" cy="5562600"/>
          </a:xfrm>
        </p:spPr>
        <p:txBody>
          <a:bodyPr>
            <a:normAutofit fontScale="55000" lnSpcReduction="20000"/>
          </a:bodyPr>
          <a:lstStyle/>
          <a:p>
            <a:pPr lvl="0"/>
            <a:r>
              <a:rPr lang="en-IN" dirty="0"/>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dirty="0" smtClean="0"/>
          </a:p>
          <a:p>
            <a:pPr marL="64008" lvl="0" indent="0">
              <a:buNone/>
            </a:pPr>
            <a:endParaRPr lang="en-US" dirty="0"/>
          </a:p>
          <a:p>
            <a:pPr lvl="0"/>
            <a:r>
              <a:rPr lang="en-IN" dirty="0"/>
              <a:t>The label can be either 0 or 1, where 0 denotes a NO while 1 denotes a YES. There are various comments which have multiple labels. The first attribute is a unique ID associated with each comment.  </a:t>
            </a:r>
            <a:r>
              <a:rPr lang="en-IN" b="1" dirty="0"/>
              <a:t> </a:t>
            </a:r>
            <a:endParaRPr lang="en-IN" b="1" dirty="0" smtClean="0"/>
          </a:p>
          <a:p>
            <a:pPr marL="64008" lvl="0" indent="0">
              <a:buNone/>
            </a:pPr>
            <a:endParaRPr lang="en-US" dirty="0"/>
          </a:p>
          <a:p>
            <a:r>
              <a:rPr lang="en-IN" dirty="0"/>
              <a:t>The data set includes</a:t>
            </a:r>
            <a:r>
              <a:rPr lang="en-IN" dirty="0" smtClean="0"/>
              <a:t>:</a:t>
            </a:r>
            <a:endParaRPr lang="en-US" dirty="0"/>
          </a:p>
          <a:p>
            <a:pPr lvl="0"/>
            <a:r>
              <a:rPr lang="en-IN" b="1" dirty="0"/>
              <a:t>Malignant: </a:t>
            </a:r>
            <a:r>
              <a:rPr lang="en-IN" dirty="0"/>
              <a:t>It is the Label column, which includes values 0 and 1, denoting if the comment is malignant or not. </a:t>
            </a:r>
            <a:endParaRPr lang="en-US" dirty="0"/>
          </a:p>
          <a:p>
            <a:pPr lvl="0"/>
            <a:r>
              <a:rPr lang="en-IN" b="1" dirty="0"/>
              <a:t>Highly Malignant:</a:t>
            </a:r>
            <a:r>
              <a:rPr lang="en-IN" dirty="0"/>
              <a:t> It denotes comments that are highly malignant and hurtful. </a:t>
            </a:r>
            <a:endParaRPr lang="en-US" dirty="0"/>
          </a:p>
          <a:p>
            <a:pPr lvl="0"/>
            <a:r>
              <a:rPr lang="en-IN" b="1" dirty="0"/>
              <a:t>Rude: </a:t>
            </a:r>
            <a:r>
              <a:rPr lang="en-IN" dirty="0"/>
              <a:t>It denotes comments that are very rude and offensive.</a:t>
            </a:r>
            <a:endParaRPr lang="en-US" dirty="0"/>
          </a:p>
          <a:p>
            <a:pPr lvl="0"/>
            <a:r>
              <a:rPr lang="en-IN" b="1" dirty="0"/>
              <a:t>Threat:</a:t>
            </a:r>
            <a:r>
              <a:rPr lang="en-IN" dirty="0"/>
              <a:t> It contains indication of the comments that are giving any threat to someone. 	</a:t>
            </a:r>
            <a:endParaRPr lang="en-US" dirty="0"/>
          </a:p>
          <a:p>
            <a:pPr lvl="0"/>
            <a:r>
              <a:rPr lang="en-IN" b="1" dirty="0"/>
              <a:t>Abuse:</a:t>
            </a:r>
            <a:r>
              <a:rPr lang="en-IN" dirty="0"/>
              <a:t> It is for comments that are abusive in nature. </a:t>
            </a:r>
            <a:endParaRPr lang="en-US" dirty="0"/>
          </a:p>
          <a:p>
            <a:pPr lvl="0"/>
            <a:r>
              <a:rPr lang="en-IN" b="1" dirty="0"/>
              <a:t>Loathe:</a:t>
            </a:r>
            <a:r>
              <a:rPr lang="en-IN" dirty="0"/>
              <a:t> It describes the comments which are hateful and loathing in nature.  </a:t>
            </a:r>
            <a:endParaRPr lang="en-US" dirty="0"/>
          </a:p>
          <a:p>
            <a:pPr lvl="0"/>
            <a:r>
              <a:rPr lang="en-IN" b="1" dirty="0"/>
              <a:t>ID: </a:t>
            </a:r>
            <a:r>
              <a:rPr lang="en-IN" dirty="0"/>
              <a:t>It includes unique Ids associated with each comment text given. </a:t>
            </a:r>
            <a:r>
              <a:rPr lang="en-IN" b="1" dirty="0"/>
              <a:t> </a:t>
            </a:r>
            <a:r>
              <a:rPr lang="en-IN" dirty="0"/>
              <a:t> </a:t>
            </a:r>
            <a:endParaRPr lang="en-US" dirty="0"/>
          </a:p>
          <a:p>
            <a:pPr lvl="0"/>
            <a:r>
              <a:rPr lang="en-IN" b="1" dirty="0"/>
              <a:t>Comment text: </a:t>
            </a:r>
            <a:r>
              <a:rPr lang="en-IN" dirty="0"/>
              <a:t>This column contains the comments extracted from various social media platforms. </a:t>
            </a:r>
            <a:endParaRPr lang="en-US" dirty="0"/>
          </a:p>
          <a:p>
            <a:endParaRPr lang="en-US" dirty="0"/>
          </a:p>
        </p:txBody>
      </p:sp>
    </p:spTree>
    <p:extLst>
      <p:ext uri="{BB962C8B-B14F-4D97-AF65-F5344CB8AC3E}">
        <p14:creationId xmlns:p14="http://schemas.microsoft.com/office/powerpoint/2010/main" val="2448881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lstStyle/>
          <a:p>
            <a:r>
              <a:rPr lang="en-IN" dirty="0"/>
              <a:t>The sample data for the reference is as shown below: </a:t>
            </a:r>
            <a:endParaRPr lang="en-US" dirty="0"/>
          </a:p>
          <a:p>
            <a:pPr marL="64008"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600"/>
            <a:ext cx="7173326" cy="5315692"/>
          </a:xfrm>
          <a:prstGeom prst="rect">
            <a:avLst/>
          </a:prstGeom>
        </p:spPr>
      </p:pic>
    </p:spTree>
    <p:extLst>
      <p:ext uri="{BB962C8B-B14F-4D97-AF65-F5344CB8AC3E}">
        <p14:creationId xmlns:p14="http://schemas.microsoft.com/office/powerpoint/2010/main" val="2227579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534400" cy="6400800"/>
          </a:xfrm>
        </p:spPr>
        <p:txBody>
          <a:bodyPr>
            <a:normAutofit/>
          </a:bodyPr>
          <a:lstStyle/>
          <a:p>
            <a:pPr lvl="0"/>
            <a:r>
              <a:rPr lang="en-IN" sz="2400" dirty="0"/>
              <a:t>Then we further checked more about data using info, shapes using .shape, columns using .columns(),null values using .</a:t>
            </a:r>
            <a:r>
              <a:rPr lang="en-IN" sz="2400" dirty="0" err="1"/>
              <a:t>isnull</a:t>
            </a:r>
            <a:r>
              <a:rPr lang="en-IN" sz="2400" dirty="0"/>
              <a:t>. .sum().sum(), and further visualize it through </a:t>
            </a:r>
            <a:r>
              <a:rPr lang="en-IN" sz="2400" dirty="0" err="1"/>
              <a:t>heatmap</a:t>
            </a:r>
            <a:r>
              <a:rPr lang="en-IN" sz="2400" dirty="0"/>
              <a:t> as follows:  </a:t>
            </a:r>
            <a:endParaRPr lang="en-IN" sz="2400" dirty="0" smtClean="0"/>
          </a:p>
          <a:p>
            <a:pPr marL="64008" lvl="0" indent="0">
              <a:buNone/>
            </a:pPr>
            <a:endParaRPr lang="en-US" sz="2400" dirty="0"/>
          </a:p>
        </p:txBody>
      </p:sp>
      <p:pic>
        <p:nvPicPr>
          <p:cNvPr id="4" name="Picture 3"/>
          <p:cNvPicPr/>
          <p:nvPr/>
        </p:nvPicPr>
        <p:blipFill rotWithShape="1">
          <a:blip r:embed="rId2" cstate="print">
            <a:extLst>
              <a:ext uri="{28A0092B-C50C-407E-A947-70E740481C1C}">
                <a14:useLocalDpi xmlns:a14="http://schemas.microsoft.com/office/drawing/2010/main" val="0"/>
              </a:ext>
            </a:extLst>
          </a:blip>
          <a:srcRect l="18940" t="24691" r="31214" b="15124"/>
          <a:stretch/>
        </p:blipFill>
        <p:spPr bwMode="auto">
          <a:xfrm>
            <a:off x="533400" y="2286000"/>
            <a:ext cx="3810000" cy="32004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18111" t="25926" r="43840" b="6790"/>
          <a:stretch/>
        </p:blipFill>
        <p:spPr bwMode="auto">
          <a:xfrm>
            <a:off x="4876800" y="2743200"/>
            <a:ext cx="3962400" cy="36290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2020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
            <a:ext cx="8229600" cy="1399032"/>
          </a:xfrm>
        </p:spPr>
        <p:txBody>
          <a:bodyPr>
            <a:normAutofit/>
          </a:bodyPr>
          <a:lstStyle/>
          <a:p>
            <a:pPr algn="ctr"/>
            <a:r>
              <a:rPr lang="en-US" sz="3200" b="1" dirty="0" smtClean="0"/>
              <a:t>EXPLORATORY DATA ANALYSIS(EDA)</a:t>
            </a:r>
            <a:endParaRPr lang="en-US" sz="3200" b="1" dirty="0"/>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l="17113" t="23765" r="30881" b="8642"/>
          <a:stretch/>
        </p:blipFill>
        <p:spPr bwMode="auto">
          <a:xfrm>
            <a:off x="228601" y="1447800"/>
            <a:ext cx="4800600" cy="27432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17612" t="23457" r="42013" b="9259"/>
          <a:stretch/>
        </p:blipFill>
        <p:spPr bwMode="auto">
          <a:xfrm>
            <a:off x="5689325" y="1471294"/>
            <a:ext cx="3073675" cy="271970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cstate="print">
            <a:extLst>
              <a:ext uri="{28A0092B-C50C-407E-A947-70E740481C1C}">
                <a14:useLocalDpi xmlns:a14="http://schemas.microsoft.com/office/drawing/2010/main" val="0"/>
              </a:ext>
            </a:extLst>
          </a:blip>
          <a:srcRect l="21693" t="23451" r="39690" b="16327"/>
          <a:stretch/>
        </p:blipFill>
        <p:spPr bwMode="auto">
          <a:xfrm>
            <a:off x="5689325" y="4191000"/>
            <a:ext cx="3073675" cy="2139950"/>
          </a:xfrm>
          <a:prstGeom prst="rect">
            <a:avLst/>
          </a:prstGeom>
          <a:ln>
            <a:noFill/>
          </a:ln>
          <a:extLst>
            <a:ext uri="{53640926-AAD7-44D8-BBD7-CCE9431645EC}">
              <a14:shadowObscured xmlns:a14="http://schemas.microsoft.com/office/drawing/2010/main"/>
            </a:ext>
          </a:extLst>
        </p:spPr>
      </p:pic>
      <p:pic>
        <p:nvPicPr>
          <p:cNvPr id="8" name="Content Placeholder 3"/>
          <p:cNvPicPr>
            <a:picLocks/>
          </p:cNvPicPr>
          <p:nvPr/>
        </p:nvPicPr>
        <p:blipFill rotWithShape="1">
          <a:blip r:embed="rId5" cstate="print">
            <a:extLst>
              <a:ext uri="{28A0092B-C50C-407E-A947-70E740481C1C}">
                <a14:useLocalDpi xmlns:a14="http://schemas.microsoft.com/office/drawing/2010/main" val="0"/>
              </a:ext>
            </a:extLst>
          </a:blip>
          <a:srcRect l="21504" t="27373" r="40752" b="12570"/>
          <a:stretch/>
        </p:blipFill>
        <p:spPr bwMode="auto">
          <a:xfrm>
            <a:off x="1981200" y="4346574"/>
            <a:ext cx="3124200" cy="2282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019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p:nvPr/>
        </p:nvPicPr>
        <p:blipFill rotWithShape="1">
          <a:blip r:embed="rId2">
            <a:extLst>
              <a:ext uri="{28A0092B-C50C-407E-A947-70E740481C1C}">
                <a14:useLocalDpi xmlns:a14="http://schemas.microsoft.com/office/drawing/2010/main" val="0"/>
              </a:ext>
            </a:extLst>
          </a:blip>
          <a:srcRect l="18346" t="30168" r="29023" b="29608"/>
          <a:stretch/>
        </p:blipFill>
        <p:spPr bwMode="auto">
          <a:xfrm>
            <a:off x="304800" y="228601"/>
            <a:ext cx="5257800" cy="243840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17279" t="37654" r="19251" b="44136"/>
          <a:stretch/>
        </p:blipFill>
        <p:spPr bwMode="auto">
          <a:xfrm>
            <a:off x="311726" y="2743200"/>
            <a:ext cx="6241473" cy="1371600"/>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4">
            <a:extLst>
              <a:ext uri="{28A0092B-C50C-407E-A947-70E740481C1C}">
                <a14:useLocalDpi xmlns:a14="http://schemas.microsoft.com/office/drawing/2010/main" val="0"/>
              </a:ext>
            </a:extLst>
          </a:blip>
          <a:srcRect l="18111" t="21914" r="17255" b="8510"/>
          <a:stretch/>
        </p:blipFill>
        <p:spPr bwMode="auto">
          <a:xfrm>
            <a:off x="685800" y="4191000"/>
            <a:ext cx="5029200" cy="243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72488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128</TotalTime>
  <Words>863</Words>
  <Application>Microsoft Office PowerPoint</Application>
  <PresentationFormat>On-screen Show (4:3)</PresentationFormat>
  <Paragraphs>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Verve</vt:lpstr>
      <vt:lpstr>MALIGNANT COMMENTS CLASSIFICATION PROJECT </vt:lpstr>
      <vt:lpstr>INTRODUCTION</vt:lpstr>
      <vt:lpstr>PROBLEM STATEMENT</vt:lpstr>
      <vt:lpstr>ANALYTICAL PROBLEM FRAMING </vt:lpstr>
      <vt:lpstr>DATA SOURCES  </vt:lpstr>
      <vt:lpstr>PowerPoint Presentation</vt:lpstr>
      <vt:lpstr>PowerPoint Presentation</vt:lpstr>
      <vt:lpstr>EXPLORATORY DATA ANALYSIS(EDA)</vt:lpstr>
      <vt:lpstr>PowerPoint Presentation</vt:lpstr>
      <vt:lpstr>PowerPoint Presentation</vt:lpstr>
      <vt:lpstr>PowerPoint Presentation</vt:lpstr>
      <vt:lpstr>PowerPoint Presentation</vt:lpstr>
      <vt:lpstr>PowerPoint Presentation</vt:lpstr>
      <vt:lpstr>PowerPoint Presentation</vt:lpstr>
      <vt:lpstr>PREPARING DATA FOR MODELLING </vt:lpstr>
      <vt:lpstr>MODEL BUILDING</vt:lpstr>
      <vt:lpstr>PowerPoint Presentation</vt:lpstr>
      <vt:lpstr>PowerPoint Presentation</vt:lpstr>
      <vt:lpstr>PowerPoint Presentation</vt:lpstr>
      <vt:lpstr>PREDICTING TEST DATASET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 PROJECT</dc:title>
  <dc:creator>HP</dc:creator>
  <cp:lastModifiedBy>HP</cp:lastModifiedBy>
  <cp:revision>10</cp:revision>
  <dcterms:created xsi:type="dcterms:W3CDTF">2021-05-22T11:16:35Z</dcterms:created>
  <dcterms:modified xsi:type="dcterms:W3CDTF">2021-05-22T14:33:26Z</dcterms:modified>
</cp:coreProperties>
</file>