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2"/>
  </p:sldMasterIdLst>
  <p:notesMasterIdLst>
    <p:notesMasterId r:id="rId13"/>
  </p:notesMasterIdLst>
  <p:handoutMasterIdLst>
    <p:handoutMasterId r:id="rId14"/>
  </p:handoutMasterIdLst>
  <p:sldIdLst>
    <p:sldId id="257" r:id="rId3"/>
    <p:sldId id="256" r:id="rId4"/>
    <p:sldId id="258" r:id="rId5"/>
    <p:sldId id="266" r:id="rId6"/>
    <p:sldId id="265" r:id="rId7"/>
    <p:sldId id="263"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102" d="100"/>
          <a:sy n="102" d="100"/>
        </p:scale>
        <p:origin x="9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244578110841038E-2"/>
          <c:y val="4.1666666666666664E-2"/>
          <c:w val="0.96551084377831797"/>
          <c:h val="0.68190026101221091"/>
        </c:manualLayout>
      </c:layout>
      <c:barChart>
        <c:barDir val="col"/>
        <c:grouping val="clustered"/>
        <c:varyColors val="0"/>
        <c:ser>
          <c:idx val="0"/>
          <c:order val="0"/>
          <c:tx>
            <c:strRef>
              <c:f>Sheet1!$B$1</c:f>
              <c:strCache>
                <c:ptCount val="1"/>
                <c:pt idx="0">
                  <c:v>LR</c:v>
                </c:pt>
              </c:strCache>
            </c:strRef>
          </c:tx>
          <c:spPr>
            <a:solidFill>
              <a:schemeClr val="accent6">
                <a:lumMod val="50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AUC_ROC</c:v>
                </c:pt>
                <c:pt idx="1">
                  <c:v>Precision</c:v>
                </c:pt>
                <c:pt idx="2">
                  <c:v>Recall</c:v>
                </c:pt>
              </c:strCache>
            </c:strRef>
          </c:cat>
          <c:val>
            <c:numRef>
              <c:f>Sheet1!$B$2:$B$4</c:f>
              <c:numCache>
                <c:formatCode>General</c:formatCode>
                <c:ptCount val="3"/>
                <c:pt idx="0">
                  <c:v>75</c:v>
                </c:pt>
                <c:pt idx="1">
                  <c:v>85</c:v>
                </c:pt>
                <c:pt idx="2">
                  <c:v>75</c:v>
                </c:pt>
              </c:numCache>
            </c:numRef>
          </c:val>
          <c:extLst>
            <c:ext xmlns:c16="http://schemas.microsoft.com/office/drawing/2014/chart" uri="{C3380CC4-5D6E-409C-BE32-E72D297353CC}">
              <c16:uniqueId val="{00000000-F8B7-4EC0-B8D8-2DFDAE6FD835}"/>
            </c:ext>
          </c:extLst>
        </c:ser>
        <c:ser>
          <c:idx val="1"/>
          <c:order val="1"/>
          <c:tx>
            <c:strRef>
              <c:f>Sheet1!$C$1</c:f>
              <c:strCache>
                <c:ptCount val="1"/>
                <c:pt idx="0">
                  <c:v>KNN</c:v>
                </c:pt>
              </c:strCache>
            </c:strRef>
          </c:tx>
          <c:spPr>
            <a:solidFill>
              <a:srgbClr val="FF000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AUC_ROC</c:v>
                </c:pt>
                <c:pt idx="1">
                  <c:v>Precision</c:v>
                </c:pt>
                <c:pt idx="2">
                  <c:v>Recall</c:v>
                </c:pt>
              </c:strCache>
            </c:strRef>
          </c:cat>
          <c:val>
            <c:numRef>
              <c:f>Sheet1!$C$2:$C$4</c:f>
              <c:numCache>
                <c:formatCode>General</c:formatCode>
                <c:ptCount val="3"/>
                <c:pt idx="0">
                  <c:v>75</c:v>
                </c:pt>
                <c:pt idx="1">
                  <c:v>82</c:v>
                </c:pt>
                <c:pt idx="2">
                  <c:v>75</c:v>
                </c:pt>
              </c:numCache>
            </c:numRef>
          </c:val>
          <c:extLst>
            <c:ext xmlns:c16="http://schemas.microsoft.com/office/drawing/2014/chart" uri="{C3380CC4-5D6E-409C-BE32-E72D297353CC}">
              <c16:uniqueId val="{00000001-F8B7-4EC0-B8D8-2DFDAE6FD835}"/>
            </c:ext>
          </c:extLst>
        </c:ser>
        <c:ser>
          <c:idx val="2"/>
          <c:order val="2"/>
          <c:tx>
            <c:strRef>
              <c:f>Sheet1!$D$1</c:f>
              <c:strCache>
                <c:ptCount val="1"/>
                <c:pt idx="0">
                  <c:v>DT</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AUC_ROC</c:v>
                </c:pt>
                <c:pt idx="1">
                  <c:v>Precision</c:v>
                </c:pt>
                <c:pt idx="2">
                  <c:v>Recall</c:v>
                </c:pt>
              </c:strCache>
            </c:strRef>
          </c:cat>
          <c:val>
            <c:numRef>
              <c:f>Sheet1!$D$2:$D$4</c:f>
              <c:numCache>
                <c:formatCode>General</c:formatCode>
                <c:ptCount val="3"/>
                <c:pt idx="0">
                  <c:v>73</c:v>
                </c:pt>
                <c:pt idx="1">
                  <c:v>72</c:v>
                </c:pt>
                <c:pt idx="2">
                  <c:v>73</c:v>
                </c:pt>
              </c:numCache>
            </c:numRef>
          </c:val>
          <c:extLst>
            <c:ext xmlns:c16="http://schemas.microsoft.com/office/drawing/2014/chart" uri="{C3380CC4-5D6E-409C-BE32-E72D297353CC}">
              <c16:uniqueId val="{00000002-F8B7-4EC0-B8D8-2DFDAE6FD835}"/>
            </c:ext>
          </c:extLst>
        </c:ser>
        <c:ser>
          <c:idx val="3"/>
          <c:order val="3"/>
          <c:tx>
            <c:strRef>
              <c:f>Sheet1!$E$1</c:f>
              <c:strCache>
                <c:ptCount val="1"/>
                <c:pt idx="0">
                  <c:v>GBM</c:v>
                </c:pt>
              </c:strCache>
            </c:strRef>
          </c:tx>
          <c:spPr>
            <a:solidFill>
              <a:srgbClr val="7030A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AUC_ROC</c:v>
                </c:pt>
                <c:pt idx="1">
                  <c:v>Precision</c:v>
                </c:pt>
                <c:pt idx="2">
                  <c:v>Recall</c:v>
                </c:pt>
              </c:strCache>
            </c:strRef>
          </c:cat>
          <c:val>
            <c:numRef>
              <c:f>Sheet1!$E$2:$E$4</c:f>
              <c:numCache>
                <c:formatCode>General</c:formatCode>
                <c:ptCount val="3"/>
                <c:pt idx="0">
                  <c:v>77</c:v>
                </c:pt>
                <c:pt idx="1">
                  <c:v>86</c:v>
                </c:pt>
                <c:pt idx="2">
                  <c:v>78</c:v>
                </c:pt>
              </c:numCache>
            </c:numRef>
          </c:val>
          <c:extLst>
            <c:ext xmlns:c16="http://schemas.microsoft.com/office/drawing/2014/chart" uri="{C3380CC4-5D6E-409C-BE32-E72D297353CC}">
              <c16:uniqueId val="{00000003-F8B7-4EC0-B8D8-2DFDAE6FD835}"/>
            </c:ext>
          </c:extLst>
        </c:ser>
        <c:ser>
          <c:idx val="4"/>
          <c:order val="4"/>
          <c:tx>
            <c:strRef>
              <c:f>Sheet1!$F$1</c:f>
              <c:strCache>
                <c:ptCount val="1"/>
                <c:pt idx="0">
                  <c:v>RF</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AUC_ROC</c:v>
                </c:pt>
                <c:pt idx="1">
                  <c:v>Precision</c:v>
                </c:pt>
                <c:pt idx="2">
                  <c:v>Recall</c:v>
                </c:pt>
              </c:strCache>
            </c:strRef>
          </c:cat>
          <c:val>
            <c:numRef>
              <c:f>Sheet1!$F$2:$F$4</c:f>
              <c:numCache>
                <c:formatCode>General</c:formatCode>
                <c:ptCount val="3"/>
                <c:pt idx="0">
                  <c:v>74</c:v>
                </c:pt>
                <c:pt idx="1">
                  <c:v>88</c:v>
                </c:pt>
                <c:pt idx="2">
                  <c:v>75</c:v>
                </c:pt>
              </c:numCache>
            </c:numRef>
          </c:val>
          <c:extLst>
            <c:ext xmlns:c16="http://schemas.microsoft.com/office/drawing/2014/chart" uri="{C3380CC4-5D6E-409C-BE32-E72D297353CC}">
              <c16:uniqueId val="{00000004-F8B7-4EC0-B8D8-2DFDAE6FD835}"/>
            </c:ext>
          </c:extLst>
        </c:ser>
        <c:dLbls>
          <c:dLblPos val="inEnd"/>
          <c:showLegendKey val="0"/>
          <c:showVal val="1"/>
          <c:showCatName val="0"/>
          <c:showSerName val="0"/>
          <c:showPercent val="0"/>
          <c:showBubbleSize val="0"/>
        </c:dLbls>
        <c:gapWidth val="65"/>
        <c:axId val="429656336"/>
        <c:axId val="429658960"/>
      </c:barChart>
      <c:catAx>
        <c:axId val="4296563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29658960"/>
        <c:crosses val="autoZero"/>
        <c:auto val="1"/>
        <c:lblAlgn val="ctr"/>
        <c:lblOffset val="100"/>
        <c:noMultiLvlLbl val="0"/>
      </c:catAx>
      <c:valAx>
        <c:axId val="42965896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42965633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C5296B-932E-49FE-94ED-01F20541E3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3D9EC8-771D-41D1-8888-DCAC72E8F0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DFBEB8-4A5E-4A9A-9883-94A2010360AA}" type="datetimeFigureOut">
              <a:rPr lang="en-US" smtClean="0"/>
              <a:t>5/22/2021</a:t>
            </a:fld>
            <a:endParaRPr lang="en-US"/>
          </a:p>
        </p:txBody>
      </p:sp>
      <p:sp>
        <p:nvSpPr>
          <p:cNvPr id="4" name="Footer Placeholder 3">
            <a:extLst>
              <a:ext uri="{FF2B5EF4-FFF2-40B4-BE49-F238E27FC236}">
                <a16:creationId xmlns:a16="http://schemas.microsoft.com/office/drawing/2014/main" id="{C0EE9F3F-D526-4411-8AE6-1EF215A598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C01FD5C-40D4-4900-9E2F-056AC0D391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EBF8AA-0B32-4B00-A839-CF2259B22D43}" type="slidenum">
              <a:rPr lang="en-US" smtClean="0"/>
              <a:t>‹#›</a:t>
            </a:fld>
            <a:endParaRPr lang="en-US"/>
          </a:p>
        </p:txBody>
      </p:sp>
    </p:spTree>
    <p:extLst>
      <p:ext uri="{BB962C8B-B14F-4D97-AF65-F5344CB8AC3E}">
        <p14:creationId xmlns:p14="http://schemas.microsoft.com/office/powerpoint/2010/main" val="2430778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E18BA-5F39-4D36-A51B-87A2779279D2}" type="datetimeFigureOut">
              <a:rPr lang="en-US" smtClean="0"/>
              <a:t>5/22/2021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E20503-2BCC-4E93-BE97-F45D79B087BF}" type="slidenum">
              <a:rPr lang="en-US" smtClean="0"/>
              <a:t>‹#›</a:t>
            </a:fld>
            <a:endParaRPr lang="en-US"/>
          </a:p>
        </p:txBody>
      </p:sp>
    </p:spTree>
    <p:extLst>
      <p:ext uri="{BB962C8B-B14F-4D97-AF65-F5344CB8AC3E}">
        <p14:creationId xmlns:p14="http://schemas.microsoft.com/office/powerpoint/2010/main" val="65484109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6E20503-2BCC-4E93-BE97-F45D79B087BF}" type="slidenum">
              <a:rPr lang="en-US" smtClean="0"/>
              <a:t>1</a:t>
            </a:fld>
            <a:endParaRPr lang="en-US"/>
          </a:p>
        </p:txBody>
      </p:sp>
    </p:spTree>
    <p:extLst>
      <p:ext uri="{BB962C8B-B14F-4D97-AF65-F5344CB8AC3E}">
        <p14:creationId xmlns:p14="http://schemas.microsoft.com/office/powerpoint/2010/main" val="270817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6E20503-2BCC-4E93-BE97-F45D79B087BF}" type="slidenum">
              <a:rPr lang="en-US" smtClean="0"/>
              <a:t>10</a:t>
            </a:fld>
            <a:endParaRPr lang="en-US"/>
          </a:p>
        </p:txBody>
      </p:sp>
    </p:spTree>
    <p:extLst>
      <p:ext uri="{BB962C8B-B14F-4D97-AF65-F5344CB8AC3E}">
        <p14:creationId xmlns:p14="http://schemas.microsoft.com/office/powerpoint/2010/main" val="106330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6E20503-2BCC-4E93-BE97-F45D79B087BF}" type="slidenum">
              <a:rPr lang="en-US" smtClean="0"/>
              <a:t>2</a:t>
            </a:fld>
            <a:endParaRPr lang="en-US"/>
          </a:p>
        </p:txBody>
      </p:sp>
    </p:spTree>
    <p:extLst>
      <p:ext uri="{BB962C8B-B14F-4D97-AF65-F5344CB8AC3E}">
        <p14:creationId xmlns:p14="http://schemas.microsoft.com/office/powerpoint/2010/main" val="149277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6E20503-2BCC-4E93-BE97-F45D79B087BF}" type="slidenum">
              <a:rPr lang="en-US" smtClean="0"/>
              <a:t>3</a:t>
            </a:fld>
            <a:endParaRPr lang="en-US"/>
          </a:p>
        </p:txBody>
      </p:sp>
    </p:spTree>
    <p:extLst>
      <p:ext uri="{BB962C8B-B14F-4D97-AF65-F5344CB8AC3E}">
        <p14:creationId xmlns:p14="http://schemas.microsoft.com/office/powerpoint/2010/main" val="3531324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6E20503-2BCC-4E93-BE97-F45D79B087BF}" type="slidenum">
              <a:rPr lang="en-US" smtClean="0"/>
              <a:t>4</a:t>
            </a:fld>
            <a:endParaRPr lang="en-US"/>
          </a:p>
        </p:txBody>
      </p:sp>
    </p:spTree>
    <p:extLst>
      <p:ext uri="{BB962C8B-B14F-4D97-AF65-F5344CB8AC3E}">
        <p14:creationId xmlns:p14="http://schemas.microsoft.com/office/powerpoint/2010/main" val="3021030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6E20503-2BCC-4E93-BE97-F45D79B087BF}" type="slidenum">
              <a:rPr lang="en-US" smtClean="0"/>
              <a:t>5</a:t>
            </a:fld>
            <a:endParaRPr lang="en-US"/>
          </a:p>
        </p:txBody>
      </p:sp>
    </p:spTree>
    <p:extLst>
      <p:ext uri="{BB962C8B-B14F-4D97-AF65-F5344CB8AC3E}">
        <p14:creationId xmlns:p14="http://schemas.microsoft.com/office/powerpoint/2010/main" val="2515622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6E20503-2BCC-4E93-BE97-F45D79B087BF}" type="slidenum">
              <a:rPr lang="en-US" smtClean="0"/>
              <a:t>6</a:t>
            </a:fld>
            <a:endParaRPr lang="en-US"/>
          </a:p>
        </p:txBody>
      </p:sp>
    </p:spTree>
    <p:extLst>
      <p:ext uri="{BB962C8B-B14F-4D97-AF65-F5344CB8AC3E}">
        <p14:creationId xmlns:p14="http://schemas.microsoft.com/office/powerpoint/2010/main" val="3258098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6E20503-2BCC-4E93-BE97-F45D79B087BF}" type="slidenum">
              <a:rPr lang="en-US" smtClean="0"/>
              <a:t>7</a:t>
            </a:fld>
            <a:endParaRPr lang="en-US"/>
          </a:p>
        </p:txBody>
      </p:sp>
    </p:spTree>
    <p:extLst>
      <p:ext uri="{BB962C8B-B14F-4D97-AF65-F5344CB8AC3E}">
        <p14:creationId xmlns:p14="http://schemas.microsoft.com/office/powerpoint/2010/main" val="3663938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6E20503-2BCC-4E93-BE97-F45D79B087BF}" type="slidenum">
              <a:rPr lang="en-US" smtClean="0"/>
              <a:t>8</a:t>
            </a:fld>
            <a:endParaRPr lang="en-US"/>
          </a:p>
        </p:txBody>
      </p:sp>
    </p:spTree>
    <p:extLst>
      <p:ext uri="{BB962C8B-B14F-4D97-AF65-F5344CB8AC3E}">
        <p14:creationId xmlns:p14="http://schemas.microsoft.com/office/powerpoint/2010/main" val="3195548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E6E20503-2BCC-4E93-BE97-F45D79B087BF}" type="slidenum">
              <a:rPr lang="en-US" smtClean="0"/>
              <a:t>9</a:t>
            </a:fld>
            <a:endParaRPr lang="en-US"/>
          </a:p>
        </p:txBody>
      </p:sp>
    </p:spTree>
    <p:extLst>
      <p:ext uri="{BB962C8B-B14F-4D97-AF65-F5344CB8AC3E}">
        <p14:creationId xmlns:p14="http://schemas.microsoft.com/office/powerpoint/2010/main" val="280025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AAEF15-8E21-4E4E-828E-A87E4C30560E}"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369968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AEF15-8E21-4E4E-828E-A87E4C30560E}"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375132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AEF15-8E21-4E4E-828E-A87E4C30560E}"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683A03-A55D-4CBF-A34F-75A2F1DE2B7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1195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AAEF15-8E21-4E4E-828E-A87E4C30560E}"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600037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AAEF15-8E21-4E4E-828E-A87E4C30560E}"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683A03-A55D-4CBF-A34F-75A2F1DE2B7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2017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AAEF15-8E21-4E4E-828E-A87E4C30560E}"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1968666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AEF15-8E21-4E4E-828E-A87E4C30560E}"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2184241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AEF15-8E21-4E4E-828E-A87E4C30560E}"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282488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AEF15-8E21-4E4E-828E-A87E4C30560E}"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10186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AEF15-8E21-4E4E-828E-A87E4C30560E}"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331327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AAEF15-8E21-4E4E-828E-A87E4C30560E}"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349379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AAEF15-8E21-4E4E-828E-A87E4C30560E}"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259040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AAEF15-8E21-4E4E-828E-A87E4C30560E}"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118968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AEF15-8E21-4E4E-828E-A87E4C30560E}" type="datetimeFigureOut">
              <a:rPr lang="en-US" smtClean="0"/>
              <a:t>5/22/2021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316440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AEF15-8E21-4E4E-828E-A87E4C30560E}"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424039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AEF15-8E21-4E4E-828E-A87E4C30560E}"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683A03-A55D-4CBF-A34F-75A2F1DE2B75}" type="slidenum">
              <a:rPr lang="en-US" smtClean="0"/>
              <a:t>‹#›</a:t>
            </a:fld>
            <a:endParaRPr lang="en-US"/>
          </a:p>
        </p:txBody>
      </p:sp>
    </p:spTree>
    <p:extLst>
      <p:ext uri="{BB962C8B-B14F-4D97-AF65-F5344CB8AC3E}">
        <p14:creationId xmlns:p14="http://schemas.microsoft.com/office/powerpoint/2010/main" val="29339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AAEF15-8E21-4E4E-828E-A87E4C30560E}" type="datetimeFigureOut">
              <a:rPr lang="en-US" smtClean="0"/>
              <a:t>5/22/2021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8683A03-A55D-4CBF-A34F-75A2F1DE2B75}" type="slidenum">
              <a:rPr lang="en-US" smtClean="0"/>
              <a:t>‹#›</a:t>
            </a:fld>
            <a:endParaRPr lang="en-US"/>
          </a:p>
        </p:txBody>
      </p:sp>
    </p:spTree>
    <p:extLst>
      <p:ext uri="{BB962C8B-B14F-4D97-AF65-F5344CB8AC3E}">
        <p14:creationId xmlns:p14="http://schemas.microsoft.com/office/powerpoint/2010/main" val="11570039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42"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6"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4"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5"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6"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7"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8"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9"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0"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1"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2"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3"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5"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7" name="Rectangle 56">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3C724A-BBC3-4E2A-9A92-468D53935E11}"/>
              </a:ext>
            </a:extLst>
          </p:cNvPr>
          <p:cNvSpPr>
            <a:spLocks noGrp="1"/>
          </p:cNvSpPr>
          <p:nvPr>
            <p:ph type="title"/>
          </p:nvPr>
        </p:nvSpPr>
        <p:spPr>
          <a:xfrm>
            <a:off x="5656972" y="654971"/>
            <a:ext cx="5768697" cy="3323445"/>
          </a:xfrm>
        </p:spPr>
        <p:txBody>
          <a:bodyPr vert="horz" lIns="91440" tIns="45720" rIns="91440" bIns="45720" rtlCol="0" anchor="ctr">
            <a:normAutofit/>
          </a:bodyPr>
          <a:lstStyle/>
          <a:p>
            <a:r>
              <a:rPr lang="en-US" sz="4000" dirty="0">
                <a:solidFill>
                  <a:schemeClr val="tx1"/>
                </a:solidFill>
              </a:rPr>
              <a:t>Malignant Comments Prediction</a:t>
            </a:r>
          </a:p>
        </p:txBody>
      </p:sp>
      <p:sp>
        <p:nvSpPr>
          <p:cNvPr id="56" name="Title 1">
            <a:extLst>
              <a:ext uri="{FF2B5EF4-FFF2-40B4-BE49-F238E27FC236}">
                <a16:creationId xmlns:a16="http://schemas.microsoft.com/office/drawing/2014/main" id="{87975F77-9907-4879-B6E5-E630AE99A63F}"/>
              </a:ext>
            </a:extLst>
          </p:cNvPr>
          <p:cNvSpPr txBox="1">
            <a:spLocks/>
          </p:cNvSpPr>
          <p:nvPr/>
        </p:nvSpPr>
        <p:spPr>
          <a:xfrm>
            <a:off x="9625020" y="5856208"/>
            <a:ext cx="2304960" cy="85213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a:ln w="0"/>
                <a:solidFill>
                  <a:schemeClr val="tx1"/>
                </a:solidFill>
                <a:effectLst>
                  <a:outerShdw blurRad="38100" dist="19050" dir="2700000" algn="tl" rotWithShape="0">
                    <a:schemeClr val="dk1">
                      <a:alpha val="40000"/>
                    </a:schemeClr>
                  </a:outerShdw>
                </a:effectLst>
              </a:rPr>
              <a:t>Submitted by,</a:t>
            </a:r>
          </a:p>
          <a:p>
            <a:r>
              <a:rPr lang="en-US" sz="1600">
                <a:ln w="0"/>
                <a:solidFill>
                  <a:schemeClr val="tx1"/>
                </a:solidFill>
                <a:effectLst>
                  <a:outerShdw blurRad="38100" dist="19050" dir="2700000" algn="tl" rotWithShape="0">
                    <a:schemeClr val="dk1">
                      <a:alpha val="40000"/>
                    </a:schemeClr>
                  </a:outerShdw>
                </a:effectLst>
              </a:rPr>
              <a:t>Ekansh Gupta</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F4DAF6F4-DAC7-4B69-AC48-6FB9E7A57A0C}"/>
              </a:ext>
            </a:extLst>
          </p:cNvPr>
          <p:cNvPicPr>
            <a:picLocks noChangeAspect="1"/>
          </p:cNvPicPr>
          <p:nvPr/>
        </p:nvPicPr>
        <p:blipFill>
          <a:blip r:embed="rId3"/>
          <a:stretch>
            <a:fillRect/>
          </a:stretch>
        </p:blipFill>
        <p:spPr>
          <a:xfrm>
            <a:off x="22374" y="24907"/>
            <a:ext cx="1400175" cy="400050"/>
          </a:xfrm>
          <a:prstGeom prst="rect">
            <a:avLst/>
          </a:prstGeom>
        </p:spPr>
      </p:pic>
    </p:spTree>
    <p:extLst>
      <p:ext uri="{BB962C8B-B14F-4D97-AF65-F5344CB8AC3E}">
        <p14:creationId xmlns:p14="http://schemas.microsoft.com/office/powerpoint/2010/main" val="2244845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 name="Subtitle 2">
            <a:extLst>
              <a:ext uri="{FF2B5EF4-FFF2-40B4-BE49-F238E27FC236}">
                <a16:creationId xmlns:a16="http://schemas.microsoft.com/office/drawing/2014/main" id="{840C14DF-1A05-4849-A110-76F07B36DE44}"/>
              </a:ext>
            </a:extLst>
          </p:cNvPr>
          <p:cNvSpPr txBox="1">
            <a:spLocks/>
          </p:cNvSpPr>
          <p:nvPr/>
        </p:nvSpPr>
        <p:spPr>
          <a:xfrm>
            <a:off x="1947099" y="591469"/>
            <a:ext cx="8915399" cy="41862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ct val="0"/>
              </a:spcBef>
            </a:pPr>
            <a:r>
              <a:rPr lang="en-US" sz="2000" spc="-50" dirty="0">
                <a:solidFill>
                  <a:schemeClr val="tx1">
                    <a:lumMod val="85000"/>
                    <a:lumOff val="15000"/>
                  </a:schemeClr>
                </a:solidFill>
                <a:latin typeface="Arial" panose="020B0604020202020204" pitchFamily="34" charset="0"/>
                <a:cs typeface="Arial" panose="020B0604020202020204" pitchFamily="34" charset="0"/>
              </a:rPr>
              <a:t>Conclusion</a:t>
            </a:r>
          </a:p>
        </p:txBody>
      </p:sp>
      <p:sp>
        <p:nvSpPr>
          <p:cNvPr id="17" name="Subtitle 2">
            <a:extLst>
              <a:ext uri="{FF2B5EF4-FFF2-40B4-BE49-F238E27FC236}">
                <a16:creationId xmlns:a16="http://schemas.microsoft.com/office/drawing/2014/main" id="{F37953B5-6A21-455E-B900-6E86FE7CD73C}"/>
              </a:ext>
            </a:extLst>
          </p:cNvPr>
          <p:cNvSpPr>
            <a:spLocks noGrp="1"/>
          </p:cNvSpPr>
          <p:nvPr>
            <p:ph type="subTitle" idx="1"/>
          </p:nvPr>
        </p:nvSpPr>
        <p:spPr>
          <a:xfrm>
            <a:off x="2510626" y="2511791"/>
            <a:ext cx="8915399" cy="1071381"/>
          </a:xfrm>
        </p:spPr>
        <p:txBody>
          <a:bodyPr vert="horz" lIns="91440" tIns="45720" rIns="91440" bIns="45720" rtlCol="0" anchor="t">
            <a:normAutofit/>
          </a:bodyPr>
          <a:lstStyle/>
          <a:p>
            <a:pPr>
              <a:lnSpc>
                <a:spcPct val="90000"/>
              </a:lnSpc>
              <a:buClrTx/>
            </a:pPr>
            <a:r>
              <a:rPr lang="en-US" sz="1400" dirty="0">
                <a:latin typeface="Arial" panose="020B0604020202020204" pitchFamily="34" charset="0"/>
                <a:cs typeface="Arial" panose="020B0604020202020204" pitchFamily="34" charset="0"/>
              </a:rPr>
              <a:t>The saved model now can help any organization using social platform to give on estimate of probability about the type of toxicity of the comment.</a:t>
            </a:r>
          </a:p>
          <a:p>
            <a:pPr>
              <a:lnSpc>
                <a:spcPct val="90000"/>
              </a:lnSpc>
              <a:buClrTx/>
            </a:pPr>
            <a:r>
              <a:rPr lang="en-US" sz="1400" dirty="0">
                <a:latin typeface="Arial" panose="020B0604020202020204" pitchFamily="34" charset="0"/>
                <a:cs typeface="Arial" panose="020B0604020202020204" pitchFamily="34" charset="0"/>
              </a:rPr>
              <a:t>It was overall a nice experience on working on a real time project of NLP domain  to see how </a:t>
            </a:r>
            <a:r>
              <a:rPr lang="en-US" sz="1400" dirty="0" err="1">
                <a:latin typeface="Arial" panose="020B0604020202020204" pitchFamily="34" charset="0"/>
                <a:cs typeface="Arial" panose="020B0604020202020204" pitchFamily="34" charset="0"/>
              </a:rPr>
              <a:t>datascience</a:t>
            </a:r>
            <a:r>
              <a:rPr lang="en-US" sz="1400" dirty="0">
                <a:latin typeface="Arial" panose="020B0604020202020204" pitchFamily="34" charset="0"/>
                <a:cs typeface="Arial" panose="020B0604020202020204" pitchFamily="34" charset="0"/>
              </a:rPr>
              <a:t> and machine learning is useful in this field.</a:t>
            </a:r>
          </a:p>
          <a:p>
            <a:pPr>
              <a:lnSpc>
                <a:spcPct val="90000"/>
              </a:lnSpc>
            </a:pPr>
            <a:endParaRPr lang="en-US" sz="500" dirty="0"/>
          </a:p>
        </p:txBody>
      </p:sp>
    </p:spTree>
    <p:extLst>
      <p:ext uri="{BB962C8B-B14F-4D97-AF65-F5344CB8AC3E}">
        <p14:creationId xmlns:p14="http://schemas.microsoft.com/office/powerpoint/2010/main" val="2008287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4D260ACA-7D63-4A85-B2FD-56FAEB7DF404}"/>
              </a:ext>
            </a:extLst>
          </p:cNvPr>
          <p:cNvSpPr txBox="1">
            <a:spLocks/>
          </p:cNvSpPr>
          <p:nvPr/>
        </p:nvSpPr>
        <p:spPr>
          <a:xfrm>
            <a:off x="2510625" y="543442"/>
            <a:ext cx="8915399" cy="82344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defTabSz="457200">
              <a:spcBef>
                <a:spcPct val="0"/>
              </a:spcBef>
            </a:pPr>
            <a:r>
              <a:rPr lang="en-US" spc="-50" dirty="0">
                <a:solidFill>
                  <a:schemeClr val="tx1">
                    <a:lumMod val="85000"/>
                    <a:lumOff val="15000"/>
                  </a:schemeClr>
                </a:solidFill>
                <a:latin typeface="Arial" panose="020B0604020202020204" pitchFamily="34" charset="0"/>
                <a:ea typeface="+mj-ea"/>
                <a:cs typeface="Arial" panose="020B0604020202020204" pitchFamily="34" charset="0"/>
              </a:rPr>
              <a:t>PROBLEM STATEMENT</a:t>
            </a:r>
          </a:p>
        </p:txBody>
      </p:sp>
      <p:sp>
        <p:nvSpPr>
          <p:cNvPr id="3" name="Subtitle 2">
            <a:extLst>
              <a:ext uri="{FF2B5EF4-FFF2-40B4-BE49-F238E27FC236}">
                <a16:creationId xmlns:a16="http://schemas.microsoft.com/office/drawing/2014/main" id="{726D2E9C-20E6-418E-90A5-1302ADFCC1CB}"/>
              </a:ext>
            </a:extLst>
          </p:cNvPr>
          <p:cNvSpPr>
            <a:spLocks noGrp="1"/>
          </p:cNvSpPr>
          <p:nvPr>
            <p:ph type="subTitle" idx="1"/>
          </p:nvPr>
        </p:nvSpPr>
        <p:spPr>
          <a:xfrm>
            <a:off x="2510626" y="2227521"/>
            <a:ext cx="8915399" cy="2692401"/>
          </a:xfrm>
        </p:spPr>
        <p:txBody>
          <a:bodyPr vert="horz" lIns="91440" tIns="45720" rIns="91440" bIns="45720" rtlCol="0" anchor="t">
            <a:normAutofit/>
          </a:bodyPr>
          <a:lstStyle/>
          <a:p>
            <a:r>
              <a:rPr lang="en-IN" dirty="0"/>
              <a:t>Different Social media online platforms allows users to express their views in the form of comments across the globe. In addition to this online platforms also suffers with involvement of unexpected comments which can be  describe/categorized as abusive language, aggression, cyberbullying, hatefulness and many others making the platform uncomfortable for most of the users. </a:t>
            </a:r>
            <a:endParaRPr lang="en-US" dirty="0"/>
          </a:p>
          <a:p>
            <a:r>
              <a:rPr lang="en-IN" dirty="0"/>
              <a:t>This problem is to prepare a model which can identify and tag unexpected comments on social media platforms by categorizing them as hateful , abusive , malignant ,loathe ,threat.</a:t>
            </a:r>
            <a:endParaRPr lang="en-US" dirty="0"/>
          </a:p>
          <a:p>
            <a:pPr>
              <a:lnSpc>
                <a:spcPct val="90000"/>
              </a:lnSpc>
            </a:pPr>
            <a:endParaRPr lang="en-US" sz="500" dirty="0"/>
          </a:p>
        </p:txBody>
      </p:sp>
      <p:sp>
        <p:nvSpPr>
          <p:cNvPr id="13" name="Rectangle 12">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41564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26D2E9C-20E6-418E-90A5-1302ADFCC1CB}"/>
              </a:ext>
            </a:extLst>
          </p:cNvPr>
          <p:cNvSpPr>
            <a:spLocks noGrp="1"/>
          </p:cNvSpPr>
          <p:nvPr>
            <p:ph type="subTitle" idx="1"/>
          </p:nvPr>
        </p:nvSpPr>
        <p:spPr>
          <a:xfrm>
            <a:off x="1839432" y="1382233"/>
            <a:ext cx="10185989" cy="5178055"/>
          </a:xfrm>
        </p:spPr>
        <p:txBody>
          <a:bodyPr vert="horz" lIns="91440" tIns="45720" rIns="91440" bIns="45720" rtlCol="0" anchor="t">
            <a:normAutofit/>
          </a:bodyPr>
          <a:lstStyle/>
          <a:p>
            <a:pPr marL="171450" indent="-171450">
              <a:lnSpc>
                <a:spcPct val="90000"/>
              </a:lnSpc>
              <a:buClrTx/>
              <a:buFont typeface="Wingdings" panose="05000000000000000000" pitchFamily="2" charset="2"/>
              <a:buChar char="§"/>
            </a:pPr>
            <a:r>
              <a:rPr lang="en-US" sz="1200" dirty="0">
                <a:solidFill>
                  <a:schemeClr val="tx1"/>
                </a:solidFill>
                <a:latin typeface="Arial" panose="020B0604020202020204" pitchFamily="34" charset="0"/>
                <a:cs typeface="Arial" panose="020B0604020202020204" pitchFamily="34" charset="0"/>
              </a:rPr>
              <a:t>Checking data types of each features using dataframe.info() function and shape of the dataset.</a:t>
            </a:r>
          </a:p>
          <a:p>
            <a:pPr marL="171450" indent="-171450">
              <a:lnSpc>
                <a:spcPct val="90000"/>
              </a:lnSpc>
              <a:buClrTx/>
              <a:buFont typeface="Wingdings" panose="05000000000000000000" pitchFamily="2" charset="2"/>
              <a:buChar char="§"/>
            </a:pPr>
            <a:r>
              <a:rPr lang="en-US" sz="1200" dirty="0">
                <a:solidFill>
                  <a:schemeClr val="tx1"/>
                </a:solidFill>
                <a:latin typeface="Arial" panose="020B0604020202020204" pitchFamily="34" charset="0"/>
                <a:cs typeface="Arial" panose="020B0604020202020204" pitchFamily="34" charset="0"/>
              </a:rPr>
              <a:t>Pointing out irrelevant features in dataset.</a:t>
            </a:r>
          </a:p>
          <a:p>
            <a:pPr marL="171450" indent="-171450">
              <a:lnSpc>
                <a:spcPct val="90000"/>
              </a:lnSpc>
              <a:buClrTx/>
              <a:buFont typeface="Wingdings" panose="05000000000000000000" pitchFamily="2" charset="2"/>
              <a:buChar char="§"/>
            </a:pPr>
            <a:r>
              <a:rPr lang="en-US" sz="1200" dirty="0">
                <a:solidFill>
                  <a:schemeClr val="tx1"/>
                </a:solidFill>
                <a:latin typeface="Arial" panose="020B0604020202020204" pitchFamily="34" charset="0"/>
                <a:cs typeface="Arial" panose="020B0604020202020204" pitchFamily="34" charset="0"/>
              </a:rPr>
              <a:t>Viewing the distribution of each labels using seaborn </a:t>
            </a:r>
            <a:r>
              <a:rPr lang="en-US" sz="1200" dirty="0" err="1">
                <a:solidFill>
                  <a:schemeClr val="tx1"/>
                </a:solidFill>
                <a:latin typeface="Arial" panose="020B0604020202020204" pitchFamily="34" charset="0"/>
                <a:cs typeface="Arial" panose="020B0604020202020204" pitchFamily="34" charset="0"/>
              </a:rPr>
              <a:t>barplot</a:t>
            </a:r>
            <a:r>
              <a:rPr lang="en-US" sz="1200" dirty="0">
                <a:solidFill>
                  <a:schemeClr val="tx1"/>
                </a:solidFill>
                <a:latin typeface="Arial" panose="020B0604020202020204" pitchFamily="34" charset="0"/>
                <a:cs typeface="Arial" panose="020B0604020202020204" pitchFamily="34" charset="0"/>
              </a:rPr>
              <a:t> , only for abnormal comments to get insights of abnormal comments data.</a:t>
            </a:r>
          </a:p>
          <a:p>
            <a:pPr marL="171450" indent="-171450">
              <a:lnSpc>
                <a:spcPct val="90000"/>
              </a:lnSpc>
              <a:buClrTx/>
              <a:buFont typeface="Wingdings" panose="05000000000000000000" pitchFamily="2" charset="2"/>
              <a:buChar char="§"/>
            </a:pPr>
            <a:r>
              <a:rPr lang="en-US" sz="1200" dirty="0">
                <a:solidFill>
                  <a:schemeClr val="tx1"/>
                </a:solidFill>
                <a:latin typeface="Arial" panose="020B0604020202020204" pitchFamily="34" charset="0"/>
                <a:cs typeface="Arial" panose="020B0604020202020204" pitchFamily="34" charset="0"/>
              </a:rPr>
              <a:t>Viewing the distribution of multilabel count using </a:t>
            </a:r>
            <a:r>
              <a:rPr lang="en-US" sz="1200" dirty="0" err="1">
                <a:solidFill>
                  <a:schemeClr val="tx1"/>
                </a:solidFill>
                <a:latin typeface="Arial" panose="020B0604020202020204" pitchFamily="34" charset="0"/>
                <a:cs typeface="Arial" panose="020B0604020202020204" pitchFamily="34" charset="0"/>
              </a:rPr>
              <a:t>barplot</a:t>
            </a:r>
            <a:r>
              <a:rPr lang="en-US" sz="1200" dirty="0">
                <a:solidFill>
                  <a:schemeClr val="tx1"/>
                </a:solidFill>
                <a:latin typeface="Arial" panose="020B0604020202020204" pitchFamily="34" charset="0"/>
                <a:cs typeface="Arial" panose="020B0604020202020204" pitchFamily="34" charset="0"/>
              </a:rPr>
              <a:t>.</a:t>
            </a:r>
          </a:p>
          <a:p>
            <a:pPr marL="171450" indent="-171450">
              <a:lnSpc>
                <a:spcPct val="90000"/>
              </a:lnSpc>
              <a:buClrTx/>
              <a:buFont typeface="Wingdings" panose="05000000000000000000" pitchFamily="2" charset="2"/>
              <a:buChar char="§"/>
            </a:pPr>
            <a:r>
              <a:rPr lang="en-US" sz="1200" dirty="0">
                <a:solidFill>
                  <a:schemeClr val="tx1"/>
                </a:solidFill>
                <a:latin typeface="Arial" panose="020B0604020202020204" pitchFamily="34" charset="0"/>
                <a:cs typeface="Arial" panose="020B0604020202020204" pitchFamily="34" charset="0"/>
              </a:rPr>
              <a:t> Displaying word cloud for each target label to view kind of words present I each target.</a:t>
            </a:r>
          </a:p>
          <a:p>
            <a:pPr marL="171450" indent="-171450">
              <a:lnSpc>
                <a:spcPct val="90000"/>
              </a:lnSpc>
              <a:buClrTx/>
              <a:buFont typeface="Wingdings" panose="05000000000000000000" pitchFamily="2" charset="2"/>
              <a:buChar char="§"/>
            </a:pPr>
            <a:r>
              <a:rPr lang="en-US" sz="1200" dirty="0">
                <a:solidFill>
                  <a:schemeClr val="tx1"/>
                </a:solidFill>
                <a:latin typeface="Arial" panose="020B0604020202020204" pitchFamily="34" charset="0"/>
                <a:cs typeface="Arial" panose="020B0604020202020204" pitchFamily="34" charset="0"/>
              </a:rPr>
              <a:t>Addition of new features like length (before preprocessing )  and </a:t>
            </a:r>
            <a:r>
              <a:rPr lang="en-US" sz="1200" dirty="0" err="1">
                <a:solidFill>
                  <a:schemeClr val="tx1"/>
                </a:solidFill>
                <a:latin typeface="Arial" panose="020B0604020202020204" pitchFamily="34" charset="0"/>
                <a:cs typeface="Arial" panose="020B0604020202020204" pitchFamily="34" charset="0"/>
              </a:rPr>
              <a:t>cleaned_length</a:t>
            </a:r>
            <a:r>
              <a:rPr lang="en-US" sz="1200" dirty="0">
                <a:solidFill>
                  <a:schemeClr val="tx1"/>
                </a:solidFill>
                <a:latin typeface="Arial" panose="020B0604020202020204" pitchFamily="34" charset="0"/>
                <a:cs typeface="Arial" panose="020B0604020202020204" pitchFamily="34" charset="0"/>
              </a:rPr>
              <a:t> (after preprocessing) to get an idea on the total length of the text.</a:t>
            </a:r>
          </a:p>
          <a:p>
            <a:pPr marL="171450" indent="-171450">
              <a:lnSpc>
                <a:spcPct val="90000"/>
              </a:lnSpc>
              <a:buClrTx/>
              <a:buFont typeface="Wingdings" panose="05000000000000000000" pitchFamily="2" charset="2"/>
              <a:buChar char="§"/>
            </a:pPr>
            <a:r>
              <a:rPr lang="en-US" sz="1200" dirty="0">
                <a:solidFill>
                  <a:schemeClr val="tx1"/>
                </a:solidFill>
                <a:latin typeface="Arial" panose="020B0604020202020204" pitchFamily="34" charset="0"/>
                <a:cs typeface="Arial" panose="020B0604020202020204" pitchFamily="34" charset="0"/>
              </a:rPr>
              <a:t> Finding and removing of irrelevant words from text using regex ,</a:t>
            </a:r>
            <a:r>
              <a:rPr lang="en-US" sz="1200" dirty="0" err="1">
                <a:solidFill>
                  <a:schemeClr val="tx1"/>
                </a:solidFill>
                <a:latin typeface="Arial" panose="020B0604020202020204" pitchFamily="34" charset="0"/>
                <a:cs typeface="Arial" panose="020B0604020202020204" pitchFamily="34" charset="0"/>
              </a:rPr>
              <a:t>nltk</a:t>
            </a:r>
            <a:r>
              <a:rPr lang="en-US" sz="1200" dirty="0">
                <a:solidFill>
                  <a:schemeClr val="tx1"/>
                </a:solidFill>
                <a:latin typeface="Arial" panose="020B0604020202020204" pitchFamily="34" charset="0"/>
                <a:cs typeface="Arial" panose="020B0604020202020204" pitchFamily="34" charset="0"/>
              </a:rPr>
              <a:t>.</a:t>
            </a:r>
          </a:p>
          <a:p>
            <a:pPr marL="171450" indent="-171450">
              <a:lnSpc>
                <a:spcPct val="90000"/>
              </a:lnSpc>
              <a:buClrTx/>
              <a:buFont typeface="Wingdings" panose="05000000000000000000" pitchFamily="2" charset="2"/>
              <a:buChar char="§"/>
            </a:pPr>
            <a:r>
              <a:rPr lang="en-US" sz="1200" dirty="0">
                <a:solidFill>
                  <a:schemeClr val="tx1"/>
                </a:solidFill>
                <a:latin typeface="Arial" panose="020B0604020202020204" pitchFamily="34" charset="0"/>
                <a:cs typeface="Arial" panose="020B0604020202020204" pitchFamily="34" charset="0"/>
              </a:rPr>
              <a:t>Addition of features like </a:t>
            </a:r>
            <a:r>
              <a:rPr lang="en-US" sz="1200" dirty="0" err="1">
                <a:solidFill>
                  <a:schemeClr val="tx1"/>
                </a:solidFill>
                <a:latin typeface="Arial" panose="020B0604020202020204" pitchFamily="34" charset="0"/>
                <a:cs typeface="Arial" panose="020B0604020202020204" pitchFamily="34" charset="0"/>
              </a:rPr>
              <a:t>all_label_count</a:t>
            </a:r>
            <a:r>
              <a:rPr lang="en-US" sz="1200" dirty="0">
                <a:solidFill>
                  <a:schemeClr val="tx1"/>
                </a:solidFill>
                <a:latin typeface="Arial" panose="020B0604020202020204" pitchFamily="34" charset="0"/>
                <a:cs typeface="Arial" panose="020B0604020202020204" pitchFamily="34" charset="0"/>
              </a:rPr>
              <a:t>  which contain addition of all </a:t>
            </a:r>
            <a:r>
              <a:rPr lang="en-US" sz="1200" dirty="0" err="1">
                <a:solidFill>
                  <a:schemeClr val="tx1"/>
                </a:solidFill>
                <a:latin typeface="Arial" panose="020B0604020202020204" pitchFamily="34" charset="0"/>
                <a:cs typeface="Arial" panose="020B0604020202020204" pitchFamily="34" charset="0"/>
              </a:rPr>
              <a:t>labes</a:t>
            </a:r>
            <a:r>
              <a:rPr lang="en-US" sz="1200" dirty="0">
                <a:solidFill>
                  <a:schemeClr val="tx1"/>
                </a:solidFill>
                <a:latin typeface="Arial" panose="020B0604020202020204" pitchFamily="34" charset="0"/>
                <a:cs typeface="Arial" panose="020B0604020202020204" pitchFamily="34" charset="0"/>
              </a:rPr>
              <a:t> of each comment. This helped to visualize number of label </a:t>
            </a:r>
            <a:r>
              <a:rPr lang="en-US" sz="1200" dirty="0" err="1">
                <a:solidFill>
                  <a:schemeClr val="tx1"/>
                </a:solidFill>
                <a:latin typeface="Arial" panose="020B0604020202020204" pitchFamily="34" charset="0"/>
                <a:cs typeface="Arial" panose="020B0604020202020204" pitchFamily="34" charset="0"/>
              </a:rPr>
              <a:t>commets</a:t>
            </a:r>
            <a:r>
              <a:rPr lang="en-US" sz="1200" dirty="0">
                <a:solidFill>
                  <a:schemeClr val="tx1"/>
                </a:solidFill>
                <a:latin typeface="Arial" panose="020B0604020202020204" pitchFamily="34" charset="0"/>
                <a:cs typeface="Arial" panose="020B0604020202020204" pitchFamily="34" charset="0"/>
              </a:rPr>
              <a:t> belonged to .</a:t>
            </a:r>
          </a:p>
          <a:p>
            <a:pPr>
              <a:lnSpc>
                <a:spcPct val="90000"/>
              </a:lnSpc>
              <a:buClrTx/>
            </a:pPr>
            <a:endParaRPr lang="en-US" sz="1200" dirty="0">
              <a:solidFill>
                <a:schemeClr val="tx1"/>
              </a:solidFill>
              <a:latin typeface="Arial" panose="020B0604020202020204" pitchFamily="34" charset="0"/>
              <a:cs typeface="Arial" panose="020B0604020202020204" pitchFamily="34" charset="0"/>
            </a:endParaRPr>
          </a:p>
          <a:p>
            <a:pPr>
              <a:lnSpc>
                <a:spcPct val="90000"/>
              </a:lnSpc>
              <a:buClrTx/>
            </a:pPr>
            <a:r>
              <a:rPr lang="en-US" sz="1400" dirty="0">
                <a:solidFill>
                  <a:schemeClr val="tx1"/>
                </a:solidFill>
                <a:latin typeface="Arial" panose="020B0604020202020204" pitchFamily="34" charset="0"/>
                <a:cs typeface="Arial" panose="020B0604020202020204" pitchFamily="34" charset="0"/>
              </a:rPr>
              <a:t> </a:t>
            </a:r>
          </a:p>
        </p:txBody>
      </p:sp>
      <p:sp>
        <p:nvSpPr>
          <p:cNvPr id="13" name="Rectangle 12">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8" name="Subtitle 2">
            <a:extLst>
              <a:ext uri="{FF2B5EF4-FFF2-40B4-BE49-F238E27FC236}">
                <a16:creationId xmlns:a16="http://schemas.microsoft.com/office/drawing/2014/main" id="{B6DB971C-C28C-4A7A-A27C-BC22E6F749EC}"/>
              </a:ext>
            </a:extLst>
          </p:cNvPr>
          <p:cNvSpPr txBox="1">
            <a:spLocks/>
          </p:cNvSpPr>
          <p:nvPr/>
        </p:nvSpPr>
        <p:spPr>
          <a:xfrm>
            <a:off x="2021527" y="516758"/>
            <a:ext cx="8915399" cy="34793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ct val="0"/>
              </a:spcBef>
            </a:pPr>
            <a:r>
              <a:rPr lang="en-US" sz="2000" spc="-50" dirty="0">
                <a:solidFill>
                  <a:schemeClr val="tx1">
                    <a:lumMod val="85000"/>
                    <a:lumOff val="15000"/>
                  </a:schemeClr>
                </a:solidFill>
                <a:latin typeface="Arial" panose="020B0604020202020204" pitchFamily="34" charset="0"/>
                <a:cs typeface="Arial" panose="020B0604020202020204" pitchFamily="34" charset="0"/>
              </a:rPr>
              <a:t>EDA Steps</a:t>
            </a:r>
          </a:p>
        </p:txBody>
      </p:sp>
    </p:spTree>
    <p:extLst>
      <p:ext uri="{BB962C8B-B14F-4D97-AF65-F5344CB8AC3E}">
        <p14:creationId xmlns:p14="http://schemas.microsoft.com/office/powerpoint/2010/main" val="14078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8" name="Subtitle 2">
            <a:extLst>
              <a:ext uri="{FF2B5EF4-FFF2-40B4-BE49-F238E27FC236}">
                <a16:creationId xmlns:a16="http://schemas.microsoft.com/office/drawing/2014/main" id="{B6DB971C-C28C-4A7A-A27C-BC22E6F749EC}"/>
              </a:ext>
            </a:extLst>
          </p:cNvPr>
          <p:cNvSpPr txBox="1">
            <a:spLocks/>
          </p:cNvSpPr>
          <p:nvPr/>
        </p:nvSpPr>
        <p:spPr>
          <a:xfrm>
            <a:off x="1751753" y="133546"/>
            <a:ext cx="8915399" cy="34793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ct val="0"/>
              </a:spcBef>
            </a:pPr>
            <a:r>
              <a:rPr lang="en-US" sz="2000" spc="-50" dirty="0">
                <a:solidFill>
                  <a:schemeClr val="tx1">
                    <a:lumMod val="85000"/>
                    <a:lumOff val="15000"/>
                  </a:schemeClr>
                </a:solidFill>
                <a:latin typeface="Arial" panose="020B0604020202020204" pitchFamily="34" charset="0"/>
                <a:cs typeface="Arial" panose="020B0604020202020204" pitchFamily="34" charset="0"/>
              </a:rPr>
              <a:t>Visualizations done during EDA</a:t>
            </a:r>
          </a:p>
        </p:txBody>
      </p:sp>
      <p:pic>
        <p:nvPicPr>
          <p:cNvPr id="2" name="Picture 1">
            <a:extLst>
              <a:ext uri="{FF2B5EF4-FFF2-40B4-BE49-F238E27FC236}">
                <a16:creationId xmlns:a16="http://schemas.microsoft.com/office/drawing/2014/main" id="{D6F1FF9D-FA00-432B-804A-0997DDE9AA71}"/>
              </a:ext>
            </a:extLst>
          </p:cNvPr>
          <p:cNvPicPr>
            <a:picLocks noChangeAspect="1"/>
          </p:cNvPicPr>
          <p:nvPr/>
        </p:nvPicPr>
        <p:blipFill>
          <a:blip r:embed="rId3"/>
          <a:stretch>
            <a:fillRect/>
          </a:stretch>
        </p:blipFill>
        <p:spPr>
          <a:xfrm>
            <a:off x="2545483" y="631032"/>
            <a:ext cx="5024240" cy="2635356"/>
          </a:xfrm>
          <a:prstGeom prst="rect">
            <a:avLst/>
          </a:prstGeom>
        </p:spPr>
      </p:pic>
      <p:pic>
        <p:nvPicPr>
          <p:cNvPr id="3" name="Picture 2">
            <a:extLst>
              <a:ext uri="{FF2B5EF4-FFF2-40B4-BE49-F238E27FC236}">
                <a16:creationId xmlns:a16="http://schemas.microsoft.com/office/drawing/2014/main" id="{057EA1B9-D1D5-4F2F-9143-32562B449A75}"/>
              </a:ext>
            </a:extLst>
          </p:cNvPr>
          <p:cNvPicPr>
            <a:picLocks noChangeAspect="1"/>
          </p:cNvPicPr>
          <p:nvPr/>
        </p:nvPicPr>
        <p:blipFill>
          <a:blip r:embed="rId4"/>
          <a:stretch>
            <a:fillRect/>
          </a:stretch>
        </p:blipFill>
        <p:spPr>
          <a:xfrm>
            <a:off x="2854799" y="3591612"/>
            <a:ext cx="6017345" cy="3132842"/>
          </a:xfrm>
          <a:prstGeom prst="rect">
            <a:avLst/>
          </a:prstGeom>
        </p:spPr>
      </p:pic>
    </p:spTree>
    <p:extLst>
      <p:ext uri="{BB962C8B-B14F-4D97-AF65-F5344CB8AC3E}">
        <p14:creationId xmlns:p14="http://schemas.microsoft.com/office/powerpoint/2010/main" val="370043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8" name="Subtitle 2">
            <a:extLst>
              <a:ext uri="{FF2B5EF4-FFF2-40B4-BE49-F238E27FC236}">
                <a16:creationId xmlns:a16="http://schemas.microsoft.com/office/drawing/2014/main" id="{B6DB971C-C28C-4A7A-A27C-BC22E6F749EC}"/>
              </a:ext>
            </a:extLst>
          </p:cNvPr>
          <p:cNvSpPr txBox="1">
            <a:spLocks/>
          </p:cNvSpPr>
          <p:nvPr/>
        </p:nvSpPr>
        <p:spPr>
          <a:xfrm>
            <a:off x="1751753" y="133546"/>
            <a:ext cx="8915399" cy="34793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ct val="0"/>
              </a:spcBef>
            </a:pPr>
            <a:r>
              <a:rPr lang="en-US" sz="2000" spc="-50" dirty="0">
                <a:solidFill>
                  <a:schemeClr val="tx1">
                    <a:lumMod val="85000"/>
                    <a:lumOff val="15000"/>
                  </a:schemeClr>
                </a:solidFill>
                <a:latin typeface="Arial" panose="020B0604020202020204" pitchFamily="34" charset="0"/>
                <a:cs typeface="Arial" panose="020B0604020202020204" pitchFamily="34" charset="0"/>
              </a:rPr>
              <a:t>Visualizations done during EDA</a:t>
            </a:r>
          </a:p>
        </p:txBody>
      </p:sp>
      <p:pic>
        <p:nvPicPr>
          <p:cNvPr id="10" name="Picture 9">
            <a:extLst>
              <a:ext uri="{FF2B5EF4-FFF2-40B4-BE49-F238E27FC236}">
                <a16:creationId xmlns:a16="http://schemas.microsoft.com/office/drawing/2014/main" id="{7373BD6C-6FA0-4850-AF17-86EF06A6F838}"/>
              </a:ext>
            </a:extLst>
          </p:cNvPr>
          <p:cNvPicPr/>
          <p:nvPr/>
        </p:nvPicPr>
        <p:blipFill>
          <a:blip r:embed="rId3"/>
          <a:stretch>
            <a:fillRect/>
          </a:stretch>
        </p:blipFill>
        <p:spPr>
          <a:xfrm>
            <a:off x="901690" y="481478"/>
            <a:ext cx="3498215" cy="3082231"/>
          </a:xfrm>
          <a:prstGeom prst="rect">
            <a:avLst/>
          </a:prstGeom>
        </p:spPr>
      </p:pic>
      <p:pic>
        <p:nvPicPr>
          <p:cNvPr id="14" name="Picture 13">
            <a:extLst>
              <a:ext uri="{FF2B5EF4-FFF2-40B4-BE49-F238E27FC236}">
                <a16:creationId xmlns:a16="http://schemas.microsoft.com/office/drawing/2014/main" id="{99710B84-B103-411E-B85A-34A8DD4B0A1C}"/>
              </a:ext>
            </a:extLst>
          </p:cNvPr>
          <p:cNvPicPr/>
          <p:nvPr/>
        </p:nvPicPr>
        <p:blipFill>
          <a:blip r:embed="rId4"/>
          <a:stretch>
            <a:fillRect/>
          </a:stretch>
        </p:blipFill>
        <p:spPr>
          <a:xfrm>
            <a:off x="4601415" y="519291"/>
            <a:ext cx="3498215" cy="3178750"/>
          </a:xfrm>
          <a:prstGeom prst="rect">
            <a:avLst/>
          </a:prstGeom>
        </p:spPr>
      </p:pic>
      <p:pic>
        <p:nvPicPr>
          <p:cNvPr id="16" name="Picture 15">
            <a:extLst>
              <a:ext uri="{FF2B5EF4-FFF2-40B4-BE49-F238E27FC236}">
                <a16:creationId xmlns:a16="http://schemas.microsoft.com/office/drawing/2014/main" id="{2196C545-B712-447D-83B6-03956EB330E0}"/>
              </a:ext>
            </a:extLst>
          </p:cNvPr>
          <p:cNvPicPr/>
          <p:nvPr/>
        </p:nvPicPr>
        <p:blipFill>
          <a:blip r:embed="rId5"/>
          <a:stretch>
            <a:fillRect/>
          </a:stretch>
        </p:blipFill>
        <p:spPr>
          <a:xfrm>
            <a:off x="8301140" y="469123"/>
            <a:ext cx="3689350" cy="3178749"/>
          </a:xfrm>
          <a:prstGeom prst="rect">
            <a:avLst/>
          </a:prstGeom>
        </p:spPr>
      </p:pic>
      <p:pic>
        <p:nvPicPr>
          <p:cNvPr id="17" name="Picture 16">
            <a:extLst>
              <a:ext uri="{FF2B5EF4-FFF2-40B4-BE49-F238E27FC236}">
                <a16:creationId xmlns:a16="http://schemas.microsoft.com/office/drawing/2014/main" id="{6D543958-9A55-435C-8172-E878DAA33222}"/>
              </a:ext>
            </a:extLst>
          </p:cNvPr>
          <p:cNvPicPr/>
          <p:nvPr/>
        </p:nvPicPr>
        <p:blipFill>
          <a:blip r:embed="rId6"/>
          <a:stretch>
            <a:fillRect/>
          </a:stretch>
        </p:blipFill>
        <p:spPr>
          <a:xfrm>
            <a:off x="840310" y="3643213"/>
            <a:ext cx="3673475" cy="3081241"/>
          </a:xfrm>
          <a:prstGeom prst="rect">
            <a:avLst/>
          </a:prstGeom>
        </p:spPr>
      </p:pic>
      <p:pic>
        <p:nvPicPr>
          <p:cNvPr id="18" name="Picture 17">
            <a:extLst>
              <a:ext uri="{FF2B5EF4-FFF2-40B4-BE49-F238E27FC236}">
                <a16:creationId xmlns:a16="http://schemas.microsoft.com/office/drawing/2014/main" id="{1CAC1B6E-83DA-40AD-B0E3-0B48526F5484}"/>
              </a:ext>
            </a:extLst>
          </p:cNvPr>
          <p:cNvPicPr/>
          <p:nvPr/>
        </p:nvPicPr>
        <p:blipFill>
          <a:blip r:embed="rId7"/>
          <a:stretch>
            <a:fillRect/>
          </a:stretch>
        </p:blipFill>
        <p:spPr>
          <a:xfrm>
            <a:off x="4601415" y="3772010"/>
            <a:ext cx="3816985" cy="3081242"/>
          </a:xfrm>
          <a:prstGeom prst="rect">
            <a:avLst/>
          </a:prstGeom>
        </p:spPr>
      </p:pic>
      <p:pic>
        <p:nvPicPr>
          <p:cNvPr id="19" name="Picture 18">
            <a:extLst>
              <a:ext uri="{FF2B5EF4-FFF2-40B4-BE49-F238E27FC236}">
                <a16:creationId xmlns:a16="http://schemas.microsoft.com/office/drawing/2014/main" id="{1F130B82-EF2A-4CB3-8DDC-90358F2DEC7A}"/>
              </a:ext>
            </a:extLst>
          </p:cNvPr>
          <p:cNvPicPr/>
          <p:nvPr/>
        </p:nvPicPr>
        <p:blipFill>
          <a:blip r:embed="rId8"/>
          <a:stretch>
            <a:fillRect/>
          </a:stretch>
        </p:blipFill>
        <p:spPr>
          <a:xfrm>
            <a:off x="8301140" y="3721841"/>
            <a:ext cx="3792220" cy="3081242"/>
          </a:xfrm>
          <a:prstGeom prst="rect">
            <a:avLst/>
          </a:prstGeom>
        </p:spPr>
      </p:pic>
    </p:spTree>
    <p:extLst>
      <p:ext uri="{BB962C8B-B14F-4D97-AF65-F5344CB8AC3E}">
        <p14:creationId xmlns:p14="http://schemas.microsoft.com/office/powerpoint/2010/main" val="402945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8" name="Subtitle 2">
            <a:extLst>
              <a:ext uri="{FF2B5EF4-FFF2-40B4-BE49-F238E27FC236}">
                <a16:creationId xmlns:a16="http://schemas.microsoft.com/office/drawing/2014/main" id="{B6DB971C-C28C-4A7A-A27C-BC22E6F749EC}"/>
              </a:ext>
            </a:extLst>
          </p:cNvPr>
          <p:cNvSpPr txBox="1">
            <a:spLocks/>
          </p:cNvSpPr>
          <p:nvPr/>
        </p:nvSpPr>
        <p:spPr>
          <a:xfrm>
            <a:off x="2002072" y="285847"/>
            <a:ext cx="8915399" cy="34793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ct val="0"/>
              </a:spcBef>
            </a:pPr>
            <a:r>
              <a:rPr lang="en-US" sz="2000" spc="-50" dirty="0">
                <a:solidFill>
                  <a:schemeClr val="tx1">
                    <a:lumMod val="85000"/>
                    <a:lumOff val="15000"/>
                  </a:schemeClr>
                </a:solidFill>
                <a:latin typeface="Arial" panose="020B0604020202020204" pitchFamily="34" charset="0"/>
                <a:cs typeface="Arial" panose="020B0604020202020204" pitchFamily="34" charset="0"/>
              </a:rPr>
              <a:t>Visualizations done during EDA</a:t>
            </a:r>
          </a:p>
        </p:txBody>
      </p:sp>
      <p:sp>
        <p:nvSpPr>
          <p:cNvPr id="12" name="Subtitle 2">
            <a:extLst>
              <a:ext uri="{FF2B5EF4-FFF2-40B4-BE49-F238E27FC236}">
                <a16:creationId xmlns:a16="http://schemas.microsoft.com/office/drawing/2014/main" id="{0A6BFB2B-84B9-49E3-BEC1-A17E0824CBF2}"/>
              </a:ext>
            </a:extLst>
          </p:cNvPr>
          <p:cNvSpPr txBox="1">
            <a:spLocks/>
          </p:cNvSpPr>
          <p:nvPr/>
        </p:nvSpPr>
        <p:spPr>
          <a:xfrm>
            <a:off x="3768830" y="988665"/>
            <a:ext cx="4471011" cy="34793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ct val="0"/>
              </a:spcBef>
            </a:pPr>
            <a:r>
              <a:rPr lang="en-US" sz="1400" spc="-50" dirty="0">
                <a:solidFill>
                  <a:schemeClr val="tx1">
                    <a:lumMod val="85000"/>
                    <a:lumOff val="15000"/>
                  </a:schemeClr>
                </a:solidFill>
                <a:latin typeface="Arial" panose="020B0604020202020204" pitchFamily="34" charset="0"/>
                <a:cs typeface="Arial" panose="020B0604020202020204" pitchFamily="34" charset="0"/>
              </a:rPr>
              <a:t>Visualizations done in model performance</a:t>
            </a:r>
          </a:p>
        </p:txBody>
      </p:sp>
      <p:pic>
        <p:nvPicPr>
          <p:cNvPr id="14" name="Picture 13">
            <a:extLst>
              <a:ext uri="{FF2B5EF4-FFF2-40B4-BE49-F238E27FC236}">
                <a16:creationId xmlns:a16="http://schemas.microsoft.com/office/drawing/2014/main" id="{EA627FC4-9938-443A-A7DB-1372F23B57E4}"/>
              </a:ext>
            </a:extLst>
          </p:cNvPr>
          <p:cNvPicPr/>
          <p:nvPr/>
        </p:nvPicPr>
        <p:blipFill>
          <a:blip r:embed="rId3"/>
          <a:stretch>
            <a:fillRect/>
          </a:stretch>
        </p:blipFill>
        <p:spPr>
          <a:xfrm>
            <a:off x="3013428" y="1276573"/>
            <a:ext cx="5731510" cy="2611755"/>
          </a:xfrm>
          <a:prstGeom prst="rect">
            <a:avLst/>
          </a:prstGeom>
        </p:spPr>
      </p:pic>
      <p:pic>
        <p:nvPicPr>
          <p:cNvPr id="17" name="Picture 16">
            <a:extLst>
              <a:ext uri="{FF2B5EF4-FFF2-40B4-BE49-F238E27FC236}">
                <a16:creationId xmlns:a16="http://schemas.microsoft.com/office/drawing/2014/main" id="{33C66AB9-14DE-477D-8F22-3CF9AA279BE5}"/>
              </a:ext>
            </a:extLst>
          </p:cNvPr>
          <p:cNvPicPr/>
          <p:nvPr/>
        </p:nvPicPr>
        <p:blipFill>
          <a:blip r:embed="rId4"/>
          <a:stretch>
            <a:fillRect/>
          </a:stretch>
        </p:blipFill>
        <p:spPr>
          <a:xfrm>
            <a:off x="2928587" y="3888328"/>
            <a:ext cx="5731510" cy="2294255"/>
          </a:xfrm>
          <a:prstGeom prst="rect">
            <a:avLst/>
          </a:prstGeom>
        </p:spPr>
      </p:pic>
    </p:spTree>
    <p:extLst>
      <p:ext uri="{BB962C8B-B14F-4D97-AF65-F5344CB8AC3E}">
        <p14:creationId xmlns:p14="http://schemas.microsoft.com/office/powerpoint/2010/main" val="237938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8" name="Subtitle 2">
            <a:extLst>
              <a:ext uri="{FF2B5EF4-FFF2-40B4-BE49-F238E27FC236}">
                <a16:creationId xmlns:a16="http://schemas.microsoft.com/office/drawing/2014/main" id="{B7BC244A-C9C3-41DC-AD0D-ACCABFD7D1BA}"/>
              </a:ext>
            </a:extLst>
          </p:cNvPr>
          <p:cNvSpPr txBox="1">
            <a:spLocks/>
          </p:cNvSpPr>
          <p:nvPr/>
        </p:nvSpPr>
        <p:spPr>
          <a:xfrm>
            <a:off x="1989629" y="1073890"/>
            <a:ext cx="8915399" cy="34793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ct val="0"/>
              </a:spcBef>
            </a:pPr>
            <a:r>
              <a:rPr lang="en-US" sz="2000" spc="-50" dirty="0">
                <a:solidFill>
                  <a:schemeClr val="tx1">
                    <a:lumMod val="85000"/>
                    <a:lumOff val="15000"/>
                  </a:schemeClr>
                </a:solidFill>
                <a:latin typeface="Arial" panose="020B0604020202020204" pitchFamily="34" charset="0"/>
                <a:cs typeface="Arial" panose="020B0604020202020204" pitchFamily="34" charset="0"/>
              </a:rPr>
              <a:t>Steps and Assumptions Used to Complete the Project</a:t>
            </a:r>
          </a:p>
        </p:txBody>
      </p:sp>
      <p:sp>
        <p:nvSpPr>
          <p:cNvPr id="2" name="Rectangle 1">
            <a:extLst>
              <a:ext uri="{FF2B5EF4-FFF2-40B4-BE49-F238E27FC236}">
                <a16:creationId xmlns:a16="http://schemas.microsoft.com/office/drawing/2014/main" id="{02C863C5-D8B2-49DF-A781-AF7619C8BF1A}"/>
              </a:ext>
            </a:extLst>
          </p:cNvPr>
          <p:cNvSpPr/>
          <p:nvPr/>
        </p:nvSpPr>
        <p:spPr>
          <a:xfrm>
            <a:off x="3048000" y="2385638"/>
            <a:ext cx="6096000" cy="1089529"/>
          </a:xfrm>
          <a:prstGeom prst="rect">
            <a:avLst/>
          </a:prstGeom>
        </p:spPr>
        <p:txBody>
          <a:bodyPr>
            <a:spAutoFit/>
          </a:bodyPr>
          <a:lstStyle/>
          <a:p>
            <a:pPr marL="171450" indent="-171450">
              <a:lnSpc>
                <a:spcPct val="90000"/>
              </a:lnSpc>
              <a:buClrTx/>
              <a:buFont typeface="Wingdings" panose="05000000000000000000" pitchFamily="2" charset="2"/>
              <a:buChar char="§"/>
            </a:pPr>
            <a:r>
              <a:rPr lang="en-IN" sz="1200" dirty="0">
                <a:latin typeface="Arial" panose="020B0604020202020204" pitchFamily="34" charset="0"/>
                <a:cs typeface="Arial" panose="020B0604020202020204" pitchFamily="34" charset="0"/>
              </a:rPr>
              <a:t>In my analysis I have assumed that the target labels are independent of each other.</a:t>
            </a:r>
          </a:p>
          <a:p>
            <a:pPr marL="171450" indent="-171450">
              <a:lnSpc>
                <a:spcPct val="90000"/>
              </a:lnSpc>
              <a:buFont typeface="Wingdings" panose="05000000000000000000" pitchFamily="2" charset="2"/>
              <a:buChar char="§"/>
            </a:pPr>
            <a:r>
              <a:rPr lang="en-IN" sz="1200" dirty="0">
                <a:latin typeface="Arial" panose="020B0604020202020204" pitchFamily="34" charset="0"/>
                <a:cs typeface="Arial" panose="020B0604020202020204" pitchFamily="34" charset="0"/>
              </a:rPr>
              <a:t>Since dataset had 90% comments which were normal , I decided to consider only 50 % of the normal comments considering that all words will be covered in those 50 % comments. This was done since dataset was huge and could have suffered time complexity when fed to a machine learning model.</a:t>
            </a:r>
            <a:endParaRPr lang="en-US" sz="1200" dirty="0">
              <a:latin typeface="Arial" panose="020B0604020202020204" pitchFamily="34" charset="0"/>
              <a:cs typeface="Arial" panose="020B0604020202020204" pitchFamily="34" charset="0"/>
            </a:endParaRPr>
          </a:p>
          <a:p>
            <a:pPr marL="171450" indent="-171450">
              <a:lnSpc>
                <a:spcPct val="90000"/>
              </a:lnSpc>
              <a:buClrTx/>
              <a:buFont typeface="Wingdings" panose="05000000000000000000" pitchFamily="2" charset="2"/>
              <a:buChar char="§"/>
            </a:pPr>
            <a:endParaRPr lang="en-US" sz="12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D58D8355-3BD8-4E72-BF34-93710607B4C2}"/>
              </a:ext>
            </a:extLst>
          </p:cNvPr>
          <p:cNvSpPr txBox="1">
            <a:spLocks/>
          </p:cNvSpPr>
          <p:nvPr/>
        </p:nvSpPr>
        <p:spPr>
          <a:xfrm>
            <a:off x="1584251" y="1904229"/>
            <a:ext cx="6644916" cy="34793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ct val="0"/>
              </a:spcBef>
            </a:pPr>
            <a:r>
              <a:rPr lang="en-US" sz="1400" spc="-50" dirty="0">
                <a:solidFill>
                  <a:schemeClr val="tx1">
                    <a:lumMod val="85000"/>
                    <a:lumOff val="15000"/>
                  </a:schemeClr>
                </a:solidFill>
                <a:latin typeface="Arial" panose="020B0604020202020204" pitchFamily="34" charset="0"/>
                <a:cs typeface="Arial" panose="020B0604020202020204" pitchFamily="34" charset="0"/>
              </a:rPr>
              <a:t>Below are the steps and assumptions taken in the project</a:t>
            </a:r>
            <a:r>
              <a:rPr lang="en-US" sz="2000" spc="-50"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8995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7" name="Subtitle 2">
            <a:extLst>
              <a:ext uri="{FF2B5EF4-FFF2-40B4-BE49-F238E27FC236}">
                <a16:creationId xmlns:a16="http://schemas.microsoft.com/office/drawing/2014/main" id="{CF048933-138A-4797-B3A9-FF2387B30E2C}"/>
              </a:ext>
            </a:extLst>
          </p:cNvPr>
          <p:cNvSpPr txBox="1">
            <a:spLocks/>
          </p:cNvSpPr>
          <p:nvPr/>
        </p:nvSpPr>
        <p:spPr>
          <a:xfrm>
            <a:off x="1947099" y="170285"/>
            <a:ext cx="8915399" cy="41862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ct val="0"/>
              </a:spcBef>
            </a:pPr>
            <a:r>
              <a:rPr lang="en-US" sz="2000" spc="-50" dirty="0">
                <a:solidFill>
                  <a:schemeClr val="tx1">
                    <a:lumMod val="85000"/>
                    <a:lumOff val="15000"/>
                  </a:schemeClr>
                </a:solidFill>
                <a:latin typeface="Arial" panose="020B0604020202020204" pitchFamily="34" charset="0"/>
                <a:cs typeface="Arial" panose="020B0604020202020204" pitchFamily="34" charset="0"/>
              </a:rPr>
              <a:t>Model Dashboard</a:t>
            </a:r>
          </a:p>
        </p:txBody>
      </p:sp>
      <p:graphicFrame>
        <p:nvGraphicFramePr>
          <p:cNvPr id="2" name="Table 4">
            <a:extLst>
              <a:ext uri="{FF2B5EF4-FFF2-40B4-BE49-F238E27FC236}">
                <a16:creationId xmlns:a16="http://schemas.microsoft.com/office/drawing/2014/main" id="{EF9E6933-58CB-42CA-B485-94374A5BE9C5}"/>
              </a:ext>
            </a:extLst>
          </p:cNvPr>
          <p:cNvGraphicFramePr>
            <a:graphicFrameLocks noGrp="1"/>
          </p:cNvGraphicFramePr>
          <p:nvPr>
            <p:extLst>
              <p:ext uri="{D42A27DB-BD31-4B8C-83A1-F6EECF244321}">
                <p14:modId xmlns:p14="http://schemas.microsoft.com/office/powerpoint/2010/main" val="2091545216"/>
              </p:ext>
            </p:extLst>
          </p:nvPr>
        </p:nvGraphicFramePr>
        <p:xfrm>
          <a:off x="1663348" y="759979"/>
          <a:ext cx="7586320" cy="2103120"/>
        </p:xfrm>
        <a:graphic>
          <a:graphicData uri="http://schemas.openxmlformats.org/drawingml/2006/table">
            <a:tbl>
              <a:tblPr firstRow="1" bandRow="1">
                <a:effectLst>
                  <a:outerShdw blurRad="76200" dir="13500000" sy="23000" kx="1200000" algn="br" rotWithShape="0">
                    <a:prstClr val="black">
                      <a:alpha val="0"/>
                    </a:prstClr>
                  </a:outerShdw>
                </a:effectLst>
                <a:tableStyleId>{5DA37D80-6434-44D0-A028-1B22A696006F}</a:tableStyleId>
              </a:tblPr>
              <a:tblGrid>
                <a:gridCol w="1896580">
                  <a:extLst>
                    <a:ext uri="{9D8B030D-6E8A-4147-A177-3AD203B41FA5}">
                      <a16:colId xmlns:a16="http://schemas.microsoft.com/office/drawing/2014/main" val="1036058035"/>
                    </a:ext>
                  </a:extLst>
                </a:gridCol>
                <a:gridCol w="1896580">
                  <a:extLst>
                    <a:ext uri="{9D8B030D-6E8A-4147-A177-3AD203B41FA5}">
                      <a16:colId xmlns:a16="http://schemas.microsoft.com/office/drawing/2014/main" val="2159225257"/>
                    </a:ext>
                  </a:extLst>
                </a:gridCol>
                <a:gridCol w="1896580">
                  <a:extLst>
                    <a:ext uri="{9D8B030D-6E8A-4147-A177-3AD203B41FA5}">
                      <a16:colId xmlns:a16="http://schemas.microsoft.com/office/drawing/2014/main" val="3263496502"/>
                    </a:ext>
                  </a:extLst>
                </a:gridCol>
                <a:gridCol w="1896580">
                  <a:extLst>
                    <a:ext uri="{9D8B030D-6E8A-4147-A177-3AD203B41FA5}">
                      <a16:colId xmlns:a16="http://schemas.microsoft.com/office/drawing/2014/main" val="1460955141"/>
                    </a:ext>
                  </a:extLst>
                </a:gridCol>
              </a:tblGrid>
              <a:tr h="326512">
                <a:tc>
                  <a:txBody>
                    <a:bodyPr/>
                    <a:lstStyle/>
                    <a:p>
                      <a:r>
                        <a:rPr lang="en-US" b="0" cap="none" spc="0" dirty="0">
                          <a:ln w="0"/>
                          <a:solidFill>
                            <a:schemeClr val="tx1"/>
                          </a:solidFill>
                          <a:effectLst>
                            <a:outerShdw blurRad="38100" dist="19050" dir="2700000" algn="tl" rotWithShape="0">
                              <a:schemeClr val="dk1">
                                <a:alpha val="40000"/>
                              </a:schemeClr>
                            </a:outerShdw>
                          </a:effectLst>
                        </a:rPr>
                        <a:t>Algorithm</a:t>
                      </a:r>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c>
                  <a:txBody>
                    <a:bodyPr/>
                    <a:lstStyle/>
                    <a:p>
                      <a:r>
                        <a:rPr lang="en-US" sz="1400" dirty="0"/>
                        <a:t>Precision %</a:t>
                      </a:r>
                    </a:p>
                  </a:txBody>
                  <a:tcPr/>
                </a:tc>
                <a:tc>
                  <a:txBody>
                    <a:bodyPr/>
                    <a:lstStyle/>
                    <a:p>
                      <a:r>
                        <a:rPr lang="en-US" sz="1400" dirty="0"/>
                        <a:t>Recall %</a:t>
                      </a:r>
                    </a:p>
                  </a:txBody>
                  <a:tcPr/>
                </a:tc>
                <a:tc>
                  <a:txBody>
                    <a:bodyPr/>
                    <a:lstStyle/>
                    <a:p>
                      <a:r>
                        <a:rPr lang="en-US" sz="1400" dirty="0"/>
                        <a:t>ROC_AUC %</a:t>
                      </a:r>
                    </a:p>
                  </a:txBody>
                  <a:tcPr/>
                </a:tc>
                <a:extLst>
                  <a:ext uri="{0D108BD9-81ED-4DB2-BD59-A6C34878D82A}">
                    <a16:rowId xmlns:a16="http://schemas.microsoft.com/office/drawing/2014/main" val="1838754841"/>
                  </a:ext>
                </a:extLst>
              </a:tr>
              <a:tr h="272094">
                <a:tc>
                  <a:txBody>
                    <a:bodyPr/>
                    <a:lstStyle/>
                    <a:p>
                      <a:pPr algn="ctr"/>
                      <a:r>
                        <a:rPr lang="en-US" sz="1400" dirty="0"/>
                        <a:t>Logistic Regression</a:t>
                      </a:r>
                    </a:p>
                  </a:txBody>
                  <a:tcPr/>
                </a:tc>
                <a:tc>
                  <a:txBody>
                    <a:bodyPr/>
                    <a:lstStyle/>
                    <a:p>
                      <a:pPr algn="ctr"/>
                      <a:r>
                        <a:rPr lang="en-US" sz="1400" dirty="0"/>
                        <a:t>85</a:t>
                      </a:r>
                    </a:p>
                  </a:txBody>
                  <a:tcPr/>
                </a:tc>
                <a:tc>
                  <a:txBody>
                    <a:bodyPr/>
                    <a:lstStyle/>
                    <a:p>
                      <a:pPr algn="ctr"/>
                      <a:r>
                        <a:rPr lang="en-US" sz="1400" dirty="0"/>
                        <a:t>75</a:t>
                      </a:r>
                    </a:p>
                  </a:txBody>
                  <a:tcPr/>
                </a:tc>
                <a:tc>
                  <a:txBody>
                    <a:bodyPr/>
                    <a:lstStyle/>
                    <a:p>
                      <a:pPr algn="ctr"/>
                      <a:r>
                        <a:rPr lang="en-US" sz="1400" dirty="0"/>
                        <a:t>75</a:t>
                      </a:r>
                    </a:p>
                  </a:txBody>
                  <a:tcPr/>
                </a:tc>
                <a:extLst>
                  <a:ext uri="{0D108BD9-81ED-4DB2-BD59-A6C34878D82A}">
                    <a16:rowId xmlns:a16="http://schemas.microsoft.com/office/drawing/2014/main" val="1307114425"/>
                  </a:ext>
                </a:extLst>
              </a:tr>
              <a:tr h="462559">
                <a:tc>
                  <a:txBody>
                    <a:bodyPr/>
                    <a:lstStyle/>
                    <a:p>
                      <a:pPr algn="ctr"/>
                      <a:r>
                        <a:rPr lang="en-US" sz="1400" dirty="0"/>
                        <a:t>K-Nearest Neighbors</a:t>
                      </a:r>
                    </a:p>
                  </a:txBody>
                  <a:tcPr/>
                </a:tc>
                <a:tc>
                  <a:txBody>
                    <a:bodyPr/>
                    <a:lstStyle/>
                    <a:p>
                      <a:pPr algn="ctr"/>
                      <a:r>
                        <a:rPr lang="en-US" sz="1400" dirty="0"/>
                        <a:t>82</a:t>
                      </a:r>
                    </a:p>
                  </a:txBody>
                  <a:tcPr/>
                </a:tc>
                <a:tc>
                  <a:txBody>
                    <a:bodyPr/>
                    <a:lstStyle/>
                    <a:p>
                      <a:pPr algn="ctr"/>
                      <a:r>
                        <a:rPr lang="en-US" sz="1400" dirty="0"/>
                        <a:t>75</a:t>
                      </a:r>
                    </a:p>
                  </a:txBody>
                  <a:tcPr/>
                </a:tc>
                <a:tc>
                  <a:txBody>
                    <a:bodyPr/>
                    <a:lstStyle/>
                    <a:p>
                      <a:pPr algn="ctr"/>
                      <a:r>
                        <a:rPr lang="en-US" sz="1400" dirty="0"/>
                        <a:t>75</a:t>
                      </a:r>
                    </a:p>
                  </a:txBody>
                  <a:tcPr/>
                </a:tc>
                <a:extLst>
                  <a:ext uri="{0D108BD9-81ED-4DB2-BD59-A6C34878D82A}">
                    <a16:rowId xmlns:a16="http://schemas.microsoft.com/office/drawing/2014/main" val="2503156486"/>
                  </a:ext>
                </a:extLst>
              </a:tr>
              <a:tr h="272094">
                <a:tc>
                  <a:txBody>
                    <a:bodyPr/>
                    <a:lstStyle/>
                    <a:p>
                      <a:pPr algn="ctr"/>
                      <a:r>
                        <a:rPr lang="en-US" sz="1400" dirty="0"/>
                        <a:t>Decision Tree</a:t>
                      </a:r>
                    </a:p>
                  </a:txBody>
                  <a:tcPr/>
                </a:tc>
                <a:tc>
                  <a:txBody>
                    <a:bodyPr/>
                    <a:lstStyle/>
                    <a:p>
                      <a:pPr algn="ctr"/>
                      <a:r>
                        <a:rPr lang="en-US" sz="1400" dirty="0"/>
                        <a:t>72</a:t>
                      </a:r>
                    </a:p>
                  </a:txBody>
                  <a:tcPr/>
                </a:tc>
                <a:tc>
                  <a:txBody>
                    <a:bodyPr/>
                    <a:lstStyle/>
                    <a:p>
                      <a:pPr algn="ctr"/>
                      <a:r>
                        <a:rPr lang="en-US" sz="1400" dirty="0"/>
                        <a:t>73</a:t>
                      </a:r>
                    </a:p>
                  </a:txBody>
                  <a:tcPr/>
                </a:tc>
                <a:tc>
                  <a:txBody>
                    <a:bodyPr/>
                    <a:lstStyle/>
                    <a:p>
                      <a:pPr algn="ctr"/>
                      <a:r>
                        <a:rPr lang="en-US" sz="1400" dirty="0"/>
                        <a:t>73</a:t>
                      </a:r>
                    </a:p>
                  </a:txBody>
                  <a:tcPr/>
                </a:tc>
                <a:extLst>
                  <a:ext uri="{0D108BD9-81ED-4DB2-BD59-A6C34878D82A}">
                    <a16:rowId xmlns:a16="http://schemas.microsoft.com/office/drawing/2014/main" val="827519647"/>
                  </a:ext>
                </a:extLst>
              </a:tr>
              <a:tr h="272094">
                <a:tc>
                  <a:txBody>
                    <a:bodyPr/>
                    <a:lstStyle/>
                    <a:p>
                      <a:pPr algn="ctr"/>
                      <a:r>
                        <a:rPr lang="en-US" sz="1400" dirty="0"/>
                        <a:t>Gradient Boosting</a:t>
                      </a:r>
                    </a:p>
                  </a:txBody>
                  <a:tcPr/>
                </a:tc>
                <a:tc>
                  <a:txBody>
                    <a:bodyPr/>
                    <a:lstStyle/>
                    <a:p>
                      <a:pPr algn="ctr"/>
                      <a:r>
                        <a:rPr lang="en-US" sz="1400" dirty="0"/>
                        <a:t>86</a:t>
                      </a:r>
                    </a:p>
                  </a:txBody>
                  <a:tcPr/>
                </a:tc>
                <a:tc>
                  <a:txBody>
                    <a:bodyPr/>
                    <a:lstStyle/>
                    <a:p>
                      <a:pPr algn="ctr"/>
                      <a:r>
                        <a:rPr lang="en-US" sz="1400" dirty="0"/>
                        <a:t>78</a:t>
                      </a:r>
                    </a:p>
                  </a:txBody>
                  <a:tcPr/>
                </a:tc>
                <a:tc>
                  <a:txBody>
                    <a:bodyPr/>
                    <a:lstStyle/>
                    <a:p>
                      <a:pPr algn="ctr"/>
                      <a:r>
                        <a:rPr lang="en-US" sz="1400" dirty="0"/>
                        <a:t>77</a:t>
                      </a:r>
                    </a:p>
                  </a:txBody>
                  <a:tcPr/>
                </a:tc>
                <a:extLst>
                  <a:ext uri="{0D108BD9-81ED-4DB2-BD59-A6C34878D82A}">
                    <a16:rowId xmlns:a16="http://schemas.microsoft.com/office/drawing/2014/main" val="1159885330"/>
                  </a:ext>
                </a:extLst>
              </a:tr>
              <a:tr h="272094">
                <a:tc>
                  <a:txBody>
                    <a:bodyPr/>
                    <a:lstStyle/>
                    <a:p>
                      <a:pPr algn="ctr"/>
                      <a:r>
                        <a:rPr lang="en-US" sz="1400" dirty="0"/>
                        <a:t>Random Forest</a:t>
                      </a:r>
                    </a:p>
                  </a:txBody>
                  <a:tcPr/>
                </a:tc>
                <a:tc>
                  <a:txBody>
                    <a:bodyPr/>
                    <a:lstStyle/>
                    <a:p>
                      <a:pPr algn="ctr"/>
                      <a:r>
                        <a:rPr lang="en-US" sz="1400" dirty="0"/>
                        <a:t>88</a:t>
                      </a:r>
                    </a:p>
                  </a:txBody>
                  <a:tcPr/>
                </a:tc>
                <a:tc>
                  <a:txBody>
                    <a:bodyPr/>
                    <a:lstStyle/>
                    <a:p>
                      <a:pPr algn="ctr"/>
                      <a:r>
                        <a:rPr lang="en-US" sz="1400" dirty="0"/>
                        <a:t>75</a:t>
                      </a:r>
                    </a:p>
                  </a:txBody>
                  <a:tcPr/>
                </a:tc>
                <a:tc>
                  <a:txBody>
                    <a:bodyPr/>
                    <a:lstStyle/>
                    <a:p>
                      <a:pPr algn="ctr"/>
                      <a:r>
                        <a:rPr lang="en-US" sz="1400" dirty="0"/>
                        <a:t>74</a:t>
                      </a:r>
                    </a:p>
                  </a:txBody>
                  <a:tcPr/>
                </a:tc>
                <a:extLst>
                  <a:ext uri="{0D108BD9-81ED-4DB2-BD59-A6C34878D82A}">
                    <a16:rowId xmlns:a16="http://schemas.microsoft.com/office/drawing/2014/main" val="3335193006"/>
                  </a:ext>
                </a:extLst>
              </a:tr>
            </a:tbl>
          </a:graphicData>
        </a:graphic>
      </p:graphicFrame>
      <p:graphicFrame>
        <p:nvGraphicFramePr>
          <p:cNvPr id="12" name="Chart 11">
            <a:extLst>
              <a:ext uri="{FF2B5EF4-FFF2-40B4-BE49-F238E27FC236}">
                <a16:creationId xmlns:a16="http://schemas.microsoft.com/office/drawing/2014/main" id="{648971BE-61A1-4DCC-81B2-A8DC9E6F7AF6}"/>
              </a:ext>
            </a:extLst>
          </p:cNvPr>
          <p:cNvGraphicFramePr/>
          <p:nvPr>
            <p:extLst>
              <p:ext uri="{D42A27DB-BD31-4B8C-83A1-F6EECF244321}">
                <p14:modId xmlns:p14="http://schemas.microsoft.com/office/powerpoint/2010/main" val="1749230454"/>
              </p:ext>
            </p:extLst>
          </p:nvPr>
        </p:nvGraphicFramePr>
        <p:xfrm>
          <a:off x="2136891" y="3643770"/>
          <a:ext cx="8101097" cy="2695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203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 name="Subtitle 2">
            <a:extLst>
              <a:ext uri="{FF2B5EF4-FFF2-40B4-BE49-F238E27FC236}">
                <a16:creationId xmlns:a16="http://schemas.microsoft.com/office/drawing/2014/main" id="{840C14DF-1A05-4849-A110-76F07B36DE44}"/>
              </a:ext>
            </a:extLst>
          </p:cNvPr>
          <p:cNvSpPr txBox="1">
            <a:spLocks/>
          </p:cNvSpPr>
          <p:nvPr/>
        </p:nvSpPr>
        <p:spPr>
          <a:xfrm>
            <a:off x="1947099" y="591469"/>
            <a:ext cx="8915399" cy="41862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ct val="0"/>
              </a:spcBef>
            </a:pPr>
            <a:r>
              <a:rPr lang="en-US" sz="2000" spc="-50" dirty="0">
                <a:solidFill>
                  <a:schemeClr val="tx1">
                    <a:lumMod val="85000"/>
                    <a:lumOff val="15000"/>
                  </a:schemeClr>
                </a:solidFill>
                <a:latin typeface="Arial" panose="020B0604020202020204" pitchFamily="34" charset="0"/>
                <a:cs typeface="Arial" panose="020B0604020202020204" pitchFamily="34" charset="0"/>
              </a:rPr>
              <a:t>Finalized model</a:t>
            </a:r>
          </a:p>
        </p:txBody>
      </p:sp>
      <p:sp>
        <p:nvSpPr>
          <p:cNvPr id="12" name="Rectangle 11">
            <a:extLst>
              <a:ext uri="{FF2B5EF4-FFF2-40B4-BE49-F238E27FC236}">
                <a16:creationId xmlns:a16="http://schemas.microsoft.com/office/drawing/2014/main" id="{E84AECEA-B28B-4B02-BA84-1B675B8F9659}"/>
              </a:ext>
            </a:extLst>
          </p:cNvPr>
          <p:cNvSpPr/>
          <p:nvPr/>
        </p:nvSpPr>
        <p:spPr>
          <a:xfrm>
            <a:off x="3048000" y="2048080"/>
            <a:ext cx="6096000" cy="1089529"/>
          </a:xfrm>
          <a:prstGeom prst="rect">
            <a:avLst/>
          </a:prstGeom>
        </p:spPr>
        <p:txBody>
          <a:bodyPr>
            <a:spAutoFit/>
          </a:bodyPr>
          <a:lstStyle/>
          <a:p>
            <a:pPr marL="171450" indent="-171450">
              <a:lnSpc>
                <a:spcPct val="90000"/>
              </a:lnSpc>
              <a:buClrTx/>
              <a:buFont typeface="Wingdings" panose="05000000000000000000" pitchFamily="2" charset="2"/>
              <a:buChar char="§"/>
            </a:pPr>
            <a:r>
              <a:rPr lang="en-US" sz="1200" dirty="0">
                <a:latin typeface="Arial" panose="020B0604020202020204" pitchFamily="34" charset="0"/>
                <a:cs typeface="Arial" panose="020B0604020202020204" pitchFamily="34" charset="0"/>
              </a:rPr>
              <a:t>Although the best precision and Recall is given by both Gradient Boosting and </a:t>
            </a:r>
            <a:r>
              <a:rPr lang="en-US" sz="1200" dirty="0" err="1">
                <a:latin typeface="Arial" panose="020B0604020202020204" pitchFamily="34" charset="0"/>
                <a:cs typeface="Arial" panose="020B0604020202020204" pitchFamily="34" charset="0"/>
              </a:rPr>
              <a:t>RandomForest</a:t>
            </a:r>
            <a:r>
              <a:rPr lang="en-US" sz="1200" dirty="0">
                <a:latin typeface="Arial" panose="020B0604020202020204" pitchFamily="34" charset="0"/>
                <a:cs typeface="Arial" panose="020B0604020202020204" pitchFamily="34" charset="0"/>
              </a:rPr>
              <a:t> but number of False negatives was less in Random Forest than GBM hence </a:t>
            </a:r>
            <a:r>
              <a:rPr lang="en-US" sz="1200" dirty="0" err="1">
                <a:latin typeface="Arial" panose="020B0604020202020204" pitchFamily="34" charset="0"/>
                <a:cs typeface="Arial" panose="020B0604020202020204" pitchFamily="34" charset="0"/>
              </a:rPr>
              <a:t>RandomForest</a:t>
            </a:r>
            <a:r>
              <a:rPr lang="en-US" sz="1200" dirty="0">
                <a:latin typeface="Arial" panose="020B0604020202020204" pitchFamily="34" charset="0"/>
                <a:cs typeface="Arial" panose="020B0604020202020204" pitchFamily="34" charset="0"/>
              </a:rPr>
              <a:t> was selected as final model</a:t>
            </a:r>
          </a:p>
          <a:p>
            <a:pPr marL="171450" indent="-171450">
              <a:lnSpc>
                <a:spcPct val="90000"/>
              </a:lnSpc>
              <a:buClrTx/>
              <a:buFont typeface="Wingdings" panose="05000000000000000000" pitchFamily="2" charset="2"/>
              <a:buChar char="§"/>
            </a:pPr>
            <a:r>
              <a:rPr lang="en-US" sz="1200" dirty="0">
                <a:latin typeface="Arial" panose="020B0604020202020204" pitchFamily="34" charset="0"/>
                <a:cs typeface="Arial" panose="020B0604020202020204" pitchFamily="34" charset="0"/>
              </a:rPr>
              <a:t>Parameters were tuned for </a:t>
            </a:r>
            <a:r>
              <a:rPr lang="en-US" sz="1200" dirty="0" err="1">
                <a:latin typeface="Arial" panose="020B0604020202020204" pitchFamily="34" charset="0"/>
                <a:cs typeface="Arial" panose="020B0604020202020204" pitchFamily="34" charset="0"/>
              </a:rPr>
              <a:t>RandomForest</a:t>
            </a:r>
            <a:r>
              <a:rPr lang="en-US" sz="1200" dirty="0">
                <a:latin typeface="Arial" panose="020B0604020202020204" pitchFamily="34" charset="0"/>
                <a:cs typeface="Arial" panose="020B0604020202020204" pitchFamily="34" charset="0"/>
              </a:rPr>
              <a:t> to improve the score and below is the final result.</a:t>
            </a:r>
          </a:p>
          <a:p>
            <a:pPr>
              <a:lnSpc>
                <a:spcPct val="90000"/>
              </a:lnSpc>
              <a:buClrTx/>
            </a:pPr>
            <a:endParaRPr lang="en-US" sz="1200" dirty="0">
              <a:latin typeface="Arial" panose="020B0604020202020204" pitchFamily="34" charset="0"/>
              <a:cs typeface="Arial" panose="020B0604020202020204" pitchFamily="34" charset="0"/>
            </a:endParaRPr>
          </a:p>
        </p:txBody>
      </p:sp>
      <p:graphicFrame>
        <p:nvGraphicFramePr>
          <p:cNvPr id="14" name="Table 4">
            <a:extLst>
              <a:ext uri="{FF2B5EF4-FFF2-40B4-BE49-F238E27FC236}">
                <a16:creationId xmlns:a16="http://schemas.microsoft.com/office/drawing/2014/main" id="{7C489C70-99C8-400E-A68F-D0244FE3E269}"/>
              </a:ext>
            </a:extLst>
          </p:cNvPr>
          <p:cNvGraphicFramePr>
            <a:graphicFrameLocks noGrp="1"/>
          </p:cNvGraphicFramePr>
          <p:nvPr>
            <p:extLst>
              <p:ext uri="{D42A27DB-BD31-4B8C-83A1-F6EECF244321}">
                <p14:modId xmlns:p14="http://schemas.microsoft.com/office/powerpoint/2010/main" val="749984724"/>
              </p:ext>
            </p:extLst>
          </p:nvPr>
        </p:nvGraphicFramePr>
        <p:xfrm>
          <a:off x="2099499" y="3831680"/>
          <a:ext cx="7586320" cy="670560"/>
        </p:xfrm>
        <a:graphic>
          <a:graphicData uri="http://schemas.openxmlformats.org/drawingml/2006/table">
            <a:tbl>
              <a:tblPr firstRow="1" bandRow="1">
                <a:effectLst>
                  <a:outerShdw blurRad="76200" dir="13500000" sy="23000" kx="1200000" algn="br" rotWithShape="0">
                    <a:prstClr val="black">
                      <a:alpha val="0"/>
                    </a:prstClr>
                  </a:outerShdw>
                </a:effectLst>
                <a:tableStyleId>{5DA37D80-6434-44D0-A028-1B22A696006F}</a:tableStyleId>
              </a:tblPr>
              <a:tblGrid>
                <a:gridCol w="1896580">
                  <a:extLst>
                    <a:ext uri="{9D8B030D-6E8A-4147-A177-3AD203B41FA5}">
                      <a16:colId xmlns:a16="http://schemas.microsoft.com/office/drawing/2014/main" val="1036058035"/>
                    </a:ext>
                  </a:extLst>
                </a:gridCol>
                <a:gridCol w="1896580">
                  <a:extLst>
                    <a:ext uri="{9D8B030D-6E8A-4147-A177-3AD203B41FA5}">
                      <a16:colId xmlns:a16="http://schemas.microsoft.com/office/drawing/2014/main" val="2159225257"/>
                    </a:ext>
                  </a:extLst>
                </a:gridCol>
                <a:gridCol w="1896580">
                  <a:extLst>
                    <a:ext uri="{9D8B030D-6E8A-4147-A177-3AD203B41FA5}">
                      <a16:colId xmlns:a16="http://schemas.microsoft.com/office/drawing/2014/main" val="3263496502"/>
                    </a:ext>
                  </a:extLst>
                </a:gridCol>
                <a:gridCol w="1896580">
                  <a:extLst>
                    <a:ext uri="{9D8B030D-6E8A-4147-A177-3AD203B41FA5}">
                      <a16:colId xmlns:a16="http://schemas.microsoft.com/office/drawing/2014/main" val="1460955141"/>
                    </a:ext>
                  </a:extLst>
                </a:gridCol>
              </a:tblGrid>
              <a:tr h="326512">
                <a:tc>
                  <a:txBody>
                    <a:bodyPr/>
                    <a:lstStyle/>
                    <a:p>
                      <a:r>
                        <a:rPr lang="en-US" b="0" cap="none" spc="0" dirty="0">
                          <a:ln w="0"/>
                          <a:solidFill>
                            <a:schemeClr val="tx1"/>
                          </a:solidFill>
                          <a:effectLst>
                            <a:outerShdw blurRad="38100" dist="19050" dir="2700000" algn="tl" rotWithShape="0">
                              <a:schemeClr val="dk1">
                                <a:alpha val="40000"/>
                              </a:schemeClr>
                            </a:outerShdw>
                          </a:effectLst>
                        </a:rPr>
                        <a:t>Algorithm</a:t>
                      </a:r>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tcPr>
                </a:tc>
                <a:tc>
                  <a:txBody>
                    <a:bodyPr/>
                    <a:lstStyle/>
                    <a:p>
                      <a:r>
                        <a:rPr lang="en-US" sz="1400" dirty="0"/>
                        <a:t>Precision %</a:t>
                      </a:r>
                    </a:p>
                  </a:txBody>
                  <a:tcPr/>
                </a:tc>
                <a:tc>
                  <a:txBody>
                    <a:bodyPr/>
                    <a:lstStyle/>
                    <a:p>
                      <a:r>
                        <a:rPr lang="en-US" sz="1400" dirty="0"/>
                        <a:t>Recall %</a:t>
                      </a:r>
                    </a:p>
                  </a:txBody>
                  <a:tcPr/>
                </a:tc>
                <a:tc>
                  <a:txBody>
                    <a:bodyPr/>
                    <a:lstStyle/>
                    <a:p>
                      <a:r>
                        <a:rPr lang="en-US" sz="1400" dirty="0"/>
                        <a:t>ROC_AUC %</a:t>
                      </a:r>
                    </a:p>
                  </a:txBody>
                  <a:tcPr/>
                </a:tc>
                <a:extLst>
                  <a:ext uri="{0D108BD9-81ED-4DB2-BD59-A6C34878D82A}">
                    <a16:rowId xmlns:a16="http://schemas.microsoft.com/office/drawing/2014/main" val="1838754841"/>
                  </a:ext>
                </a:extLst>
              </a:tr>
              <a:tr h="272094">
                <a:tc>
                  <a:txBody>
                    <a:bodyPr/>
                    <a:lstStyle/>
                    <a:p>
                      <a:pPr algn="ctr"/>
                      <a:r>
                        <a:rPr lang="en-US" sz="1400" dirty="0" err="1"/>
                        <a:t>RandomForest</a:t>
                      </a:r>
                      <a:endParaRPr lang="en-US" sz="1400" dirty="0"/>
                    </a:p>
                  </a:txBody>
                  <a:tcPr/>
                </a:tc>
                <a:tc>
                  <a:txBody>
                    <a:bodyPr/>
                    <a:lstStyle/>
                    <a:p>
                      <a:pPr algn="ctr"/>
                      <a:r>
                        <a:rPr lang="en-US" sz="1400" dirty="0"/>
                        <a:t>88</a:t>
                      </a:r>
                    </a:p>
                  </a:txBody>
                  <a:tcPr/>
                </a:tc>
                <a:tc>
                  <a:txBody>
                    <a:bodyPr/>
                    <a:lstStyle/>
                    <a:p>
                      <a:pPr algn="ctr"/>
                      <a:r>
                        <a:rPr lang="en-US" sz="1400" dirty="0"/>
                        <a:t>75</a:t>
                      </a:r>
                    </a:p>
                  </a:txBody>
                  <a:tcPr/>
                </a:tc>
                <a:tc>
                  <a:txBody>
                    <a:bodyPr/>
                    <a:lstStyle/>
                    <a:p>
                      <a:pPr algn="ctr"/>
                      <a:r>
                        <a:rPr lang="en-US" sz="1400" dirty="0"/>
                        <a:t>74</a:t>
                      </a:r>
                    </a:p>
                  </a:txBody>
                  <a:tcPr/>
                </a:tc>
                <a:extLst>
                  <a:ext uri="{0D108BD9-81ED-4DB2-BD59-A6C34878D82A}">
                    <a16:rowId xmlns:a16="http://schemas.microsoft.com/office/drawing/2014/main" val="1159885330"/>
                  </a:ext>
                </a:extLst>
              </a:tr>
            </a:tbl>
          </a:graphicData>
        </a:graphic>
      </p:graphicFrame>
      <p:sp>
        <p:nvSpPr>
          <p:cNvPr id="16" name="Subtitle 2">
            <a:extLst>
              <a:ext uri="{FF2B5EF4-FFF2-40B4-BE49-F238E27FC236}">
                <a16:creationId xmlns:a16="http://schemas.microsoft.com/office/drawing/2014/main" id="{61922F83-3D24-4F7E-A042-62D60E8EF79D}"/>
              </a:ext>
            </a:extLst>
          </p:cNvPr>
          <p:cNvSpPr txBox="1">
            <a:spLocks/>
          </p:cNvSpPr>
          <p:nvPr/>
        </p:nvSpPr>
        <p:spPr>
          <a:xfrm>
            <a:off x="1744652" y="3345821"/>
            <a:ext cx="8915399" cy="41862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ct val="0"/>
              </a:spcBef>
            </a:pPr>
            <a:r>
              <a:rPr lang="en-US" sz="2000" spc="-50" dirty="0">
                <a:solidFill>
                  <a:schemeClr val="tx1">
                    <a:lumMod val="85000"/>
                    <a:lumOff val="15000"/>
                  </a:schemeClr>
                </a:solidFill>
                <a:latin typeface="Arial" panose="020B0604020202020204" pitchFamily="34" charset="0"/>
                <a:cs typeface="Arial" panose="020B0604020202020204" pitchFamily="34" charset="0"/>
              </a:rPr>
              <a:t>After tuning parameters</a:t>
            </a:r>
          </a:p>
        </p:txBody>
      </p:sp>
      <p:sp>
        <p:nvSpPr>
          <p:cNvPr id="6" name="Arrow: Down 5">
            <a:extLst>
              <a:ext uri="{FF2B5EF4-FFF2-40B4-BE49-F238E27FC236}">
                <a16:creationId xmlns:a16="http://schemas.microsoft.com/office/drawing/2014/main" id="{79881036-ED15-4DDB-AD49-D857911CDCD8}"/>
              </a:ext>
            </a:extLst>
          </p:cNvPr>
          <p:cNvSpPr/>
          <p:nvPr/>
        </p:nvSpPr>
        <p:spPr>
          <a:xfrm>
            <a:off x="6096000" y="4502240"/>
            <a:ext cx="326065" cy="87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0C15E17-A13E-4C5F-84A5-F222AB72E8AE}"/>
              </a:ext>
            </a:extLst>
          </p:cNvPr>
          <p:cNvSpPr/>
          <p:nvPr/>
        </p:nvSpPr>
        <p:spPr>
          <a:xfrm>
            <a:off x="4377747" y="5216081"/>
            <a:ext cx="3762568"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Final Model</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780679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10f9ac0-5937-4b4f-b459-96aedd9ed2c5" origin="userSelected">
  <element uid="9920fcc9-9f43-4d43-9e3e-b98a219cfd55" value=""/>
</sisl>
</file>

<file path=customXml/itemProps1.xml><?xml version="1.0" encoding="utf-8"?>
<ds:datastoreItem xmlns:ds="http://schemas.openxmlformats.org/officeDocument/2006/customXml" ds:itemID="{7CECEDA3-26A0-4822-8927-E26756B8C6C4}">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1487</TotalTime>
  <Words>532</Words>
  <Application>Microsoft Office PowerPoint</Application>
  <PresentationFormat>Widescreen</PresentationFormat>
  <Paragraphs>76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Wisp</vt:lpstr>
      <vt:lpstr>Malignant Comments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Gupta, Ekansh</dc:creator>
  <cp:lastModifiedBy>Gupta, Ekansh</cp:lastModifiedBy>
  <cp:revision>54</cp:revision>
  <dcterms:created xsi:type="dcterms:W3CDTF">2020-12-27T10:24:06Z</dcterms:created>
  <dcterms:modified xsi:type="dcterms:W3CDTF">2021-05-22T14:18:54Z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40c95089-ea19-463a-a2b3-97716dadeecc</vt:lpwstr>
  </property>
  <property fmtid="{D5CDD505-2E9C-101B-9397-08002B2CF9AE}" pid="3" name="bjDocumentSecurityLabel">
    <vt:lpwstr>Not Classified</vt:lpwstr>
  </property>
  <property fmtid="{D5CDD505-2E9C-101B-9397-08002B2CF9AE}" pid="4" name="bjDocumentLabelXML">
    <vt:lpwstr>&lt;?xml version="1.0" encoding="us-ascii"?&gt;&lt;sisl xmlns:xsd="http://www.w3.org/2001/XMLSchema" xmlns:xsi="http://www.w3.org/2001/XMLSchema-instance" sislVersion="0" policy="a10f9ac0-5937-4b4f-b459-96aedd9ed2c5" origin="userSelected" xmlns="http://www.boldonj</vt:lpwstr>
  </property>
  <property fmtid="{D5CDD505-2E9C-101B-9397-08002B2CF9AE}" pid="5" name="bjDocumentLabelXML-0">
    <vt:lpwstr>ames.com/2008/01/sie/internal/label"&gt;&lt;element uid="9920fcc9-9f43-4d43-9e3e-b98a219cfd55" value="" /&gt;&lt;/sisl&gt;</vt:lpwstr>
  </property>
  <property fmtid="{D5CDD505-2E9C-101B-9397-08002B2CF9AE}" pid="6" name="bjSaver">
    <vt:lpwstr>tVxa/jqA8YOfYcSGKUzCAV23+iuLEGNB</vt:lpwstr>
  </property>
</Properties>
</file>