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309" r:id="rId3"/>
    <p:sldId id="257" r:id="rId4"/>
    <p:sldId id="261" r:id="rId5"/>
    <p:sldId id="262" r:id="rId6"/>
    <p:sldId id="353" r:id="rId7"/>
    <p:sldId id="393" r:id="rId8"/>
    <p:sldId id="414" r:id="rId9"/>
    <p:sldId id="415" r:id="rId10"/>
    <p:sldId id="416" r:id="rId11"/>
    <p:sldId id="417" r:id="rId12"/>
    <p:sldId id="391" r:id="rId13"/>
    <p:sldId id="388" r:id="rId14"/>
    <p:sldId id="396" r:id="rId15"/>
    <p:sldId id="418" r:id="rId16"/>
    <p:sldId id="419" r:id="rId17"/>
    <p:sldId id="420" r:id="rId18"/>
    <p:sldId id="421" r:id="rId19"/>
    <p:sldId id="422" r:id="rId20"/>
    <p:sldId id="423" r:id="rId21"/>
    <p:sldId id="424" r:id="rId22"/>
    <p:sldId id="400" r:id="rId23"/>
    <p:sldId id="425" r:id="rId24"/>
    <p:sldId id="426" r:id="rId25"/>
    <p:sldId id="372" r:id="rId26"/>
    <p:sldId id="375" r:id="rId27"/>
    <p:sldId id="402" r:id="rId28"/>
    <p:sldId id="405" r:id="rId29"/>
    <p:sldId id="381" r:id="rId30"/>
    <p:sldId id="406" r:id="rId31"/>
    <p:sldId id="407" r:id="rId32"/>
    <p:sldId id="427" r:id="rId33"/>
    <p:sldId id="428" r:id="rId34"/>
    <p:sldId id="408" r:id="rId35"/>
    <p:sldId id="382" r:id="rId36"/>
    <p:sldId id="3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2340EC-DB32-4DD0-B6C2-41962D4617E4}">
          <p14:sldIdLst>
            <p14:sldId id="256"/>
            <p14:sldId id="309"/>
            <p14:sldId id="257"/>
            <p14:sldId id="261"/>
            <p14:sldId id="262"/>
            <p14:sldId id="353"/>
            <p14:sldId id="393"/>
            <p14:sldId id="414"/>
            <p14:sldId id="415"/>
            <p14:sldId id="416"/>
            <p14:sldId id="417"/>
            <p14:sldId id="391"/>
            <p14:sldId id="388"/>
            <p14:sldId id="396"/>
            <p14:sldId id="418"/>
            <p14:sldId id="419"/>
            <p14:sldId id="420"/>
            <p14:sldId id="421"/>
            <p14:sldId id="422"/>
            <p14:sldId id="423"/>
            <p14:sldId id="424"/>
            <p14:sldId id="400"/>
            <p14:sldId id="425"/>
            <p14:sldId id="426"/>
            <p14:sldId id="372"/>
            <p14:sldId id="375"/>
            <p14:sldId id="402"/>
            <p14:sldId id="405"/>
            <p14:sldId id="381"/>
            <p14:sldId id="406"/>
            <p14:sldId id="407"/>
            <p14:sldId id="427"/>
            <p14:sldId id="428"/>
            <p14:sldId id="408"/>
            <p14:sldId id="382"/>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376B6A-6696-4CFE-A970-BE37772368EA}" type="datetimeFigureOut">
              <a:rPr lang="en-US" smtClean="0"/>
              <a:pPr/>
              <a:t>6/3/2021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E4C1E-FBB4-4950-8CA9-9AC1387B719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26F81-BC32-498A-B2D7-BE30C8EE7D3B}" type="datetimeFigureOut">
              <a:rPr lang="en-US" smtClean="0"/>
              <a:pPr/>
              <a:t>6/3/2021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33BB-199A-4074-88CF-7F6B36E455E6}"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31</a:t>
            </a:fld>
            <a:endParaRPr lang="en-IN"/>
          </a:p>
        </p:txBody>
      </p:sp>
    </p:spTree>
    <p:extLst>
      <p:ext uri="{BB962C8B-B14F-4D97-AF65-F5344CB8AC3E}">
        <p14:creationId xmlns:p14="http://schemas.microsoft.com/office/powerpoint/2010/main" val="295010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81D610-2A4D-43F7-902D-48B56AF126DA}" type="datetime1">
              <a:rPr lang="en-US" smtClean="0"/>
              <a:pPr/>
              <a:t>6/3/2021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E9A08-628C-4015-BACA-BD7CD2CECFFF}" type="datetime1">
              <a:rPr lang="en-US" smtClean="0"/>
              <a:pPr/>
              <a:t>6/3/2021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27AF-32CF-473A-9484-FB2FC4C2F51A}" type="datetime1">
              <a:rPr lang="en-US" smtClean="0"/>
              <a:pPr/>
              <a:t>6/3/2021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1A3209-14CA-4570-9BEC-88A51C5BDE36}" type="datetime1">
              <a:rPr lang="en-US" smtClean="0"/>
              <a:pPr/>
              <a:t>6/3/2021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E9EFB-7D40-4641-934E-21593C3BB08B}" type="datetime1">
              <a:rPr lang="en-US" smtClean="0"/>
              <a:pPr/>
              <a:t>6/3/2021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92AB55-AEE0-4780-9B54-C142FF631B15}" type="datetime1">
              <a:rPr lang="en-US" smtClean="0"/>
              <a:pPr/>
              <a:t>6/3/2021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27D136-A75B-4CF8-A90F-417024E97EE8}" type="datetime1">
              <a:rPr lang="en-US" smtClean="0"/>
              <a:pPr/>
              <a:t>6/3/2021</a:t>
            </a:fld>
            <a:endParaRPr lang="en-IN"/>
          </a:p>
        </p:txBody>
      </p:sp>
      <p:sp>
        <p:nvSpPr>
          <p:cNvPr id="8" name="Footer Placeholder 7"/>
          <p:cNvSpPr>
            <a:spLocks noGrp="1"/>
          </p:cNvSpPr>
          <p:nvPr>
            <p:ph type="ftr" sz="quarter" idx="11"/>
          </p:nvPr>
        </p:nvSpPr>
        <p:spPr/>
        <p:txBody>
          <a:bodyPr/>
          <a:lstStyle/>
          <a:p>
            <a:r>
              <a:rPr lang="en-IN"/>
              <a:t>SCHOOL OF MECHANICAL ENGINEERING</a:t>
            </a:r>
          </a:p>
        </p:txBody>
      </p:sp>
      <p:sp>
        <p:nvSpPr>
          <p:cNvPr id="9" name="Slide Number Placeholder 8"/>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6B74E3-48BC-4D7B-9893-B3EA8D6A8715}" type="datetime1">
              <a:rPr lang="en-US" smtClean="0"/>
              <a:pPr/>
              <a:t>6/3/2021</a:t>
            </a:fld>
            <a:endParaRPr lang="en-IN"/>
          </a:p>
        </p:txBody>
      </p:sp>
      <p:sp>
        <p:nvSpPr>
          <p:cNvPr id="4" name="Footer Placeholder 3"/>
          <p:cNvSpPr>
            <a:spLocks noGrp="1"/>
          </p:cNvSpPr>
          <p:nvPr>
            <p:ph type="ftr" sz="quarter" idx="11"/>
          </p:nvPr>
        </p:nvSpPr>
        <p:spPr/>
        <p:txBody>
          <a:bodyPr/>
          <a:lstStyle/>
          <a:p>
            <a:r>
              <a:rPr lang="en-IN"/>
              <a:t>SCHOOL OF MECHANICAL ENGINEERING</a:t>
            </a:r>
          </a:p>
        </p:txBody>
      </p:sp>
      <p:sp>
        <p:nvSpPr>
          <p:cNvPr id="5" name="Slide Number Placeholder 4"/>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7223-593A-4822-8449-839AF426D53A}" type="datetime1">
              <a:rPr lang="en-US" smtClean="0"/>
              <a:pPr/>
              <a:t>6/3/2021</a:t>
            </a:fld>
            <a:endParaRPr lang="en-IN"/>
          </a:p>
        </p:txBody>
      </p:sp>
      <p:sp>
        <p:nvSpPr>
          <p:cNvPr id="3" name="Footer Placeholder 2"/>
          <p:cNvSpPr>
            <a:spLocks noGrp="1"/>
          </p:cNvSpPr>
          <p:nvPr>
            <p:ph type="ftr" sz="quarter" idx="11"/>
          </p:nvPr>
        </p:nvSpPr>
        <p:spPr/>
        <p:txBody>
          <a:bodyPr/>
          <a:lstStyle/>
          <a:p>
            <a:r>
              <a:rPr lang="en-IN"/>
              <a:t>SCHOOL OF MECHANICAL ENGINEERING</a:t>
            </a:r>
          </a:p>
        </p:txBody>
      </p:sp>
      <p:sp>
        <p:nvSpPr>
          <p:cNvPr id="4" name="Slide Number Placeholder 3"/>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362B4-8E2B-4A7E-9B43-521486C5BBD8}" type="datetime1">
              <a:rPr lang="en-US" smtClean="0"/>
              <a:pPr/>
              <a:t>6/3/2021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A853C-140E-47C5-AC3B-14C40606F769}" type="datetime1">
              <a:rPr lang="en-US" smtClean="0"/>
              <a:pPr/>
              <a:t>6/3/2021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6641-EC8F-4057-ADAB-140A37320D6F}" type="datetime1">
              <a:rPr lang="en-US" smtClean="0"/>
              <a:pPr/>
              <a:t>6/3/2021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SCHOOL OF MECHANICAL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DDAD-3CBE-46F2-AC62-D87E555C74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image" Target="../media/image4.tmp"/><Relationship Id="rId7" Type="http://schemas.openxmlformats.org/officeDocument/2006/relationships/image" Target="../media/image8.tmp"/><Relationship Id="rId2" Type="http://schemas.openxmlformats.org/officeDocument/2006/relationships/image" Target="../media/image3.tmp"/><Relationship Id="rId1" Type="http://schemas.openxmlformats.org/officeDocument/2006/relationships/slideLayout" Target="../slideLayouts/slideLayout7.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428868"/>
            <a:ext cx="8143932" cy="1077218"/>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Presentation on</a:t>
            </a:r>
            <a:endParaRPr lang="en-US" sz="1600"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MALIGNANT COMMENTS CLASSIFIER</a:t>
            </a:r>
            <a:endParaRPr lang="en-US" sz="2800" dirty="0">
              <a:latin typeface="Times New Roman" pitchFamily="18" charset="0"/>
              <a:cs typeface="Times New Roman" pitchFamily="18" charset="0"/>
            </a:endParaRPr>
          </a:p>
        </p:txBody>
      </p:sp>
      <p:sp>
        <p:nvSpPr>
          <p:cNvPr id="6" name="TextBox 5"/>
          <p:cNvSpPr txBox="1"/>
          <p:nvPr/>
        </p:nvSpPr>
        <p:spPr>
          <a:xfrm>
            <a:off x="2500298" y="1857364"/>
            <a:ext cx="4134465" cy="369332"/>
          </a:xfrm>
          <a:prstGeom prst="rect">
            <a:avLst/>
          </a:prstGeom>
          <a:noFill/>
        </p:spPr>
        <p:txBody>
          <a:bodyPr wrap="none" rtlCol="0">
            <a:spAutoFit/>
          </a:bodyPr>
          <a:lstStyle/>
          <a:p>
            <a:r>
              <a:rPr lang="en-IN" b="1" dirty="0" err="1">
                <a:latin typeface="Times New Roman" pitchFamily="18" charset="0"/>
                <a:cs typeface="Times New Roman" pitchFamily="18" charset="0"/>
              </a:rPr>
              <a:t>Bengaluru</a:t>
            </a:r>
            <a:r>
              <a:rPr lang="en-IN" b="1" dirty="0">
                <a:latin typeface="Times New Roman" pitchFamily="18" charset="0"/>
                <a:cs typeface="Times New Roman" pitchFamily="18" charset="0"/>
              </a:rPr>
              <a:t>– 560 038, Karnataka, INDIA</a:t>
            </a:r>
          </a:p>
        </p:txBody>
      </p:sp>
      <p:sp>
        <p:nvSpPr>
          <p:cNvPr id="8" name="TextBox 7"/>
          <p:cNvSpPr txBox="1"/>
          <p:nvPr/>
        </p:nvSpPr>
        <p:spPr>
          <a:xfrm>
            <a:off x="3911254" y="3508317"/>
            <a:ext cx="1700017" cy="646331"/>
          </a:xfrm>
          <a:prstGeom prst="rect">
            <a:avLst/>
          </a:prstGeom>
          <a:noFill/>
        </p:spPr>
        <p:txBody>
          <a:bodyPr wrap="none" rtlCol="0">
            <a:spAutoFit/>
          </a:bodyPr>
          <a:lstStyle/>
          <a:p>
            <a:pPr algn="ctr"/>
            <a:r>
              <a:rPr lang="en-IN" dirty="0">
                <a:latin typeface="Times New Roman" pitchFamily="18" charset="0"/>
                <a:cs typeface="Times New Roman" pitchFamily="18" charset="0"/>
              </a:rPr>
              <a:t>Submitted by:</a:t>
            </a:r>
          </a:p>
          <a:p>
            <a:pPr algn="ctr"/>
            <a:r>
              <a:rPr lang="en-IN" b="1" dirty="0">
                <a:latin typeface="Times New Roman" pitchFamily="18" charset="0"/>
                <a:cs typeface="Times New Roman" pitchFamily="18" charset="0"/>
              </a:rPr>
              <a:t>ADITI GUPTA</a:t>
            </a:r>
          </a:p>
        </p:txBody>
      </p:sp>
      <p:sp>
        <p:nvSpPr>
          <p:cNvPr id="10" name="TextBox 9"/>
          <p:cNvSpPr txBox="1"/>
          <p:nvPr/>
        </p:nvSpPr>
        <p:spPr>
          <a:xfrm>
            <a:off x="1082676" y="5066426"/>
            <a:ext cx="2152769" cy="1077218"/>
          </a:xfrm>
          <a:prstGeom prst="rect">
            <a:avLst/>
          </a:prstGeom>
          <a:noFill/>
        </p:spPr>
        <p:txBody>
          <a:bodyPr wrap="none" rtlCol="0">
            <a:spAutoFit/>
          </a:bodyPr>
          <a:lstStyle/>
          <a:p>
            <a:pPr algn="ctr"/>
            <a:r>
              <a:rPr lang="en-IN" sz="1600" dirty="0">
                <a:latin typeface="Times New Roman" pitchFamily="18" charset="0"/>
                <a:cs typeface="Times New Roman" pitchFamily="18" charset="0"/>
              </a:rPr>
              <a:t> </a:t>
            </a:r>
            <a:r>
              <a:rPr lang="en-IN" sz="1600" u="sng" dirty="0">
                <a:latin typeface="Times New Roman" pitchFamily="18" charset="0"/>
                <a:cs typeface="Times New Roman" pitchFamily="18" charset="0"/>
              </a:rPr>
              <a:t>Internal Guide</a:t>
            </a:r>
            <a:endParaRPr lang="en-IN" sz="1600" b="1"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KHUSBOO GARG</a:t>
            </a:r>
          </a:p>
          <a:p>
            <a:pPr algn="ctr"/>
            <a:r>
              <a:rPr lang="en-IN" sz="1600" dirty="0">
                <a:latin typeface="Times New Roman" pitchFamily="18" charset="0"/>
                <a:cs typeface="Times New Roman" pitchFamily="18" charset="0"/>
              </a:rPr>
              <a:t>SME</a:t>
            </a:r>
          </a:p>
          <a:p>
            <a:pPr algn="ctr"/>
            <a:r>
              <a:rPr lang="en-IN" sz="1600" dirty="0">
                <a:latin typeface="Times New Roman" pitchFamily="18" charset="0"/>
                <a:cs typeface="Times New Roman" pitchFamily="18" charset="0"/>
              </a:rPr>
              <a:t>Flip Robo Technologies</a:t>
            </a:r>
          </a:p>
        </p:txBody>
      </p:sp>
      <p:sp>
        <p:nvSpPr>
          <p:cNvPr id="12" name="TextBox 11"/>
          <p:cNvSpPr txBox="1"/>
          <p:nvPr/>
        </p:nvSpPr>
        <p:spPr>
          <a:xfrm>
            <a:off x="6328278" y="5066426"/>
            <a:ext cx="1972398" cy="1077218"/>
          </a:xfrm>
          <a:prstGeom prst="rect">
            <a:avLst/>
          </a:prstGeom>
          <a:noFill/>
        </p:spPr>
        <p:txBody>
          <a:bodyPr wrap="none" rtlCol="0">
            <a:spAutoFit/>
          </a:bodyPr>
          <a:lstStyle/>
          <a:p>
            <a:pPr algn="ctr"/>
            <a:r>
              <a:rPr lang="en-IN" sz="1600" u="sng" dirty="0">
                <a:latin typeface="Times New Roman" pitchFamily="18" charset="0"/>
                <a:cs typeface="Times New Roman" pitchFamily="18" charset="0"/>
              </a:rPr>
              <a:t>PGP Instructor</a:t>
            </a:r>
            <a:endParaRPr lang="en-IN" sz="1600"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Dr. </a:t>
            </a:r>
            <a:r>
              <a:rPr lang="en-IN" sz="1600" b="1" dirty="0" err="1">
                <a:latin typeface="Times New Roman" pitchFamily="18" charset="0"/>
                <a:cs typeface="Times New Roman" pitchFamily="18" charset="0"/>
              </a:rPr>
              <a:t>Deepika</a:t>
            </a:r>
            <a:r>
              <a:rPr lang="en-IN" sz="1600" b="1" dirty="0">
                <a:latin typeface="Times New Roman" pitchFamily="18" charset="0"/>
                <a:cs typeface="Times New Roman" pitchFamily="18" charset="0"/>
              </a:rPr>
              <a:t> Sharma</a:t>
            </a:r>
          </a:p>
          <a:p>
            <a:pPr algn="ctr"/>
            <a:r>
              <a:rPr lang="en-IN" sz="1600" dirty="0">
                <a:latin typeface="Times New Roman" pitchFamily="18" charset="0"/>
                <a:cs typeface="Times New Roman" pitchFamily="18" charset="0"/>
              </a:rPr>
              <a:t>Training Head </a:t>
            </a:r>
          </a:p>
          <a:p>
            <a:pPr algn="ctr"/>
            <a:r>
              <a:rPr lang="en-IN" sz="1600" dirty="0" err="1">
                <a:latin typeface="Times New Roman" pitchFamily="18" charset="0"/>
                <a:cs typeface="Times New Roman" pitchFamily="18" charset="0"/>
              </a:rPr>
              <a:t>DataTrained</a:t>
            </a:r>
            <a:endParaRPr lang="en-IN" sz="16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3CB9E-44D1-43D1-8C9D-DC59E171B385}"/>
              </a:ext>
            </a:extLst>
          </p:cNvPr>
          <p:cNvSpPr txBox="1"/>
          <p:nvPr/>
        </p:nvSpPr>
        <p:spPr>
          <a:xfrm>
            <a:off x="755576" y="1052736"/>
            <a:ext cx="25447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Count Plot for Train Data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F0792A-127E-4D00-BC46-DB8CF0EDC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71" y="1664804"/>
            <a:ext cx="8338123" cy="3636404"/>
          </a:xfrm>
          <a:prstGeom prst="rect">
            <a:avLst/>
          </a:prstGeom>
        </p:spPr>
      </p:pic>
    </p:spTree>
    <p:extLst>
      <p:ext uri="{BB962C8B-B14F-4D97-AF65-F5344CB8AC3E}">
        <p14:creationId xmlns:p14="http://schemas.microsoft.com/office/powerpoint/2010/main" val="151736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C6B06-68A1-4A08-8DBE-A9F3A689F0F1}"/>
              </a:ext>
            </a:extLst>
          </p:cNvPr>
          <p:cNvSpPr txBox="1"/>
          <p:nvPr/>
        </p:nvSpPr>
        <p:spPr>
          <a:xfrm>
            <a:off x="755576" y="1052736"/>
            <a:ext cx="24919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Count Plot for  Test Data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A5A09E-5CB1-4596-BFF9-5F0B4D945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5" y="1772817"/>
            <a:ext cx="8853206" cy="4248472"/>
          </a:xfrm>
          <a:prstGeom prst="rect">
            <a:avLst/>
          </a:prstGeom>
        </p:spPr>
      </p:pic>
    </p:spTree>
    <p:extLst>
      <p:ext uri="{BB962C8B-B14F-4D97-AF65-F5344CB8AC3E}">
        <p14:creationId xmlns:p14="http://schemas.microsoft.com/office/powerpoint/2010/main" val="232806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8B657-1D66-4624-A729-5FAD2DB4D4C8}"/>
              </a:ext>
            </a:extLst>
          </p:cNvPr>
          <p:cNvSpPr txBox="1"/>
          <p:nvPr/>
        </p:nvSpPr>
        <p:spPr>
          <a:xfrm>
            <a:off x="467544" y="2636912"/>
            <a:ext cx="8136904" cy="1015663"/>
          </a:xfrm>
          <a:prstGeom prst="rect">
            <a:avLst/>
          </a:prstGeom>
          <a:noFill/>
        </p:spPr>
        <p:txBody>
          <a:bodyPr wrap="square" rtlCol="0">
            <a:spAutoFit/>
          </a:bodyPr>
          <a:lstStyle/>
          <a:p>
            <a:r>
              <a:rPr lang="en-US" sz="6000" b="1" dirty="0">
                <a:latin typeface="Cambria" panose="02040503050406030204" pitchFamily="18" charset="0"/>
                <a:ea typeface="Cambria" panose="02040503050406030204" pitchFamily="18" charset="0"/>
              </a:rPr>
              <a:t>DATA PREPROCESSING</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144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2C838E-2F39-4A58-A995-B88B7AC06186}"/>
              </a:ext>
            </a:extLst>
          </p:cNvPr>
          <p:cNvSpPr txBox="1"/>
          <p:nvPr/>
        </p:nvSpPr>
        <p:spPr>
          <a:xfrm>
            <a:off x="611560" y="505639"/>
            <a:ext cx="7704856" cy="584775"/>
          </a:xfrm>
          <a:prstGeom prst="rect">
            <a:avLst/>
          </a:prstGeom>
          <a:noFill/>
        </p:spPr>
        <p:txBody>
          <a:bodyPr wrap="square" rtlCol="0">
            <a:spAutoFit/>
          </a:bodyPr>
          <a:lstStyle/>
          <a:p>
            <a:pPr algn="just"/>
            <a:r>
              <a:rPr lang="en-IN" sz="2800" dirty="0"/>
              <a:t>               </a:t>
            </a:r>
            <a:r>
              <a:rPr lang="en-IN" sz="3200" dirty="0">
                <a:latin typeface="Times New Roman" panose="02020603050405020304" pitchFamily="18" charset="0"/>
                <a:cs typeface="Times New Roman" panose="02020603050405020304" pitchFamily="18" charset="0"/>
              </a:rPr>
              <a:t>DATA PREPROCESSING STEPS</a:t>
            </a:r>
          </a:p>
        </p:txBody>
      </p:sp>
      <p:sp>
        <p:nvSpPr>
          <p:cNvPr id="10" name="TextBox 9">
            <a:extLst>
              <a:ext uri="{FF2B5EF4-FFF2-40B4-BE49-F238E27FC236}">
                <a16:creationId xmlns:a16="http://schemas.microsoft.com/office/drawing/2014/main" id="{A47E54EA-C288-40CF-A1CE-71F6B8048973}"/>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D380FBC-5F3D-4204-9193-927ED51B77B8}"/>
              </a:ext>
            </a:extLst>
          </p:cNvPr>
          <p:cNvSpPr txBox="1"/>
          <p:nvPr/>
        </p:nvSpPr>
        <p:spPr>
          <a:xfrm>
            <a:off x="107504" y="1412776"/>
            <a:ext cx="8928992" cy="4431983"/>
          </a:xfrm>
          <a:prstGeom prst="rect">
            <a:avLst/>
          </a:prstGeom>
          <a:noFill/>
        </p:spPr>
        <p:txBody>
          <a:bodyPr wrap="square" rtlCol="0">
            <a:spAutoFit/>
          </a:bodyPr>
          <a:lstStyle/>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Convert all letters to lower/upper case</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numbers</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punctuation</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white spaces</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hyperlink</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stop words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Removing Short words (length&lt;=3)</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Word lemmatization</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Adding 3 new columns (</a:t>
            </a:r>
            <a:r>
              <a:rPr lang="en-GB" sz="2400" dirty="0" err="1">
                <a:latin typeface="Times New Roman" panose="02020603050405020304" pitchFamily="18" charset="0"/>
                <a:cs typeface="Times New Roman" panose="02020603050405020304" pitchFamily="18" charset="0"/>
              </a:rPr>
              <a:t>comment_length,clean_comment_text,clean_comment_text_length</a:t>
            </a:r>
            <a:r>
              <a:rPr lang="en-GB"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Vectorisation (Using </a:t>
            </a:r>
            <a:r>
              <a:rPr lang="en-GB" sz="2400" dirty="0" err="1">
                <a:latin typeface="Times New Roman" panose="02020603050405020304" pitchFamily="18" charset="0"/>
                <a:cs typeface="Times New Roman" panose="02020603050405020304" pitchFamily="18" charset="0"/>
              </a:rPr>
              <a:t>Tf</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idf</a:t>
            </a:r>
            <a:r>
              <a:rPr lang="en-GB"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2250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0"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EXPLODATORY DATA      	 		ANALYSIS</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19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DEFE1-29DB-447A-B98B-06F7916A4F68}"/>
              </a:ext>
            </a:extLst>
          </p:cNvPr>
          <p:cNvSpPr txBox="1"/>
          <p:nvPr/>
        </p:nvSpPr>
        <p:spPr>
          <a:xfrm>
            <a:off x="755576" y="1052736"/>
            <a:ext cx="373050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in clean comment text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12AAF3-6879-4D6E-A017-2EDC0F659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45597"/>
            <a:ext cx="7848872" cy="5140378"/>
          </a:xfrm>
          <a:prstGeom prst="rect">
            <a:avLst/>
          </a:prstGeom>
        </p:spPr>
      </p:pic>
    </p:spTree>
    <p:extLst>
      <p:ext uri="{BB962C8B-B14F-4D97-AF65-F5344CB8AC3E}">
        <p14:creationId xmlns:p14="http://schemas.microsoft.com/office/powerpoint/2010/main" val="38806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1E254-A0F2-474E-8946-8E9325B8C262}"/>
              </a:ext>
            </a:extLst>
          </p:cNvPr>
          <p:cNvSpPr txBox="1"/>
          <p:nvPr/>
        </p:nvSpPr>
        <p:spPr>
          <a:xfrm>
            <a:off x="755576" y="1052736"/>
            <a:ext cx="359585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Malignant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9D4E52-562E-403D-8002-78C347F3D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7992888" cy="5040560"/>
          </a:xfrm>
          <a:prstGeom prst="rect">
            <a:avLst/>
          </a:prstGeom>
        </p:spPr>
      </p:pic>
    </p:spTree>
    <p:extLst>
      <p:ext uri="{BB962C8B-B14F-4D97-AF65-F5344CB8AC3E}">
        <p14:creationId xmlns:p14="http://schemas.microsoft.com/office/powerpoint/2010/main" val="426385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35677-B831-4041-B23E-E6F12877987A}"/>
              </a:ext>
            </a:extLst>
          </p:cNvPr>
          <p:cNvSpPr txBox="1"/>
          <p:nvPr/>
        </p:nvSpPr>
        <p:spPr>
          <a:xfrm>
            <a:off x="755576" y="1052736"/>
            <a:ext cx="42947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Highly Malignant</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63BA6A-4AE4-41C1-997E-0AB3E7DDE24D}"/>
              </a:ext>
            </a:extLst>
          </p:cNvPr>
          <p:cNvPicPr/>
          <p:nvPr/>
        </p:nvPicPr>
        <p:blipFill>
          <a:blip r:embed="rId2">
            <a:extLst>
              <a:ext uri="{28A0092B-C50C-407E-A947-70E740481C1C}">
                <a14:useLocalDpi xmlns:a14="http://schemas.microsoft.com/office/drawing/2010/main" val="0"/>
              </a:ext>
            </a:extLst>
          </a:blip>
          <a:stretch>
            <a:fillRect/>
          </a:stretch>
        </p:blipFill>
        <p:spPr>
          <a:xfrm>
            <a:off x="559276" y="1556792"/>
            <a:ext cx="8405211" cy="4968552"/>
          </a:xfrm>
          <a:prstGeom prst="rect">
            <a:avLst/>
          </a:prstGeom>
        </p:spPr>
      </p:pic>
    </p:spTree>
    <p:extLst>
      <p:ext uri="{BB962C8B-B14F-4D97-AF65-F5344CB8AC3E}">
        <p14:creationId xmlns:p14="http://schemas.microsoft.com/office/powerpoint/2010/main" val="10879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EC586-8F24-4BC8-8FFA-5B38DF2BA1B5}"/>
              </a:ext>
            </a:extLst>
          </p:cNvPr>
          <p:cNvSpPr txBox="1"/>
          <p:nvPr/>
        </p:nvSpPr>
        <p:spPr>
          <a:xfrm>
            <a:off x="755576" y="1052736"/>
            <a:ext cx="31341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Rude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056119-139E-4AFE-9AC2-69E24E894380}"/>
              </a:ext>
            </a:extLst>
          </p:cNvPr>
          <p:cNvPicPr/>
          <p:nvPr/>
        </p:nvPicPr>
        <p:blipFill>
          <a:blip r:embed="rId2">
            <a:extLst>
              <a:ext uri="{28A0092B-C50C-407E-A947-70E740481C1C}">
                <a14:useLocalDpi xmlns:a14="http://schemas.microsoft.com/office/drawing/2010/main" val="0"/>
              </a:ext>
            </a:extLst>
          </a:blip>
          <a:stretch>
            <a:fillRect/>
          </a:stretch>
        </p:blipFill>
        <p:spPr>
          <a:xfrm>
            <a:off x="334486" y="1456144"/>
            <a:ext cx="8809514" cy="5213215"/>
          </a:xfrm>
          <a:prstGeom prst="rect">
            <a:avLst/>
          </a:prstGeom>
        </p:spPr>
      </p:pic>
    </p:spTree>
    <p:extLst>
      <p:ext uri="{BB962C8B-B14F-4D97-AF65-F5344CB8AC3E}">
        <p14:creationId xmlns:p14="http://schemas.microsoft.com/office/powerpoint/2010/main" val="195791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677F1-B6B2-4C34-9B51-3D25282F4D9A}"/>
              </a:ext>
            </a:extLst>
          </p:cNvPr>
          <p:cNvSpPr txBox="1"/>
          <p:nvPr/>
        </p:nvSpPr>
        <p:spPr>
          <a:xfrm>
            <a:off x="755576" y="1052736"/>
            <a:ext cx="324544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Threat</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70D91AC-B102-4ADD-A89A-5A8F4FD3C3F2}"/>
              </a:ext>
            </a:extLst>
          </p:cNvPr>
          <p:cNvPicPr/>
          <p:nvPr/>
        </p:nvPicPr>
        <p:blipFill>
          <a:blip r:embed="rId2">
            <a:extLst>
              <a:ext uri="{28A0092B-C50C-407E-A947-70E740481C1C}">
                <a14:useLocalDpi xmlns:a14="http://schemas.microsoft.com/office/drawing/2010/main" val="0"/>
              </a:ext>
            </a:extLst>
          </a:blip>
          <a:stretch>
            <a:fillRect/>
          </a:stretch>
        </p:blipFill>
        <p:spPr>
          <a:xfrm>
            <a:off x="381856" y="1556792"/>
            <a:ext cx="8942672" cy="5184576"/>
          </a:xfrm>
          <a:prstGeom prst="rect">
            <a:avLst/>
          </a:prstGeom>
        </p:spPr>
      </p:pic>
    </p:spTree>
    <p:extLst>
      <p:ext uri="{BB962C8B-B14F-4D97-AF65-F5344CB8AC3E}">
        <p14:creationId xmlns:p14="http://schemas.microsoft.com/office/powerpoint/2010/main" val="255184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fontScale="62500" lnSpcReduction="20000"/>
          </a:bodyPr>
          <a:lstStyle/>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Hardware and Software Used</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Data </a:t>
            </a:r>
            <a:r>
              <a:rPr lang="en-US" altLang="en-US" sz="2000" dirty="0" err="1">
                <a:latin typeface="Times New Roman" panose="02020603050405020304" pitchFamily="18" charset="0"/>
                <a:cs typeface="Times New Roman" panose="02020603050405020304" pitchFamily="18" charset="0"/>
              </a:rPr>
              <a:t>Vizualization</a:t>
            </a:r>
            <a:endParaRPr lang="en-US" altLang="en-US" sz="2000" dirty="0">
              <a:latin typeface="Times New Roman" panose="02020603050405020304" pitchFamily="18" charset="0"/>
              <a:cs typeface="Times New Roman" panose="02020603050405020304" pitchFamily="18" charset="0"/>
            </a:endParaRP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Data Preprocessing</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EDA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Building Word Dictionary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Model Training</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Hyperparameter tuning</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Best Model with cross validation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Learning Outcomes in Data Science</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Scope for future work</a:t>
            </a: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3596D-8FC6-46D1-AF3B-2F56A73DABBB}"/>
              </a:ext>
            </a:extLst>
          </p:cNvPr>
          <p:cNvSpPr txBox="1"/>
          <p:nvPr/>
        </p:nvSpPr>
        <p:spPr>
          <a:xfrm>
            <a:off x="755576" y="1052736"/>
            <a:ext cx="322402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Abuse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890225-4520-4566-8B86-C0256EDDE57B}"/>
              </a:ext>
            </a:extLst>
          </p:cNvPr>
          <p:cNvPicPr/>
          <p:nvPr/>
        </p:nvPicPr>
        <p:blipFill>
          <a:blip r:embed="rId2">
            <a:extLst>
              <a:ext uri="{28A0092B-C50C-407E-A947-70E740481C1C}">
                <a14:useLocalDpi xmlns:a14="http://schemas.microsoft.com/office/drawing/2010/main" val="0"/>
              </a:ext>
            </a:extLst>
          </a:blip>
          <a:stretch>
            <a:fillRect/>
          </a:stretch>
        </p:blipFill>
        <p:spPr>
          <a:xfrm>
            <a:off x="179512" y="1454928"/>
            <a:ext cx="8964488" cy="5214432"/>
          </a:xfrm>
          <a:prstGeom prst="rect">
            <a:avLst/>
          </a:prstGeom>
        </p:spPr>
      </p:pic>
    </p:spTree>
    <p:extLst>
      <p:ext uri="{BB962C8B-B14F-4D97-AF65-F5344CB8AC3E}">
        <p14:creationId xmlns:p14="http://schemas.microsoft.com/office/powerpoint/2010/main" val="119517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F88C6-7769-4BBC-9E22-12169BC6B9E4}"/>
              </a:ext>
            </a:extLst>
          </p:cNvPr>
          <p:cNvSpPr txBox="1"/>
          <p:nvPr/>
        </p:nvSpPr>
        <p:spPr>
          <a:xfrm>
            <a:off x="755576" y="1052736"/>
            <a:ext cx="32880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Frequent words which are Loathe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793249-5EBB-40B7-BC54-E57196DCA5DA}"/>
              </a:ext>
            </a:extLst>
          </p:cNvPr>
          <p:cNvPicPr/>
          <p:nvPr/>
        </p:nvPicPr>
        <p:blipFill>
          <a:blip r:embed="rId2">
            <a:extLst>
              <a:ext uri="{28A0092B-C50C-407E-A947-70E740481C1C}">
                <a14:useLocalDpi xmlns:a14="http://schemas.microsoft.com/office/drawing/2010/main" val="0"/>
              </a:ext>
            </a:extLst>
          </a:blip>
          <a:stretch>
            <a:fillRect/>
          </a:stretch>
        </p:blipFill>
        <p:spPr>
          <a:xfrm>
            <a:off x="179512" y="1422068"/>
            <a:ext cx="8964488" cy="5435932"/>
          </a:xfrm>
          <a:prstGeom prst="rect">
            <a:avLst/>
          </a:prstGeom>
        </p:spPr>
      </p:pic>
    </p:spTree>
    <p:extLst>
      <p:ext uri="{BB962C8B-B14F-4D97-AF65-F5344CB8AC3E}">
        <p14:creationId xmlns:p14="http://schemas.microsoft.com/office/powerpoint/2010/main" val="356149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4708981"/>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BUILDING WORD       		     DICTIONARY              </a:t>
            </a:r>
            <a:r>
              <a:rPr lang="en-US" sz="6000" dirty="0">
                <a:latin typeface="Cambria" panose="02040503050406030204" pitchFamily="18" charset="0"/>
                <a:ea typeface="Cambria" panose="02040503050406030204" pitchFamily="18" charset="0"/>
              </a:rPr>
              <a:t>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184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EBB4B-3BA4-4188-AA26-405B98BD74F9}"/>
              </a:ext>
            </a:extLst>
          </p:cNvPr>
          <p:cNvPicPr>
            <a:picLocks noChangeAspect="1"/>
          </p:cNvPicPr>
          <p:nvPr/>
        </p:nvPicPr>
        <p:blipFill rotWithShape="1">
          <a:blip r:embed="rId2">
            <a:extLst>
              <a:ext uri="{28A0092B-C50C-407E-A947-70E740481C1C}">
                <a14:useLocalDpi xmlns:a14="http://schemas.microsoft.com/office/drawing/2010/main" val="0"/>
              </a:ext>
            </a:extLst>
          </a:blip>
          <a:srcRect l="-7982" t="1961" r="7982" b="-1961"/>
          <a:stretch/>
        </p:blipFill>
        <p:spPr>
          <a:xfrm>
            <a:off x="-408152" y="1412776"/>
            <a:ext cx="9552152" cy="3888432"/>
          </a:xfrm>
          <a:prstGeom prst="rect">
            <a:avLst/>
          </a:prstGeom>
        </p:spPr>
      </p:pic>
    </p:spTree>
    <p:extLst>
      <p:ext uri="{BB962C8B-B14F-4D97-AF65-F5344CB8AC3E}">
        <p14:creationId xmlns:p14="http://schemas.microsoft.com/office/powerpoint/2010/main" val="202586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EA8E4-5F76-4592-BC4C-AA2A5F07A4A8}"/>
              </a:ext>
            </a:extLst>
          </p:cNvPr>
          <p:cNvSpPr txBox="1"/>
          <p:nvPr/>
        </p:nvSpPr>
        <p:spPr>
          <a:xfrm>
            <a:off x="1475656" y="2708920"/>
            <a:ext cx="6534161" cy="1015663"/>
          </a:xfrm>
          <a:prstGeom prst="rect">
            <a:avLst/>
          </a:prstGeom>
          <a:noFill/>
        </p:spPr>
        <p:txBody>
          <a:bodyPr wrap="none" rtlCol="0">
            <a:spAutoFit/>
          </a:bodyPr>
          <a:lstStyle/>
          <a:p>
            <a:r>
              <a:rPr lang="en-US" sz="6000" b="1" dirty="0">
                <a:latin typeface="Cambria" panose="02040503050406030204" pitchFamily="18" charset="0"/>
                <a:ea typeface="Cambria" panose="02040503050406030204" pitchFamily="18" charset="0"/>
              </a:rPr>
              <a:t>MODEL TRAINING</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427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214290"/>
            <a:ext cx="4291559" cy="400110"/>
          </a:xfrm>
          <a:prstGeom prst="rect">
            <a:avLst/>
          </a:prstGeom>
          <a:noFill/>
        </p:spPr>
        <p:txBody>
          <a:bodyPr wrap="none" rtlCol="0">
            <a:spAutoFit/>
          </a:bodyPr>
          <a:lstStyle/>
          <a:p>
            <a:r>
              <a:rPr lang="en-IN" sz="2000" b="1" dirty="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714356"/>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From the given dataset it can be concluded that it is a Classification problem as the output column “label” has binary output “0 &amp; 1”. So for further analysis of the problem we have to import or call out the Classification related libraries in Python work frame.</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47AD3E0-9E55-4B72-9408-8A7A782EC013}"/>
              </a:ext>
            </a:extLst>
          </p:cNvPr>
          <p:cNvPicPr/>
          <p:nvPr/>
        </p:nvPicPr>
        <p:blipFill>
          <a:blip r:embed="rId2">
            <a:extLst>
              <a:ext uri="{28A0092B-C50C-407E-A947-70E740481C1C}">
                <a14:useLocalDpi xmlns:a14="http://schemas.microsoft.com/office/drawing/2010/main" val="0"/>
              </a:ext>
            </a:extLst>
          </a:blip>
          <a:stretch>
            <a:fillRect/>
          </a:stretch>
        </p:blipFill>
        <p:spPr>
          <a:xfrm>
            <a:off x="452532" y="1916832"/>
            <a:ext cx="8286808" cy="42268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IN" b="1" dirty="0">
                <a:latin typeface="Times New Roman" pitchFamily="18" charset="0"/>
                <a:cs typeface="Times New Roman" pitchFamily="18" charset="0"/>
              </a:rPr>
              <a:t>Decision Tree Classifier</a:t>
            </a:r>
            <a:endParaRPr lang="en-US"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584F4107-6996-4CF2-AFD2-A2EA2E7A6980}"/>
              </a:ext>
            </a:extLst>
          </p:cNvPr>
          <p:cNvSpPr txBox="1"/>
          <p:nvPr/>
        </p:nvSpPr>
        <p:spPr>
          <a:xfrm>
            <a:off x="428596" y="3429000"/>
            <a:ext cx="234320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Kneighbors</a:t>
            </a:r>
            <a:r>
              <a:rPr lang="en-US" b="1" dirty="0">
                <a:latin typeface="Times New Roman" panose="02020603050405020304" pitchFamily="18" charset="0"/>
                <a:cs typeface="Times New Roman" panose="02020603050405020304" pitchFamily="18" charset="0"/>
              </a:rPr>
              <a:t> Classifier</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3AA9B4-CF26-429B-A930-A4E229F2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1" y="1283368"/>
            <a:ext cx="4770911" cy="1713583"/>
          </a:xfrm>
          <a:prstGeom prst="rect">
            <a:avLst/>
          </a:prstGeom>
        </p:spPr>
      </p:pic>
      <p:pic>
        <p:nvPicPr>
          <p:cNvPr id="7" name="Picture 6">
            <a:extLst>
              <a:ext uri="{FF2B5EF4-FFF2-40B4-BE49-F238E27FC236}">
                <a16:creationId xmlns:a16="http://schemas.microsoft.com/office/drawing/2014/main" id="{AA578DE0-8182-4AD3-8B3D-2C1ABEE70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90" y="4005064"/>
            <a:ext cx="4949019" cy="171358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65788"/>
            <a:ext cx="8286808" cy="369332"/>
          </a:xfrm>
          <a:prstGeom prst="rect">
            <a:avLst/>
          </a:prstGeom>
          <a:noFill/>
        </p:spPr>
        <p:txBody>
          <a:bodyPr wrap="square" rtlCol="0">
            <a:spAutoFit/>
          </a:bodyPr>
          <a:lstStyle/>
          <a:p>
            <a:pPr algn="just"/>
            <a:r>
              <a:rPr lang="en-IN" b="1" dirty="0">
                <a:latin typeface="Times New Roman" pitchFamily="18" charset="0"/>
                <a:cs typeface="Times New Roman" pitchFamily="18" charset="0"/>
              </a:rPr>
              <a:t>Random Forest Classifier</a:t>
            </a:r>
            <a:endParaRPr lang="en-US"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584F4107-6996-4CF2-AFD2-A2EA2E7A6980}"/>
              </a:ext>
            </a:extLst>
          </p:cNvPr>
          <p:cNvSpPr txBox="1"/>
          <p:nvPr/>
        </p:nvSpPr>
        <p:spPr>
          <a:xfrm>
            <a:off x="428596" y="3429000"/>
            <a:ext cx="23432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Extra Trees Classifier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2E8B76-CA6A-4860-B875-CF7D61C16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8" y="1304810"/>
            <a:ext cx="5113482" cy="1692142"/>
          </a:xfrm>
          <a:prstGeom prst="rect">
            <a:avLst/>
          </a:prstGeom>
        </p:spPr>
      </p:pic>
      <p:pic>
        <p:nvPicPr>
          <p:cNvPr id="7" name="Picture 6">
            <a:extLst>
              <a:ext uri="{FF2B5EF4-FFF2-40B4-BE49-F238E27FC236}">
                <a16:creationId xmlns:a16="http://schemas.microsoft.com/office/drawing/2014/main" id="{FD9C8914-BA3E-4BFA-BDA8-6208B290B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198" y="3861048"/>
            <a:ext cx="5066080" cy="2016223"/>
          </a:xfrm>
          <a:prstGeom prst="rect">
            <a:avLst/>
          </a:prstGeom>
        </p:spPr>
      </p:pic>
    </p:spTree>
    <p:extLst>
      <p:ext uri="{BB962C8B-B14F-4D97-AF65-F5344CB8AC3E}">
        <p14:creationId xmlns:p14="http://schemas.microsoft.com/office/powerpoint/2010/main" val="207721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HYPERPARAMETER </a:t>
            </a:r>
          </a:p>
          <a:p>
            <a:r>
              <a:rPr lang="en-US" sz="6000" dirty="0">
                <a:latin typeface="Cambria" panose="02040503050406030204" pitchFamily="18" charset="0"/>
                <a:ea typeface="Cambria" panose="02040503050406030204" pitchFamily="18" charset="0"/>
              </a:rPr>
              <a:t>                TUNING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60552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908720"/>
            <a:ext cx="2752868"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RandomizedSearch</a:t>
            </a:r>
            <a:r>
              <a:rPr lang="en-IN" sz="2000" b="1" dirty="0">
                <a:latin typeface="Times New Roman" pitchFamily="18" charset="0"/>
                <a:cs typeface="Times New Roman" pitchFamily="18" charset="0"/>
              </a:rPr>
              <a:t> CV</a:t>
            </a:r>
          </a:p>
        </p:txBody>
      </p:sp>
      <p:sp>
        <p:nvSpPr>
          <p:cNvPr id="3" name="TextBox 2"/>
          <p:cNvSpPr txBox="1"/>
          <p:nvPr/>
        </p:nvSpPr>
        <p:spPr>
          <a:xfrm>
            <a:off x="428596" y="1556792"/>
            <a:ext cx="8286808"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Randomized search is an approach to hyper parameter tuning where random combinations are used to find the best solutions for the built models.</a:t>
            </a:r>
          </a:p>
        </p:txBody>
      </p:sp>
      <p:pic>
        <p:nvPicPr>
          <p:cNvPr id="6" name="Picture 5">
            <a:extLst>
              <a:ext uri="{FF2B5EF4-FFF2-40B4-BE49-F238E27FC236}">
                <a16:creationId xmlns:a16="http://schemas.microsoft.com/office/drawing/2014/main" id="{6C470BD6-2416-4E24-B610-FC1D63D84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415994"/>
            <a:ext cx="6424217" cy="34369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1251624"/>
            <a:ext cx="2689839" cy="646331"/>
          </a:xfrm>
          <a:prstGeom prst="rect">
            <a:avLst/>
          </a:prstGeom>
        </p:spPr>
        <p:txBody>
          <a:bodyPr wrap="none">
            <a:spAutoFit/>
          </a:bodyPr>
          <a:lstStyle/>
          <a:p>
            <a:r>
              <a:rPr lang="en-US" sz="3600" b="1"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TextBox 2"/>
          <p:cNvSpPr txBox="1"/>
          <p:nvPr/>
        </p:nvSpPr>
        <p:spPr>
          <a:xfrm>
            <a:off x="535753" y="2420888"/>
            <a:ext cx="8072494" cy="2862322"/>
          </a:xfrm>
          <a:prstGeom prst="rect">
            <a:avLst/>
          </a:prstGeom>
          <a:noFill/>
        </p:spPr>
        <p:txBody>
          <a:bodyPr wrap="square" rtlCol="0">
            <a:spAutoFit/>
          </a:bodyPr>
          <a:lstStyle/>
          <a:p>
            <a:pPr marL="0" indent="0" algn="just">
              <a:buNone/>
            </a:pPr>
            <a:r>
              <a:rPr lang="en-GB" sz="1800" dirty="0">
                <a:latin typeface="Cambria" panose="02040503050406030204" pitchFamily="18" charset="0"/>
                <a:ea typeface="Cambria" panose="02040503050406030204" pitchFamily="18"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GB" sz="1800" dirty="0">
                <a:latin typeface="Cambria" panose="02040503050406030204" pitchFamily="18" charset="0"/>
                <a:ea typeface="Cambria" panose="02040503050406030204" pitchFamily="18"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dirty="0">
              <a:latin typeface="Cambria" panose="02040503050406030204" pitchFamily="18" charset="0"/>
              <a:ea typeface="Cambria" panose="02040503050406030204"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p>
          <a:p>
            <a:r>
              <a:rPr lang="en-US" sz="6000" dirty="0">
                <a:latin typeface="Cambria" panose="02040503050406030204" pitchFamily="18" charset="0"/>
                <a:ea typeface="Cambria" panose="02040503050406030204" pitchFamily="18" charset="0"/>
              </a:rPr>
              <a:t>             BEST MODEL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2521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3799" y="171370"/>
            <a:ext cx="2505815"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a:t>
            </a:r>
            <a:r>
              <a:rPr lang="en-IN" sz="2000" b="1" dirty="0" err="1">
                <a:latin typeface="Times New Roman" pitchFamily="18" charset="0"/>
                <a:cs typeface="Times New Roman" pitchFamily="18" charset="0"/>
              </a:rPr>
              <a:t>hoosing</a:t>
            </a:r>
            <a:r>
              <a:rPr lang="en-IN" sz="2000" b="1" dirty="0">
                <a:latin typeface="Times New Roman" pitchFamily="18" charset="0"/>
                <a:cs typeface="Times New Roman" pitchFamily="18" charset="0"/>
              </a:rPr>
              <a:t> Best Model</a:t>
            </a:r>
          </a:p>
        </p:txBody>
      </p:sp>
      <p:sp>
        <p:nvSpPr>
          <p:cNvPr id="3" name="TextBox 2"/>
          <p:cNvSpPr txBox="1"/>
          <p:nvPr/>
        </p:nvSpPr>
        <p:spPr>
          <a:xfrm>
            <a:off x="428596" y="571480"/>
            <a:ext cx="8286808"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The </a:t>
            </a:r>
            <a:r>
              <a:rPr lang="en-IN" dirty="0">
                <a:latin typeface="Times New Roman" pitchFamily="18" charset="0"/>
                <a:cs typeface="Times New Roman" pitchFamily="18" charset="0"/>
              </a:rPr>
              <a:t>Random Forest Classifier model is working best and can be considered as finalised model.</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6AE5BC1C-EDEA-4229-B30D-2817F1FFD5D1}"/>
              </a:ext>
            </a:extLst>
          </p:cNvPr>
          <p:cNvSpPr txBox="1"/>
          <p:nvPr/>
        </p:nvSpPr>
        <p:spPr>
          <a:xfrm>
            <a:off x="323528" y="4077072"/>
            <a:ext cx="352839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Cross Validation</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4F823C-E4B9-4F4A-8D3E-C0FF4C097499}"/>
              </a:ext>
            </a:extLst>
          </p:cNvPr>
          <p:cNvPicPr/>
          <p:nvPr/>
        </p:nvPicPr>
        <p:blipFill rotWithShape="1">
          <a:blip r:embed="rId3">
            <a:extLst>
              <a:ext uri="{28A0092B-C50C-407E-A947-70E740481C1C}">
                <a14:useLocalDpi xmlns:a14="http://schemas.microsoft.com/office/drawing/2010/main" val="0"/>
              </a:ext>
            </a:extLst>
          </a:blip>
          <a:srcRect t="11116" b="6600"/>
          <a:stretch/>
        </p:blipFill>
        <p:spPr>
          <a:xfrm>
            <a:off x="2087724" y="1033145"/>
            <a:ext cx="5652628" cy="2909203"/>
          </a:xfrm>
          <a:prstGeom prst="rect">
            <a:avLst/>
          </a:prstGeom>
        </p:spPr>
      </p:pic>
      <p:pic>
        <p:nvPicPr>
          <p:cNvPr id="5" name="Picture 4">
            <a:extLst>
              <a:ext uri="{FF2B5EF4-FFF2-40B4-BE49-F238E27FC236}">
                <a16:creationId xmlns:a16="http://schemas.microsoft.com/office/drawing/2014/main" id="{2BE6B4A7-7737-4841-A2CC-360BEF49B9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921" y="4581128"/>
            <a:ext cx="5256584" cy="1943901"/>
          </a:xfrm>
          <a:prstGeom prst="rect">
            <a:avLst/>
          </a:prstGeom>
        </p:spPr>
      </p:pic>
    </p:spTree>
    <p:extLst>
      <p:ext uri="{BB962C8B-B14F-4D97-AF65-F5344CB8AC3E}">
        <p14:creationId xmlns:p14="http://schemas.microsoft.com/office/powerpoint/2010/main" val="1002071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A9604-33D0-4886-9D19-84A927B228A7}"/>
              </a:ext>
            </a:extLst>
          </p:cNvPr>
          <p:cNvSpPr txBox="1"/>
          <p:nvPr/>
        </p:nvSpPr>
        <p:spPr>
          <a:xfrm>
            <a:off x="2483768" y="2564904"/>
            <a:ext cx="4682692" cy="1015663"/>
          </a:xfrm>
          <a:prstGeom prst="rect">
            <a:avLst/>
          </a:prstGeom>
          <a:noFill/>
        </p:spPr>
        <p:txBody>
          <a:bodyPr wrap="none" rtlCol="0">
            <a:spAutoFit/>
          </a:bodyPr>
          <a:lstStyle/>
          <a:p>
            <a:r>
              <a:rPr lang="en-US" sz="6000" b="1" dirty="0">
                <a:latin typeface="Cambria" panose="02040503050406030204" pitchFamily="18" charset="0"/>
                <a:ea typeface="Cambria" panose="02040503050406030204" pitchFamily="18" charset="0"/>
              </a:rPr>
              <a:t>PREDICTION</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184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D36D3-9D9D-46B1-AF55-6D26C4E8F8E7}"/>
              </a:ext>
            </a:extLst>
          </p:cNvPr>
          <p:cNvSpPr txBox="1"/>
          <p:nvPr/>
        </p:nvSpPr>
        <p:spPr>
          <a:xfrm>
            <a:off x="251520" y="836712"/>
            <a:ext cx="7108934" cy="461665"/>
          </a:xfrm>
          <a:prstGeom prst="rect">
            <a:avLst/>
          </a:prstGeom>
          <a:noFill/>
        </p:spPr>
        <p:txBody>
          <a:bodyPr wrap="none" rtlCol="0">
            <a:spAutoFit/>
          </a:bodyPr>
          <a:lstStyle/>
          <a:p>
            <a:pPr algn="ctr"/>
            <a:r>
              <a:rPr lang="en-IN" sz="2400" b="1" dirty="0">
                <a:latin typeface="Times New Roman" panose="02020603050405020304" pitchFamily="18" charset="0"/>
                <a:ea typeface="Calibri" panose="020F0502020204030204" pitchFamily="34" charset="0"/>
                <a:cs typeface="Times New Roman" panose="02020603050405020304" pitchFamily="18" charset="0"/>
              </a:rPr>
              <a:t>Predict the test data using Random Forest Classifier</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C61B38AD-885C-4EF6-9861-1D3CCFBFC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4493"/>
            <a:ext cx="6759526" cy="4701947"/>
          </a:xfrm>
          <a:prstGeom prst="rect">
            <a:avLst/>
          </a:prstGeom>
        </p:spPr>
      </p:pic>
    </p:spTree>
    <p:extLst>
      <p:ext uri="{BB962C8B-B14F-4D97-AF65-F5344CB8AC3E}">
        <p14:creationId xmlns:p14="http://schemas.microsoft.com/office/powerpoint/2010/main" val="1457867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D595D-328F-446D-A93F-51C393F946F8}"/>
              </a:ext>
            </a:extLst>
          </p:cNvPr>
          <p:cNvSpPr txBox="1"/>
          <p:nvPr/>
        </p:nvSpPr>
        <p:spPr>
          <a:xfrm>
            <a:off x="179512" y="188640"/>
            <a:ext cx="8568952" cy="3785652"/>
          </a:xfrm>
          <a:prstGeom prst="rect">
            <a:avLst/>
          </a:prstGeom>
          <a:noFill/>
        </p:spPr>
        <p:txBody>
          <a:bodyPr wrap="square" rtlCol="0">
            <a:spAutoFit/>
          </a:bodyPr>
          <a:lstStyle/>
          <a:p>
            <a:endParaRPr lang="en-US" sz="6000" dirty="0">
              <a:latin typeface="Cambria" panose="02040503050406030204" pitchFamily="18" charset="0"/>
              <a:ea typeface="Cambria" panose="02040503050406030204" pitchFamily="18" charset="0"/>
            </a:endParaRPr>
          </a:p>
          <a:p>
            <a:endParaRPr lang="en-US" sz="6000" dirty="0">
              <a:latin typeface="Cambria" panose="02040503050406030204" pitchFamily="18" charset="0"/>
              <a:ea typeface="Cambria" panose="02040503050406030204" pitchFamily="18" charset="0"/>
            </a:endParaRPr>
          </a:p>
          <a:p>
            <a:r>
              <a:rPr lang="en-US" sz="6000" dirty="0">
                <a:latin typeface="Cambria" panose="02040503050406030204" pitchFamily="18" charset="0"/>
                <a:ea typeface="Cambria" panose="02040503050406030204" pitchFamily="18" charset="0"/>
              </a:rPr>
              <a:t>     </a:t>
            </a:r>
          </a:p>
          <a:p>
            <a:r>
              <a:rPr lang="en-US" sz="6000"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CONCLUSION </a:t>
            </a:r>
            <a:r>
              <a:rPr lang="en-US" sz="6000" dirty="0">
                <a:latin typeface="Cambria" panose="02040503050406030204" pitchFamily="18" charset="0"/>
                <a:ea typeface="Cambria" panose="02040503050406030204" pitchFamily="18" charset="0"/>
              </a:rPr>
              <a:t>   	              </a:t>
            </a:r>
            <a:endParaRPr lang="en-IN" sz="6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6313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869" y="528355"/>
            <a:ext cx="5925020" cy="461665"/>
          </a:xfrm>
          <a:prstGeom prst="rect">
            <a:avLst/>
          </a:prstGeom>
          <a:noFill/>
        </p:spPr>
        <p:txBody>
          <a:bodyPr wrap="none" rtlCol="0">
            <a:sp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 </a:t>
            </a:r>
            <a:endParaRPr lang="en-IN" sz="2400" b="1" dirty="0">
              <a:latin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18CAEF8A-D8CE-4E91-9513-0DC3499B42B7}"/>
              </a:ext>
            </a:extLst>
          </p:cNvPr>
          <p:cNvSpPr txBox="1"/>
          <p:nvPr/>
        </p:nvSpPr>
        <p:spPr>
          <a:xfrm>
            <a:off x="179512" y="990020"/>
            <a:ext cx="8352928" cy="968278"/>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proposed a Machine Learning Approach combined with Natural Language Processing for toxicity detection and its type identification in user comments. Finally, the best score of minimum log loss was achieved through Random Forest Classifier.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E34BB9A-CA89-43CD-961B-9CB24A647114}"/>
              </a:ext>
            </a:extLst>
          </p:cNvPr>
          <p:cNvSpPr txBox="1"/>
          <p:nvPr/>
        </p:nvSpPr>
        <p:spPr>
          <a:xfrm>
            <a:off x="116702" y="2254662"/>
            <a:ext cx="7974492" cy="461665"/>
          </a:xfrm>
          <a:prstGeom prst="rect">
            <a:avLst/>
          </a:prstGeom>
          <a:noFill/>
        </p:spPr>
        <p:txBody>
          <a:bodyPr wrap="none" rtlCol="0">
            <a:spAutoFit/>
          </a:bodyPr>
          <a:lstStyle/>
          <a:p>
            <a:pPr algn="ctr"/>
            <a:r>
              <a:rPr lang="en-IN" sz="2400" b="1" dirty="0">
                <a:latin typeface="Times New Roman" panose="02020603050405020304" pitchFamily="18" charset="0"/>
                <a:ea typeface="Calibri" panose="020F0502020204030204" pitchFamily="34" charset="0"/>
                <a:cs typeface="Times New Roman" panose="02020603050405020304" pitchFamily="18" charset="0"/>
              </a:rPr>
              <a:t>Learning Outcomes</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of the Study in respect of Data Science </a:t>
            </a:r>
            <a:endParaRPr lang="en-IN" sz="2400" b="1" dirty="0">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B82B9516-DA8F-4088-A4DF-F3CA21BD50FF}"/>
              </a:ext>
            </a:extLst>
          </p:cNvPr>
          <p:cNvSpPr txBox="1"/>
          <p:nvPr/>
        </p:nvSpPr>
        <p:spPr>
          <a:xfrm>
            <a:off x="147869" y="4077072"/>
            <a:ext cx="608217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L</a:t>
            </a:r>
            <a:r>
              <a:rPr lang="en-IN" sz="2400" b="1" dirty="0">
                <a:latin typeface="Times New Roman" panose="02020603050405020304" pitchFamily="18" charset="0"/>
                <a:cs typeface="Times New Roman" panose="02020603050405020304" pitchFamily="18" charset="0"/>
              </a:rPr>
              <a:t>imitations of this work and scope for future</a:t>
            </a:r>
          </a:p>
        </p:txBody>
      </p:sp>
      <p:sp>
        <p:nvSpPr>
          <p:cNvPr id="8" name="TextBox 7">
            <a:extLst>
              <a:ext uri="{FF2B5EF4-FFF2-40B4-BE49-F238E27FC236}">
                <a16:creationId xmlns:a16="http://schemas.microsoft.com/office/drawing/2014/main" id="{756BB9B1-35A6-4812-BE81-938D777B588D}"/>
              </a:ext>
            </a:extLst>
          </p:cNvPr>
          <p:cNvSpPr txBox="1"/>
          <p:nvPr/>
        </p:nvSpPr>
        <p:spPr>
          <a:xfrm>
            <a:off x="116702" y="2725987"/>
            <a:ext cx="8415738"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Through this project we were able to learn various Natural language processing techniques like lemmatization, stemming, removal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were also able to learn to convert strings into vectors through hash vectorizer. In this project we applied different evaluation metrics like log loss, hamming loss besides accuracy. </a:t>
            </a:r>
          </a:p>
          <a:p>
            <a:endParaRPr lang="en-IN" dirty="0"/>
          </a:p>
        </p:txBody>
      </p:sp>
      <p:sp>
        <p:nvSpPr>
          <p:cNvPr id="9" name="TextBox 8">
            <a:extLst>
              <a:ext uri="{FF2B5EF4-FFF2-40B4-BE49-F238E27FC236}">
                <a16:creationId xmlns:a16="http://schemas.microsoft.com/office/drawing/2014/main" id="{8AA47F53-A47B-43BE-B5E1-51F93C4221D6}"/>
              </a:ext>
            </a:extLst>
          </p:cNvPr>
          <p:cNvSpPr txBox="1"/>
          <p:nvPr/>
        </p:nvSpPr>
        <p:spPr>
          <a:xfrm>
            <a:off x="179512" y="4653136"/>
            <a:ext cx="8568952" cy="1444242"/>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of the limitations can be:</a:t>
            </a:r>
          </a:p>
          <a:p>
            <a:pPr marL="285750" lvl="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might not be able to understand sarcasm. </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Sometimes non negative comments can be wrongly classified as negative ones, leading to loss of constructive feedback or comments.</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1759" y="1124744"/>
            <a:ext cx="4100481" cy="646331"/>
          </a:xfrm>
          <a:prstGeom prst="rect">
            <a:avLst/>
          </a:prstGeom>
          <a:noFill/>
        </p:spPr>
        <p:txBody>
          <a:bodyPr wrap="none" rtlCol="0">
            <a:spAutoFit/>
          </a:bodyPr>
          <a:lstStyle/>
          <a:p>
            <a:pPr marL="0" lvl="1"/>
            <a:r>
              <a:rPr lang="en-US" sz="3600" b="1" dirty="0">
                <a:latin typeface="Times New Roman" pitchFamily="18" charset="0"/>
                <a:cs typeface="Times New Roman" pitchFamily="18" charset="0"/>
              </a:rPr>
              <a:t>Problem Statement </a:t>
            </a:r>
            <a:endParaRPr lang="en-IN" sz="3600" dirty="0">
              <a:latin typeface="Times New Roman" pitchFamily="18" charset="0"/>
              <a:cs typeface="Times New Roman" pitchFamily="18" charset="0"/>
            </a:endParaRPr>
          </a:p>
        </p:txBody>
      </p:sp>
      <p:sp>
        <p:nvSpPr>
          <p:cNvPr id="5" name="TextBox 4"/>
          <p:cNvSpPr txBox="1"/>
          <p:nvPr/>
        </p:nvSpPr>
        <p:spPr>
          <a:xfrm>
            <a:off x="428596" y="2132856"/>
            <a:ext cx="8286808" cy="3693319"/>
          </a:xfrm>
          <a:prstGeom prst="rect">
            <a:avLst/>
          </a:prstGeom>
          <a:noFill/>
        </p:spPr>
        <p:txBody>
          <a:bodyPr wrap="square" rtlCol="0">
            <a:spAutoFit/>
          </a:bodyPr>
          <a:lstStyle/>
          <a:p>
            <a:pPr marL="0" indent="0" algn="just">
              <a:buNone/>
            </a:pPr>
            <a:r>
              <a:rPr lang="en-US" dirty="0">
                <a:latin typeface="Times New Roman" pitchFamily="18" charset="0"/>
                <a:cs typeface="Times New Roman" pitchFamily="18" charset="0"/>
              </a:rPr>
              <a:t> </a:t>
            </a:r>
            <a:r>
              <a:rPr lang="en-IN" sz="1800" dirty="0">
                <a:latin typeface="Cambria" panose="02040503050406030204" pitchFamily="18" charset="0"/>
                <a:ea typeface="Cambria" panose="02040503050406030204" pitchFamily="18"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indent="0" algn="just">
              <a:buNone/>
            </a:pPr>
            <a:r>
              <a:rPr lang="en-IN" sz="1800" dirty="0">
                <a:latin typeface="Cambria" panose="02040503050406030204" pitchFamily="18" charset="0"/>
                <a:ea typeface="Cambria" panose="020405030504060302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pPr marL="0" indent="0" algn="just">
              <a:buNone/>
            </a:pPr>
            <a:r>
              <a:rPr lang="en-IN" dirty="0">
                <a:latin typeface="Cambria" panose="02040503050406030204" pitchFamily="18" charset="0"/>
                <a:ea typeface="Cambria" panose="02040503050406030204" pitchFamily="18" charset="0"/>
                <a:cs typeface="Times New Roman" panose="02020603050405020304" pitchFamily="18" charset="0"/>
              </a:rPr>
              <a:t>By seeing the dataset it is clear that this is a </a:t>
            </a:r>
            <a:r>
              <a:rPr lang="en-IN" b="1" dirty="0">
                <a:latin typeface="Cambria" panose="02040503050406030204" pitchFamily="18" charset="0"/>
                <a:ea typeface="Cambria" panose="02040503050406030204" pitchFamily="18" charset="0"/>
                <a:cs typeface="Times New Roman" panose="02020603050405020304" pitchFamily="18" charset="0"/>
              </a:rPr>
              <a:t>MULTILABEL CLASSIFICATION.</a:t>
            </a: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3848" y="1484784"/>
            <a:ext cx="2082621" cy="646331"/>
          </a:xfrm>
          <a:prstGeom prst="rect">
            <a:avLst/>
          </a:prstGeom>
          <a:noFill/>
        </p:spPr>
        <p:txBody>
          <a:bodyPr wrap="none" rtlCol="0">
            <a:spAutoFit/>
          </a:bodyPr>
          <a:lstStyle/>
          <a:p>
            <a:pPr marL="0" lvl="1"/>
            <a:r>
              <a:rPr lang="en-US" sz="3600" b="1" dirty="0">
                <a:latin typeface="Times New Roman" pitchFamily="18" charset="0"/>
                <a:cs typeface="Times New Roman" pitchFamily="18" charset="0"/>
              </a:rPr>
              <a:t>Objective</a:t>
            </a:r>
            <a:endParaRPr lang="en-IN" sz="3600" dirty="0">
              <a:latin typeface="Times New Roman" pitchFamily="18" charset="0"/>
              <a:cs typeface="Times New Roman" pitchFamily="18" charset="0"/>
            </a:endParaRPr>
          </a:p>
        </p:txBody>
      </p:sp>
      <p:sp>
        <p:nvSpPr>
          <p:cNvPr id="5" name="TextBox 4"/>
          <p:cNvSpPr txBox="1"/>
          <p:nvPr/>
        </p:nvSpPr>
        <p:spPr>
          <a:xfrm>
            <a:off x="467544" y="2564904"/>
            <a:ext cx="8221070" cy="2831544"/>
          </a:xfrm>
          <a:prstGeom prst="rect">
            <a:avLst/>
          </a:prstGeom>
          <a:noFill/>
        </p:spPr>
        <p:txBody>
          <a:bodyPr wrap="square" rtlCol="0">
            <a:spAutoFit/>
          </a:bodyPr>
          <a:lstStyle/>
          <a:p>
            <a:pPr marL="0" indent="0">
              <a:buNone/>
            </a:pPr>
            <a:r>
              <a:rPr lang="en-GB" sz="3200" dirty="0"/>
              <a:t>The objective of identification of comments are : </a:t>
            </a:r>
          </a:p>
          <a:p>
            <a:pPr marL="285750" indent="-285750">
              <a:buFont typeface="Arial" panose="020B0604020202020204" pitchFamily="34" charset="0"/>
              <a:buChar char="•"/>
            </a:pPr>
            <a:r>
              <a:rPr lang="en-GB" sz="3200" dirty="0"/>
              <a:t>To give knowledge to the user about the bad comments and positive comments </a:t>
            </a:r>
          </a:p>
          <a:p>
            <a:pPr marL="285750" indent="-285750">
              <a:buFont typeface="Arial" panose="020B0604020202020204" pitchFamily="34" charset="0"/>
              <a:buChar char="•"/>
            </a:pPr>
            <a:r>
              <a:rPr lang="en-GB" sz="3200" dirty="0"/>
              <a:t>To classify that comments are malignant or not.</a:t>
            </a:r>
          </a:p>
          <a:p>
            <a:pPr marL="342900" lvl="0" indent="-342900" algn="just"/>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57166"/>
            <a:ext cx="6139501" cy="400110"/>
          </a:xfrm>
          <a:prstGeom prst="rect">
            <a:avLst/>
          </a:prstGeom>
          <a:noFill/>
        </p:spPr>
        <p:txBody>
          <a:bodyPr wrap="none" rtlCol="0">
            <a:spAutoFit/>
          </a:bodyPr>
          <a:lstStyle/>
          <a:p>
            <a:r>
              <a:rPr lang="en-IN" sz="2000" b="1" dirty="0">
                <a:latin typeface="Times New Roman" pitchFamily="18" charset="0"/>
                <a:cs typeface="Times New Roman" pitchFamily="18" charset="0"/>
              </a:rPr>
              <a:t>Hardware and Software Requirements and Tools Used</a:t>
            </a:r>
            <a:endParaRPr lang="en-US" sz="2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1047750" y="1447818"/>
            <a:ext cx="7048500" cy="4552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8B657-1D66-4624-A729-5FAD2DB4D4C8}"/>
              </a:ext>
            </a:extLst>
          </p:cNvPr>
          <p:cNvSpPr txBox="1"/>
          <p:nvPr/>
        </p:nvSpPr>
        <p:spPr>
          <a:xfrm>
            <a:off x="755576" y="2921168"/>
            <a:ext cx="7848872" cy="1015663"/>
          </a:xfrm>
          <a:prstGeom prst="rect">
            <a:avLst/>
          </a:prstGeom>
          <a:noFill/>
        </p:spPr>
        <p:txBody>
          <a:bodyPr wrap="square" rtlCol="0">
            <a:spAutoFit/>
          </a:bodyPr>
          <a:lstStyle/>
          <a:p>
            <a:r>
              <a:rPr lang="en-US" sz="6000" b="1" dirty="0">
                <a:latin typeface="Cambria" panose="02040503050406030204" pitchFamily="18" charset="0"/>
                <a:ea typeface="Cambria" panose="02040503050406030204" pitchFamily="18" charset="0"/>
              </a:rPr>
              <a:t>DATA VIZUALIZATION</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382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0497A4-665E-4BD5-B4CF-26B0B79D27D6}"/>
              </a:ext>
            </a:extLst>
          </p:cNvPr>
          <p:cNvPicPr>
            <a:picLocks noChangeAspect="1"/>
          </p:cNvPicPr>
          <p:nvPr/>
        </p:nvPicPr>
        <p:blipFill rotWithShape="1">
          <a:blip r:embed="rId2">
            <a:extLst>
              <a:ext uri="{28A0092B-C50C-407E-A947-70E740481C1C}">
                <a14:useLocalDpi xmlns:a14="http://schemas.microsoft.com/office/drawing/2010/main" val="0"/>
              </a:ext>
            </a:extLst>
          </a:blip>
          <a:srcRect r="5228"/>
          <a:stretch/>
        </p:blipFill>
        <p:spPr>
          <a:xfrm>
            <a:off x="73307" y="1219316"/>
            <a:ext cx="3011697" cy="2200903"/>
          </a:xfrm>
          <a:prstGeom prst="rect">
            <a:avLst/>
          </a:prstGeom>
        </p:spPr>
      </p:pic>
      <p:pic>
        <p:nvPicPr>
          <p:cNvPr id="8" name="Picture 7">
            <a:extLst>
              <a:ext uri="{FF2B5EF4-FFF2-40B4-BE49-F238E27FC236}">
                <a16:creationId xmlns:a16="http://schemas.microsoft.com/office/drawing/2014/main" id="{49FC34D8-143F-402E-99D0-F74A039B1FDB}"/>
              </a:ext>
            </a:extLst>
          </p:cNvPr>
          <p:cNvPicPr>
            <a:picLocks noChangeAspect="1"/>
          </p:cNvPicPr>
          <p:nvPr/>
        </p:nvPicPr>
        <p:blipFill rotWithShape="1">
          <a:blip r:embed="rId3">
            <a:extLst>
              <a:ext uri="{28A0092B-C50C-407E-A947-70E740481C1C}">
                <a14:useLocalDpi xmlns:a14="http://schemas.microsoft.com/office/drawing/2010/main" val="0"/>
              </a:ext>
            </a:extLst>
          </a:blip>
          <a:srcRect l="3247" r="9148"/>
          <a:stretch/>
        </p:blipFill>
        <p:spPr>
          <a:xfrm>
            <a:off x="3096813" y="1176657"/>
            <a:ext cx="2904067" cy="2200903"/>
          </a:xfrm>
          <a:prstGeom prst="rect">
            <a:avLst/>
          </a:prstGeom>
        </p:spPr>
      </p:pic>
      <p:pic>
        <p:nvPicPr>
          <p:cNvPr id="10" name="Picture 9">
            <a:extLst>
              <a:ext uri="{FF2B5EF4-FFF2-40B4-BE49-F238E27FC236}">
                <a16:creationId xmlns:a16="http://schemas.microsoft.com/office/drawing/2014/main" id="{4866AED4-15B3-4C2F-91AC-730A28CA2A97}"/>
              </a:ext>
            </a:extLst>
          </p:cNvPr>
          <p:cNvPicPr>
            <a:picLocks noChangeAspect="1"/>
          </p:cNvPicPr>
          <p:nvPr/>
        </p:nvPicPr>
        <p:blipFill rotWithShape="1">
          <a:blip r:embed="rId4">
            <a:extLst>
              <a:ext uri="{28A0092B-C50C-407E-A947-70E740481C1C}">
                <a14:useLocalDpi xmlns:a14="http://schemas.microsoft.com/office/drawing/2010/main" val="0"/>
              </a:ext>
            </a:extLst>
          </a:blip>
          <a:srcRect l="3448" r="9025"/>
          <a:stretch/>
        </p:blipFill>
        <p:spPr>
          <a:xfrm>
            <a:off x="6047544" y="1140373"/>
            <a:ext cx="2901479" cy="2237187"/>
          </a:xfrm>
          <a:prstGeom prst="rect">
            <a:avLst/>
          </a:prstGeom>
        </p:spPr>
      </p:pic>
      <p:pic>
        <p:nvPicPr>
          <p:cNvPr id="12" name="Picture 11">
            <a:extLst>
              <a:ext uri="{FF2B5EF4-FFF2-40B4-BE49-F238E27FC236}">
                <a16:creationId xmlns:a16="http://schemas.microsoft.com/office/drawing/2014/main" id="{1D0CBB9E-61C3-45CD-B750-F5C3B460C9EC}"/>
              </a:ext>
            </a:extLst>
          </p:cNvPr>
          <p:cNvPicPr>
            <a:picLocks noChangeAspect="1"/>
          </p:cNvPicPr>
          <p:nvPr/>
        </p:nvPicPr>
        <p:blipFill rotWithShape="1">
          <a:blip r:embed="rId5">
            <a:extLst>
              <a:ext uri="{28A0092B-C50C-407E-A947-70E740481C1C}">
                <a14:useLocalDpi xmlns:a14="http://schemas.microsoft.com/office/drawing/2010/main" val="0"/>
              </a:ext>
            </a:extLst>
          </a:blip>
          <a:srcRect r="4036"/>
          <a:stretch/>
        </p:blipFill>
        <p:spPr>
          <a:xfrm>
            <a:off x="148051" y="3377560"/>
            <a:ext cx="2983732" cy="2200903"/>
          </a:xfrm>
          <a:prstGeom prst="rect">
            <a:avLst/>
          </a:prstGeom>
        </p:spPr>
      </p:pic>
      <p:pic>
        <p:nvPicPr>
          <p:cNvPr id="14" name="Picture 13">
            <a:extLst>
              <a:ext uri="{FF2B5EF4-FFF2-40B4-BE49-F238E27FC236}">
                <a16:creationId xmlns:a16="http://schemas.microsoft.com/office/drawing/2014/main" id="{F9711473-BFD5-4896-846E-755106D04461}"/>
              </a:ext>
            </a:extLst>
          </p:cNvPr>
          <p:cNvPicPr>
            <a:picLocks noChangeAspect="1"/>
          </p:cNvPicPr>
          <p:nvPr/>
        </p:nvPicPr>
        <p:blipFill rotWithShape="1">
          <a:blip r:embed="rId6">
            <a:extLst>
              <a:ext uri="{28A0092B-C50C-407E-A947-70E740481C1C}">
                <a14:useLocalDpi xmlns:a14="http://schemas.microsoft.com/office/drawing/2010/main" val="0"/>
              </a:ext>
            </a:extLst>
          </a:blip>
          <a:srcRect l="3563" r="6738"/>
          <a:stretch/>
        </p:blipFill>
        <p:spPr>
          <a:xfrm>
            <a:off x="3113348" y="3377560"/>
            <a:ext cx="2870996" cy="2200903"/>
          </a:xfrm>
          <a:prstGeom prst="rect">
            <a:avLst/>
          </a:prstGeom>
        </p:spPr>
      </p:pic>
      <p:pic>
        <p:nvPicPr>
          <p:cNvPr id="16" name="Picture 15">
            <a:extLst>
              <a:ext uri="{FF2B5EF4-FFF2-40B4-BE49-F238E27FC236}">
                <a16:creationId xmlns:a16="http://schemas.microsoft.com/office/drawing/2014/main" id="{D7FDB00F-4CF8-4635-B162-15FA922639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6758" y="3406138"/>
            <a:ext cx="30483" cy="45724"/>
          </a:xfrm>
          <a:prstGeom prst="rect">
            <a:avLst/>
          </a:prstGeom>
        </p:spPr>
      </p:pic>
      <p:sp>
        <p:nvSpPr>
          <p:cNvPr id="19" name="TextBox 18">
            <a:extLst>
              <a:ext uri="{FF2B5EF4-FFF2-40B4-BE49-F238E27FC236}">
                <a16:creationId xmlns:a16="http://schemas.microsoft.com/office/drawing/2014/main" id="{BC911AA3-3EB7-4445-8EFB-43589F4FD591}"/>
              </a:ext>
            </a:extLst>
          </p:cNvPr>
          <p:cNvSpPr txBox="1"/>
          <p:nvPr/>
        </p:nvSpPr>
        <p:spPr>
          <a:xfrm>
            <a:off x="3303059" y="655256"/>
            <a:ext cx="2624436" cy="369332"/>
          </a:xfrm>
          <a:prstGeom prst="rect">
            <a:avLst/>
          </a:prstGeom>
          <a:noFill/>
        </p:spPr>
        <p:txBody>
          <a:bodyPr wrap="none" rtlCol="0">
            <a:spAutoFit/>
          </a:bodyPr>
          <a:lstStyle/>
          <a:p>
            <a:r>
              <a:rPr lang="en-US" dirty="0"/>
              <a:t>Checking Output Columns</a:t>
            </a:r>
            <a:endParaRPr lang="en-IN" dirty="0"/>
          </a:p>
        </p:txBody>
      </p:sp>
      <p:pic>
        <p:nvPicPr>
          <p:cNvPr id="21" name="Picture 20">
            <a:extLst>
              <a:ext uri="{FF2B5EF4-FFF2-40B4-BE49-F238E27FC236}">
                <a16:creationId xmlns:a16="http://schemas.microsoft.com/office/drawing/2014/main" id="{728BF4AE-0212-4077-A142-65DA14B533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22429" y="3296266"/>
            <a:ext cx="3048264" cy="2258059"/>
          </a:xfrm>
          <a:prstGeom prst="rect">
            <a:avLst/>
          </a:prstGeom>
        </p:spPr>
      </p:pic>
      <p:sp>
        <p:nvSpPr>
          <p:cNvPr id="22" name="TextBox 21">
            <a:extLst>
              <a:ext uri="{FF2B5EF4-FFF2-40B4-BE49-F238E27FC236}">
                <a16:creationId xmlns:a16="http://schemas.microsoft.com/office/drawing/2014/main" id="{5181E569-9132-4755-848D-6D2281434D77}"/>
              </a:ext>
            </a:extLst>
          </p:cNvPr>
          <p:cNvSpPr txBox="1"/>
          <p:nvPr/>
        </p:nvSpPr>
        <p:spPr>
          <a:xfrm>
            <a:off x="229300" y="5638684"/>
            <a:ext cx="8771953"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While maximum Categories belong to Malignant, a lot of comments are abusive and rude as well; while threat comments are the minimum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71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50E95-47CB-4072-BDE3-D8C7B90151DB}"/>
              </a:ext>
            </a:extLst>
          </p:cNvPr>
          <p:cNvSpPr txBox="1"/>
          <p:nvPr/>
        </p:nvSpPr>
        <p:spPr>
          <a:xfrm>
            <a:off x="2699792" y="980728"/>
            <a:ext cx="371928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Count Plot for each category</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63D30F-D2D6-45A0-ADDC-2076D237D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02" y="2162472"/>
            <a:ext cx="7962795" cy="2972185"/>
          </a:xfrm>
          <a:prstGeom prst="rect">
            <a:avLst/>
          </a:prstGeom>
        </p:spPr>
      </p:pic>
    </p:spTree>
    <p:extLst>
      <p:ext uri="{BB962C8B-B14F-4D97-AF65-F5344CB8AC3E}">
        <p14:creationId xmlns:p14="http://schemas.microsoft.com/office/powerpoint/2010/main" val="206782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2673</TotalTime>
  <Words>850</Words>
  <Application>Microsoft Office PowerPoint</Application>
  <PresentationFormat>On-screen Show (4:3)</PresentationFormat>
  <Paragraphs>113</Paragraphs>
  <Slides>36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Gill Sans MT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Aditi Gupta</cp:lastModifiedBy>
  <cp:revision>585</cp:revision>
  <dcterms:created xsi:type="dcterms:W3CDTF">2017-09-03T07:44:23Z</dcterms:created>
  <dcterms:modified xsi:type="dcterms:W3CDTF">2021-06-03T08:56:28Z</dcterms:modified>
</cp:coreProperties>
</file>