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handoutMasterIdLst>
    <p:handoutMasterId r:id="rId36"/>
  </p:handoutMasterIdLst>
  <p:sldIdLst>
    <p:sldId id="256" r:id="rId2"/>
    <p:sldId id="309" r:id="rId3"/>
    <p:sldId id="257" r:id="rId4"/>
    <p:sldId id="261" r:id="rId5"/>
    <p:sldId id="430" r:id="rId6"/>
    <p:sldId id="262" r:id="rId7"/>
    <p:sldId id="353" r:id="rId8"/>
    <p:sldId id="391" r:id="rId9"/>
    <p:sldId id="388" r:id="rId10"/>
    <p:sldId id="396" r:id="rId11"/>
    <p:sldId id="418" r:id="rId12"/>
    <p:sldId id="419" r:id="rId13"/>
    <p:sldId id="420" r:id="rId14"/>
    <p:sldId id="421" r:id="rId15"/>
    <p:sldId id="422" r:id="rId16"/>
    <p:sldId id="423" r:id="rId17"/>
    <p:sldId id="424" r:id="rId18"/>
    <p:sldId id="400" r:id="rId19"/>
    <p:sldId id="425" r:id="rId20"/>
    <p:sldId id="426" r:id="rId21"/>
    <p:sldId id="372" r:id="rId22"/>
    <p:sldId id="375" r:id="rId23"/>
    <p:sldId id="429" r:id="rId24"/>
    <p:sldId id="402" r:id="rId25"/>
    <p:sldId id="431" r:id="rId26"/>
    <p:sldId id="406" r:id="rId27"/>
    <p:sldId id="407" r:id="rId28"/>
    <p:sldId id="427" r:id="rId29"/>
    <p:sldId id="428" r:id="rId30"/>
    <p:sldId id="408" r:id="rId31"/>
    <p:sldId id="433" r:id="rId32"/>
    <p:sldId id="432" r:id="rId33"/>
    <p:sldId id="383"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F2340EC-DB32-4DD0-B6C2-41962D4617E4}">
          <p14:sldIdLst>
            <p14:sldId id="256"/>
            <p14:sldId id="309"/>
            <p14:sldId id="257"/>
            <p14:sldId id="261"/>
            <p14:sldId id="430"/>
            <p14:sldId id="262"/>
            <p14:sldId id="353"/>
            <p14:sldId id="391"/>
            <p14:sldId id="388"/>
            <p14:sldId id="396"/>
            <p14:sldId id="418"/>
            <p14:sldId id="419"/>
            <p14:sldId id="420"/>
            <p14:sldId id="421"/>
            <p14:sldId id="422"/>
            <p14:sldId id="423"/>
            <p14:sldId id="424"/>
            <p14:sldId id="400"/>
            <p14:sldId id="425"/>
            <p14:sldId id="426"/>
            <p14:sldId id="372"/>
            <p14:sldId id="375"/>
            <p14:sldId id="429"/>
            <p14:sldId id="402"/>
            <p14:sldId id="431"/>
            <p14:sldId id="406"/>
            <p14:sldId id="407"/>
            <p14:sldId id="427"/>
            <p14:sldId id="428"/>
            <p14:sldId id="408"/>
            <p14:sldId id="433"/>
            <p14:sldId id="432"/>
            <p14:sldId id="38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3376B6A-6696-4CFE-A970-BE37772368EA}" type="datetimeFigureOut">
              <a:rPr lang="en-US" smtClean="0"/>
              <a:pPr/>
              <a:t>6/14/2021</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ADE4C1E-FBB4-4950-8CA9-9AC1387B719E}" type="slidenum">
              <a:rPr lang="en-IN" smtClean="0"/>
              <a:pPr/>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226F81-BC32-498A-B2D7-BE30C8EE7D3B}" type="datetimeFigureOut">
              <a:rPr lang="en-US" smtClean="0"/>
              <a:pPr/>
              <a:t>6/14/2021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0933BB-199A-4074-88CF-7F6B36E455E6}" type="slidenum">
              <a:rPr lang="en-IN" smtClean="0"/>
              <a:pPr/>
              <a:t>‹#›</a:t>
            </a:fld>
            <a:endParaRPr lang="en-IN"/>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Footer Placeholder 3"/>
          <p:cNvSpPr>
            <a:spLocks noGrp="1"/>
          </p:cNvSpPr>
          <p:nvPr>
            <p:ph type="ftr" sz="quarter" idx="10"/>
          </p:nvPr>
        </p:nvSpPr>
        <p:spPr/>
        <p:txBody>
          <a:bodyPr/>
          <a:lstStyle/>
          <a:p>
            <a:endParaRPr lang="en-IN"/>
          </a:p>
        </p:txBody>
      </p:sp>
      <p:sp>
        <p:nvSpPr>
          <p:cNvPr id="5" name="Slide Number Placeholder 4"/>
          <p:cNvSpPr>
            <a:spLocks noGrp="1"/>
          </p:cNvSpPr>
          <p:nvPr>
            <p:ph type="sldNum" sz="quarter" idx="11"/>
          </p:nvPr>
        </p:nvSpPr>
        <p:spPr/>
        <p:txBody>
          <a:bodyPr/>
          <a:lstStyle/>
          <a:p>
            <a:fld id="{830933BB-199A-4074-88CF-7F6B36E455E6}" type="slidenum">
              <a:rPr lang="en-IN" smtClean="0"/>
              <a:pPr/>
              <a:t>6</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endParaRPr lang="en-IN"/>
          </a:p>
        </p:txBody>
      </p:sp>
      <p:sp>
        <p:nvSpPr>
          <p:cNvPr id="5" name="Slide Number Placeholder 4"/>
          <p:cNvSpPr>
            <a:spLocks noGrp="1"/>
          </p:cNvSpPr>
          <p:nvPr>
            <p:ph type="sldNum" sz="quarter" idx="11"/>
          </p:nvPr>
        </p:nvSpPr>
        <p:spPr/>
        <p:txBody>
          <a:bodyPr/>
          <a:lstStyle/>
          <a:p>
            <a:fld id="{830933BB-199A-4074-88CF-7F6B36E455E6}" type="slidenum">
              <a:rPr lang="en-IN" smtClean="0"/>
              <a:pPr/>
              <a:t>27</a:t>
            </a:fld>
            <a:endParaRPr lang="en-IN"/>
          </a:p>
        </p:txBody>
      </p:sp>
    </p:spTree>
    <p:extLst>
      <p:ext uri="{BB962C8B-B14F-4D97-AF65-F5344CB8AC3E}">
        <p14:creationId xmlns:p14="http://schemas.microsoft.com/office/powerpoint/2010/main" val="2950103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endParaRPr lang="en-IN"/>
          </a:p>
        </p:txBody>
      </p:sp>
      <p:sp>
        <p:nvSpPr>
          <p:cNvPr id="5" name="Slide Number Placeholder 4"/>
          <p:cNvSpPr>
            <a:spLocks noGrp="1"/>
          </p:cNvSpPr>
          <p:nvPr>
            <p:ph type="sldNum" sz="quarter" idx="11"/>
          </p:nvPr>
        </p:nvSpPr>
        <p:spPr/>
        <p:txBody>
          <a:bodyPr/>
          <a:lstStyle/>
          <a:p>
            <a:fld id="{830933BB-199A-4074-88CF-7F6B36E455E6}" type="slidenum">
              <a:rPr lang="en-IN" smtClean="0"/>
              <a:pPr/>
              <a:t>31</a:t>
            </a:fld>
            <a:endParaRPr lang="en-IN"/>
          </a:p>
        </p:txBody>
      </p:sp>
    </p:spTree>
    <p:extLst>
      <p:ext uri="{BB962C8B-B14F-4D97-AF65-F5344CB8AC3E}">
        <p14:creationId xmlns:p14="http://schemas.microsoft.com/office/powerpoint/2010/main" val="575108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endParaRPr lang="en-IN"/>
          </a:p>
        </p:txBody>
      </p:sp>
      <p:sp>
        <p:nvSpPr>
          <p:cNvPr id="5" name="Slide Number Placeholder 4"/>
          <p:cNvSpPr>
            <a:spLocks noGrp="1"/>
          </p:cNvSpPr>
          <p:nvPr>
            <p:ph type="sldNum" sz="quarter" idx="11"/>
          </p:nvPr>
        </p:nvSpPr>
        <p:spPr/>
        <p:txBody>
          <a:bodyPr/>
          <a:lstStyle/>
          <a:p>
            <a:fld id="{830933BB-199A-4074-88CF-7F6B36E455E6}" type="slidenum">
              <a:rPr lang="en-IN" smtClean="0"/>
              <a:pPr/>
              <a:t>32</a:t>
            </a:fld>
            <a:endParaRPr lang="en-IN"/>
          </a:p>
        </p:txBody>
      </p:sp>
    </p:spTree>
    <p:extLst>
      <p:ext uri="{BB962C8B-B14F-4D97-AF65-F5344CB8AC3E}">
        <p14:creationId xmlns:p14="http://schemas.microsoft.com/office/powerpoint/2010/main" val="8096232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endParaRPr lang="en-IN"/>
          </a:p>
        </p:txBody>
      </p:sp>
      <p:sp>
        <p:nvSpPr>
          <p:cNvPr id="5" name="Slide Number Placeholder 4"/>
          <p:cNvSpPr>
            <a:spLocks noGrp="1"/>
          </p:cNvSpPr>
          <p:nvPr>
            <p:ph type="sldNum" sz="quarter" idx="11"/>
          </p:nvPr>
        </p:nvSpPr>
        <p:spPr/>
        <p:txBody>
          <a:bodyPr/>
          <a:lstStyle/>
          <a:p>
            <a:fld id="{830933BB-199A-4074-88CF-7F6B36E455E6}" type="slidenum">
              <a:rPr lang="en-IN" smtClean="0"/>
              <a:pPr/>
              <a:t>33</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081D610-2A4D-43F7-902D-48B56AF126DA}" type="datetime1">
              <a:rPr lang="en-US" smtClean="0"/>
              <a:pPr/>
              <a:t>6/14/2021</a:t>
            </a:fld>
            <a:endParaRPr lang="en-IN"/>
          </a:p>
        </p:txBody>
      </p:sp>
      <p:sp>
        <p:nvSpPr>
          <p:cNvPr id="5" name="Footer Placeholder 4"/>
          <p:cNvSpPr>
            <a:spLocks noGrp="1"/>
          </p:cNvSpPr>
          <p:nvPr>
            <p:ph type="ftr" sz="quarter" idx="11"/>
          </p:nvPr>
        </p:nvSpPr>
        <p:spPr/>
        <p:txBody>
          <a:bodyPr/>
          <a:lstStyle/>
          <a:p>
            <a:r>
              <a:rPr lang="en-IN"/>
              <a:t>SCHOOL OF MECHANICAL ENGINEERING</a:t>
            </a:r>
          </a:p>
        </p:txBody>
      </p:sp>
      <p:sp>
        <p:nvSpPr>
          <p:cNvPr id="6" name="Slide Number Placeholder 5"/>
          <p:cNvSpPr>
            <a:spLocks noGrp="1"/>
          </p:cNvSpPr>
          <p:nvPr>
            <p:ph type="sldNum" sz="quarter" idx="12"/>
          </p:nvPr>
        </p:nvSpPr>
        <p:spPr/>
        <p:txBody>
          <a:bodyPr/>
          <a:lstStyle/>
          <a:p>
            <a:fld id="{8553DDAD-3CBE-46F2-AC62-D87E555C7460}"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B5E9A08-628C-4015-BACA-BD7CD2CECFFF}" type="datetime1">
              <a:rPr lang="en-US" smtClean="0"/>
              <a:pPr/>
              <a:t>6/14/2021</a:t>
            </a:fld>
            <a:endParaRPr lang="en-IN"/>
          </a:p>
        </p:txBody>
      </p:sp>
      <p:sp>
        <p:nvSpPr>
          <p:cNvPr id="5" name="Footer Placeholder 4"/>
          <p:cNvSpPr>
            <a:spLocks noGrp="1"/>
          </p:cNvSpPr>
          <p:nvPr>
            <p:ph type="ftr" sz="quarter" idx="11"/>
          </p:nvPr>
        </p:nvSpPr>
        <p:spPr/>
        <p:txBody>
          <a:bodyPr/>
          <a:lstStyle/>
          <a:p>
            <a:r>
              <a:rPr lang="en-IN"/>
              <a:t>SCHOOL OF MECHANICAL ENGINEERING</a:t>
            </a:r>
          </a:p>
        </p:txBody>
      </p:sp>
      <p:sp>
        <p:nvSpPr>
          <p:cNvPr id="6" name="Slide Number Placeholder 5"/>
          <p:cNvSpPr>
            <a:spLocks noGrp="1"/>
          </p:cNvSpPr>
          <p:nvPr>
            <p:ph type="sldNum" sz="quarter" idx="12"/>
          </p:nvPr>
        </p:nvSpPr>
        <p:spPr/>
        <p:txBody>
          <a:bodyPr/>
          <a:lstStyle/>
          <a:p>
            <a:fld id="{8553DDAD-3CBE-46F2-AC62-D87E555C7460}"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D5127AF-32CF-473A-9484-FB2FC4C2F51A}" type="datetime1">
              <a:rPr lang="en-US" smtClean="0"/>
              <a:pPr/>
              <a:t>6/14/2021</a:t>
            </a:fld>
            <a:endParaRPr lang="en-IN"/>
          </a:p>
        </p:txBody>
      </p:sp>
      <p:sp>
        <p:nvSpPr>
          <p:cNvPr id="5" name="Footer Placeholder 4"/>
          <p:cNvSpPr>
            <a:spLocks noGrp="1"/>
          </p:cNvSpPr>
          <p:nvPr>
            <p:ph type="ftr" sz="quarter" idx="11"/>
          </p:nvPr>
        </p:nvSpPr>
        <p:spPr/>
        <p:txBody>
          <a:bodyPr/>
          <a:lstStyle/>
          <a:p>
            <a:r>
              <a:rPr lang="en-IN"/>
              <a:t>SCHOOL OF MECHANICAL ENGINEERING</a:t>
            </a:r>
          </a:p>
        </p:txBody>
      </p:sp>
      <p:sp>
        <p:nvSpPr>
          <p:cNvPr id="6" name="Slide Number Placeholder 5"/>
          <p:cNvSpPr>
            <a:spLocks noGrp="1"/>
          </p:cNvSpPr>
          <p:nvPr>
            <p:ph type="sldNum" sz="quarter" idx="12"/>
          </p:nvPr>
        </p:nvSpPr>
        <p:spPr/>
        <p:txBody>
          <a:bodyPr/>
          <a:lstStyle/>
          <a:p>
            <a:fld id="{8553DDAD-3CBE-46F2-AC62-D87E555C7460}"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B1A3209-14CA-4570-9BEC-88A51C5BDE36}" type="datetime1">
              <a:rPr lang="en-US" smtClean="0"/>
              <a:pPr/>
              <a:t>6/14/2021</a:t>
            </a:fld>
            <a:endParaRPr lang="en-IN"/>
          </a:p>
        </p:txBody>
      </p:sp>
      <p:sp>
        <p:nvSpPr>
          <p:cNvPr id="5" name="Footer Placeholder 4"/>
          <p:cNvSpPr>
            <a:spLocks noGrp="1"/>
          </p:cNvSpPr>
          <p:nvPr>
            <p:ph type="ftr" sz="quarter" idx="11"/>
          </p:nvPr>
        </p:nvSpPr>
        <p:spPr/>
        <p:txBody>
          <a:bodyPr/>
          <a:lstStyle/>
          <a:p>
            <a:r>
              <a:rPr lang="en-IN"/>
              <a:t>SCHOOL OF MECHANICAL ENGINEERING</a:t>
            </a:r>
          </a:p>
        </p:txBody>
      </p:sp>
      <p:sp>
        <p:nvSpPr>
          <p:cNvPr id="6" name="Slide Number Placeholder 5"/>
          <p:cNvSpPr>
            <a:spLocks noGrp="1"/>
          </p:cNvSpPr>
          <p:nvPr>
            <p:ph type="sldNum" sz="quarter" idx="12"/>
          </p:nvPr>
        </p:nvSpPr>
        <p:spPr/>
        <p:txBody>
          <a:bodyPr/>
          <a:lstStyle/>
          <a:p>
            <a:fld id="{8553DDAD-3CBE-46F2-AC62-D87E555C7460}"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2E9EFB-7D40-4641-934E-21593C3BB08B}" type="datetime1">
              <a:rPr lang="en-US" smtClean="0"/>
              <a:pPr/>
              <a:t>6/14/2021</a:t>
            </a:fld>
            <a:endParaRPr lang="en-IN"/>
          </a:p>
        </p:txBody>
      </p:sp>
      <p:sp>
        <p:nvSpPr>
          <p:cNvPr id="5" name="Footer Placeholder 4"/>
          <p:cNvSpPr>
            <a:spLocks noGrp="1"/>
          </p:cNvSpPr>
          <p:nvPr>
            <p:ph type="ftr" sz="quarter" idx="11"/>
          </p:nvPr>
        </p:nvSpPr>
        <p:spPr/>
        <p:txBody>
          <a:bodyPr/>
          <a:lstStyle/>
          <a:p>
            <a:r>
              <a:rPr lang="en-IN"/>
              <a:t>SCHOOL OF MECHANICAL ENGINEERING</a:t>
            </a:r>
          </a:p>
        </p:txBody>
      </p:sp>
      <p:sp>
        <p:nvSpPr>
          <p:cNvPr id="6" name="Slide Number Placeholder 5"/>
          <p:cNvSpPr>
            <a:spLocks noGrp="1"/>
          </p:cNvSpPr>
          <p:nvPr>
            <p:ph type="sldNum" sz="quarter" idx="12"/>
          </p:nvPr>
        </p:nvSpPr>
        <p:spPr/>
        <p:txBody>
          <a:bodyPr/>
          <a:lstStyle/>
          <a:p>
            <a:fld id="{8553DDAD-3CBE-46F2-AC62-D87E555C7460}"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E92AB55-AEE0-4780-9B54-C142FF631B15}" type="datetime1">
              <a:rPr lang="en-US" smtClean="0"/>
              <a:pPr/>
              <a:t>6/14/2021</a:t>
            </a:fld>
            <a:endParaRPr lang="en-IN"/>
          </a:p>
        </p:txBody>
      </p:sp>
      <p:sp>
        <p:nvSpPr>
          <p:cNvPr id="6" name="Footer Placeholder 5"/>
          <p:cNvSpPr>
            <a:spLocks noGrp="1"/>
          </p:cNvSpPr>
          <p:nvPr>
            <p:ph type="ftr" sz="quarter" idx="11"/>
          </p:nvPr>
        </p:nvSpPr>
        <p:spPr/>
        <p:txBody>
          <a:bodyPr/>
          <a:lstStyle/>
          <a:p>
            <a:r>
              <a:rPr lang="en-IN"/>
              <a:t>SCHOOL OF MECHANICAL ENGINEERING</a:t>
            </a:r>
          </a:p>
        </p:txBody>
      </p:sp>
      <p:sp>
        <p:nvSpPr>
          <p:cNvPr id="7" name="Slide Number Placeholder 6"/>
          <p:cNvSpPr>
            <a:spLocks noGrp="1"/>
          </p:cNvSpPr>
          <p:nvPr>
            <p:ph type="sldNum" sz="quarter" idx="12"/>
          </p:nvPr>
        </p:nvSpPr>
        <p:spPr/>
        <p:txBody>
          <a:bodyPr/>
          <a:lstStyle/>
          <a:p>
            <a:fld id="{8553DDAD-3CBE-46F2-AC62-D87E555C7460}"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527D136-A75B-4CF8-A90F-417024E97EE8}" type="datetime1">
              <a:rPr lang="en-US" smtClean="0"/>
              <a:pPr/>
              <a:t>6/14/2021</a:t>
            </a:fld>
            <a:endParaRPr lang="en-IN"/>
          </a:p>
        </p:txBody>
      </p:sp>
      <p:sp>
        <p:nvSpPr>
          <p:cNvPr id="8" name="Footer Placeholder 7"/>
          <p:cNvSpPr>
            <a:spLocks noGrp="1"/>
          </p:cNvSpPr>
          <p:nvPr>
            <p:ph type="ftr" sz="quarter" idx="11"/>
          </p:nvPr>
        </p:nvSpPr>
        <p:spPr/>
        <p:txBody>
          <a:bodyPr/>
          <a:lstStyle/>
          <a:p>
            <a:r>
              <a:rPr lang="en-IN"/>
              <a:t>SCHOOL OF MECHANICAL ENGINEERING</a:t>
            </a:r>
          </a:p>
        </p:txBody>
      </p:sp>
      <p:sp>
        <p:nvSpPr>
          <p:cNvPr id="9" name="Slide Number Placeholder 8"/>
          <p:cNvSpPr>
            <a:spLocks noGrp="1"/>
          </p:cNvSpPr>
          <p:nvPr>
            <p:ph type="sldNum" sz="quarter" idx="12"/>
          </p:nvPr>
        </p:nvSpPr>
        <p:spPr/>
        <p:txBody>
          <a:bodyPr/>
          <a:lstStyle/>
          <a:p>
            <a:fld id="{8553DDAD-3CBE-46F2-AC62-D87E555C7460}"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46B74E3-48BC-4D7B-9893-B3EA8D6A8715}" type="datetime1">
              <a:rPr lang="en-US" smtClean="0"/>
              <a:pPr/>
              <a:t>6/14/2021</a:t>
            </a:fld>
            <a:endParaRPr lang="en-IN"/>
          </a:p>
        </p:txBody>
      </p:sp>
      <p:sp>
        <p:nvSpPr>
          <p:cNvPr id="4" name="Footer Placeholder 3"/>
          <p:cNvSpPr>
            <a:spLocks noGrp="1"/>
          </p:cNvSpPr>
          <p:nvPr>
            <p:ph type="ftr" sz="quarter" idx="11"/>
          </p:nvPr>
        </p:nvSpPr>
        <p:spPr/>
        <p:txBody>
          <a:bodyPr/>
          <a:lstStyle/>
          <a:p>
            <a:r>
              <a:rPr lang="en-IN"/>
              <a:t>SCHOOL OF MECHANICAL ENGINEERING</a:t>
            </a:r>
          </a:p>
        </p:txBody>
      </p:sp>
      <p:sp>
        <p:nvSpPr>
          <p:cNvPr id="5" name="Slide Number Placeholder 4"/>
          <p:cNvSpPr>
            <a:spLocks noGrp="1"/>
          </p:cNvSpPr>
          <p:nvPr>
            <p:ph type="sldNum" sz="quarter" idx="12"/>
          </p:nvPr>
        </p:nvSpPr>
        <p:spPr/>
        <p:txBody>
          <a:bodyPr/>
          <a:lstStyle/>
          <a:p>
            <a:fld id="{8553DDAD-3CBE-46F2-AC62-D87E555C7460}"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277223-593A-4822-8449-839AF426D53A}" type="datetime1">
              <a:rPr lang="en-US" smtClean="0"/>
              <a:pPr/>
              <a:t>6/14/2021</a:t>
            </a:fld>
            <a:endParaRPr lang="en-IN"/>
          </a:p>
        </p:txBody>
      </p:sp>
      <p:sp>
        <p:nvSpPr>
          <p:cNvPr id="3" name="Footer Placeholder 2"/>
          <p:cNvSpPr>
            <a:spLocks noGrp="1"/>
          </p:cNvSpPr>
          <p:nvPr>
            <p:ph type="ftr" sz="quarter" idx="11"/>
          </p:nvPr>
        </p:nvSpPr>
        <p:spPr/>
        <p:txBody>
          <a:bodyPr/>
          <a:lstStyle/>
          <a:p>
            <a:r>
              <a:rPr lang="en-IN"/>
              <a:t>SCHOOL OF MECHANICAL ENGINEERING</a:t>
            </a:r>
          </a:p>
        </p:txBody>
      </p:sp>
      <p:sp>
        <p:nvSpPr>
          <p:cNvPr id="4" name="Slide Number Placeholder 3"/>
          <p:cNvSpPr>
            <a:spLocks noGrp="1"/>
          </p:cNvSpPr>
          <p:nvPr>
            <p:ph type="sldNum" sz="quarter" idx="12"/>
          </p:nvPr>
        </p:nvSpPr>
        <p:spPr/>
        <p:txBody>
          <a:bodyPr/>
          <a:lstStyle/>
          <a:p>
            <a:fld id="{8553DDAD-3CBE-46F2-AC62-D87E555C7460}"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0362B4-8E2B-4A7E-9B43-521486C5BBD8}" type="datetime1">
              <a:rPr lang="en-US" smtClean="0"/>
              <a:pPr/>
              <a:t>6/14/2021</a:t>
            </a:fld>
            <a:endParaRPr lang="en-IN"/>
          </a:p>
        </p:txBody>
      </p:sp>
      <p:sp>
        <p:nvSpPr>
          <p:cNvPr id="6" name="Footer Placeholder 5"/>
          <p:cNvSpPr>
            <a:spLocks noGrp="1"/>
          </p:cNvSpPr>
          <p:nvPr>
            <p:ph type="ftr" sz="quarter" idx="11"/>
          </p:nvPr>
        </p:nvSpPr>
        <p:spPr/>
        <p:txBody>
          <a:bodyPr/>
          <a:lstStyle/>
          <a:p>
            <a:r>
              <a:rPr lang="en-IN"/>
              <a:t>SCHOOL OF MECHANICAL ENGINEERING</a:t>
            </a:r>
          </a:p>
        </p:txBody>
      </p:sp>
      <p:sp>
        <p:nvSpPr>
          <p:cNvPr id="7" name="Slide Number Placeholder 6"/>
          <p:cNvSpPr>
            <a:spLocks noGrp="1"/>
          </p:cNvSpPr>
          <p:nvPr>
            <p:ph type="sldNum" sz="quarter" idx="12"/>
          </p:nvPr>
        </p:nvSpPr>
        <p:spPr/>
        <p:txBody>
          <a:bodyPr/>
          <a:lstStyle/>
          <a:p>
            <a:fld id="{8553DDAD-3CBE-46F2-AC62-D87E555C7460}"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2A853C-140E-47C5-AC3B-14C40606F769}" type="datetime1">
              <a:rPr lang="en-US" smtClean="0"/>
              <a:pPr/>
              <a:t>6/14/2021</a:t>
            </a:fld>
            <a:endParaRPr lang="en-IN"/>
          </a:p>
        </p:txBody>
      </p:sp>
      <p:sp>
        <p:nvSpPr>
          <p:cNvPr id="6" name="Footer Placeholder 5"/>
          <p:cNvSpPr>
            <a:spLocks noGrp="1"/>
          </p:cNvSpPr>
          <p:nvPr>
            <p:ph type="ftr" sz="quarter" idx="11"/>
          </p:nvPr>
        </p:nvSpPr>
        <p:spPr/>
        <p:txBody>
          <a:bodyPr/>
          <a:lstStyle/>
          <a:p>
            <a:r>
              <a:rPr lang="en-IN"/>
              <a:t>SCHOOL OF MECHANICAL ENGINEERING</a:t>
            </a:r>
          </a:p>
        </p:txBody>
      </p:sp>
      <p:sp>
        <p:nvSpPr>
          <p:cNvPr id="7" name="Slide Number Placeholder 6"/>
          <p:cNvSpPr>
            <a:spLocks noGrp="1"/>
          </p:cNvSpPr>
          <p:nvPr>
            <p:ph type="sldNum" sz="quarter" idx="12"/>
          </p:nvPr>
        </p:nvSpPr>
        <p:spPr/>
        <p:txBody>
          <a:bodyPr/>
          <a:lstStyle/>
          <a:p>
            <a:fld id="{8553DDAD-3CBE-46F2-AC62-D87E555C7460}"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766641-EC8F-4057-ADAB-140A37320D6F}" type="datetime1">
              <a:rPr lang="en-US" smtClean="0"/>
              <a:pPr/>
              <a:t>6/14/2021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SCHOOL OF MECHANICAL ENGINEERING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53DDAD-3CBE-46F2-AC62-D87E555C7460}"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tmp"/><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5.tmp"/><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17.tmp"/><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1.tmp"/></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0034" y="2428868"/>
            <a:ext cx="8143932" cy="1077218"/>
          </a:xfrm>
          <a:prstGeom prst="rect">
            <a:avLst/>
          </a:prstGeom>
          <a:noFill/>
        </p:spPr>
        <p:txBody>
          <a:bodyPr wrap="square" rtlCol="0">
            <a:spAutoFit/>
          </a:bodyPr>
          <a:lstStyle/>
          <a:p>
            <a:pPr algn="ctr"/>
            <a:endParaRPr lang="en-US" dirty="0">
              <a:latin typeface="Times New Roman" pitchFamily="18" charset="0"/>
              <a:cs typeface="Times New Roman" pitchFamily="18" charset="0"/>
            </a:endParaRPr>
          </a:p>
          <a:p>
            <a:pPr algn="ctr"/>
            <a:r>
              <a:rPr lang="en-US" dirty="0">
                <a:latin typeface="Times New Roman" pitchFamily="18" charset="0"/>
                <a:cs typeface="Times New Roman" pitchFamily="18" charset="0"/>
              </a:rPr>
              <a:t>   Presentation on</a:t>
            </a:r>
            <a:endParaRPr lang="en-US" sz="1600" dirty="0">
              <a:latin typeface="Times New Roman" pitchFamily="18" charset="0"/>
              <a:cs typeface="Times New Roman" pitchFamily="18" charset="0"/>
            </a:endParaRPr>
          </a:p>
          <a:p>
            <a:pPr algn="ctr"/>
            <a:r>
              <a:rPr lang="en-IN" sz="2800" b="1" dirty="0">
                <a:latin typeface="Times New Roman" pitchFamily="18" charset="0"/>
                <a:cs typeface="Times New Roman" pitchFamily="18" charset="0"/>
              </a:rPr>
              <a:t>  FAKE NEWS DETECTION</a:t>
            </a:r>
            <a:endParaRPr lang="en-US" sz="2800" dirty="0">
              <a:latin typeface="Times New Roman" pitchFamily="18" charset="0"/>
              <a:cs typeface="Times New Roman" pitchFamily="18" charset="0"/>
            </a:endParaRPr>
          </a:p>
        </p:txBody>
      </p:sp>
      <p:sp>
        <p:nvSpPr>
          <p:cNvPr id="6" name="TextBox 5"/>
          <p:cNvSpPr txBox="1"/>
          <p:nvPr/>
        </p:nvSpPr>
        <p:spPr>
          <a:xfrm>
            <a:off x="2500298" y="1857364"/>
            <a:ext cx="4134465" cy="369332"/>
          </a:xfrm>
          <a:prstGeom prst="rect">
            <a:avLst/>
          </a:prstGeom>
          <a:noFill/>
        </p:spPr>
        <p:txBody>
          <a:bodyPr wrap="none" rtlCol="0">
            <a:spAutoFit/>
          </a:bodyPr>
          <a:lstStyle/>
          <a:p>
            <a:r>
              <a:rPr lang="en-IN" b="1" dirty="0" err="1">
                <a:latin typeface="Times New Roman" pitchFamily="18" charset="0"/>
                <a:cs typeface="Times New Roman" pitchFamily="18" charset="0"/>
              </a:rPr>
              <a:t>Bengaluru</a:t>
            </a:r>
            <a:r>
              <a:rPr lang="en-IN" b="1" dirty="0">
                <a:latin typeface="Times New Roman" pitchFamily="18" charset="0"/>
                <a:cs typeface="Times New Roman" pitchFamily="18" charset="0"/>
              </a:rPr>
              <a:t>– 560 038, Karnataka, INDIA</a:t>
            </a:r>
          </a:p>
        </p:txBody>
      </p:sp>
      <p:sp>
        <p:nvSpPr>
          <p:cNvPr id="8" name="TextBox 7"/>
          <p:cNvSpPr txBox="1"/>
          <p:nvPr/>
        </p:nvSpPr>
        <p:spPr>
          <a:xfrm>
            <a:off x="3911254" y="3508317"/>
            <a:ext cx="1700017" cy="646331"/>
          </a:xfrm>
          <a:prstGeom prst="rect">
            <a:avLst/>
          </a:prstGeom>
          <a:noFill/>
        </p:spPr>
        <p:txBody>
          <a:bodyPr wrap="none" rtlCol="0">
            <a:spAutoFit/>
          </a:bodyPr>
          <a:lstStyle/>
          <a:p>
            <a:pPr algn="ctr"/>
            <a:r>
              <a:rPr lang="en-IN" dirty="0">
                <a:latin typeface="Times New Roman" pitchFamily="18" charset="0"/>
                <a:cs typeface="Times New Roman" pitchFamily="18" charset="0"/>
              </a:rPr>
              <a:t>Submitted by:</a:t>
            </a:r>
          </a:p>
          <a:p>
            <a:pPr algn="ctr"/>
            <a:r>
              <a:rPr lang="en-IN" b="1" dirty="0">
                <a:latin typeface="Times New Roman" pitchFamily="18" charset="0"/>
                <a:cs typeface="Times New Roman" pitchFamily="18" charset="0"/>
              </a:rPr>
              <a:t>ADITI GUPTA</a:t>
            </a:r>
          </a:p>
        </p:txBody>
      </p:sp>
      <p:sp>
        <p:nvSpPr>
          <p:cNvPr id="10" name="TextBox 9"/>
          <p:cNvSpPr txBox="1"/>
          <p:nvPr/>
        </p:nvSpPr>
        <p:spPr>
          <a:xfrm>
            <a:off x="1082676" y="5066426"/>
            <a:ext cx="2152769" cy="1077218"/>
          </a:xfrm>
          <a:prstGeom prst="rect">
            <a:avLst/>
          </a:prstGeom>
          <a:noFill/>
        </p:spPr>
        <p:txBody>
          <a:bodyPr wrap="none" rtlCol="0">
            <a:spAutoFit/>
          </a:bodyPr>
          <a:lstStyle/>
          <a:p>
            <a:pPr algn="ctr"/>
            <a:r>
              <a:rPr lang="en-IN" sz="1600" dirty="0">
                <a:latin typeface="Times New Roman" pitchFamily="18" charset="0"/>
                <a:cs typeface="Times New Roman" pitchFamily="18" charset="0"/>
              </a:rPr>
              <a:t> </a:t>
            </a:r>
            <a:r>
              <a:rPr lang="en-IN" sz="1600" u="sng" dirty="0">
                <a:latin typeface="Times New Roman" pitchFamily="18" charset="0"/>
                <a:cs typeface="Times New Roman" pitchFamily="18" charset="0"/>
              </a:rPr>
              <a:t>Internal Guide</a:t>
            </a:r>
            <a:endParaRPr lang="en-IN" sz="1600" b="1" dirty="0">
              <a:latin typeface="Times New Roman" pitchFamily="18" charset="0"/>
              <a:cs typeface="Times New Roman" pitchFamily="18" charset="0"/>
            </a:endParaRPr>
          </a:p>
          <a:p>
            <a:pPr algn="ctr"/>
            <a:r>
              <a:rPr lang="en-IN" sz="1600" b="1" dirty="0">
                <a:latin typeface="Times New Roman" pitchFamily="18" charset="0"/>
                <a:cs typeface="Times New Roman" pitchFamily="18" charset="0"/>
              </a:rPr>
              <a:t>KHUSBOO GARG</a:t>
            </a:r>
          </a:p>
          <a:p>
            <a:pPr algn="ctr"/>
            <a:r>
              <a:rPr lang="en-IN" sz="1600" dirty="0">
                <a:latin typeface="Times New Roman" pitchFamily="18" charset="0"/>
                <a:cs typeface="Times New Roman" pitchFamily="18" charset="0"/>
              </a:rPr>
              <a:t>SME</a:t>
            </a:r>
          </a:p>
          <a:p>
            <a:pPr algn="ctr"/>
            <a:r>
              <a:rPr lang="en-IN" sz="1600" dirty="0">
                <a:latin typeface="Times New Roman" pitchFamily="18" charset="0"/>
                <a:cs typeface="Times New Roman" pitchFamily="18" charset="0"/>
              </a:rPr>
              <a:t>Flip Robo Technologies</a:t>
            </a:r>
          </a:p>
        </p:txBody>
      </p:sp>
      <p:sp>
        <p:nvSpPr>
          <p:cNvPr id="12" name="TextBox 11"/>
          <p:cNvSpPr txBox="1"/>
          <p:nvPr/>
        </p:nvSpPr>
        <p:spPr>
          <a:xfrm>
            <a:off x="6328278" y="5066426"/>
            <a:ext cx="1972398" cy="1077218"/>
          </a:xfrm>
          <a:prstGeom prst="rect">
            <a:avLst/>
          </a:prstGeom>
          <a:noFill/>
        </p:spPr>
        <p:txBody>
          <a:bodyPr wrap="none" rtlCol="0">
            <a:spAutoFit/>
          </a:bodyPr>
          <a:lstStyle/>
          <a:p>
            <a:pPr algn="ctr"/>
            <a:r>
              <a:rPr lang="en-IN" sz="1600" u="sng" dirty="0">
                <a:latin typeface="Times New Roman" pitchFamily="18" charset="0"/>
                <a:cs typeface="Times New Roman" pitchFamily="18" charset="0"/>
              </a:rPr>
              <a:t>PGP Instructor</a:t>
            </a:r>
            <a:endParaRPr lang="en-IN" sz="1600" dirty="0">
              <a:latin typeface="Times New Roman" pitchFamily="18" charset="0"/>
              <a:cs typeface="Times New Roman" pitchFamily="18" charset="0"/>
            </a:endParaRPr>
          </a:p>
          <a:p>
            <a:pPr algn="ctr"/>
            <a:r>
              <a:rPr lang="en-IN" sz="1600" b="1" dirty="0">
                <a:latin typeface="Times New Roman" pitchFamily="18" charset="0"/>
                <a:cs typeface="Times New Roman" pitchFamily="18" charset="0"/>
              </a:rPr>
              <a:t>Dr. </a:t>
            </a:r>
            <a:r>
              <a:rPr lang="en-IN" sz="1600" b="1" dirty="0" err="1">
                <a:latin typeface="Times New Roman" pitchFamily="18" charset="0"/>
                <a:cs typeface="Times New Roman" pitchFamily="18" charset="0"/>
              </a:rPr>
              <a:t>Deepika</a:t>
            </a:r>
            <a:r>
              <a:rPr lang="en-IN" sz="1600" b="1" dirty="0">
                <a:latin typeface="Times New Roman" pitchFamily="18" charset="0"/>
                <a:cs typeface="Times New Roman" pitchFamily="18" charset="0"/>
              </a:rPr>
              <a:t> Sharma</a:t>
            </a:r>
          </a:p>
          <a:p>
            <a:pPr algn="ctr"/>
            <a:r>
              <a:rPr lang="en-IN" sz="1600" dirty="0">
                <a:latin typeface="Times New Roman" pitchFamily="18" charset="0"/>
                <a:cs typeface="Times New Roman" pitchFamily="18" charset="0"/>
              </a:rPr>
              <a:t>Training Head </a:t>
            </a:r>
          </a:p>
          <a:p>
            <a:pPr algn="ctr"/>
            <a:r>
              <a:rPr lang="en-IN" sz="1600" dirty="0" err="1">
                <a:latin typeface="Times New Roman" pitchFamily="18" charset="0"/>
                <a:cs typeface="Times New Roman" pitchFamily="18" charset="0"/>
              </a:rPr>
              <a:t>DataTrained</a:t>
            </a:r>
            <a:endParaRPr lang="en-IN" sz="1600" dirty="0">
              <a:latin typeface="Times New Roman" pitchFamily="18" charset="0"/>
              <a:cs typeface="Times New Roman" pitchFamily="18" charset="0"/>
            </a:endParaRPr>
          </a:p>
        </p:txBody>
      </p:sp>
      <p:pic>
        <p:nvPicPr>
          <p:cNvPr id="43009" name="Picture 1"/>
          <p:cNvPicPr>
            <a:picLocks noChangeAspect="1" noChangeArrowheads="1"/>
          </p:cNvPicPr>
          <p:nvPr/>
        </p:nvPicPr>
        <p:blipFill>
          <a:blip r:embed="rId2"/>
          <a:srcRect/>
          <a:stretch>
            <a:fillRect/>
          </a:stretch>
        </p:blipFill>
        <p:spPr bwMode="auto">
          <a:xfrm>
            <a:off x="1357290" y="500042"/>
            <a:ext cx="6377707" cy="1285884"/>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DD595D-328F-446D-A93F-51C393F946F8}"/>
              </a:ext>
            </a:extLst>
          </p:cNvPr>
          <p:cNvSpPr txBox="1"/>
          <p:nvPr/>
        </p:nvSpPr>
        <p:spPr>
          <a:xfrm>
            <a:off x="0" y="188640"/>
            <a:ext cx="8568952" cy="3785652"/>
          </a:xfrm>
          <a:prstGeom prst="rect">
            <a:avLst/>
          </a:prstGeom>
          <a:noFill/>
        </p:spPr>
        <p:txBody>
          <a:bodyPr wrap="square" rtlCol="0">
            <a:spAutoFit/>
          </a:bodyPr>
          <a:lstStyle/>
          <a:p>
            <a:endParaRPr lang="en-US" sz="6000" dirty="0">
              <a:latin typeface="Cambria" panose="02040503050406030204" pitchFamily="18" charset="0"/>
              <a:ea typeface="Cambria" panose="02040503050406030204" pitchFamily="18" charset="0"/>
            </a:endParaRPr>
          </a:p>
          <a:p>
            <a:endParaRPr lang="en-US" sz="6000" dirty="0">
              <a:latin typeface="Cambria" panose="02040503050406030204" pitchFamily="18" charset="0"/>
              <a:ea typeface="Cambria" panose="02040503050406030204" pitchFamily="18" charset="0"/>
            </a:endParaRPr>
          </a:p>
          <a:p>
            <a:r>
              <a:rPr lang="en-US" sz="6000" dirty="0">
                <a:latin typeface="Cambria" panose="02040503050406030204" pitchFamily="18" charset="0"/>
                <a:ea typeface="Cambria" panose="02040503050406030204" pitchFamily="18" charset="0"/>
              </a:rPr>
              <a:t>     </a:t>
            </a:r>
            <a:r>
              <a:rPr lang="en-US" sz="6000" b="1" dirty="0">
                <a:latin typeface="Cambria" panose="02040503050406030204" pitchFamily="18" charset="0"/>
                <a:ea typeface="Cambria" panose="02040503050406030204" pitchFamily="18" charset="0"/>
              </a:rPr>
              <a:t>EXPLODATORY DATA      	 		ANALYSIS</a:t>
            </a:r>
            <a:endParaRPr lang="en-IN" sz="60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9190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FEDEFE1-29DB-447A-B98B-06F7916A4F68}"/>
              </a:ext>
            </a:extLst>
          </p:cNvPr>
          <p:cNvSpPr txBox="1"/>
          <p:nvPr/>
        </p:nvSpPr>
        <p:spPr>
          <a:xfrm>
            <a:off x="755576" y="1052736"/>
            <a:ext cx="3339376"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Count of Fake and not Fake News</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CDA7DC9-6D63-4407-A1D1-C1968588B8E4}"/>
              </a:ext>
            </a:extLst>
          </p:cNvPr>
          <p:cNvPicPr/>
          <p:nvPr/>
        </p:nvPicPr>
        <p:blipFill rotWithShape="1">
          <a:blip r:embed="rId2">
            <a:extLst>
              <a:ext uri="{28A0092B-C50C-407E-A947-70E740481C1C}">
                <a14:useLocalDpi xmlns:a14="http://schemas.microsoft.com/office/drawing/2010/main" val="0"/>
              </a:ext>
            </a:extLst>
          </a:blip>
          <a:srcRect t="2283"/>
          <a:stretch/>
        </p:blipFill>
        <p:spPr bwMode="auto">
          <a:xfrm>
            <a:off x="1043608" y="1895412"/>
            <a:ext cx="7272808" cy="405386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8069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E1E254-A0F2-474E-8946-8E9325B8C262}"/>
              </a:ext>
            </a:extLst>
          </p:cNvPr>
          <p:cNvSpPr txBox="1"/>
          <p:nvPr/>
        </p:nvSpPr>
        <p:spPr>
          <a:xfrm>
            <a:off x="755576" y="1052736"/>
            <a:ext cx="3621504"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Frequent Fake words before cleaning</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029E3BE-69DA-400A-874C-817C2CAFE1B7}"/>
              </a:ext>
            </a:extLst>
          </p:cNvPr>
          <p:cNvPicPr/>
          <p:nvPr/>
        </p:nvPicPr>
        <p:blipFill>
          <a:blip r:embed="rId2">
            <a:extLst>
              <a:ext uri="{28A0092B-C50C-407E-A947-70E740481C1C}">
                <a14:useLocalDpi xmlns:a14="http://schemas.microsoft.com/office/drawing/2010/main" val="0"/>
              </a:ext>
            </a:extLst>
          </a:blip>
          <a:stretch>
            <a:fillRect/>
          </a:stretch>
        </p:blipFill>
        <p:spPr>
          <a:xfrm>
            <a:off x="1043608" y="2008187"/>
            <a:ext cx="6840760" cy="4157117"/>
          </a:xfrm>
          <a:prstGeom prst="rect">
            <a:avLst/>
          </a:prstGeom>
        </p:spPr>
      </p:pic>
    </p:spTree>
    <p:extLst>
      <p:ext uri="{BB962C8B-B14F-4D97-AF65-F5344CB8AC3E}">
        <p14:creationId xmlns:p14="http://schemas.microsoft.com/office/powerpoint/2010/main" val="4263855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235677-B831-4041-B23E-E6F12877987A}"/>
              </a:ext>
            </a:extLst>
          </p:cNvPr>
          <p:cNvSpPr txBox="1"/>
          <p:nvPr/>
        </p:nvSpPr>
        <p:spPr>
          <a:xfrm>
            <a:off x="755576" y="1052736"/>
            <a:ext cx="402546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Frequent Not Fake words before cleaning</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BF97F3D-F414-4D43-B983-B28324192F85}"/>
              </a:ext>
            </a:extLst>
          </p:cNvPr>
          <p:cNvPicPr/>
          <p:nvPr/>
        </p:nvPicPr>
        <p:blipFill rotWithShape="1">
          <a:blip r:embed="rId2">
            <a:extLst>
              <a:ext uri="{28A0092B-C50C-407E-A947-70E740481C1C}">
                <a14:useLocalDpi xmlns:a14="http://schemas.microsoft.com/office/drawing/2010/main" val="0"/>
              </a:ext>
            </a:extLst>
          </a:blip>
          <a:srcRect t="923"/>
          <a:stretch/>
        </p:blipFill>
        <p:spPr bwMode="auto">
          <a:xfrm>
            <a:off x="827584" y="2004377"/>
            <a:ext cx="6521906" cy="401691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8795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6EC586-8F24-4BC8-8FFA-5B38DF2BA1B5}"/>
              </a:ext>
            </a:extLst>
          </p:cNvPr>
          <p:cNvSpPr txBox="1"/>
          <p:nvPr/>
        </p:nvSpPr>
        <p:spPr>
          <a:xfrm>
            <a:off x="755576" y="1052736"/>
            <a:ext cx="607089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Length Distribution of Fake and Not fake words before cleaning</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285F263-2B6B-4579-A1B5-1CF1176581BC}"/>
              </a:ext>
            </a:extLst>
          </p:cNvPr>
          <p:cNvPicPr/>
          <p:nvPr/>
        </p:nvPicPr>
        <p:blipFill>
          <a:blip r:embed="rId2">
            <a:extLst>
              <a:ext uri="{28A0092B-C50C-407E-A947-70E740481C1C}">
                <a14:useLocalDpi xmlns:a14="http://schemas.microsoft.com/office/drawing/2010/main" val="0"/>
              </a:ext>
            </a:extLst>
          </a:blip>
          <a:stretch>
            <a:fillRect/>
          </a:stretch>
        </p:blipFill>
        <p:spPr>
          <a:xfrm>
            <a:off x="1775460" y="2098674"/>
            <a:ext cx="6324932" cy="3706589"/>
          </a:xfrm>
          <a:prstGeom prst="rect">
            <a:avLst/>
          </a:prstGeom>
        </p:spPr>
      </p:pic>
    </p:spTree>
    <p:extLst>
      <p:ext uri="{BB962C8B-B14F-4D97-AF65-F5344CB8AC3E}">
        <p14:creationId xmlns:p14="http://schemas.microsoft.com/office/powerpoint/2010/main" val="1957917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5677F1-B6B2-4C34-9B51-3D25282F4D9A}"/>
              </a:ext>
            </a:extLst>
          </p:cNvPr>
          <p:cNvSpPr txBox="1"/>
          <p:nvPr/>
        </p:nvSpPr>
        <p:spPr>
          <a:xfrm>
            <a:off x="755576" y="1052736"/>
            <a:ext cx="3454792"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Frequent Fake words after cleaning</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38D6C86-7F1E-4652-8AC2-AC026BEB3807}"/>
              </a:ext>
            </a:extLst>
          </p:cNvPr>
          <p:cNvPicPr/>
          <p:nvPr/>
        </p:nvPicPr>
        <p:blipFill>
          <a:blip r:embed="rId2">
            <a:extLst>
              <a:ext uri="{28A0092B-C50C-407E-A947-70E740481C1C}">
                <a14:useLocalDpi xmlns:a14="http://schemas.microsoft.com/office/drawing/2010/main" val="0"/>
              </a:ext>
            </a:extLst>
          </a:blip>
          <a:stretch>
            <a:fillRect/>
          </a:stretch>
        </p:blipFill>
        <p:spPr>
          <a:xfrm>
            <a:off x="899592" y="2073910"/>
            <a:ext cx="6225108" cy="3875370"/>
          </a:xfrm>
          <a:prstGeom prst="rect">
            <a:avLst/>
          </a:prstGeom>
        </p:spPr>
      </p:pic>
    </p:spTree>
    <p:extLst>
      <p:ext uri="{BB962C8B-B14F-4D97-AF65-F5344CB8AC3E}">
        <p14:creationId xmlns:p14="http://schemas.microsoft.com/office/powerpoint/2010/main" val="2551844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E3596D-8FC6-46D1-AF3B-2F56A73DABBB}"/>
              </a:ext>
            </a:extLst>
          </p:cNvPr>
          <p:cNvSpPr txBox="1"/>
          <p:nvPr/>
        </p:nvSpPr>
        <p:spPr>
          <a:xfrm>
            <a:off x="755576" y="1052736"/>
            <a:ext cx="385874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Frequent Not Fake words after cleaning</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DFB7604-8037-4944-8E40-2B512E2DFDE4}"/>
              </a:ext>
            </a:extLst>
          </p:cNvPr>
          <p:cNvPicPr/>
          <p:nvPr/>
        </p:nvPicPr>
        <p:blipFill>
          <a:blip r:embed="rId2">
            <a:extLst>
              <a:ext uri="{28A0092B-C50C-407E-A947-70E740481C1C}">
                <a14:useLocalDpi xmlns:a14="http://schemas.microsoft.com/office/drawing/2010/main" val="0"/>
              </a:ext>
            </a:extLst>
          </a:blip>
          <a:stretch>
            <a:fillRect/>
          </a:stretch>
        </p:blipFill>
        <p:spPr>
          <a:xfrm>
            <a:off x="1187624" y="2059304"/>
            <a:ext cx="6552728" cy="4106000"/>
          </a:xfrm>
          <a:prstGeom prst="rect">
            <a:avLst/>
          </a:prstGeom>
        </p:spPr>
      </p:pic>
    </p:spTree>
    <p:extLst>
      <p:ext uri="{BB962C8B-B14F-4D97-AF65-F5344CB8AC3E}">
        <p14:creationId xmlns:p14="http://schemas.microsoft.com/office/powerpoint/2010/main" val="1195178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9F88C6-7769-4BBC-9E22-12169BC6B9E4}"/>
              </a:ext>
            </a:extLst>
          </p:cNvPr>
          <p:cNvSpPr txBox="1"/>
          <p:nvPr/>
        </p:nvSpPr>
        <p:spPr>
          <a:xfrm>
            <a:off x="755576" y="1052736"/>
            <a:ext cx="596188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Length Distribution of Fake and Not fake words after cleaning</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90364CA-733C-4492-96FC-3196D3C01B0F}"/>
              </a:ext>
            </a:extLst>
          </p:cNvPr>
          <p:cNvPicPr/>
          <p:nvPr/>
        </p:nvPicPr>
        <p:blipFill>
          <a:blip r:embed="rId2">
            <a:extLst>
              <a:ext uri="{28A0092B-C50C-407E-A947-70E740481C1C}">
                <a14:useLocalDpi xmlns:a14="http://schemas.microsoft.com/office/drawing/2010/main" val="0"/>
              </a:ext>
            </a:extLst>
          </a:blip>
          <a:stretch>
            <a:fillRect/>
          </a:stretch>
        </p:blipFill>
        <p:spPr>
          <a:xfrm>
            <a:off x="1187624" y="2090420"/>
            <a:ext cx="6912768" cy="4074884"/>
          </a:xfrm>
          <a:prstGeom prst="rect">
            <a:avLst/>
          </a:prstGeom>
        </p:spPr>
      </p:pic>
    </p:spTree>
    <p:extLst>
      <p:ext uri="{BB962C8B-B14F-4D97-AF65-F5344CB8AC3E}">
        <p14:creationId xmlns:p14="http://schemas.microsoft.com/office/powerpoint/2010/main" val="3561497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DD595D-328F-446D-A93F-51C393F946F8}"/>
              </a:ext>
            </a:extLst>
          </p:cNvPr>
          <p:cNvSpPr txBox="1"/>
          <p:nvPr/>
        </p:nvSpPr>
        <p:spPr>
          <a:xfrm>
            <a:off x="179512" y="188640"/>
            <a:ext cx="8568952" cy="4708981"/>
          </a:xfrm>
          <a:prstGeom prst="rect">
            <a:avLst/>
          </a:prstGeom>
          <a:noFill/>
        </p:spPr>
        <p:txBody>
          <a:bodyPr wrap="square" rtlCol="0">
            <a:spAutoFit/>
          </a:bodyPr>
          <a:lstStyle/>
          <a:p>
            <a:endParaRPr lang="en-US" sz="6000" dirty="0">
              <a:latin typeface="Cambria" panose="02040503050406030204" pitchFamily="18" charset="0"/>
              <a:ea typeface="Cambria" panose="02040503050406030204" pitchFamily="18" charset="0"/>
            </a:endParaRPr>
          </a:p>
          <a:p>
            <a:endParaRPr lang="en-US" sz="6000" dirty="0">
              <a:latin typeface="Cambria" panose="02040503050406030204" pitchFamily="18" charset="0"/>
              <a:ea typeface="Cambria" panose="02040503050406030204" pitchFamily="18" charset="0"/>
            </a:endParaRPr>
          </a:p>
          <a:p>
            <a:r>
              <a:rPr lang="en-US" sz="6000" dirty="0">
                <a:latin typeface="Cambria" panose="02040503050406030204" pitchFamily="18" charset="0"/>
                <a:ea typeface="Cambria" panose="02040503050406030204" pitchFamily="18" charset="0"/>
              </a:rPr>
              <a:t>      </a:t>
            </a:r>
            <a:r>
              <a:rPr lang="en-US" sz="6000" b="1" dirty="0">
                <a:latin typeface="Cambria" panose="02040503050406030204" pitchFamily="18" charset="0"/>
                <a:ea typeface="Cambria" panose="02040503050406030204" pitchFamily="18" charset="0"/>
              </a:rPr>
              <a:t>BUILDING WORD       		     DICTIONARY              </a:t>
            </a:r>
            <a:r>
              <a:rPr lang="en-US" sz="6000" dirty="0">
                <a:latin typeface="Cambria" panose="02040503050406030204" pitchFamily="18" charset="0"/>
                <a:ea typeface="Cambria" panose="02040503050406030204" pitchFamily="18" charset="0"/>
              </a:rPr>
              <a:t>	              </a:t>
            </a:r>
            <a:endParaRPr lang="en-IN" sz="6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41842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0EBB4B-3BA4-4188-AA26-405B98BD74F9}"/>
              </a:ext>
            </a:extLst>
          </p:cNvPr>
          <p:cNvPicPr>
            <a:picLocks noChangeAspect="1"/>
          </p:cNvPicPr>
          <p:nvPr/>
        </p:nvPicPr>
        <p:blipFill rotWithShape="1">
          <a:blip r:embed="rId2">
            <a:extLst>
              <a:ext uri="{28A0092B-C50C-407E-A947-70E740481C1C}">
                <a14:useLocalDpi xmlns:a14="http://schemas.microsoft.com/office/drawing/2010/main" val="0"/>
              </a:ext>
            </a:extLst>
          </a:blip>
          <a:srcRect l="2414" t="1961" r="56299" b="81372"/>
          <a:stretch/>
        </p:blipFill>
        <p:spPr>
          <a:xfrm>
            <a:off x="539552" y="1412776"/>
            <a:ext cx="3168352" cy="648072"/>
          </a:xfrm>
          <a:prstGeom prst="rect">
            <a:avLst/>
          </a:prstGeom>
        </p:spPr>
      </p:pic>
      <p:pic>
        <p:nvPicPr>
          <p:cNvPr id="4" name="Picture 3">
            <a:extLst>
              <a:ext uri="{FF2B5EF4-FFF2-40B4-BE49-F238E27FC236}">
                <a16:creationId xmlns:a16="http://schemas.microsoft.com/office/drawing/2014/main" id="{4C49D802-6EAE-4FDA-A19D-25843082ACE1}"/>
              </a:ext>
            </a:extLst>
          </p:cNvPr>
          <p:cNvPicPr/>
          <p:nvPr/>
        </p:nvPicPr>
        <p:blipFill rotWithShape="1">
          <a:blip r:embed="rId3">
            <a:extLst>
              <a:ext uri="{28A0092B-C50C-407E-A947-70E740481C1C}">
                <a14:useLocalDpi xmlns:a14="http://schemas.microsoft.com/office/drawing/2010/main" val="0"/>
              </a:ext>
            </a:extLst>
          </a:blip>
          <a:srcRect t="13719"/>
          <a:stretch/>
        </p:blipFill>
        <p:spPr bwMode="auto">
          <a:xfrm>
            <a:off x="539552" y="2255892"/>
            <a:ext cx="6624736" cy="304531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25863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itchFamily="18" charset="0"/>
                <a:cs typeface="Times New Roman" pitchFamily="18" charset="0"/>
              </a:rPr>
              <a:t>Contents</a:t>
            </a:r>
            <a:endParaRPr lang="en-IN" sz="2800" dirty="0"/>
          </a:p>
        </p:txBody>
      </p:sp>
      <p:sp>
        <p:nvSpPr>
          <p:cNvPr id="3" name="Content Placeholder 2"/>
          <p:cNvSpPr>
            <a:spLocks noGrp="1"/>
          </p:cNvSpPr>
          <p:nvPr>
            <p:ph idx="1"/>
          </p:nvPr>
        </p:nvSpPr>
        <p:spPr>
          <a:xfrm>
            <a:off x="457200" y="1285860"/>
            <a:ext cx="8229600" cy="4525963"/>
          </a:xfrm>
        </p:spPr>
        <p:txBody>
          <a:bodyPr>
            <a:normAutofit fontScale="62500" lnSpcReduction="20000"/>
          </a:bodyPr>
          <a:lstStyle/>
          <a:p>
            <a:pPr marL="595313" indent="-514350">
              <a:lnSpc>
                <a:spcPct val="150000"/>
              </a:lnSpc>
              <a:buFont typeface="Gill Sans MT" panose="020B0502020104020203" pitchFamily="34" charset="0"/>
              <a:buAutoNum type="arabicPeriod"/>
            </a:pPr>
            <a:r>
              <a:rPr lang="en-US" altLang="en-US" sz="2000" dirty="0">
                <a:latin typeface="Times New Roman" panose="02020603050405020304" pitchFamily="18" charset="0"/>
                <a:cs typeface="Times New Roman" panose="02020603050405020304" pitchFamily="18" charset="0"/>
              </a:rPr>
              <a:t>Introduction</a:t>
            </a:r>
          </a:p>
          <a:p>
            <a:pPr marL="595313" indent="-514350">
              <a:lnSpc>
                <a:spcPct val="150000"/>
              </a:lnSpc>
              <a:buFont typeface="Gill Sans MT" panose="020B0502020104020203" pitchFamily="34" charset="0"/>
              <a:buAutoNum type="arabicPeriod"/>
            </a:pPr>
            <a:r>
              <a:rPr lang="en-US" altLang="en-US" sz="2000" dirty="0">
                <a:latin typeface="Times New Roman" panose="02020603050405020304" pitchFamily="18" charset="0"/>
                <a:cs typeface="Times New Roman" panose="02020603050405020304" pitchFamily="18" charset="0"/>
              </a:rPr>
              <a:t>Problem statement</a:t>
            </a:r>
          </a:p>
          <a:p>
            <a:pPr marL="595313" indent="-514350">
              <a:lnSpc>
                <a:spcPct val="150000"/>
              </a:lnSpc>
              <a:buFont typeface="Gill Sans MT" panose="020B0502020104020203" pitchFamily="34" charset="0"/>
              <a:buAutoNum type="arabicPeriod"/>
            </a:pPr>
            <a:r>
              <a:rPr lang="en-US" altLang="en-US" sz="2000" dirty="0">
                <a:latin typeface="Times New Roman" panose="02020603050405020304" pitchFamily="18" charset="0"/>
                <a:cs typeface="Times New Roman" panose="02020603050405020304" pitchFamily="18" charset="0"/>
              </a:rPr>
              <a:t>Data </a:t>
            </a:r>
            <a:r>
              <a:rPr lang="en-US" altLang="en-US" sz="2000" dirty="0" err="1">
                <a:latin typeface="Times New Roman" panose="02020603050405020304" pitchFamily="18" charset="0"/>
                <a:cs typeface="Times New Roman" panose="02020603050405020304" pitchFamily="18" charset="0"/>
              </a:rPr>
              <a:t>escription</a:t>
            </a:r>
            <a:endParaRPr lang="en-US" altLang="en-US" sz="2000" dirty="0">
              <a:latin typeface="Times New Roman" panose="02020603050405020304" pitchFamily="18" charset="0"/>
              <a:cs typeface="Times New Roman" panose="02020603050405020304" pitchFamily="18" charset="0"/>
            </a:endParaRPr>
          </a:p>
          <a:p>
            <a:pPr marL="595313" indent="-514350">
              <a:lnSpc>
                <a:spcPct val="150000"/>
              </a:lnSpc>
              <a:buFont typeface="Gill Sans MT" panose="020B0502020104020203" pitchFamily="34" charset="0"/>
              <a:buAutoNum type="arabicPeriod"/>
            </a:pPr>
            <a:r>
              <a:rPr lang="en-US" altLang="en-US" sz="2000" dirty="0">
                <a:latin typeface="Times New Roman" panose="02020603050405020304" pitchFamily="18" charset="0"/>
                <a:cs typeface="Times New Roman" panose="02020603050405020304" pitchFamily="18" charset="0"/>
              </a:rPr>
              <a:t>Objectives of the study</a:t>
            </a:r>
          </a:p>
          <a:p>
            <a:pPr marL="595313" indent="-514350">
              <a:lnSpc>
                <a:spcPct val="150000"/>
              </a:lnSpc>
              <a:buFont typeface="Gill Sans MT" panose="020B0502020104020203" pitchFamily="34" charset="0"/>
              <a:buAutoNum type="arabicPeriod"/>
            </a:pPr>
            <a:r>
              <a:rPr lang="en-US" altLang="en-US" sz="2000" dirty="0">
                <a:latin typeface="Times New Roman" panose="02020603050405020304" pitchFamily="18" charset="0"/>
                <a:cs typeface="Times New Roman" panose="02020603050405020304" pitchFamily="18" charset="0"/>
              </a:rPr>
              <a:t>Hardware and Software Used</a:t>
            </a:r>
          </a:p>
          <a:p>
            <a:pPr marL="595313" indent="-514350">
              <a:lnSpc>
                <a:spcPct val="150000"/>
              </a:lnSpc>
              <a:buFont typeface="Gill Sans MT" panose="020B0502020104020203" pitchFamily="34" charset="0"/>
              <a:buAutoNum type="arabicPeriod"/>
            </a:pPr>
            <a:r>
              <a:rPr lang="en-US" altLang="en-US" sz="2000" dirty="0">
                <a:latin typeface="Times New Roman" panose="02020603050405020304" pitchFamily="18" charset="0"/>
                <a:cs typeface="Times New Roman" panose="02020603050405020304" pitchFamily="18" charset="0"/>
              </a:rPr>
              <a:t>Data Preprocessing</a:t>
            </a:r>
          </a:p>
          <a:p>
            <a:pPr marL="595313" indent="-514350">
              <a:lnSpc>
                <a:spcPct val="150000"/>
              </a:lnSpc>
              <a:buFont typeface="Gill Sans MT" panose="020B0502020104020203" pitchFamily="34" charset="0"/>
              <a:buAutoNum type="arabicPeriod"/>
            </a:pPr>
            <a:r>
              <a:rPr lang="en-US" altLang="en-US" sz="2000" dirty="0">
                <a:latin typeface="Times New Roman" panose="02020603050405020304" pitchFamily="18" charset="0"/>
                <a:cs typeface="Times New Roman" panose="02020603050405020304" pitchFamily="18" charset="0"/>
              </a:rPr>
              <a:t>EDA </a:t>
            </a:r>
          </a:p>
          <a:p>
            <a:pPr marL="595313" indent="-514350">
              <a:lnSpc>
                <a:spcPct val="150000"/>
              </a:lnSpc>
              <a:buFont typeface="Gill Sans MT" panose="020B0502020104020203" pitchFamily="34" charset="0"/>
              <a:buAutoNum type="arabicPeriod"/>
            </a:pPr>
            <a:r>
              <a:rPr lang="en-US" altLang="en-US" sz="2000" dirty="0">
                <a:latin typeface="Times New Roman" panose="02020603050405020304" pitchFamily="18" charset="0"/>
                <a:cs typeface="Times New Roman" panose="02020603050405020304" pitchFamily="18" charset="0"/>
              </a:rPr>
              <a:t>Building Word Dictionary</a:t>
            </a:r>
          </a:p>
          <a:p>
            <a:pPr marL="595313" indent="-514350">
              <a:lnSpc>
                <a:spcPct val="150000"/>
              </a:lnSpc>
              <a:buFont typeface="Gill Sans MT" panose="020B0502020104020203" pitchFamily="34" charset="0"/>
              <a:buAutoNum type="arabicPeriod"/>
            </a:pPr>
            <a:r>
              <a:rPr lang="en-US" altLang="en-US" sz="2000" dirty="0">
                <a:latin typeface="Times New Roman" panose="02020603050405020304" pitchFamily="18" charset="0"/>
                <a:cs typeface="Times New Roman" panose="02020603050405020304" pitchFamily="18" charset="0"/>
              </a:rPr>
              <a:t>Model Training</a:t>
            </a:r>
          </a:p>
          <a:p>
            <a:pPr marL="595313" indent="-514350">
              <a:lnSpc>
                <a:spcPct val="150000"/>
              </a:lnSpc>
              <a:buFont typeface="Gill Sans MT" panose="020B0502020104020203" pitchFamily="34" charset="0"/>
              <a:buAutoNum type="arabicPeriod"/>
            </a:pPr>
            <a:r>
              <a:rPr lang="en-US" altLang="en-US" sz="2000" dirty="0">
                <a:latin typeface="Times New Roman" panose="02020603050405020304" pitchFamily="18" charset="0"/>
                <a:cs typeface="Times New Roman" panose="02020603050405020304" pitchFamily="18" charset="0"/>
              </a:rPr>
              <a:t>Key Metrics</a:t>
            </a:r>
          </a:p>
          <a:p>
            <a:pPr marL="595313" indent="-514350">
              <a:lnSpc>
                <a:spcPct val="150000"/>
              </a:lnSpc>
              <a:buFont typeface="Gill Sans MT" panose="020B0502020104020203" pitchFamily="34" charset="0"/>
              <a:buAutoNum type="arabicPeriod"/>
            </a:pPr>
            <a:r>
              <a:rPr lang="en-US" altLang="en-US" sz="2000" dirty="0">
                <a:latin typeface="Times New Roman" panose="02020603050405020304" pitchFamily="18" charset="0"/>
                <a:cs typeface="Times New Roman" panose="02020603050405020304" pitchFamily="18" charset="0"/>
              </a:rPr>
              <a:t>Best Model  </a:t>
            </a:r>
          </a:p>
          <a:p>
            <a:pPr marL="595313" indent="-514350">
              <a:lnSpc>
                <a:spcPct val="150000"/>
              </a:lnSpc>
              <a:buFont typeface="Gill Sans MT" panose="020B0502020104020203" pitchFamily="34" charset="0"/>
              <a:buAutoNum type="arabicPeriod"/>
            </a:pPr>
            <a:r>
              <a:rPr lang="en-US" altLang="en-US" sz="2000" dirty="0">
                <a:latin typeface="Times New Roman" panose="02020603050405020304" pitchFamily="18" charset="0"/>
                <a:cs typeface="Times New Roman" panose="02020603050405020304" pitchFamily="18" charset="0"/>
              </a:rPr>
              <a:t>Prediction</a:t>
            </a:r>
          </a:p>
          <a:p>
            <a:pPr marL="595313" indent="-514350">
              <a:lnSpc>
                <a:spcPct val="150000"/>
              </a:lnSpc>
              <a:buFont typeface="Gill Sans MT" panose="020B0502020104020203" pitchFamily="34" charset="0"/>
              <a:buAutoNum type="arabicPeriod"/>
            </a:pPr>
            <a:r>
              <a:rPr lang="en-US" altLang="en-US" sz="2000" dirty="0">
                <a:latin typeface="Times New Roman" panose="02020603050405020304" pitchFamily="18" charset="0"/>
                <a:cs typeface="Times New Roman" panose="02020603050405020304" pitchFamily="18" charset="0"/>
              </a:rPr>
              <a:t>Conclusions </a:t>
            </a:r>
          </a:p>
          <a:p>
            <a:pPr marL="595313" indent="-514350">
              <a:lnSpc>
                <a:spcPct val="150000"/>
              </a:lnSpc>
              <a:buFont typeface="Gill Sans MT" panose="020B0502020104020203" pitchFamily="34" charset="0"/>
              <a:buAutoNum type="arabicPeriod"/>
            </a:pPr>
            <a:r>
              <a:rPr lang="en-US" altLang="en-US" sz="2000" dirty="0">
                <a:latin typeface="Times New Roman" panose="02020603050405020304" pitchFamily="18" charset="0"/>
                <a:cs typeface="Times New Roman" panose="02020603050405020304" pitchFamily="18" charset="0"/>
              </a:rPr>
              <a:t>Learning Outcomes in Data Science</a:t>
            </a:r>
          </a:p>
          <a:p>
            <a:pPr marL="595313" indent="-514350">
              <a:lnSpc>
                <a:spcPct val="150000"/>
              </a:lnSpc>
              <a:buFont typeface="Gill Sans MT" panose="020B0502020104020203" pitchFamily="34" charset="0"/>
              <a:buAutoNum type="arabicPeriod"/>
            </a:pPr>
            <a:r>
              <a:rPr lang="en-US" altLang="en-US" sz="2000" dirty="0">
                <a:latin typeface="Times New Roman" panose="02020603050405020304" pitchFamily="18" charset="0"/>
                <a:cs typeface="Times New Roman" panose="02020603050405020304" pitchFamily="18" charset="0"/>
              </a:rPr>
              <a:t>Limitations &amp; Scope for future work</a:t>
            </a:r>
          </a:p>
          <a:p>
            <a:pPr marL="595313" indent="-514350">
              <a:lnSpc>
                <a:spcPct val="150000"/>
              </a:lnSpc>
              <a:buFont typeface="Gill Sans MT" panose="020B0502020104020203" pitchFamily="34" charset="0"/>
              <a:buAutoNum type="arabicPeriod"/>
            </a:pPr>
            <a:endParaRPr lang="en-US" altLang="en-US" sz="2000" dirty="0">
              <a:latin typeface="Times New Roman" panose="02020603050405020304" pitchFamily="18" charset="0"/>
              <a:cs typeface="Times New Roman" panose="02020603050405020304" pitchFamily="18" charset="0"/>
            </a:endParaRPr>
          </a:p>
          <a:p>
            <a:pPr marL="595313" indent="-514350">
              <a:lnSpc>
                <a:spcPct val="150000"/>
              </a:lnSpc>
              <a:buFont typeface="Gill Sans MT" panose="020B0502020104020203" pitchFamily="34" charset="0"/>
              <a:buAutoNum type="arabicPeriod"/>
            </a:pPr>
            <a:endParaRPr lang="en-US" altLang="en-US" sz="2000" dirty="0">
              <a:latin typeface="Times New Roman" panose="02020603050405020304" pitchFamily="18" charset="0"/>
              <a:cs typeface="Times New Roman" panose="02020603050405020304" pitchFamily="18" charset="0"/>
            </a:endParaRPr>
          </a:p>
          <a:p>
            <a:endParaRPr lang="en-IN"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8EA8E4-5F76-4592-BC4C-AA2A5F07A4A8}"/>
              </a:ext>
            </a:extLst>
          </p:cNvPr>
          <p:cNvSpPr txBox="1"/>
          <p:nvPr/>
        </p:nvSpPr>
        <p:spPr>
          <a:xfrm>
            <a:off x="1475656" y="2708920"/>
            <a:ext cx="6534161" cy="1015663"/>
          </a:xfrm>
          <a:prstGeom prst="rect">
            <a:avLst/>
          </a:prstGeom>
          <a:noFill/>
        </p:spPr>
        <p:txBody>
          <a:bodyPr wrap="none" rtlCol="0">
            <a:spAutoFit/>
          </a:bodyPr>
          <a:lstStyle/>
          <a:p>
            <a:r>
              <a:rPr lang="en-US" sz="6000" b="1" dirty="0">
                <a:latin typeface="Cambria" panose="02040503050406030204" pitchFamily="18" charset="0"/>
                <a:ea typeface="Cambria" panose="02040503050406030204" pitchFamily="18" charset="0"/>
              </a:rPr>
              <a:t>MODEL TRAINING</a:t>
            </a:r>
            <a:endParaRPr lang="en-IN" sz="60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942724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37895" y="214290"/>
            <a:ext cx="4291559" cy="400110"/>
          </a:xfrm>
          <a:prstGeom prst="rect">
            <a:avLst/>
          </a:prstGeom>
          <a:noFill/>
        </p:spPr>
        <p:txBody>
          <a:bodyPr wrap="none" rtlCol="0">
            <a:spAutoFit/>
          </a:bodyPr>
          <a:lstStyle/>
          <a:p>
            <a:r>
              <a:rPr lang="en-IN" sz="2000" b="1" dirty="0">
                <a:latin typeface="Times New Roman" pitchFamily="18" charset="0"/>
                <a:cs typeface="Times New Roman" pitchFamily="18" charset="0"/>
              </a:rPr>
              <a:t>Model/s Development and Evaluation</a:t>
            </a:r>
            <a:endParaRPr lang="en-US" sz="2000" dirty="0">
              <a:latin typeface="Times New Roman" pitchFamily="18" charset="0"/>
              <a:cs typeface="Times New Roman" pitchFamily="18" charset="0"/>
            </a:endParaRPr>
          </a:p>
        </p:txBody>
      </p:sp>
      <p:sp>
        <p:nvSpPr>
          <p:cNvPr id="3" name="TextBox 2"/>
          <p:cNvSpPr txBox="1"/>
          <p:nvPr/>
        </p:nvSpPr>
        <p:spPr>
          <a:xfrm>
            <a:off x="428596" y="714356"/>
            <a:ext cx="8286808" cy="923330"/>
          </a:xfrm>
          <a:prstGeom prst="rect">
            <a:avLst/>
          </a:prstGeom>
          <a:noFill/>
        </p:spPr>
        <p:txBody>
          <a:bodyPr wrap="square" rtlCol="0">
            <a:spAutoFit/>
          </a:bodyPr>
          <a:lstStyle/>
          <a:p>
            <a:pPr algn="just"/>
            <a:r>
              <a:rPr lang="en-IN" dirty="0">
                <a:latin typeface="Times New Roman" pitchFamily="18" charset="0"/>
                <a:cs typeface="Times New Roman" pitchFamily="18" charset="0"/>
              </a:rPr>
              <a:t>From the given dataset it can be concluded that it is a Classification problem as the output column “label” has binary output “0 &amp; 1”. So for further analysis of the problem we have to import or call out the Classification related libraries in Python work frame.</a:t>
            </a:r>
            <a:endParaRPr lang="en-US" dirty="0">
              <a:latin typeface="Times New Roman" pitchFamily="18" charset="0"/>
              <a:cs typeface="Times New Roman" pitchFamily="18" charset="0"/>
            </a:endParaRPr>
          </a:p>
        </p:txBody>
      </p:sp>
      <p:pic>
        <p:nvPicPr>
          <p:cNvPr id="6" name="image11.jpeg">
            <a:extLst>
              <a:ext uri="{FF2B5EF4-FFF2-40B4-BE49-F238E27FC236}">
                <a16:creationId xmlns:a16="http://schemas.microsoft.com/office/drawing/2014/main" id="{D5AC5448-5225-42A1-8612-941F7321B76F}"/>
              </a:ext>
            </a:extLst>
          </p:cNvPr>
          <p:cNvPicPr/>
          <p:nvPr/>
        </p:nvPicPr>
        <p:blipFill rotWithShape="1">
          <a:blip r:embed="rId2" cstate="print"/>
          <a:srcRect l="7787" b="2399"/>
          <a:stretch/>
        </p:blipFill>
        <p:spPr bwMode="auto">
          <a:xfrm>
            <a:off x="1619672" y="1622130"/>
            <a:ext cx="6118860" cy="5021580"/>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665788"/>
            <a:ext cx="8286808" cy="369332"/>
          </a:xfrm>
          <a:prstGeom prst="rect">
            <a:avLst/>
          </a:prstGeom>
          <a:noFill/>
        </p:spPr>
        <p:txBody>
          <a:bodyPr wrap="square" rtlCol="0">
            <a:spAutoFit/>
          </a:bodyPr>
          <a:lstStyle/>
          <a:p>
            <a:pPr algn="just"/>
            <a:r>
              <a:rPr lang="en-IN" b="1" dirty="0">
                <a:latin typeface="Times New Roman" pitchFamily="18" charset="0"/>
                <a:cs typeface="Times New Roman" pitchFamily="18" charset="0"/>
              </a:rPr>
              <a:t>Logistic Regression</a:t>
            </a:r>
            <a:endParaRPr lang="en-US" dirty="0">
              <a:latin typeface="Times New Roman" pitchFamily="18" charset="0"/>
              <a:cs typeface="Times New Roman" pitchFamily="18" charset="0"/>
            </a:endParaRPr>
          </a:p>
        </p:txBody>
      </p:sp>
      <p:sp>
        <p:nvSpPr>
          <p:cNvPr id="8" name="TextBox 7">
            <a:extLst>
              <a:ext uri="{FF2B5EF4-FFF2-40B4-BE49-F238E27FC236}">
                <a16:creationId xmlns:a16="http://schemas.microsoft.com/office/drawing/2014/main" id="{584F4107-6996-4CF2-AFD2-A2EA2E7A6980}"/>
              </a:ext>
            </a:extLst>
          </p:cNvPr>
          <p:cNvSpPr txBox="1"/>
          <p:nvPr/>
        </p:nvSpPr>
        <p:spPr>
          <a:xfrm>
            <a:off x="428596" y="3429000"/>
            <a:ext cx="2343204" cy="369332"/>
          </a:xfrm>
          <a:prstGeom prst="rect">
            <a:avLst/>
          </a:prstGeom>
          <a:noFill/>
        </p:spPr>
        <p:txBody>
          <a:bodyPr wrap="square" rtlCol="0">
            <a:spAutoFit/>
          </a:bodyPr>
          <a:lstStyle/>
          <a:p>
            <a:r>
              <a:rPr lang="en-US" b="1" dirty="0" err="1">
                <a:latin typeface="Times New Roman" panose="02020603050405020304" pitchFamily="18" charset="0"/>
                <a:cs typeface="Times New Roman" panose="02020603050405020304" pitchFamily="18" charset="0"/>
              </a:rPr>
              <a:t>MultinimialNB</a:t>
            </a:r>
            <a:endParaRPr lang="en-IN"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3A281E6-79EB-486D-8AC2-6A2DA11F08A1}"/>
              </a:ext>
            </a:extLst>
          </p:cNvPr>
          <p:cNvPicPr/>
          <p:nvPr/>
        </p:nvPicPr>
        <p:blipFill rotWithShape="1">
          <a:blip r:embed="rId2">
            <a:extLst>
              <a:ext uri="{28A0092B-C50C-407E-A947-70E740481C1C}">
                <a14:useLocalDpi xmlns:a14="http://schemas.microsoft.com/office/drawing/2010/main" val="0"/>
              </a:ext>
            </a:extLst>
          </a:blip>
          <a:srcRect b="46413"/>
          <a:stretch/>
        </p:blipFill>
        <p:spPr>
          <a:xfrm>
            <a:off x="2066050" y="1139354"/>
            <a:ext cx="4351020" cy="2151886"/>
          </a:xfrm>
          <a:prstGeom prst="rect">
            <a:avLst/>
          </a:prstGeom>
        </p:spPr>
      </p:pic>
      <p:pic>
        <p:nvPicPr>
          <p:cNvPr id="9" name="Picture 8">
            <a:extLst>
              <a:ext uri="{FF2B5EF4-FFF2-40B4-BE49-F238E27FC236}">
                <a16:creationId xmlns:a16="http://schemas.microsoft.com/office/drawing/2014/main" id="{E414AFCA-5DD5-4011-8C58-F5A157FD4B29}"/>
              </a:ext>
            </a:extLst>
          </p:cNvPr>
          <p:cNvPicPr/>
          <p:nvPr/>
        </p:nvPicPr>
        <p:blipFill rotWithShape="1">
          <a:blip r:embed="rId3">
            <a:extLst>
              <a:ext uri="{28A0092B-C50C-407E-A947-70E740481C1C}">
                <a14:useLocalDpi xmlns:a14="http://schemas.microsoft.com/office/drawing/2010/main" val="0"/>
              </a:ext>
            </a:extLst>
          </a:blip>
          <a:srcRect b="50000"/>
          <a:stretch/>
        </p:blipFill>
        <p:spPr>
          <a:xfrm>
            <a:off x="2267744" y="3946996"/>
            <a:ext cx="4343400" cy="177165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665788"/>
            <a:ext cx="8286808" cy="369332"/>
          </a:xfrm>
          <a:prstGeom prst="rect">
            <a:avLst/>
          </a:prstGeom>
          <a:noFill/>
        </p:spPr>
        <p:txBody>
          <a:bodyPr wrap="square" rtlCol="0">
            <a:spAutoFit/>
          </a:bodyPr>
          <a:lstStyle/>
          <a:p>
            <a:pPr algn="just"/>
            <a:r>
              <a:rPr lang="en-IN" b="1" dirty="0">
                <a:latin typeface="Times New Roman" pitchFamily="18" charset="0"/>
                <a:cs typeface="Times New Roman" pitchFamily="18" charset="0"/>
              </a:rPr>
              <a:t>Decision Tree Classifier</a:t>
            </a:r>
            <a:endParaRPr lang="en-US" dirty="0">
              <a:latin typeface="Times New Roman" pitchFamily="18" charset="0"/>
              <a:cs typeface="Times New Roman" pitchFamily="18" charset="0"/>
            </a:endParaRPr>
          </a:p>
        </p:txBody>
      </p:sp>
      <p:sp>
        <p:nvSpPr>
          <p:cNvPr id="8" name="TextBox 7">
            <a:extLst>
              <a:ext uri="{FF2B5EF4-FFF2-40B4-BE49-F238E27FC236}">
                <a16:creationId xmlns:a16="http://schemas.microsoft.com/office/drawing/2014/main" id="{584F4107-6996-4CF2-AFD2-A2EA2E7A6980}"/>
              </a:ext>
            </a:extLst>
          </p:cNvPr>
          <p:cNvSpPr txBox="1"/>
          <p:nvPr/>
        </p:nvSpPr>
        <p:spPr>
          <a:xfrm>
            <a:off x="428596" y="3429000"/>
            <a:ext cx="3423324"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Random Forest Classifier</a:t>
            </a:r>
            <a:endParaRPr lang="en-IN"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2C3EC2E-197B-4B8A-9839-CF3D2C3B4CFF}"/>
              </a:ext>
            </a:extLst>
          </p:cNvPr>
          <p:cNvPicPr/>
          <p:nvPr/>
        </p:nvPicPr>
        <p:blipFill rotWithShape="1">
          <a:blip r:embed="rId2">
            <a:extLst>
              <a:ext uri="{28A0092B-C50C-407E-A947-70E740481C1C}">
                <a14:useLocalDpi xmlns:a14="http://schemas.microsoft.com/office/drawing/2010/main" val="0"/>
              </a:ext>
            </a:extLst>
          </a:blip>
          <a:srcRect b="48288"/>
          <a:stretch/>
        </p:blipFill>
        <p:spPr>
          <a:xfrm>
            <a:off x="2555776" y="1035120"/>
            <a:ext cx="4587240" cy="2175128"/>
          </a:xfrm>
          <a:prstGeom prst="rect">
            <a:avLst/>
          </a:prstGeom>
        </p:spPr>
      </p:pic>
      <p:pic>
        <p:nvPicPr>
          <p:cNvPr id="9" name="Picture 8">
            <a:extLst>
              <a:ext uri="{FF2B5EF4-FFF2-40B4-BE49-F238E27FC236}">
                <a16:creationId xmlns:a16="http://schemas.microsoft.com/office/drawing/2014/main" id="{95253654-EB35-441E-9939-D8B2B84ADD7B}"/>
              </a:ext>
            </a:extLst>
          </p:cNvPr>
          <p:cNvPicPr/>
          <p:nvPr/>
        </p:nvPicPr>
        <p:blipFill rotWithShape="1">
          <a:blip r:embed="rId3">
            <a:extLst>
              <a:ext uri="{28A0092B-C50C-407E-A947-70E740481C1C}">
                <a14:useLocalDpi xmlns:a14="http://schemas.microsoft.com/office/drawing/2010/main" val="0"/>
              </a:ext>
            </a:extLst>
          </a:blip>
          <a:srcRect b="41556"/>
          <a:stretch/>
        </p:blipFill>
        <p:spPr>
          <a:xfrm>
            <a:off x="2585188" y="3801374"/>
            <a:ext cx="4602480" cy="2556272"/>
          </a:xfrm>
          <a:prstGeom prst="rect">
            <a:avLst/>
          </a:prstGeom>
        </p:spPr>
      </p:pic>
    </p:spTree>
    <p:extLst>
      <p:ext uri="{BB962C8B-B14F-4D97-AF65-F5344CB8AC3E}">
        <p14:creationId xmlns:p14="http://schemas.microsoft.com/office/powerpoint/2010/main" val="23172235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665788"/>
            <a:ext cx="8286808" cy="369332"/>
          </a:xfrm>
          <a:prstGeom prst="rect">
            <a:avLst/>
          </a:prstGeom>
          <a:noFill/>
        </p:spPr>
        <p:txBody>
          <a:bodyPr wrap="square" rtlCol="0">
            <a:spAutoFit/>
          </a:bodyPr>
          <a:lstStyle/>
          <a:p>
            <a:pPr algn="just"/>
            <a:r>
              <a:rPr lang="en-IN" b="1" dirty="0">
                <a:latin typeface="Times New Roman" pitchFamily="18" charset="0"/>
                <a:cs typeface="Times New Roman" pitchFamily="18" charset="0"/>
              </a:rPr>
              <a:t>AdaBoost Classifier</a:t>
            </a:r>
            <a:endParaRPr lang="en-US" dirty="0">
              <a:latin typeface="Times New Roman" pitchFamily="18" charset="0"/>
              <a:cs typeface="Times New Roman" pitchFamily="18" charset="0"/>
            </a:endParaRPr>
          </a:p>
        </p:txBody>
      </p:sp>
      <p:sp>
        <p:nvSpPr>
          <p:cNvPr id="8" name="TextBox 7">
            <a:extLst>
              <a:ext uri="{FF2B5EF4-FFF2-40B4-BE49-F238E27FC236}">
                <a16:creationId xmlns:a16="http://schemas.microsoft.com/office/drawing/2014/main" id="{584F4107-6996-4CF2-AFD2-A2EA2E7A6980}"/>
              </a:ext>
            </a:extLst>
          </p:cNvPr>
          <p:cNvSpPr txBox="1"/>
          <p:nvPr/>
        </p:nvSpPr>
        <p:spPr>
          <a:xfrm>
            <a:off x="428596" y="3429000"/>
            <a:ext cx="2343204"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XGB Classifier</a:t>
            </a:r>
            <a:endParaRPr lang="en-IN"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908265D-5FC9-471C-A3BA-3C3FBC218110}"/>
              </a:ext>
            </a:extLst>
          </p:cNvPr>
          <p:cNvPicPr/>
          <p:nvPr/>
        </p:nvPicPr>
        <p:blipFill rotWithShape="1">
          <a:blip r:embed="rId2">
            <a:extLst>
              <a:ext uri="{28A0092B-C50C-407E-A947-70E740481C1C}">
                <a14:useLocalDpi xmlns:a14="http://schemas.microsoft.com/office/drawing/2010/main" val="0"/>
              </a:ext>
            </a:extLst>
          </a:blip>
          <a:srcRect b="53913"/>
          <a:stretch/>
        </p:blipFill>
        <p:spPr>
          <a:xfrm>
            <a:off x="2228796" y="1319805"/>
            <a:ext cx="4632960" cy="1696214"/>
          </a:xfrm>
          <a:prstGeom prst="rect">
            <a:avLst/>
          </a:prstGeom>
        </p:spPr>
      </p:pic>
      <p:pic>
        <p:nvPicPr>
          <p:cNvPr id="9" name="Picture 8">
            <a:extLst>
              <a:ext uri="{FF2B5EF4-FFF2-40B4-BE49-F238E27FC236}">
                <a16:creationId xmlns:a16="http://schemas.microsoft.com/office/drawing/2014/main" id="{C7410B1D-95B1-409F-BA35-093F651DD289}"/>
              </a:ext>
            </a:extLst>
          </p:cNvPr>
          <p:cNvPicPr/>
          <p:nvPr/>
        </p:nvPicPr>
        <p:blipFill rotWithShape="1">
          <a:blip r:embed="rId3">
            <a:extLst>
              <a:ext uri="{28A0092B-C50C-407E-A947-70E740481C1C}">
                <a14:useLocalDpi xmlns:a14="http://schemas.microsoft.com/office/drawing/2010/main" val="0"/>
              </a:ext>
            </a:extLst>
          </a:blip>
          <a:srcRect b="43213"/>
          <a:stretch/>
        </p:blipFill>
        <p:spPr>
          <a:xfrm>
            <a:off x="2240764" y="3875653"/>
            <a:ext cx="4328160" cy="2410202"/>
          </a:xfrm>
          <a:prstGeom prst="rect">
            <a:avLst/>
          </a:prstGeom>
        </p:spPr>
      </p:pic>
    </p:spTree>
    <p:extLst>
      <p:ext uri="{BB962C8B-B14F-4D97-AF65-F5344CB8AC3E}">
        <p14:creationId xmlns:p14="http://schemas.microsoft.com/office/powerpoint/2010/main" val="20772104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665788"/>
            <a:ext cx="8286808" cy="369332"/>
          </a:xfrm>
          <a:prstGeom prst="rect">
            <a:avLst/>
          </a:prstGeom>
          <a:noFill/>
        </p:spPr>
        <p:txBody>
          <a:bodyPr wrap="square" rtlCol="0">
            <a:spAutoFit/>
          </a:bodyPr>
          <a:lstStyle/>
          <a:p>
            <a:pPr algn="just"/>
            <a:r>
              <a:rPr lang="en-US" b="1" dirty="0">
                <a:latin typeface="Times New Roman" pitchFamily="18" charset="0"/>
                <a:cs typeface="Times New Roman" pitchFamily="18" charset="0"/>
              </a:rPr>
              <a:t>                                             K</a:t>
            </a:r>
            <a:r>
              <a:rPr lang="en-IN" b="1" dirty="0" err="1">
                <a:latin typeface="Times New Roman" pitchFamily="18" charset="0"/>
                <a:cs typeface="Times New Roman" pitchFamily="18" charset="0"/>
              </a:rPr>
              <a:t>ey</a:t>
            </a:r>
            <a:r>
              <a:rPr lang="en-IN" b="1" dirty="0">
                <a:latin typeface="Times New Roman" pitchFamily="18" charset="0"/>
                <a:cs typeface="Times New Roman" pitchFamily="18" charset="0"/>
              </a:rPr>
              <a:t> Metrics for success</a:t>
            </a:r>
            <a:endParaRPr lang="en-US" dirty="0">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8EBB1E7D-4350-42F1-862D-6B7529EBFAD6}"/>
              </a:ext>
            </a:extLst>
          </p:cNvPr>
          <p:cNvPicPr/>
          <p:nvPr/>
        </p:nvPicPr>
        <p:blipFill>
          <a:blip r:embed="rId2">
            <a:extLst>
              <a:ext uri="{28A0092B-C50C-407E-A947-70E740481C1C}">
                <a14:useLocalDpi xmlns:a14="http://schemas.microsoft.com/office/drawing/2010/main" val="0"/>
              </a:ext>
            </a:extLst>
          </a:blip>
          <a:stretch>
            <a:fillRect/>
          </a:stretch>
        </p:blipFill>
        <p:spPr>
          <a:xfrm>
            <a:off x="1043608" y="1264920"/>
            <a:ext cx="7344816" cy="4756368"/>
          </a:xfrm>
          <a:prstGeom prst="rect">
            <a:avLst/>
          </a:prstGeom>
        </p:spPr>
      </p:pic>
    </p:spTree>
    <p:extLst>
      <p:ext uri="{BB962C8B-B14F-4D97-AF65-F5344CB8AC3E}">
        <p14:creationId xmlns:p14="http://schemas.microsoft.com/office/powerpoint/2010/main" val="19540247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DD595D-328F-446D-A93F-51C393F946F8}"/>
              </a:ext>
            </a:extLst>
          </p:cNvPr>
          <p:cNvSpPr txBox="1"/>
          <p:nvPr/>
        </p:nvSpPr>
        <p:spPr>
          <a:xfrm>
            <a:off x="179512" y="188640"/>
            <a:ext cx="8568952" cy="3785652"/>
          </a:xfrm>
          <a:prstGeom prst="rect">
            <a:avLst/>
          </a:prstGeom>
          <a:noFill/>
        </p:spPr>
        <p:txBody>
          <a:bodyPr wrap="square" rtlCol="0">
            <a:spAutoFit/>
          </a:bodyPr>
          <a:lstStyle/>
          <a:p>
            <a:endParaRPr lang="en-US" sz="6000" dirty="0">
              <a:latin typeface="Cambria" panose="02040503050406030204" pitchFamily="18" charset="0"/>
              <a:ea typeface="Cambria" panose="02040503050406030204" pitchFamily="18" charset="0"/>
            </a:endParaRPr>
          </a:p>
          <a:p>
            <a:endParaRPr lang="en-US" sz="6000" dirty="0">
              <a:latin typeface="Cambria" panose="02040503050406030204" pitchFamily="18" charset="0"/>
              <a:ea typeface="Cambria" panose="02040503050406030204" pitchFamily="18" charset="0"/>
            </a:endParaRPr>
          </a:p>
          <a:p>
            <a:r>
              <a:rPr lang="en-US" sz="6000" dirty="0">
                <a:latin typeface="Cambria" panose="02040503050406030204" pitchFamily="18" charset="0"/>
                <a:ea typeface="Cambria" panose="02040503050406030204" pitchFamily="18" charset="0"/>
              </a:rPr>
              <a:t>     </a:t>
            </a:r>
          </a:p>
          <a:p>
            <a:r>
              <a:rPr lang="en-US" sz="6000" dirty="0">
                <a:latin typeface="Cambria" panose="02040503050406030204" pitchFamily="18" charset="0"/>
                <a:ea typeface="Cambria" panose="02040503050406030204" pitchFamily="18" charset="0"/>
              </a:rPr>
              <a:t>             BEST MODEL    	              </a:t>
            </a:r>
            <a:endParaRPr lang="en-IN" sz="6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4425213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63799" y="171370"/>
            <a:ext cx="2505815" cy="400110"/>
          </a:xfrm>
          <a:prstGeom prst="rect">
            <a:avLst/>
          </a:prstGeom>
          <a:noFill/>
        </p:spPr>
        <p:txBody>
          <a:bodyPr wrap="none" rtlCol="0">
            <a:spAutoFit/>
          </a:bodyPr>
          <a:lstStyle/>
          <a:p>
            <a:pPr algn="ctr"/>
            <a:r>
              <a:rPr lang="en-US" sz="2000" b="1" dirty="0">
                <a:latin typeface="Times New Roman" pitchFamily="18" charset="0"/>
                <a:cs typeface="Times New Roman" pitchFamily="18" charset="0"/>
              </a:rPr>
              <a:t>C</a:t>
            </a:r>
            <a:r>
              <a:rPr lang="en-IN" sz="2000" b="1" dirty="0" err="1">
                <a:latin typeface="Times New Roman" pitchFamily="18" charset="0"/>
                <a:cs typeface="Times New Roman" pitchFamily="18" charset="0"/>
              </a:rPr>
              <a:t>hoosing</a:t>
            </a:r>
            <a:r>
              <a:rPr lang="en-IN" sz="2000" b="1" dirty="0">
                <a:latin typeface="Times New Roman" pitchFamily="18" charset="0"/>
                <a:cs typeface="Times New Roman" pitchFamily="18" charset="0"/>
              </a:rPr>
              <a:t> Best Model</a:t>
            </a:r>
          </a:p>
        </p:txBody>
      </p:sp>
      <p:sp>
        <p:nvSpPr>
          <p:cNvPr id="3" name="TextBox 2"/>
          <p:cNvSpPr txBox="1"/>
          <p:nvPr/>
        </p:nvSpPr>
        <p:spPr>
          <a:xfrm>
            <a:off x="428596" y="571480"/>
            <a:ext cx="8286808" cy="646331"/>
          </a:xfrm>
          <a:prstGeom prst="rect">
            <a:avLst/>
          </a:prstGeom>
          <a:noFill/>
        </p:spPr>
        <p:txBody>
          <a:bodyPr wrap="square" rtlCol="0">
            <a:spAutoFit/>
          </a:bodyPr>
          <a:lstStyle/>
          <a:p>
            <a:pPr algn="just"/>
            <a:r>
              <a:rPr lang="en-US" dirty="0">
                <a:latin typeface="Times New Roman" pitchFamily="18" charset="0"/>
                <a:cs typeface="Times New Roman" pitchFamily="18" charset="0"/>
              </a:rPr>
              <a:t>The </a:t>
            </a:r>
            <a:r>
              <a:rPr lang="en-IN" dirty="0">
                <a:latin typeface="Times New Roman" pitchFamily="18" charset="0"/>
                <a:cs typeface="Times New Roman" pitchFamily="18" charset="0"/>
              </a:rPr>
              <a:t>XGB Classifier model is working best and can be considered as finalised model.</a:t>
            </a:r>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pic>
        <p:nvPicPr>
          <p:cNvPr id="8" name="Picture 7">
            <a:extLst>
              <a:ext uri="{FF2B5EF4-FFF2-40B4-BE49-F238E27FC236}">
                <a16:creationId xmlns:a16="http://schemas.microsoft.com/office/drawing/2014/main" id="{65EA9AA8-5A17-4265-B2D7-A512F2FC75AF}"/>
              </a:ext>
            </a:extLst>
          </p:cNvPr>
          <p:cNvPicPr/>
          <p:nvPr/>
        </p:nvPicPr>
        <p:blipFill>
          <a:blip r:embed="rId3">
            <a:extLst>
              <a:ext uri="{28A0092B-C50C-407E-A947-70E740481C1C}">
                <a14:useLocalDpi xmlns:a14="http://schemas.microsoft.com/office/drawing/2010/main" val="0"/>
              </a:ext>
            </a:extLst>
          </a:blip>
          <a:stretch>
            <a:fillRect/>
          </a:stretch>
        </p:blipFill>
        <p:spPr>
          <a:xfrm>
            <a:off x="1403648" y="984369"/>
            <a:ext cx="5600700" cy="3200400"/>
          </a:xfrm>
          <a:prstGeom prst="rect">
            <a:avLst/>
          </a:prstGeom>
        </p:spPr>
      </p:pic>
      <p:pic>
        <p:nvPicPr>
          <p:cNvPr id="9" name="Picture 8">
            <a:extLst>
              <a:ext uri="{FF2B5EF4-FFF2-40B4-BE49-F238E27FC236}">
                <a16:creationId xmlns:a16="http://schemas.microsoft.com/office/drawing/2014/main" id="{71D0E6D3-4F81-4BAC-9AC7-E2D2FC6D965B}"/>
              </a:ext>
            </a:extLst>
          </p:cNvPr>
          <p:cNvPicPr/>
          <p:nvPr/>
        </p:nvPicPr>
        <p:blipFill rotWithShape="1">
          <a:blip r:embed="rId4">
            <a:extLst>
              <a:ext uri="{28A0092B-C50C-407E-A947-70E740481C1C}">
                <a14:useLocalDpi xmlns:a14="http://schemas.microsoft.com/office/drawing/2010/main" val="0"/>
              </a:ext>
            </a:extLst>
          </a:blip>
          <a:srcRect b="3514"/>
          <a:stretch/>
        </p:blipFill>
        <p:spPr bwMode="auto">
          <a:xfrm>
            <a:off x="1403648" y="4184161"/>
            <a:ext cx="4624705" cy="20574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020717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1A9604-33D0-4886-9D19-84A927B228A7}"/>
              </a:ext>
            </a:extLst>
          </p:cNvPr>
          <p:cNvSpPr txBox="1"/>
          <p:nvPr/>
        </p:nvSpPr>
        <p:spPr>
          <a:xfrm>
            <a:off x="2483768" y="2564904"/>
            <a:ext cx="4682692" cy="1015663"/>
          </a:xfrm>
          <a:prstGeom prst="rect">
            <a:avLst/>
          </a:prstGeom>
          <a:noFill/>
        </p:spPr>
        <p:txBody>
          <a:bodyPr wrap="none" rtlCol="0">
            <a:spAutoFit/>
          </a:bodyPr>
          <a:lstStyle/>
          <a:p>
            <a:r>
              <a:rPr lang="en-US" sz="6000" b="1" dirty="0">
                <a:latin typeface="Cambria" panose="02040503050406030204" pitchFamily="18" charset="0"/>
                <a:ea typeface="Cambria" panose="02040503050406030204" pitchFamily="18" charset="0"/>
              </a:rPr>
              <a:t>PREDICTION</a:t>
            </a:r>
            <a:endParaRPr lang="en-IN" sz="60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718458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FFD36D3-9D9D-46B1-AF55-6D26C4E8F8E7}"/>
              </a:ext>
            </a:extLst>
          </p:cNvPr>
          <p:cNvSpPr txBox="1"/>
          <p:nvPr/>
        </p:nvSpPr>
        <p:spPr>
          <a:xfrm>
            <a:off x="251520" y="836712"/>
            <a:ext cx="7108934" cy="461665"/>
          </a:xfrm>
          <a:prstGeom prst="rect">
            <a:avLst/>
          </a:prstGeom>
          <a:noFill/>
        </p:spPr>
        <p:txBody>
          <a:bodyPr wrap="none" rtlCol="0">
            <a:spAutoFit/>
          </a:bodyPr>
          <a:lstStyle/>
          <a:p>
            <a:pPr algn="ctr"/>
            <a:r>
              <a:rPr lang="en-IN" sz="2400" b="1" dirty="0">
                <a:latin typeface="Times New Roman" panose="02020603050405020304" pitchFamily="18" charset="0"/>
                <a:ea typeface="Calibri" panose="020F0502020204030204" pitchFamily="34" charset="0"/>
                <a:cs typeface="Times New Roman" panose="02020603050405020304" pitchFamily="18" charset="0"/>
              </a:rPr>
              <a:t>Predict the test data using Random Forest Classifier</a:t>
            </a: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400" b="1" dirty="0">
              <a:latin typeface="Times New Roman" panose="02020603050405020304" pitchFamily="18" charset="0"/>
              <a:cs typeface="Times New Roman" pitchFamily="18" charset="0"/>
            </a:endParaRPr>
          </a:p>
        </p:txBody>
      </p:sp>
      <p:pic>
        <p:nvPicPr>
          <p:cNvPr id="4" name="Picture 3">
            <a:extLst>
              <a:ext uri="{FF2B5EF4-FFF2-40B4-BE49-F238E27FC236}">
                <a16:creationId xmlns:a16="http://schemas.microsoft.com/office/drawing/2014/main" id="{16BA2EC2-67A3-44E5-9EC2-C9666C0B9D02}"/>
              </a:ext>
            </a:extLst>
          </p:cNvPr>
          <p:cNvPicPr/>
          <p:nvPr/>
        </p:nvPicPr>
        <p:blipFill>
          <a:blip r:embed="rId2">
            <a:extLst>
              <a:ext uri="{28A0092B-C50C-407E-A947-70E740481C1C}">
                <a14:useLocalDpi xmlns:a14="http://schemas.microsoft.com/office/drawing/2010/main" val="0"/>
              </a:ext>
            </a:extLst>
          </a:blip>
          <a:stretch>
            <a:fillRect/>
          </a:stretch>
        </p:blipFill>
        <p:spPr>
          <a:xfrm>
            <a:off x="1547664" y="2015490"/>
            <a:ext cx="6264696" cy="3861782"/>
          </a:xfrm>
          <a:prstGeom prst="rect">
            <a:avLst/>
          </a:prstGeom>
        </p:spPr>
      </p:pic>
    </p:spTree>
    <p:extLst>
      <p:ext uri="{BB962C8B-B14F-4D97-AF65-F5344CB8AC3E}">
        <p14:creationId xmlns:p14="http://schemas.microsoft.com/office/powerpoint/2010/main" val="1457867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31840" y="1251624"/>
            <a:ext cx="2689839" cy="646331"/>
          </a:xfrm>
          <a:prstGeom prst="rect">
            <a:avLst/>
          </a:prstGeom>
        </p:spPr>
        <p:txBody>
          <a:bodyPr wrap="none">
            <a:spAutoFit/>
          </a:bodyPr>
          <a:lstStyle/>
          <a:p>
            <a:r>
              <a:rPr lang="en-US" sz="3600" b="1" dirty="0">
                <a:latin typeface="Times New Roman" pitchFamily="18" charset="0"/>
                <a:cs typeface="Times New Roman" pitchFamily="18" charset="0"/>
              </a:rPr>
              <a:t>Introduction</a:t>
            </a:r>
            <a:endParaRPr lang="en-IN" sz="3600" dirty="0">
              <a:latin typeface="Times New Roman" pitchFamily="18" charset="0"/>
              <a:cs typeface="Times New Roman" pitchFamily="18" charset="0"/>
            </a:endParaRPr>
          </a:p>
        </p:txBody>
      </p:sp>
      <p:sp>
        <p:nvSpPr>
          <p:cNvPr id="3" name="TextBox 2"/>
          <p:cNvSpPr txBox="1"/>
          <p:nvPr/>
        </p:nvSpPr>
        <p:spPr>
          <a:xfrm>
            <a:off x="535753" y="2420888"/>
            <a:ext cx="8072494" cy="2443874"/>
          </a:xfrm>
          <a:prstGeom prst="rect">
            <a:avLst/>
          </a:prstGeom>
          <a:noFill/>
        </p:spPr>
        <p:txBody>
          <a:bodyPr wrap="square" rtlCol="0">
            <a:spAutoFit/>
          </a:bodyPr>
          <a:lstStyle/>
          <a:p>
            <a:pPr marL="597535" marR="917575" algn="just">
              <a:lnSpc>
                <a:spcPct val="107000"/>
              </a:lnSpc>
              <a:spcBef>
                <a:spcPts val="150"/>
              </a:spcBef>
              <a:spcAft>
                <a:spcPts val="0"/>
              </a:spcAft>
            </a:pPr>
            <a:r>
              <a:rPr lang="en-US" sz="1800" dirty="0">
                <a:effectLst/>
                <a:latin typeface="Cambria" panose="02040503050406030204" pitchFamily="18" charset="0"/>
                <a:ea typeface="Cambria" panose="02040503050406030204" pitchFamily="18" charset="0"/>
              </a:rPr>
              <a:t>The idea of fake news is often referred to as clickbait in social trends and is defined as a “made up story with an intention to deceive, geared towards getting clicks”. Some news articles have titles which grab a reader’s interest. Yet, the author only emphasizes a specific part of the article in the title. If the article itself does not focus on or give much truth to what the title had written, the new may be misleading.  </a:t>
            </a:r>
            <a:endParaRPr lang="en-IN" sz="1800" dirty="0">
              <a:effectLst/>
              <a:latin typeface="Cambria" panose="02040503050406030204" pitchFamily="18" charset="0"/>
              <a:ea typeface="Cambria" panose="02040503050406030204" pitchFamily="18" charset="0"/>
            </a:endParaRPr>
          </a:p>
          <a:p>
            <a:pPr algn="just">
              <a:buFont typeface="Wingdings" pitchFamily="2" charset="2"/>
              <a:buChar char="Ø"/>
            </a:pPr>
            <a:endParaRPr lang="en-US" dirty="0">
              <a:latin typeface="Cambria" panose="02040503050406030204" pitchFamily="18" charset="0"/>
              <a:ea typeface="Cambria" panose="02040503050406030204"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DD595D-328F-446D-A93F-51C393F946F8}"/>
              </a:ext>
            </a:extLst>
          </p:cNvPr>
          <p:cNvSpPr txBox="1"/>
          <p:nvPr/>
        </p:nvSpPr>
        <p:spPr>
          <a:xfrm>
            <a:off x="179512" y="188640"/>
            <a:ext cx="8568952" cy="3785652"/>
          </a:xfrm>
          <a:prstGeom prst="rect">
            <a:avLst/>
          </a:prstGeom>
          <a:noFill/>
        </p:spPr>
        <p:txBody>
          <a:bodyPr wrap="square" rtlCol="0">
            <a:spAutoFit/>
          </a:bodyPr>
          <a:lstStyle/>
          <a:p>
            <a:endParaRPr lang="en-US" sz="6000" dirty="0">
              <a:latin typeface="Cambria" panose="02040503050406030204" pitchFamily="18" charset="0"/>
              <a:ea typeface="Cambria" panose="02040503050406030204" pitchFamily="18" charset="0"/>
            </a:endParaRPr>
          </a:p>
          <a:p>
            <a:endParaRPr lang="en-US" sz="6000" dirty="0">
              <a:latin typeface="Cambria" panose="02040503050406030204" pitchFamily="18" charset="0"/>
              <a:ea typeface="Cambria" panose="02040503050406030204" pitchFamily="18" charset="0"/>
            </a:endParaRPr>
          </a:p>
          <a:p>
            <a:r>
              <a:rPr lang="en-US" sz="6000" dirty="0">
                <a:latin typeface="Cambria" panose="02040503050406030204" pitchFamily="18" charset="0"/>
                <a:ea typeface="Cambria" panose="02040503050406030204" pitchFamily="18" charset="0"/>
              </a:rPr>
              <a:t>     </a:t>
            </a:r>
          </a:p>
          <a:p>
            <a:r>
              <a:rPr lang="en-US" sz="6000" dirty="0">
                <a:latin typeface="Cambria" panose="02040503050406030204" pitchFamily="18" charset="0"/>
                <a:ea typeface="Cambria" panose="02040503050406030204" pitchFamily="18" charset="0"/>
              </a:rPr>
              <a:t>             </a:t>
            </a:r>
            <a:r>
              <a:rPr lang="en-US" sz="6000" b="1" dirty="0">
                <a:latin typeface="Cambria" panose="02040503050406030204" pitchFamily="18" charset="0"/>
                <a:ea typeface="Cambria" panose="02040503050406030204" pitchFamily="18" charset="0"/>
              </a:rPr>
              <a:t>CONCLUSION </a:t>
            </a:r>
            <a:r>
              <a:rPr lang="en-US" sz="6000" dirty="0">
                <a:latin typeface="Cambria" panose="02040503050406030204" pitchFamily="18" charset="0"/>
                <a:ea typeface="Cambria" panose="02040503050406030204" pitchFamily="18" charset="0"/>
              </a:rPr>
              <a:t>   	              </a:t>
            </a:r>
            <a:endParaRPr lang="en-IN" sz="6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1463138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6851" y="528355"/>
            <a:ext cx="6694461" cy="461665"/>
          </a:xfrm>
          <a:prstGeom prst="rect">
            <a:avLst/>
          </a:prstGeom>
          <a:noFill/>
        </p:spPr>
        <p:txBody>
          <a:bodyPr wrap="none" rtlCol="0">
            <a:spAutoFit/>
          </a:bodyPr>
          <a:lstStyle/>
          <a:p>
            <a:pPr algn="ct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          Key Findings and Conclusions of the Study </a:t>
            </a:r>
            <a:endParaRPr lang="en-IN" sz="2400" b="1" dirty="0">
              <a:latin typeface="Times New Roman" panose="02020603050405020304" pitchFamily="18" charset="0"/>
              <a:cs typeface="Times New Roman" pitchFamily="18" charset="0"/>
            </a:endParaRPr>
          </a:p>
        </p:txBody>
      </p:sp>
      <p:sp>
        <p:nvSpPr>
          <p:cNvPr id="5" name="TextBox 4">
            <a:extLst>
              <a:ext uri="{FF2B5EF4-FFF2-40B4-BE49-F238E27FC236}">
                <a16:creationId xmlns:a16="http://schemas.microsoft.com/office/drawing/2014/main" id="{18CAEF8A-D8CE-4E91-9513-0DC3499B42B7}"/>
              </a:ext>
            </a:extLst>
          </p:cNvPr>
          <p:cNvSpPr txBox="1"/>
          <p:nvPr/>
        </p:nvSpPr>
        <p:spPr>
          <a:xfrm>
            <a:off x="179512" y="1556792"/>
            <a:ext cx="8352928" cy="4524315"/>
          </a:xfrm>
          <a:prstGeom prst="rect">
            <a:avLst/>
          </a:prstGeom>
          <a:noFill/>
        </p:spPr>
        <p:txBody>
          <a:bodyPr wrap="square">
            <a:spAutoFit/>
          </a:bodyPr>
          <a:lstStyle/>
          <a:p>
            <a:pPr marL="457200" indent="-228600" algn="just"/>
            <a:r>
              <a:rPr lang="en-IN" sz="1800" dirty="0">
                <a:effectLst/>
                <a:latin typeface="Cambria" panose="02040503050406030204" pitchFamily="18" charset="0"/>
                <a:ea typeface="Cambria" panose="02040503050406030204" pitchFamily="18" charset="0"/>
                <a:cs typeface="Times New Roman" panose="02020603050405020304" pitchFamily="18" charset="0"/>
              </a:rPr>
              <a:t>    From the whole evaluation we can see that the maximum number of words in fake news were regarding Trump, and Clinton and we can interpret that it was due to election campaign which was held during US presential election and we know these adverse effects of the voters which were influenced by the fake news and most of the real news had said, trump and president, and fake news which was cleared by trump’s campaign, but can hardly see any clarity or real news from the side of Clinton, and due to which the impact we already saw on election results and regarding the election advertisement and news Facebook’s CEO Mark Zuckerberg also got extensively question by congress. </a:t>
            </a:r>
            <a:r>
              <a:rPr lang="en-IN" sz="1800" dirty="0">
                <a:effectLst/>
                <a:latin typeface="Times New Roman" panose="02020603050405020304" pitchFamily="18" charset="0"/>
                <a:ea typeface="Arial" panose="020B0604020202020204" pitchFamily="34" charset="0"/>
                <a:cs typeface="Times New Roman" panose="02020603050405020304" pitchFamily="18" charset="0"/>
              </a:rPr>
              <a:t>So, from the words frequency chart we can clearly see that most of the news were related to US </a:t>
            </a:r>
            <a:r>
              <a:rPr lang="en-IN" sz="1800" dirty="0" err="1">
                <a:effectLst/>
                <a:latin typeface="Times New Roman" panose="02020603050405020304" pitchFamily="18" charset="0"/>
                <a:ea typeface="Arial" panose="020B0604020202020204" pitchFamily="34" charset="0"/>
                <a:cs typeface="Times New Roman" panose="02020603050405020304" pitchFamily="18" charset="0"/>
              </a:rPr>
              <a:t>presedential</a:t>
            </a:r>
            <a:r>
              <a:rPr lang="en-IN" sz="1800" dirty="0">
                <a:effectLst/>
                <a:latin typeface="Times New Roman" panose="02020603050405020304" pitchFamily="18" charset="0"/>
                <a:ea typeface="Arial" panose="020B0604020202020204" pitchFamily="34" charset="0"/>
                <a:cs typeface="Times New Roman" panose="02020603050405020304" pitchFamily="18" charset="0"/>
              </a:rPr>
              <a:t> election between Trump and Clinton, and by implementing passive aggressive algorithms we can see that the we have achieved a good score as it calculates the errors and updates its own learning rate which makes our model more reliable.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228600" algn="just"/>
            <a:endParaRPr lang="en-IN" sz="1800" dirty="0">
              <a:effectLst/>
              <a:latin typeface="Cambria" panose="02040503050406030204" pitchFamily="18" charset="0"/>
              <a:ea typeface="Cambria" panose="02040503050406030204" pitchFamily="18" charset="0"/>
              <a:cs typeface="Times New Roman" panose="02020603050405020304" pitchFamily="18" charset="0"/>
            </a:endParaRPr>
          </a:p>
          <a:p>
            <a:pPr marL="457200" indent="-228600"/>
            <a:endParaRPr lang="en-IN" sz="18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281223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E34BB9A-CA89-43CD-961B-9CB24A647114}"/>
              </a:ext>
            </a:extLst>
          </p:cNvPr>
          <p:cNvSpPr txBox="1"/>
          <p:nvPr/>
        </p:nvSpPr>
        <p:spPr>
          <a:xfrm>
            <a:off x="337325" y="692696"/>
            <a:ext cx="7974492" cy="461665"/>
          </a:xfrm>
          <a:prstGeom prst="rect">
            <a:avLst/>
          </a:prstGeom>
          <a:noFill/>
        </p:spPr>
        <p:txBody>
          <a:bodyPr wrap="none" rtlCol="0">
            <a:spAutoFit/>
          </a:bodyPr>
          <a:lstStyle/>
          <a:p>
            <a:pPr algn="ctr"/>
            <a:r>
              <a:rPr lang="en-IN" sz="2400" b="1" dirty="0">
                <a:latin typeface="Times New Roman" panose="02020603050405020304" pitchFamily="18" charset="0"/>
                <a:ea typeface="Calibri" panose="020F0502020204030204" pitchFamily="34" charset="0"/>
                <a:cs typeface="Times New Roman" panose="02020603050405020304" pitchFamily="18" charset="0"/>
              </a:rPr>
              <a:t>Learning Outcomes</a:t>
            </a: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 of the Study in respect of Data Science </a:t>
            </a:r>
            <a:endParaRPr lang="en-IN" sz="2400" b="1" dirty="0">
              <a:latin typeface="Times New Roman" panose="02020603050405020304" pitchFamily="18" charset="0"/>
              <a:cs typeface="Times New Roman" pitchFamily="18" charset="0"/>
            </a:endParaRPr>
          </a:p>
        </p:txBody>
      </p:sp>
      <p:sp>
        <p:nvSpPr>
          <p:cNvPr id="7" name="TextBox 6">
            <a:extLst>
              <a:ext uri="{FF2B5EF4-FFF2-40B4-BE49-F238E27FC236}">
                <a16:creationId xmlns:a16="http://schemas.microsoft.com/office/drawing/2014/main" id="{B82B9516-DA8F-4088-A4DF-F3CA21BD50FF}"/>
              </a:ext>
            </a:extLst>
          </p:cNvPr>
          <p:cNvSpPr txBox="1"/>
          <p:nvPr/>
        </p:nvSpPr>
        <p:spPr>
          <a:xfrm>
            <a:off x="458350" y="2562016"/>
            <a:ext cx="6082179" cy="461665"/>
          </a:xfrm>
          <a:prstGeom prst="rect">
            <a:avLst/>
          </a:prstGeom>
          <a:noFill/>
        </p:spPr>
        <p:txBody>
          <a:bodyPr wrap="none" rtlCol="0">
            <a:spAutoFit/>
          </a:bodyPr>
          <a:lstStyle/>
          <a:p>
            <a:pPr algn="ctr"/>
            <a:r>
              <a:rPr lang="en-US" sz="2400" b="1" dirty="0">
                <a:latin typeface="Times New Roman" panose="02020603050405020304" pitchFamily="18" charset="0"/>
                <a:cs typeface="Times New Roman" panose="02020603050405020304" pitchFamily="18" charset="0"/>
              </a:rPr>
              <a:t>L</a:t>
            </a:r>
            <a:r>
              <a:rPr lang="en-IN" sz="2400" b="1" dirty="0">
                <a:latin typeface="Times New Roman" panose="02020603050405020304" pitchFamily="18" charset="0"/>
                <a:cs typeface="Times New Roman" panose="02020603050405020304" pitchFamily="18" charset="0"/>
              </a:rPr>
              <a:t>imitations of this work and scope for future</a:t>
            </a:r>
          </a:p>
        </p:txBody>
      </p:sp>
      <p:sp>
        <p:nvSpPr>
          <p:cNvPr id="8" name="TextBox 7">
            <a:extLst>
              <a:ext uri="{FF2B5EF4-FFF2-40B4-BE49-F238E27FC236}">
                <a16:creationId xmlns:a16="http://schemas.microsoft.com/office/drawing/2014/main" id="{756BB9B1-35A6-4812-BE81-938D777B588D}"/>
              </a:ext>
            </a:extLst>
          </p:cNvPr>
          <p:cNvSpPr txBox="1"/>
          <p:nvPr/>
        </p:nvSpPr>
        <p:spPr>
          <a:xfrm>
            <a:off x="256119" y="1306488"/>
            <a:ext cx="8415738" cy="1477328"/>
          </a:xfrm>
          <a:prstGeom prst="rect">
            <a:avLst/>
          </a:prstGeom>
          <a:noFill/>
        </p:spPr>
        <p:txBody>
          <a:bodyPr wrap="square" rtlCol="0">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Through this project we were able to learn various Natural language processing techniques like lemmatization, stemming, removal of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stopwords</a:t>
            </a:r>
            <a:r>
              <a:rPr lang="en-IN" sz="1800" dirty="0">
                <a:effectLst/>
                <a:latin typeface="Calibri" panose="020F0502020204030204" pitchFamily="34" charset="0"/>
                <a:ea typeface="Calibri" panose="020F0502020204030204" pitchFamily="34" charset="0"/>
                <a:cs typeface="Times New Roman" panose="02020603050405020304" pitchFamily="18" charset="0"/>
              </a:rPr>
              <a:t>. We were also able to learn to convert strings into vectors through hash vectorizer. In this project we applied different evaluation metrics like log loss, hamming loss besides accuracy. </a:t>
            </a:r>
          </a:p>
          <a:p>
            <a:endParaRPr lang="en-IN" dirty="0"/>
          </a:p>
        </p:txBody>
      </p:sp>
      <p:sp>
        <p:nvSpPr>
          <p:cNvPr id="9" name="TextBox 8">
            <a:extLst>
              <a:ext uri="{FF2B5EF4-FFF2-40B4-BE49-F238E27FC236}">
                <a16:creationId xmlns:a16="http://schemas.microsoft.com/office/drawing/2014/main" id="{8AA47F53-A47B-43BE-B5E1-51F93C4221D6}"/>
              </a:ext>
            </a:extLst>
          </p:cNvPr>
          <p:cNvSpPr txBox="1"/>
          <p:nvPr/>
        </p:nvSpPr>
        <p:spPr>
          <a:xfrm>
            <a:off x="337325" y="3142904"/>
            <a:ext cx="8568952" cy="1862561"/>
          </a:xfrm>
          <a:prstGeom prst="rect">
            <a:avLst/>
          </a:prstGeom>
          <a:noFill/>
        </p:spPr>
        <p:txBody>
          <a:bodyPr wrap="square" rtlCol="0">
            <a:spAutoFit/>
          </a:bodyPr>
          <a:lstStyle/>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Some of the limitations can be:</a:t>
            </a:r>
          </a:p>
          <a:p>
            <a:pPr marL="285750" lvl="0" indent="-285750" algn="just">
              <a:lnSpc>
                <a:spcPct val="107000"/>
              </a:lnSpc>
              <a:spcAft>
                <a:spcPts val="800"/>
              </a:spcAft>
              <a:buFont typeface="Arial" panose="020B0604020202020204" pitchFamily="34" charset="0"/>
              <a:buChar char="•"/>
            </a:pPr>
            <a:r>
              <a:rPr lang="en-IN" dirty="0">
                <a:latin typeface="Calibri" panose="020F0502020204030204" pitchFamily="34" charset="0"/>
                <a:ea typeface="Calibri" panose="020F0502020204030204" pitchFamily="34" charset="0"/>
                <a:cs typeface="Times New Roman" panose="02020603050405020304" pitchFamily="18" charset="0"/>
              </a:rPr>
              <a:t>Machine learning algorithms like </a:t>
            </a:r>
            <a:r>
              <a:rPr lang="en-IN" dirty="0" err="1">
                <a:latin typeface="Calibri" panose="020F0502020204030204" pitchFamily="34" charset="0"/>
                <a:ea typeface="Calibri" panose="020F0502020204030204" pitchFamily="34" charset="0"/>
                <a:cs typeface="Times New Roman" panose="02020603050405020304" pitchFamily="18" charset="0"/>
              </a:rPr>
              <a:t>GradientBoosting</a:t>
            </a:r>
            <a:r>
              <a:rPr lang="en-IN" dirty="0">
                <a:latin typeface="Calibri" panose="020F0502020204030204" pitchFamily="34" charset="0"/>
                <a:ea typeface="Calibri" panose="020F0502020204030204" pitchFamily="34" charset="0"/>
                <a:cs typeface="Times New Roman" panose="02020603050405020304" pitchFamily="18" charset="0"/>
              </a:rPr>
              <a:t> Classifier takes </a:t>
            </a:r>
            <a:r>
              <a:rPr lang="en-IN" dirty="0" err="1">
                <a:latin typeface="Calibri" panose="020F0502020204030204" pitchFamily="34" charset="0"/>
                <a:ea typeface="Calibri" panose="020F0502020204030204" pitchFamily="34" charset="0"/>
                <a:cs typeface="Times New Roman" panose="02020603050405020304" pitchFamily="18" charset="0"/>
              </a:rPr>
              <a:t>enomorous</a:t>
            </a:r>
            <a:r>
              <a:rPr lang="en-IN" dirty="0">
                <a:latin typeface="Calibri" panose="020F0502020204030204" pitchFamily="34" charset="0"/>
                <a:ea typeface="Calibri" panose="020F0502020204030204" pitchFamily="34" charset="0"/>
                <a:cs typeface="Times New Roman" panose="02020603050405020304" pitchFamily="18" charset="0"/>
              </a:rPr>
              <a:t> time more than a day to build </a:t>
            </a:r>
            <a:r>
              <a:rPr lang="en-IN" dirty="0" err="1">
                <a:latin typeface="Calibri" panose="020F0502020204030204" pitchFamily="34" charset="0"/>
                <a:ea typeface="Calibri" panose="020F0502020204030204" pitchFamily="34" charset="0"/>
                <a:cs typeface="Times New Roman" panose="02020603050405020304" pitchFamily="18" charset="0"/>
              </a:rPr>
              <a:t>tha</a:t>
            </a:r>
            <a:r>
              <a:rPr lang="en-IN" dirty="0">
                <a:latin typeface="Calibri" panose="020F0502020204030204" pitchFamily="34" charset="0"/>
                <a:ea typeface="Calibri" panose="020F0502020204030204" pitchFamily="34" charset="0"/>
                <a:cs typeface="Times New Roman" panose="02020603050405020304" pitchFamily="18" charset="0"/>
              </a:rPr>
              <a:t> model.</a:t>
            </a:r>
          </a:p>
          <a:p>
            <a:pPr marL="285750" lvl="0" indent="-285750" algn="just">
              <a:lnSpc>
                <a:spcPct val="107000"/>
              </a:lnSpc>
              <a:spcAft>
                <a:spcPts val="800"/>
              </a:spcAf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Using Hyperparameter Tuning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forXGB</a:t>
            </a:r>
            <a:r>
              <a:rPr lang="en-IN" sz="1800" dirty="0">
                <a:effectLst/>
                <a:latin typeface="Calibri" panose="020F0502020204030204" pitchFamily="34" charset="0"/>
                <a:ea typeface="Calibri" panose="020F0502020204030204" pitchFamily="34" charset="0"/>
                <a:cs typeface="Times New Roman" panose="02020603050405020304" pitchFamily="18" charset="0"/>
              </a:rPr>
              <a:t> Classifier </a:t>
            </a:r>
            <a:r>
              <a:rPr lang="en-IN" dirty="0" err="1">
                <a:latin typeface="Calibri" panose="020F0502020204030204" pitchFamily="34" charset="0"/>
                <a:ea typeface="Calibri" panose="020F0502020204030204" pitchFamily="34" charset="0"/>
                <a:cs typeface="Times New Roman" panose="02020603050405020304" pitchFamily="18" charset="0"/>
              </a:rPr>
              <a:t>wouls</a:t>
            </a:r>
            <a:r>
              <a:rPr lang="en-IN" dirty="0">
                <a:latin typeface="Calibri" panose="020F0502020204030204" pitchFamily="34" charset="0"/>
                <a:ea typeface="Calibri" panose="020F0502020204030204" pitchFamily="34" charset="0"/>
                <a:cs typeface="Times New Roman" panose="02020603050405020304" pitchFamily="18" charset="0"/>
              </a:rPr>
              <a:t> increase our score.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Times New Roman" panose="02020603050405020304" pitchFamily="18" charset="0"/>
              </a:rPr>
              <a:t>Using Deep Learning Techniques may increase our score</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endParaRPr lang="en-IN" dirty="0"/>
          </a:p>
        </p:txBody>
      </p:sp>
    </p:spTree>
    <p:extLst>
      <p:ext uri="{BB962C8B-B14F-4D97-AF65-F5344CB8AC3E}">
        <p14:creationId xmlns:p14="http://schemas.microsoft.com/office/powerpoint/2010/main" val="26344503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2748503"/>
            <a:ext cx="8286808" cy="1107996"/>
          </a:xfrm>
          <a:prstGeom prst="rect">
            <a:avLst/>
          </a:prstGeom>
          <a:noFill/>
        </p:spPr>
        <p:txBody>
          <a:bodyPr wrap="square" rtlCol="0">
            <a:spAutoFit/>
          </a:bodyPr>
          <a:lstStyle/>
          <a:p>
            <a:pPr algn="ctr"/>
            <a:r>
              <a:rPr lang="en-IN" sz="6600" b="1" dirty="0">
                <a:latin typeface="Times New Roman" pitchFamily="18" charset="0"/>
                <a:cs typeface="Times New Roman" pitchFamily="18" charset="0"/>
              </a:rPr>
              <a:t>THANK YOU</a:t>
            </a:r>
            <a:endParaRPr lang="en-US" sz="6600" b="1"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21759" y="1124744"/>
            <a:ext cx="4100481" cy="646331"/>
          </a:xfrm>
          <a:prstGeom prst="rect">
            <a:avLst/>
          </a:prstGeom>
          <a:noFill/>
        </p:spPr>
        <p:txBody>
          <a:bodyPr wrap="none" rtlCol="0">
            <a:spAutoFit/>
          </a:bodyPr>
          <a:lstStyle/>
          <a:p>
            <a:pPr marL="0" lvl="1"/>
            <a:r>
              <a:rPr lang="en-US" sz="3600" b="1" dirty="0">
                <a:latin typeface="Times New Roman" pitchFamily="18" charset="0"/>
                <a:cs typeface="Times New Roman" pitchFamily="18" charset="0"/>
              </a:rPr>
              <a:t>Problem Statement </a:t>
            </a:r>
            <a:endParaRPr lang="en-IN" sz="3600" dirty="0">
              <a:latin typeface="Times New Roman" pitchFamily="18" charset="0"/>
              <a:cs typeface="Times New Roman" pitchFamily="18" charset="0"/>
            </a:endParaRPr>
          </a:p>
        </p:txBody>
      </p:sp>
      <p:sp>
        <p:nvSpPr>
          <p:cNvPr id="5" name="TextBox 4"/>
          <p:cNvSpPr txBox="1"/>
          <p:nvPr/>
        </p:nvSpPr>
        <p:spPr>
          <a:xfrm>
            <a:off x="428596" y="2132856"/>
            <a:ext cx="8286808" cy="2308324"/>
          </a:xfrm>
          <a:prstGeom prst="rect">
            <a:avLst/>
          </a:prstGeom>
          <a:noFill/>
        </p:spPr>
        <p:txBody>
          <a:bodyPr wrap="square" rtlCol="0">
            <a:spAutoFit/>
          </a:bodyPr>
          <a:lstStyle/>
          <a:p>
            <a:pPr marL="0" indent="0" algn="just">
              <a:buNone/>
            </a:pPr>
            <a:r>
              <a:rPr lang="en-US" dirty="0">
                <a:latin typeface="Times New Roman" pitchFamily="18" charset="0"/>
                <a:cs typeface="Times New Roman" pitchFamily="18" charset="0"/>
              </a:rPr>
              <a:t> </a:t>
            </a:r>
            <a:r>
              <a:rPr lang="en-US" b="0" i="0" dirty="0">
                <a:solidFill>
                  <a:srgbClr val="000000"/>
                </a:solidFill>
                <a:effectLst/>
                <a:latin typeface="Cambria" panose="02040503050406030204" pitchFamily="18" charset="0"/>
                <a:ea typeface="Cambria" panose="02040503050406030204" pitchFamily="18" charset="0"/>
              </a:rPr>
              <a:t>The authenticity of Information has become a longstanding issue affecting businesses and society, both for printed and digital media. On social networks, the reach and effects of information spread occur at such a fast pace and so amplified that distorted, inaccurate, or false information acquires a tremendous potential to cause real-world impacts, within minutes, for millions of users. Recently, several public concerns about this problem and some approaches to mitigate the problem were expressed. In this project, you are given a dataset in the fake-news_data.zip folder. </a:t>
            </a:r>
            <a:endParaRPr lang="en-US" dirty="0">
              <a:latin typeface="Cambria" panose="02040503050406030204" pitchFamily="18" charset="0"/>
              <a:ea typeface="Cambria" panose="02040503050406030204"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21759" y="1124744"/>
            <a:ext cx="3647152" cy="646331"/>
          </a:xfrm>
          <a:prstGeom prst="rect">
            <a:avLst/>
          </a:prstGeom>
          <a:noFill/>
        </p:spPr>
        <p:txBody>
          <a:bodyPr wrap="none" rtlCol="0">
            <a:spAutoFit/>
          </a:bodyPr>
          <a:lstStyle/>
          <a:p>
            <a:pPr marL="0" lvl="1"/>
            <a:r>
              <a:rPr lang="en-US" sz="3600" b="1" dirty="0">
                <a:latin typeface="Times New Roman" pitchFamily="18" charset="0"/>
                <a:cs typeface="Times New Roman" pitchFamily="18" charset="0"/>
              </a:rPr>
              <a:t>Data Description </a:t>
            </a:r>
            <a:endParaRPr lang="en-IN" sz="3600" dirty="0">
              <a:latin typeface="Times New Roman" pitchFamily="18" charset="0"/>
              <a:cs typeface="Times New Roman" pitchFamily="18" charset="0"/>
            </a:endParaRPr>
          </a:p>
        </p:txBody>
      </p:sp>
      <p:sp>
        <p:nvSpPr>
          <p:cNvPr id="5" name="TextBox 4"/>
          <p:cNvSpPr txBox="1"/>
          <p:nvPr/>
        </p:nvSpPr>
        <p:spPr>
          <a:xfrm>
            <a:off x="428596" y="2132856"/>
            <a:ext cx="8286808" cy="2862322"/>
          </a:xfrm>
          <a:prstGeom prst="rect">
            <a:avLst/>
          </a:prstGeom>
          <a:noFill/>
        </p:spPr>
        <p:txBody>
          <a:bodyPr wrap="square" rtlCol="0">
            <a:spAutoFit/>
          </a:bodyPr>
          <a:lstStyle/>
          <a:p>
            <a:pPr algn="l"/>
            <a:r>
              <a:rPr lang="en-US" b="0" i="0" dirty="0">
                <a:solidFill>
                  <a:srgbClr val="000000"/>
                </a:solidFill>
                <a:effectLst/>
                <a:latin typeface="Cambria" panose="02040503050406030204" pitchFamily="18" charset="0"/>
                <a:ea typeface="Cambria" panose="02040503050406030204" pitchFamily="18" charset="0"/>
              </a:rPr>
              <a:t>There are 6 columns in the dataset provided to you. The description of each of the  column is given below:</a:t>
            </a:r>
          </a:p>
          <a:p>
            <a:pPr marL="342900" indent="-342900" algn="l">
              <a:buFont typeface="+mj-lt"/>
              <a:buAutoNum type="arabicPeriod"/>
            </a:pPr>
            <a:endParaRPr lang="en-US" b="0" i="0" dirty="0">
              <a:solidFill>
                <a:srgbClr val="000000"/>
              </a:solidFill>
              <a:effectLst/>
              <a:latin typeface="Cambria" panose="02040503050406030204" pitchFamily="18" charset="0"/>
              <a:ea typeface="Cambria" panose="02040503050406030204" pitchFamily="18" charset="0"/>
            </a:endParaRPr>
          </a:p>
          <a:p>
            <a:pPr marL="342900" indent="-342900" algn="l">
              <a:buFont typeface="+mj-lt"/>
              <a:buAutoNum type="arabicPeriod"/>
            </a:pPr>
            <a:r>
              <a:rPr lang="en-US" b="0" i="0" dirty="0">
                <a:solidFill>
                  <a:srgbClr val="000000"/>
                </a:solidFill>
                <a:effectLst/>
                <a:latin typeface="Cambria" panose="02040503050406030204" pitchFamily="18" charset="0"/>
                <a:ea typeface="Cambria" panose="02040503050406030204" pitchFamily="18" charset="0"/>
              </a:rPr>
              <a:t>“id”: Unique id of each news article</a:t>
            </a:r>
          </a:p>
          <a:p>
            <a:pPr marL="342900" indent="-342900" algn="l">
              <a:buFont typeface="+mj-lt"/>
              <a:buAutoNum type="arabicPeriod"/>
            </a:pPr>
            <a:r>
              <a:rPr lang="en-US" b="0" i="0" dirty="0">
                <a:solidFill>
                  <a:srgbClr val="000000"/>
                </a:solidFill>
                <a:effectLst/>
                <a:latin typeface="Cambria" panose="02040503050406030204" pitchFamily="18" charset="0"/>
                <a:ea typeface="Cambria" panose="02040503050406030204" pitchFamily="18" charset="0"/>
              </a:rPr>
              <a:t>“headline”: It is the title of the news.</a:t>
            </a:r>
          </a:p>
          <a:p>
            <a:pPr marL="342900" indent="-342900" algn="l">
              <a:buFont typeface="+mj-lt"/>
              <a:buAutoNum type="arabicPeriod"/>
            </a:pPr>
            <a:r>
              <a:rPr lang="en-US" b="0" i="0" dirty="0">
                <a:solidFill>
                  <a:srgbClr val="000000"/>
                </a:solidFill>
                <a:effectLst/>
                <a:latin typeface="Cambria" panose="02040503050406030204" pitchFamily="18" charset="0"/>
                <a:ea typeface="Cambria" panose="02040503050406030204" pitchFamily="18" charset="0"/>
              </a:rPr>
              <a:t>“news”: It contains the full text of the news article</a:t>
            </a:r>
          </a:p>
          <a:p>
            <a:pPr marL="342900" indent="-342900" algn="l">
              <a:buFont typeface="+mj-lt"/>
              <a:buAutoNum type="arabicPeriod"/>
            </a:pPr>
            <a:r>
              <a:rPr lang="en-US" b="0" i="0" dirty="0">
                <a:solidFill>
                  <a:srgbClr val="000000"/>
                </a:solidFill>
                <a:effectLst/>
                <a:latin typeface="Cambria" panose="02040503050406030204" pitchFamily="18" charset="0"/>
                <a:ea typeface="Cambria" panose="02040503050406030204" pitchFamily="18" charset="0"/>
              </a:rPr>
              <a:t>“Unnamed:0”: It is a serial number</a:t>
            </a:r>
          </a:p>
          <a:p>
            <a:pPr marL="342900" indent="-342900" algn="l">
              <a:buFont typeface="+mj-lt"/>
              <a:buAutoNum type="arabicPeriod"/>
            </a:pPr>
            <a:r>
              <a:rPr lang="en-US" b="0" i="0" dirty="0">
                <a:solidFill>
                  <a:srgbClr val="000000"/>
                </a:solidFill>
                <a:effectLst/>
                <a:latin typeface="Cambria" panose="02040503050406030204" pitchFamily="18" charset="0"/>
                <a:ea typeface="Cambria" panose="02040503050406030204" pitchFamily="18" charset="0"/>
              </a:rPr>
              <a:t>“</a:t>
            </a:r>
            <a:r>
              <a:rPr lang="en-US" b="0" i="0" dirty="0" err="1">
                <a:solidFill>
                  <a:srgbClr val="000000"/>
                </a:solidFill>
                <a:effectLst/>
                <a:latin typeface="Cambria" panose="02040503050406030204" pitchFamily="18" charset="0"/>
                <a:ea typeface="Cambria" panose="02040503050406030204" pitchFamily="18" charset="0"/>
              </a:rPr>
              <a:t>written_by</a:t>
            </a:r>
            <a:r>
              <a:rPr lang="en-US" b="0" i="0" dirty="0">
                <a:solidFill>
                  <a:srgbClr val="000000"/>
                </a:solidFill>
                <a:effectLst/>
                <a:latin typeface="Cambria" panose="02040503050406030204" pitchFamily="18" charset="0"/>
                <a:ea typeface="Cambria" panose="02040503050406030204" pitchFamily="18" charset="0"/>
              </a:rPr>
              <a:t>”: It represents the author of the news article</a:t>
            </a:r>
          </a:p>
          <a:p>
            <a:pPr marL="342900" indent="-342900" algn="l">
              <a:buFont typeface="+mj-lt"/>
              <a:buAutoNum type="arabicPeriod"/>
            </a:pPr>
            <a:r>
              <a:rPr lang="en-US" b="0" i="0" dirty="0">
                <a:solidFill>
                  <a:srgbClr val="000000"/>
                </a:solidFill>
                <a:effectLst/>
                <a:latin typeface="Cambria" panose="02040503050406030204" pitchFamily="18" charset="0"/>
                <a:ea typeface="Cambria" panose="02040503050406030204" pitchFamily="18" charset="0"/>
              </a:rPr>
              <a:t>“label”: It tells whether the news is fake (1) or not fake (0).</a:t>
            </a:r>
          </a:p>
          <a:p>
            <a:pPr marL="0" indent="0" algn="just">
              <a:buNone/>
            </a:pPr>
            <a:endParaRPr lang="en-US" dirty="0">
              <a:latin typeface="Cambria" panose="02040503050406030204" pitchFamily="18" charset="0"/>
              <a:ea typeface="Cambria" panose="02040503050406030204" pitchFamily="18" charset="0"/>
              <a:cs typeface="Times New Roman" pitchFamily="18" charset="0"/>
            </a:endParaRPr>
          </a:p>
        </p:txBody>
      </p:sp>
    </p:spTree>
    <p:extLst>
      <p:ext uri="{BB962C8B-B14F-4D97-AF65-F5344CB8AC3E}">
        <p14:creationId xmlns:p14="http://schemas.microsoft.com/office/powerpoint/2010/main" val="150030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03848" y="1484784"/>
            <a:ext cx="2082621" cy="646331"/>
          </a:xfrm>
          <a:prstGeom prst="rect">
            <a:avLst/>
          </a:prstGeom>
          <a:noFill/>
        </p:spPr>
        <p:txBody>
          <a:bodyPr wrap="none" rtlCol="0">
            <a:spAutoFit/>
          </a:bodyPr>
          <a:lstStyle/>
          <a:p>
            <a:pPr marL="0" lvl="1"/>
            <a:r>
              <a:rPr lang="en-US" sz="3600" b="1" dirty="0">
                <a:latin typeface="Times New Roman" pitchFamily="18" charset="0"/>
                <a:cs typeface="Times New Roman" pitchFamily="18" charset="0"/>
              </a:rPr>
              <a:t>Objective</a:t>
            </a:r>
            <a:endParaRPr lang="en-IN" sz="3600" dirty="0">
              <a:latin typeface="Times New Roman" pitchFamily="18" charset="0"/>
              <a:cs typeface="Times New Roman" pitchFamily="18" charset="0"/>
            </a:endParaRPr>
          </a:p>
        </p:txBody>
      </p:sp>
      <p:sp>
        <p:nvSpPr>
          <p:cNvPr id="5" name="TextBox 4"/>
          <p:cNvSpPr txBox="1"/>
          <p:nvPr/>
        </p:nvSpPr>
        <p:spPr>
          <a:xfrm>
            <a:off x="467544" y="2564904"/>
            <a:ext cx="8221070" cy="2339102"/>
          </a:xfrm>
          <a:prstGeom prst="rect">
            <a:avLst/>
          </a:prstGeom>
          <a:noFill/>
        </p:spPr>
        <p:txBody>
          <a:bodyPr wrap="square" rtlCol="0">
            <a:spAutoFit/>
          </a:bodyPr>
          <a:lstStyle/>
          <a:p>
            <a:pPr marL="0" indent="0">
              <a:buNone/>
            </a:pPr>
            <a:r>
              <a:rPr lang="en-GB" sz="3200" dirty="0"/>
              <a:t>The objective of identification of News are : </a:t>
            </a:r>
          </a:p>
          <a:p>
            <a:pPr marL="285750" indent="-285750">
              <a:buFont typeface="Arial" panose="020B0604020202020204" pitchFamily="34" charset="0"/>
              <a:buChar char="•"/>
            </a:pPr>
            <a:r>
              <a:rPr lang="en-GB" sz="3200" dirty="0"/>
              <a:t>To give knowledge to the user about the fake news and real news </a:t>
            </a:r>
          </a:p>
          <a:p>
            <a:pPr marL="285750" indent="-285750">
              <a:buFont typeface="Arial" panose="020B0604020202020204" pitchFamily="34" charset="0"/>
              <a:buChar char="•"/>
            </a:pPr>
            <a:r>
              <a:rPr lang="en-GB" sz="3200" dirty="0"/>
              <a:t>To classify that news are fake or not.</a:t>
            </a:r>
          </a:p>
          <a:p>
            <a:pPr marL="342900" lvl="0" indent="-342900" algn="just"/>
            <a:endParaRPr lang="en-IN"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71604" y="357166"/>
            <a:ext cx="6139501" cy="400110"/>
          </a:xfrm>
          <a:prstGeom prst="rect">
            <a:avLst/>
          </a:prstGeom>
          <a:noFill/>
        </p:spPr>
        <p:txBody>
          <a:bodyPr wrap="none" rtlCol="0">
            <a:spAutoFit/>
          </a:bodyPr>
          <a:lstStyle/>
          <a:p>
            <a:r>
              <a:rPr lang="en-IN" sz="2000" b="1" dirty="0">
                <a:latin typeface="Times New Roman" pitchFamily="18" charset="0"/>
                <a:cs typeface="Times New Roman" pitchFamily="18" charset="0"/>
              </a:rPr>
              <a:t>Hardware and Software Requirements and Tools Used</a:t>
            </a:r>
            <a:endParaRPr lang="en-US" sz="2000" dirty="0">
              <a:latin typeface="Times New Roman" pitchFamily="18" charset="0"/>
              <a:cs typeface="Times New Roman" pitchFamily="18" charset="0"/>
            </a:endParaRPr>
          </a:p>
        </p:txBody>
      </p:sp>
      <p:pic>
        <p:nvPicPr>
          <p:cNvPr id="1028" name="Picture 4"/>
          <p:cNvPicPr>
            <a:picLocks noChangeAspect="1" noChangeArrowheads="1"/>
          </p:cNvPicPr>
          <p:nvPr/>
        </p:nvPicPr>
        <p:blipFill>
          <a:blip r:embed="rId2"/>
          <a:srcRect/>
          <a:stretch>
            <a:fillRect/>
          </a:stretch>
        </p:blipFill>
        <p:spPr bwMode="auto">
          <a:xfrm>
            <a:off x="1047750" y="1447818"/>
            <a:ext cx="7048500" cy="455295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D78B657-1D66-4624-A729-5FAD2DB4D4C8}"/>
              </a:ext>
            </a:extLst>
          </p:cNvPr>
          <p:cNvSpPr txBox="1"/>
          <p:nvPr/>
        </p:nvSpPr>
        <p:spPr>
          <a:xfrm>
            <a:off x="467544" y="2636912"/>
            <a:ext cx="8136904" cy="1015663"/>
          </a:xfrm>
          <a:prstGeom prst="rect">
            <a:avLst/>
          </a:prstGeom>
          <a:noFill/>
        </p:spPr>
        <p:txBody>
          <a:bodyPr wrap="square" rtlCol="0">
            <a:spAutoFit/>
          </a:bodyPr>
          <a:lstStyle/>
          <a:p>
            <a:r>
              <a:rPr lang="en-US" sz="6000" b="1" dirty="0">
                <a:latin typeface="Cambria" panose="02040503050406030204" pitchFamily="18" charset="0"/>
                <a:ea typeface="Cambria" panose="02040503050406030204" pitchFamily="18" charset="0"/>
              </a:rPr>
              <a:t>DATA PREPROCESSING</a:t>
            </a:r>
            <a:endParaRPr lang="en-IN" sz="60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591443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12C838E-2F39-4A58-A995-B88B7AC06186}"/>
              </a:ext>
            </a:extLst>
          </p:cNvPr>
          <p:cNvSpPr txBox="1"/>
          <p:nvPr/>
        </p:nvSpPr>
        <p:spPr>
          <a:xfrm>
            <a:off x="611560" y="505639"/>
            <a:ext cx="7704856" cy="584775"/>
          </a:xfrm>
          <a:prstGeom prst="rect">
            <a:avLst/>
          </a:prstGeom>
          <a:noFill/>
        </p:spPr>
        <p:txBody>
          <a:bodyPr wrap="square" rtlCol="0">
            <a:spAutoFit/>
          </a:bodyPr>
          <a:lstStyle/>
          <a:p>
            <a:pPr algn="just"/>
            <a:r>
              <a:rPr lang="en-IN" sz="2800" dirty="0"/>
              <a:t>               </a:t>
            </a:r>
            <a:r>
              <a:rPr lang="en-IN" sz="3200" dirty="0">
                <a:latin typeface="Times New Roman" panose="02020603050405020304" pitchFamily="18" charset="0"/>
                <a:cs typeface="Times New Roman" panose="02020603050405020304" pitchFamily="18" charset="0"/>
              </a:rPr>
              <a:t>DATA PREPROCESSING STEPS</a:t>
            </a:r>
          </a:p>
        </p:txBody>
      </p:sp>
      <p:sp>
        <p:nvSpPr>
          <p:cNvPr id="10" name="TextBox 9">
            <a:extLst>
              <a:ext uri="{FF2B5EF4-FFF2-40B4-BE49-F238E27FC236}">
                <a16:creationId xmlns:a16="http://schemas.microsoft.com/office/drawing/2014/main" id="{A47E54EA-C288-40CF-A1CE-71F6B8048973}"/>
              </a:ext>
            </a:extLst>
          </p:cNvPr>
          <p:cNvSpPr txBox="1"/>
          <p:nvPr/>
        </p:nvSpPr>
        <p:spPr>
          <a:xfrm>
            <a:off x="4114800" y="2971800"/>
            <a:ext cx="914400" cy="914400"/>
          </a:xfrm>
          <a:prstGeom prst="rect">
            <a:avLst/>
          </a:prstGeom>
          <a:noFill/>
        </p:spPr>
        <p:txBody>
          <a:bodyPr wrap="square" rtlCol="0">
            <a:spAutoFit/>
          </a:bodyPr>
          <a:lstStyle/>
          <a:p>
            <a:endParaRPr lang="en-IN" dirty="0"/>
          </a:p>
        </p:txBody>
      </p:sp>
      <p:sp>
        <p:nvSpPr>
          <p:cNvPr id="11" name="TextBox 10">
            <a:extLst>
              <a:ext uri="{FF2B5EF4-FFF2-40B4-BE49-F238E27FC236}">
                <a16:creationId xmlns:a16="http://schemas.microsoft.com/office/drawing/2014/main" id="{AD380FBC-5F3D-4204-9193-927ED51B77B8}"/>
              </a:ext>
            </a:extLst>
          </p:cNvPr>
          <p:cNvSpPr txBox="1"/>
          <p:nvPr/>
        </p:nvSpPr>
        <p:spPr>
          <a:xfrm>
            <a:off x="107504" y="1412776"/>
            <a:ext cx="8928992" cy="4431983"/>
          </a:xfrm>
          <a:prstGeom prst="rect">
            <a:avLst/>
          </a:prstGeom>
          <a:noFill/>
        </p:spPr>
        <p:txBody>
          <a:bodyPr wrap="square" rtlCol="0">
            <a:spAutoFit/>
          </a:bodyPr>
          <a:lstStyle/>
          <a:p>
            <a:pPr marL="285750" lvl="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Convert all letters to lower/upper case</a:t>
            </a:r>
          </a:p>
          <a:p>
            <a:pPr marL="285750" lvl="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Removing numbers</a:t>
            </a:r>
          </a:p>
          <a:p>
            <a:pPr marL="285750" lvl="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Removing punctuation</a:t>
            </a:r>
          </a:p>
          <a:p>
            <a:pPr marL="285750" lvl="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Removing white spaces</a:t>
            </a:r>
          </a:p>
          <a:p>
            <a:pPr marL="285750" lvl="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Removing hyperlink</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Removing stop words </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Removing Short words (length&lt;=3)</a:t>
            </a:r>
          </a:p>
          <a:p>
            <a:pPr marL="285750" indent="-28575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Word lemmatization</a:t>
            </a:r>
          </a:p>
          <a:p>
            <a:pPr marL="285750" indent="-28575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Adding 4 new columns (</a:t>
            </a:r>
            <a:r>
              <a:rPr lang="en-GB" sz="2400" dirty="0" err="1">
                <a:latin typeface="Times New Roman" panose="02020603050405020304" pitchFamily="18" charset="0"/>
                <a:cs typeface="Times New Roman" panose="02020603050405020304" pitchFamily="18" charset="0"/>
              </a:rPr>
              <a:t>Content,content_length,clean_content,clean_content_length</a:t>
            </a:r>
            <a:r>
              <a:rPr lang="en-GB" sz="2400"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Vectorisation (Using </a:t>
            </a:r>
            <a:r>
              <a:rPr lang="en-GB" sz="2400" dirty="0" err="1">
                <a:latin typeface="Times New Roman" panose="02020603050405020304" pitchFamily="18" charset="0"/>
                <a:cs typeface="Times New Roman" panose="02020603050405020304" pitchFamily="18" charset="0"/>
              </a:rPr>
              <a:t>Tf</a:t>
            </a:r>
            <a:r>
              <a:rPr lang="en-GB" sz="2400" dirty="0">
                <a:latin typeface="Times New Roman" panose="02020603050405020304" pitchFamily="18" charset="0"/>
                <a:cs typeface="Times New Roman" panose="02020603050405020304" pitchFamily="18" charset="0"/>
              </a:rPr>
              <a:t>/</a:t>
            </a:r>
            <a:r>
              <a:rPr lang="en-GB" sz="2400" dirty="0" err="1">
                <a:latin typeface="Times New Roman" panose="02020603050405020304" pitchFamily="18" charset="0"/>
                <a:cs typeface="Times New Roman" panose="02020603050405020304" pitchFamily="18" charset="0"/>
              </a:rPr>
              <a:t>idf</a:t>
            </a:r>
            <a:r>
              <a:rPr lang="en-GB" sz="2400" dirty="0">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29225001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2728</TotalTime>
  <Words>972</Words>
  <Application>Microsoft Office PowerPoint</Application>
  <PresentationFormat>On-screen Show (4:3)</PresentationFormat>
  <Paragraphs>111</Paragraphs>
  <Slides>33</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Cambria</vt:lpstr>
      <vt:lpstr>Gill Sans MT</vt:lpstr>
      <vt:lpstr>Times New Roman</vt:lpstr>
      <vt:lpstr>Wingdings</vt:lpstr>
      <vt:lpstr>Office Theme</vt:lpstr>
      <vt:lpstr>PowerPoint Presentation</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Aditi Gupta</cp:lastModifiedBy>
  <cp:revision>592</cp:revision>
  <dcterms:created xsi:type="dcterms:W3CDTF">2017-09-03T07:44:23Z</dcterms:created>
  <dcterms:modified xsi:type="dcterms:W3CDTF">2021-06-14T09:18:15Z</dcterms:modified>
</cp:coreProperties>
</file>