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309" r:id="rId3"/>
    <p:sldId id="261" r:id="rId4"/>
    <p:sldId id="434" r:id="rId5"/>
    <p:sldId id="430" r:id="rId6"/>
    <p:sldId id="435" r:id="rId7"/>
    <p:sldId id="262" r:id="rId8"/>
    <p:sldId id="353" r:id="rId9"/>
    <p:sldId id="391" r:id="rId10"/>
    <p:sldId id="388" r:id="rId11"/>
    <p:sldId id="396" r:id="rId12"/>
    <p:sldId id="418" r:id="rId13"/>
    <p:sldId id="419" r:id="rId14"/>
    <p:sldId id="420" r:id="rId15"/>
    <p:sldId id="422" r:id="rId16"/>
    <p:sldId id="423" r:id="rId17"/>
    <p:sldId id="400" r:id="rId18"/>
    <p:sldId id="425" r:id="rId19"/>
    <p:sldId id="426" r:id="rId20"/>
    <p:sldId id="372" r:id="rId21"/>
    <p:sldId id="439" r:id="rId22"/>
    <p:sldId id="375" r:id="rId23"/>
    <p:sldId id="429" r:id="rId24"/>
    <p:sldId id="402" r:id="rId25"/>
    <p:sldId id="431" r:id="rId26"/>
    <p:sldId id="436" r:id="rId27"/>
    <p:sldId id="438" r:id="rId28"/>
    <p:sldId id="437" r:id="rId29"/>
    <p:sldId id="406" r:id="rId30"/>
    <p:sldId id="407" r:id="rId31"/>
    <p:sldId id="427" r:id="rId32"/>
    <p:sldId id="428" r:id="rId33"/>
    <p:sldId id="408" r:id="rId34"/>
    <p:sldId id="433" r:id="rId35"/>
    <p:sldId id="432" r:id="rId36"/>
    <p:sldId id="383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F2340EC-DB32-4DD0-B6C2-41962D4617E4}">
          <p14:sldIdLst>
            <p14:sldId id="256"/>
            <p14:sldId id="309"/>
            <p14:sldId id="261"/>
            <p14:sldId id="434"/>
            <p14:sldId id="430"/>
            <p14:sldId id="435"/>
            <p14:sldId id="262"/>
            <p14:sldId id="353"/>
            <p14:sldId id="391"/>
            <p14:sldId id="388"/>
            <p14:sldId id="396"/>
            <p14:sldId id="418"/>
            <p14:sldId id="419"/>
            <p14:sldId id="420"/>
            <p14:sldId id="422"/>
            <p14:sldId id="423"/>
            <p14:sldId id="400"/>
            <p14:sldId id="425"/>
            <p14:sldId id="426"/>
            <p14:sldId id="372"/>
            <p14:sldId id="439"/>
            <p14:sldId id="375"/>
            <p14:sldId id="429"/>
            <p14:sldId id="402"/>
            <p14:sldId id="431"/>
            <p14:sldId id="436"/>
            <p14:sldId id="438"/>
            <p14:sldId id="437"/>
            <p14:sldId id="406"/>
            <p14:sldId id="407"/>
            <p14:sldId id="427"/>
            <p14:sldId id="428"/>
            <p14:sldId id="408"/>
            <p14:sldId id="433"/>
            <p14:sldId id="432"/>
            <p14:sldId id="3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76B6A-6696-4CFE-A970-BE37772368EA}" type="datetimeFigureOut">
              <a:rPr lang="en-US" smtClean="0"/>
              <a:pPr/>
              <a:t>7/7/2021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E4C1E-FBB4-4950-8CA9-9AC1387B719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26F81-BC32-498A-B2D7-BE30C8EE7D3B}" type="datetimeFigureOut">
              <a:rPr lang="en-US" smtClean="0"/>
              <a:pPr/>
              <a:t>7/7/2021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933BB-199A-4074-88CF-7F6B36E455E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0933BB-199A-4074-88CF-7F6B36E455E6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855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0933BB-199A-4074-88CF-7F6B36E455E6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0933BB-199A-4074-88CF-7F6B36E455E6}" type="slidenum">
              <a:rPr lang="en-IN" smtClean="0"/>
              <a:pPr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103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0933BB-199A-4074-88CF-7F6B36E455E6}" type="slidenum">
              <a:rPr lang="en-IN" smtClean="0"/>
              <a:pPr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108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0933BB-199A-4074-88CF-7F6B36E455E6}" type="slidenum">
              <a:rPr lang="en-IN" smtClean="0"/>
              <a:pPr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623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0933BB-199A-4074-88CF-7F6B36E455E6}" type="slidenum">
              <a:rPr lang="en-IN" smtClean="0"/>
              <a:pPr/>
              <a:t>36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D610-2A4D-43F7-902D-48B56AF126DA}" type="datetime1">
              <a:rPr lang="en-US" smtClean="0"/>
              <a:pPr/>
              <a:t>7/7/2021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SCHOOL OF MECHANICAL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DDAD-3CBE-46F2-AC62-D87E555C746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9A08-628C-4015-BACA-BD7CD2CECFFF}" type="datetime1">
              <a:rPr lang="en-US" smtClean="0"/>
              <a:pPr/>
              <a:t>7/7/2021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SCHOOL OF MECHANICAL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DDAD-3CBE-46F2-AC62-D87E555C746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27AF-32CF-473A-9484-FB2FC4C2F51A}" type="datetime1">
              <a:rPr lang="en-US" smtClean="0"/>
              <a:pPr/>
              <a:t>7/7/2021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SCHOOL OF MECHANICAL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DDAD-3CBE-46F2-AC62-D87E555C746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3209-14CA-4570-9BEC-88A51C5BDE36}" type="datetime1">
              <a:rPr lang="en-US" smtClean="0"/>
              <a:pPr/>
              <a:t>7/7/2021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SCHOOL OF MECHANICAL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DDAD-3CBE-46F2-AC62-D87E555C746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9EFB-7D40-4641-934E-21593C3BB08B}" type="datetime1">
              <a:rPr lang="en-US" smtClean="0"/>
              <a:pPr/>
              <a:t>7/7/2021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SCHOOL OF MECHANICAL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DDAD-3CBE-46F2-AC62-D87E555C746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AB55-AEE0-4780-9B54-C142FF631B15}" type="datetime1">
              <a:rPr lang="en-US" smtClean="0"/>
              <a:pPr/>
              <a:t>7/7/2021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SCHOOL OF MECHANICAL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DDAD-3CBE-46F2-AC62-D87E555C746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D136-A75B-4CF8-A90F-417024E97EE8}" type="datetime1">
              <a:rPr lang="en-US" smtClean="0"/>
              <a:pPr/>
              <a:t>7/7/2021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SCHOOL OF MECHANICAL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DDAD-3CBE-46F2-AC62-D87E555C746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74E3-48BC-4D7B-9893-B3EA8D6A8715}" type="datetime1">
              <a:rPr lang="en-US" smtClean="0"/>
              <a:pPr/>
              <a:t>7/7/2021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SCHOOL OF MECHANICAL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DDAD-3CBE-46F2-AC62-D87E555C746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7223-593A-4822-8449-839AF426D53A}" type="datetime1">
              <a:rPr lang="en-US" smtClean="0"/>
              <a:pPr/>
              <a:t>7/7/2021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SCHOOL OF MECHANICAL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DDAD-3CBE-46F2-AC62-D87E555C746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362B4-8E2B-4A7E-9B43-521486C5BBD8}" type="datetime1">
              <a:rPr lang="en-US" smtClean="0"/>
              <a:pPr/>
              <a:t>7/7/2021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SCHOOL OF MECHANICAL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DDAD-3CBE-46F2-AC62-D87E555C746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853C-140E-47C5-AC3B-14C40606F769}" type="datetime1">
              <a:rPr lang="en-US" smtClean="0"/>
              <a:pPr/>
              <a:t>7/7/2021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SCHOOL OF MECHANICAL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3DDAD-3CBE-46F2-AC62-D87E555C746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66641-EC8F-4057-ADAB-140A37320D6F}" type="datetime1">
              <a:rPr lang="en-US" smtClean="0"/>
              <a:pPr/>
              <a:t>7/7/2021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SCHOOL OF MECHANICAL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3DDAD-3CBE-46F2-AC62-D87E555C746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tmp"/><Relationship Id="rId5" Type="http://schemas.openxmlformats.org/officeDocument/2006/relationships/image" Target="../media/image22.tmp"/><Relationship Id="rId4" Type="http://schemas.openxmlformats.org/officeDocument/2006/relationships/image" Target="../media/image21.tmp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2428868"/>
            <a:ext cx="81439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   Presentation on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  RATING PREDICTION FOR REVIEWS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00298" y="1857364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Bengaluru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– 560 038, Karnataka, INDIA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11254" y="3508317"/>
            <a:ext cx="1700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latin typeface="Times New Roman" pitchFamily="18" charset="0"/>
                <a:cs typeface="Times New Roman" pitchFamily="18" charset="0"/>
              </a:rPr>
              <a:t>Submitted by:</a:t>
            </a:r>
          </a:p>
          <a:p>
            <a:pPr algn="ctr"/>
            <a:r>
              <a:rPr lang="en-IN" b="1" dirty="0">
                <a:latin typeface="Times New Roman" pitchFamily="18" charset="0"/>
                <a:cs typeface="Times New Roman" pitchFamily="18" charset="0"/>
              </a:rPr>
              <a:t>ADITI GUPTA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2676" y="5066426"/>
            <a:ext cx="215276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u="sng" dirty="0">
                <a:latin typeface="Times New Roman" pitchFamily="18" charset="0"/>
                <a:cs typeface="Times New Roman" pitchFamily="18" charset="0"/>
              </a:rPr>
              <a:t>Internal Guide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KHUSBOO GARG</a:t>
            </a:r>
          </a:p>
          <a:p>
            <a:pPr algn="ctr"/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SME</a:t>
            </a:r>
          </a:p>
          <a:p>
            <a:pPr algn="ctr"/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Flip Robo Technologies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28278" y="5066426"/>
            <a:ext cx="197239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u="sng" dirty="0">
                <a:latin typeface="Times New Roman" pitchFamily="18" charset="0"/>
                <a:cs typeface="Times New Roman" pitchFamily="18" charset="0"/>
              </a:rPr>
              <a:t>PGP Instructor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IN" sz="1600" b="1" dirty="0" err="1">
                <a:latin typeface="Times New Roman" pitchFamily="18" charset="0"/>
                <a:cs typeface="Times New Roman" pitchFamily="18" charset="0"/>
              </a:rPr>
              <a:t>Deepika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 Sharma</a:t>
            </a:r>
          </a:p>
          <a:p>
            <a:pPr algn="ctr"/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Training Head </a:t>
            </a:r>
          </a:p>
          <a:p>
            <a:pPr algn="ctr"/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DataTrained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500042"/>
            <a:ext cx="6377707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12C838E-2F39-4A58-A995-B88B7AC06186}"/>
              </a:ext>
            </a:extLst>
          </p:cNvPr>
          <p:cNvSpPr txBox="1"/>
          <p:nvPr/>
        </p:nvSpPr>
        <p:spPr>
          <a:xfrm>
            <a:off x="611560" y="505639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dirty="0"/>
              <a:t>              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STEPS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7E54EA-C288-40CF-A1CE-71F6B8048973}"/>
              </a:ext>
            </a:extLst>
          </p:cNvPr>
          <p:cNvSpPr txBox="1"/>
          <p:nvPr/>
        </p:nvSpPr>
        <p:spPr>
          <a:xfrm>
            <a:off x="4114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380FBC-5F3D-4204-9193-927ED51B77B8}"/>
              </a:ext>
            </a:extLst>
          </p:cNvPr>
          <p:cNvSpPr txBox="1"/>
          <p:nvPr/>
        </p:nvSpPr>
        <p:spPr>
          <a:xfrm>
            <a:off x="107504" y="1412776"/>
            <a:ext cx="892899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all letters to lower/upper case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numbers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punctuation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white spaces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hyperlink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stop words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Short words (length&lt;=3)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lemmatization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3 new columns (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Review_length,Clean_review,Clean_review_length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Vectorisation (Using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idf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2500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DD595D-328F-446D-A93F-51C393F946F8}"/>
              </a:ext>
            </a:extLst>
          </p:cNvPr>
          <p:cNvSpPr txBox="1"/>
          <p:nvPr/>
        </p:nvSpPr>
        <p:spPr>
          <a:xfrm>
            <a:off x="0" y="188640"/>
            <a:ext cx="85689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6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6000" dirty="0">
                <a:latin typeface="Cambria" panose="02040503050406030204" pitchFamily="18" charset="0"/>
                <a:ea typeface="Cambria" panose="02040503050406030204" pitchFamily="18" charset="0"/>
              </a:rPr>
              <a:t>     </a:t>
            </a:r>
            <a:r>
              <a:rPr lang="en-US" sz="6000" b="1" dirty="0">
                <a:latin typeface="Cambria" panose="02040503050406030204" pitchFamily="18" charset="0"/>
                <a:ea typeface="Cambria" panose="02040503050406030204" pitchFamily="18" charset="0"/>
              </a:rPr>
              <a:t>EXPLODATORY DATA      	 		ANALYSIS</a:t>
            </a:r>
            <a:endParaRPr lang="en-IN" sz="6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90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EDEFE1-29DB-447A-B98B-06F7916A4F68}"/>
              </a:ext>
            </a:extLst>
          </p:cNvPr>
          <p:cNvSpPr txBox="1"/>
          <p:nvPr/>
        </p:nvSpPr>
        <p:spPr>
          <a:xfrm>
            <a:off x="755576" y="1052736"/>
            <a:ext cx="2559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Cloud for Rating=1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BBA786-25AC-4376-9C5E-9278421EB1A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531620"/>
            <a:ext cx="7056784" cy="463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9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E1E254-A0F2-474E-8946-8E9325B8C262}"/>
              </a:ext>
            </a:extLst>
          </p:cNvPr>
          <p:cNvSpPr txBox="1"/>
          <p:nvPr/>
        </p:nvSpPr>
        <p:spPr>
          <a:xfrm>
            <a:off x="755576" y="1052736"/>
            <a:ext cx="2559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Cloud for Rating=2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8101D3-4A8B-4E32-B5A4-B3941B4F8CD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57350"/>
            <a:ext cx="7056784" cy="44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55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235677-B831-4041-B23E-E6F12877987A}"/>
              </a:ext>
            </a:extLst>
          </p:cNvPr>
          <p:cNvSpPr txBox="1"/>
          <p:nvPr/>
        </p:nvSpPr>
        <p:spPr>
          <a:xfrm>
            <a:off x="755576" y="1052736"/>
            <a:ext cx="2559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Cloud for Rating=3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E5AA6-DDFE-422D-9845-A308AB672DC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32560"/>
            <a:ext cx="7128791" cy="458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5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5677F1-B6B2-4C34-9B51-3D25282F4D9A}"/>
              </a:ext>
            </a:extLst>
          </p:cNvPr>
          <p:cNvSpPr txBox="1"/>
          <p:nvPr/>
        </p:nvSpPr>
        <p:spPr>
          <a:xfrm>
            <a:off x="755576" y="1052736"/>
            <a:ext cx="2559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Cloud for Rating=4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BB1A9B-F255-452D-91B9-06744D96F36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550670"/>
            <a:ext cx="7128791" cy="454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844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E3596D-8FC6-46D1-AF3B-2F56A73DABBB}"/>
              </a:ext>
            </a:extLst>
          </p:cNvPr>
          <p:cNvSpPr txBox="1"/>
          <p:nvPr/>
        </p:nvSpPr>
        <p:spPr>
          <a:xfrm>
            <a:off x="755576" y="1052736"/>
            <a:ext cx="2559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Cloud for Rating=5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6E82C1-F2C0-4747-834C-04544152DA4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72590"/>
            <a:ext cx="7416823" cy="442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78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DD595D-328F-446D-A93F-51C393F946F8}"/>
              </a:ext>
            </a:extLst>
          </p:cNvPr>
          <p:cNvSpPr txBox="1"/>
          <p:nvPr/>
        </p:nvSpPr>
        <p:spPr>
          <a:xfrm>
            <a:off x="179512" y="188640"/>
            <a:ext cx="856895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6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6000" dirty="0">
                <a:latin typeface="Cambria" panose="02040503050406030204" pitchFamily="18" charset="0"/>
                <a:ea typeface="Cambria" panose="02040503050406030204" pitchFamily="18" charset="0"/>
              </a:rPr>
              <a:t>      </a:t>
            </a:r>
            <a:r>
              <a:rPr lang="en-US" sz="6000" b="1" dirty="0">
                <a:latin typeface="Cambria" panose="02040503050406030204" pitchFamily="18" charset="0"/>
                <a:ea typeface="Cambria" panose="02040503050406030204" pitchFamily="18" charset="0"/>
              </a:rPr>
              <a:t>BUILDING WORD       		     DICTIONARY              </a:t>
            </a:r>
            <a:r>
              <a:rPr lang="en-US" sz="6000" dirty="0">
                <a:latin typeface="Cambria" panose="02040503050406030204" pitchFamily="18" charset="0"/>
                <a:ea typeface="Cambria" panose="02040503050406030204" pitchFamily="18" charset="0"/>
              </a:rPr>
              <a:t>	              </a:t>
            </a:r>
            <a:endParaRPr lang="en-IN" sz="6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842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0EBB4B-3BA4-4188-AA26-405B98BD74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1961" r="56299" b="81372"/>
          <a:stretch/>
        </p:blipFill>
        <p:spPr>
          <a:xfrm>
            <a:off x="539552" y="1412776"/>
            <a:ext cx="3168352" cy="6480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39DC75-5619-412A-88E1-EF58F2759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32856"/>
            <a:ext cx="6105519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63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EA8E4-5F76-4592-BC4C-AA2A5F07A4A8}"/>
              </a:ext>
            </a:extLst>
          </p:cNvPr>
          <p:cNvSpPr txBox="1"/>
          <p:nvPr/>
        </p:nvSpPr>
        <p:spPr>
          <a:xfrm>
            <a:off x="1475656" y="2708920"/>
            <a:ext cx="6534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Cambria" panose="02040503050406030204" pitchFamily="18" charset="0"/>
                <a:ea typeface="Cambria" panose="02040503050406030204" pitchFamily="18" charset="0"/>
              </a:rPr>
              <a:t>MODEL TRAINING</a:t>
            </a:r>
            <a:endParaRPr lang="en-IN" sz="6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272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595313" indent="-514350">
              <a:lnSpc>
                <a:spcPct val="150000"/>
              </a:lnSpc>
              <a:buFont typeface="Gill Sans MT" panose="020B0502020104020203" pitchFamily="34" charset="0"/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595313" indent="-514350">
              <a:lnSpc>
                <a:spcPct val="150000"/>
              </a:lnSpc>
              <a:buFont typeface="Gill Sans MT" panose="020B0502020104020203" pitchFamily="34" charset="0"/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marL="595313" indent="-514350">
              <a:lnSpc>
                <a:spcPct val="150000"/>
              </a:lnSpc>
              <a:buFont typeface="Gill Sans MT" panose="020B0502020104020203" pitchFamily="34" charset="0"/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Used</a:t>
            </a:r>
          </a:p>
          <a:p>
            <a:pPr marL="595313" indent="-514350">
              <a:lnSpc>
                <a:spcPct val="150000"/>
              </a:lnSpc>
              <a:buFont typeface="Gill Sans MT" panose="020B0502020104020203" pitchFamily="34" charset="0"/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pPr marL="595313" indent="-514350">
              <a:lnSpc>
                <a:spcPct val="150000"/>
              </a:lnSpc>
              <a:buFont typeface="Gill Sans MT" panose="020B0502020104020203" pitchFamily="34" charset="0"/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</a:t>
            </a:r>
          </a:p>
          <a:p>
            <a:pPr marL="595313" indent="-514350">
              <a:lnSpc>
                <a:spcPct val="150000"/>
              </a:lnSpc>
              <a:buFont typeface="Gill Sans MT" panose="020B0502020104020203" pitchFamily="34" charset="0"/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Word Dictionary</a:t>
            </a:r>
          </a:p>
          <a:p>
            <a:pPr marL="595313" indent="-514350">
              <a:lnSpc>
                <a:spcPct val="150000"/>
              </a:lnSpc>
              <a:buFont typeface="Gill Sans MT" panose="020B0502020104020203" pitchFamily="34" charset="0"/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</a:p>
          <a:p>
            <a:pPr marL="595313" indent="-514350">
              <a:lnSpc>
                <a:spcPct val="150000"/>
              </a:lnSpc>
              <a:buFont typeface="Gill Sans MT" panose="020B0502020104020203" pitchFamily="34" charset="0"/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Metrics</a:t>
            </a:r>
          </a:p>
          <a:p>
            <a:pPr marL="595313" indent="-514350">
              <a:lnSpc>
                <a:spcPct val="150000"/>
              </a:lnSpc>
              <a:buFont typeface="Gill Sans MT" panose="020B0502020104020203" pitchFamily="34" charset="0"/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</a:t>
            </a:r>
          </a:p>
          <a:p>
            <a:pPr marL="595313" indent="-514350">
              <a:lnSpc>
                <a:spcPct val="150000"/>
              </a:lnSpc>
              <a:buFont typeface="Gill Sans MT" panose="020B0502020104020203" pitchFamily="34" charset="0"/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Model  </a:t>
            </a:r>
          </a:p>
          <a:p>
            <a:pPr marL="595313" indent="-514350">
              <a:lnSpc>
                <a:spcPct val="150000"/>
              </a:lnSpc>
              <a:buFont typeface="Gill Sans MT" panose="020B0502020104020203" pitchFamily="34" charset="0"/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 and testing the Model</a:t>
            </a:r>
          </a:p>
          <a:p>
            <a:pPr marL="595313" indent="-514350">
              <a:lnSpc>
                <a:spcPct val="150000"/>
              </a:lnSpc>
              <a:buFont typeface="Gill Sans MT" panose="020B0502020104020203" pitchFamily="34" charset="0"/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595313" indent="-514350">
              <a:lnSpc>
                <a:spcPct val="150000"/>
              </a:lnSpc>
              <a:buFont typeface="Gill Sans MT" panose="020B0502020104020203" pitchFamily="34" charset="0"/>
              <a:buAutoNum type="arabicPeriod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5313" indent="-514350">
              <a:lnSpc>
                <a:spcPct val="150000"/>
              </a:lnSpc>
              <a:buFont typeface="Gill Sans MT" panose="020B0502020104020203" pitchFamily="34" charset="0"/>
              <a:buAutoNum type="arabicPeriod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5313" indent="-514350">
              <a:lnSpc>
                <a:spcPct val="150000"/>
              </a:lnSpc>
              <a:buFont typeface="Gill Sans MT" panose="020B0502020104020203" pitchFamily="34" charset="0"/>
              <a:buAutoNum type="arabicPeriod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7895" y="214290"/>
            <a:ext cx="4291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Model/s Development and Evaluation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596" y="714356"/>
            <a:ext cx="82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From the given dataset it can be concluded that it is a Classification problem as the output column “label” has binary output “0 &amp; 1”. So for further analysis of the problem we have to import or call out the Classification related libraries in Python work frame.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E0D999-5421-4A2D-9FD1-D201AF17136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634"/>
          <a:stretch/>
        </p:blipFill>
        <p:spPr bwMode="auto">
          <a:xfrm>
            <a:off x="1043608" y="1730340"/>
            <a:ext cx="7056784" cy="48670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4FCF93-BF09-4C73-B409-46CE24CE7B4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32656"/>
            <a:ext cx="7128792" cy="60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89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665788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MultinomialNB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4F4107-6996-4CF2-AFD2-A2EA2E7A6980}"/>
              </a:ext>
            </a:extLst>
          </p:cNvPr>
          <p:cNvSpPr txBox="1"/>
          <p:nvPr/>
        </p:nvSpPr>
        <p:spPr>
          <a:xfrm>
            <a:off x="428596" y="3429000"/>
            <a:ext cx="291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DecisionTree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 Classifier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4F6795-FA87-4E04-8B9D-36EA72366C3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800"/>
          <a:stretch/>
        </p:blipFill>
        <p:spPr>
          <a:xfrm>
            <a:off x="2095500" y="1340768"/>
            <a:ext cx="4953000" cy="15934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118695-00DB-4C88-B97F-68D80F632A7F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752"/>
          <a:stretch/>
        </p:blipFill>
        <p:spPr>
          <a:xfrm>
            <a:off x="2095500" y="4005064"/>
            <a:ext cx="5105400" cy="159341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665788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4F4107-6996-4CF2-AFD2-A2EA2E7A6980}"/>
              </a:ext>
            </a:extLst>
          </p:cNvPr>
          <p:cNvSpPr txBox="1"/>
          <p:nvPr/>
        </p:nvSpPr>
        <p:spPr>
          <a:xfrm>
            <a:off x="428596" y="3429000"/>
            <a:ext cx="342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Bagging Classifier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A6BC8B-AE73-47E2-B50F-CF4832B7455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553"/>
          <a:stretch/>
        </p:blipFill>
        <p:spPr>
          <a:xfrm>
            <a:off x="1907704" y="1124744"/>
            <a:ext cx="5006340" cy="15785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295D0A-5F3A-4F89-B1B4-A0311EF61099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811"/>
          <a:stretch/>
        </p:blipFill>
        <p:spPr>
          <a:xfrm>
            <a:off x="1907704" y="3861048"/>
            <a:ext cx="5044440" cy="166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23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665788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ExtraTrees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 Classifier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4F4107-6996-4CF2-AFD2-A2EA2E7A6980}"/>
              </a:ext>
            </a:extLst>
          </p:cNvPr>
          <p:cNvSpPr txBox="1"/>
          <p:nvPr/>
        </p:nvSpPr>
        <p:spPr>
          <a:xfrm>
            <a:off x="428596" y="3059668"/>
            <a:ext cx="2343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XGB Classifier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91F677-8A3A-43E2-AD30-AAA2B56B86C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424"/>
          <a:stretch/>
        </p:blipFill>
        <p:spPr>
          <a:xfrm>
            <a:off x="2076450" y="1332145"/>
            <a:ext cx="4991100" cy="15210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7721CE-6BEB-4A55-B881-AFA65273062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501008"/>
            <a:ext cx="4975860" cy="16338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31225F-4B6B-4541-A1D8-FDA0C8E02F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5656971"/>
            <a:ext cx="4305673" cy="2514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464C82-9C47-468E-A19F-5325388D0E9A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06" b="55114"/>
          <a:stretch/>
        </p:blipFill>
        <p:spPr bwMode="auto">
          <a:xfrm>
            <a:off x="1967240" y="5289635"/>
            <a:ext cx="4495800" cy="835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06E886-0AAD-4DD0-B83B-A629E92CE010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" b="94979"/>
          <a:stretch/>
        </p:blipFill>
        <p:spPr bwMode="auto">
          <a:xfrm>
            <a:off x="1964400" y="5908453"/>
            <a:ext cx="4434840" cy="1069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77210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665788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                             K</a:t>
            </a: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ey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 Metrics for success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4A1BC4-F9E0-478E-8CAF-7BAC2395C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207577"/>
            <a:ext cx="7173428" cy="498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24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DD595D-328F-446D-A93F-51C393F946F8}"/>
              </a:ext>
            </a:extLst>
          </p:cNvPr>
          <p:cNvSpPr txBox="1"/>
          <p:nvPr/>
        </p:nvSpPr>
        <p:spPr>
          <a:xfrm>
            <a:off x="179512" y="188640"/>
            <a:ext cx="85689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6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6000" dirty="0">
                <a:latin typeface="Cambria" panose="02040503050406030204" pitchFamily="18" charset="0"/>
                <a:ea typeface="Cambria" panose="02040503050406030204" pitchFamily="18" charset="0"/>
              </a:rPr>
              <a:t>   HYPERPARAMETER                   			TUNING    	              </a:t>
            </a:r>
            <a:endParaRPr lang="en-IN" sz="6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262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EAB049-BDD4-49C6-BB7A-328FDA0F3AA5}"/>
              </a:ext>
            </a:extLst>
          </p:cNvPr>
          <p:cNvSpPr txBox="1"/>
          <p:nvPr/>
        </p:nvSpPr>
        <p:spPr>
          <a:xfrm>
            <a:off x="3419872" y="429299"/>
            <a:ext cx="1896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GridSearch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CV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2A5BC-22EE-4862-98CC-CA8191EC4FA6}"/>
              </a:ext>
            </a:extLst>
          </p:cNvPr>
          <p:cNvSpPr txBox="1"/>
          <p:nvPr/>
        </p:nvSpPr>
        <p:spPr>
          <a:xfrm>
            <a:off x="428596" y="836712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Grid search is an approach to hyper parameter tuning that will methodically build and evaluate a model for each combination of algorithm parameters specified in a grid.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8E2544-797C-47A5-ABC2-69AA13FBD28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795"/>
          <a:stretch/>
        </p:blipFill>
        <p:spPr>
          <a:xfrm>
            <a:off x="899592" y="1859845"/>
            <a:ext cx="6192688" cy="22172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1F498B-0F43-45AD-A0D1-E2C7D08D6E70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847"/>
          <a:stretch/>
        </p:blipFill>
        <p:spPr>
          <a:xfrm>
            <a:off x="899592" y="3933056"/>
            <a:ext cx="6480720" cy="221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58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6BCCD6-45C2-4449-86CC-DDA9819D5A74}"/>
              </a:ext>
            </a:extLst>
          </p:cNvPr>
          <p:cNvSpPr txBox="1"/>
          <p:nvPr/>
        </p:nvSpPr>
        <p:spPr>
          <a:xfrm>
            <a:off x="683568" y="692696"/>
            <a:ext cx="339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results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3BC120-FAE0-41D2-BEE0-4E5687F0096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53"/>
          <a:stretch/>
        </p:blipFill>
        <p:spPr>
          <a:xfrm>
            <a:off x="899592" y="3789040"/>
            <a:ext cx="5494020" cy="27203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77BED2-07A3-4626-8548-9CD3280B9BB5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06"/>
          <a:stretch/>
        </p:blipFill>
        <p:spPr>
          <a:xfrm>
            <a:off x="899592" y="1062028"/>
            <a:ext cx="5760720" cy="250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14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DD595D-328F-446D-A93F-51C393F946F8}"/>
              </a:ext>
            </a:extLst>
          </p:cNvPr>
          <p:cNvSpPr txBox="1"/>
          <p:nvPr/>
        </p:nvSpPr>
        <p:spPr>
          <a:xfrm>
            <a:off x="179512" y="188640"/>
            <a:ext cx="85689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6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6000" dirty="0">
                <a:latin typeface="Cambria" panose="02040503050406030204" pitchFamily="18" charset="0"/>
                <a:ea typeface="Cambria" panose="02040503050406030204" pitchFamily="18" charset="0"/>
              </a:rPr>
              <a:t>     </a:t>
            </a:r>
          </a:p>
          <a:p>
            <a:r>
              <a:rPr lang="en-US" sz="6000" dirty="0">
                <a:latin typeface="Cambria" panose="02040503050406030204" pitchFamily="18" charset="0"/>
                <a:ea typeface="Cambria" panose="02040503050406030204" pitchFamily="18" charset="0"/>
              </a:rPr>
              <a:t>             BEST MODEL    	              </a:t>
            </a:r>
            <a:endParaRPr lang="en-IN" sz="6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52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21759" y="1124744"/>
            <a:ext cx="4100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Problem Statement 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2132856"/>
            <a:ext cx="8286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We have a client who has a website where people write different reviews for technical products. Now they are adding a new feature to their website i.e. The reviewer will have to add stars(rating) as well with the review. The rating is out 5 stars and it only has 5 options available 1 star, 2 stars, 3 stars, 4 stars, 5 stars. Now they want to predict ratings for the reviews which were written in the past and they don’t have a rating. So, we have to build an application which can predict the rating by seeing the review.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3799" y="171370"/>
            <a:ext cx="2505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hoosing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Best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8596" y="571480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ExtraTrees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Classifier  is working best and can be considered as finalised model.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7065D1-F53D-466C-8E0F-5AD96DED7F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97730"/>
            <a:ext cx="7056784" cy="496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071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1A9604-33D0-4886-9D19-84A927B228A7}"/>
              </a:ext>
            </a:extLst>
          </p:cNvPr>
          <p:cNvSpPr txBox="1"/>
          <p:nvPr/>
        </p:nvSpPr>
        <p:spPr>
          <a:xfrm>
            <a:off x="179513" y="2564904"/>
            <a:ext cx="87129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Cambria" panose="02040503050406030204" pitchFamily="18" charset="0"/>
                <a:ea typeface="Cambria" panose="02040503050406030204" pitchFamily="18" charset="0"/>
              </a:rPr>
              <a:t>      Saving And Testing </a:t>
            </a:r>
          </a:p>
          <a:p>
            <a:r>
              <a:rPr lang="en-US" sz="6000" b="1" dirty="0">
                <a:latin typeface="Cambria" panose="02040503050406030204" pitchFamily="18" charset="0"/>
                <a:ea typeface="Cambria" panose="02040503050406030204" pitchFamily="18" charset="0"/>
              </a:rPr>
              <a:t>               our Model</a:t>
            </a:r>
            <a:endParaRPr lang="en-IN" sz="6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8458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873465-8678-4BC6-883D-578227A47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994198"/>
            <a:ext cx="6480720" cy="562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670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DD595D-328F-446D-A93F-51C393F946F8}"/>
              </a:ext>
            </a:extLst>
          </p:cNvPr>
          <p:cNvSpPr txBox="1"/>
          <p:nvPr/>
        </p:nvSpPr>
        <p:spPr>
          <a:xfrm>
            <a:off x="179512" y="188640"/>
            <a:ext cx="85689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6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6000" dirty="0">
                <a:latin typeface="Cambria" panose="02040503050406030204" pitchFamily="18" charset="0"/>
                <a:ea typeface="Cambria" panose="02040503050406030204" pitchFamily="18" charset="0"/>
              </a:rPr>
              <a:t>     </a:t>
            </a:r>
          </a:p>
          <a:p>
            <a:r>
              <a:rPr lang="en-US" sz="6000" dirty="0">
                <a:latin typeface="Cambria" panose="02040503050406030204" pitchFamily="18" charset="0"/>
                <a:ea typeface="Cambria" panose="02040503050406030204" pitchFamily="18" charset="0"/>
              </a:rPr>
              <a:t>             </a:t>
            </a:r>
            <a:r>
              <a:rPr lang="en-US" sz="6000" b="1" dirty="0">
                <a:latin typeface="Cambria" panose="02040503050406030204" pitchFamily="18" charset="0"/>
                <a:ea typeface="Cambria" panose="02040503050406030204" pitchFamily="18" charset="0"/>
              </a:rPr>
              <a:t>CONCLUSION </a:t>
            </a:r>
            <a:r>
              <a:rPr lang="en-US" sz="6000" dirty="0">
                <a:latin typeface="Cambria" panose="02040503050406030204" pitchFamily="18" charset="0"/>
                <a:ea typeface="Cambria" panose="02040503050406030204" pitchFamily="18" charset="0"/>
              </a:rPr>
              <a:t>   	              </a:t>
            </a:r>
            <a:endParaRPr lang="en-IN" sz="6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3138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80528" y="692696"/>
            <a:ext cx="6694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Key Findings and Conclusions of the Study </a:t>
            </a:r>
            <a:endParaRPr lang="en-IN" sz="2400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CAEF8A-D8CE-4E91-9513-0DC3499B42B7}"/>
              </a:ext>
            </a:extLst>
          </p:cNvPr>
          <p:cNvSpPr txBox="1"/>
          <p:nvPr/>
        </p:nvSpPr>
        <p:spPr>
          <a:xfrm>
            <a:off x="75518" y="1188537"/>
            <a:ext cx="8352928" cy="1535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20700" marR="660400" algn="just">
              <a:lnSpc>
                <a:spcPct val="107000"/>
              </a:lnSpc>
              <a:spcBef>
                <a:spcPts val="97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After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all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process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used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Natural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Language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Processing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has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been</a:t>
            </a:r>
            <a:r>
              <a:rPr lang="en-US" sz="1800" spc="-3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applied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our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dataset,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our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model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able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predict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ratings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with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</a:t>
            </a:r>
            <a:r>
              <a:rPr lang="en-US" sz="1800" spc="-3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accuracy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63%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with Extra trees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classifier.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indent="-228600" algn="just"/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indent="-228600"/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814F28-2EA7-4165-B1C7-539C48FD3362}"/>
              </a:ext>
            </a:extLst>
          </p:cNvPr>
          <p:cNvSpPr txBox="1"/>
          <p:nvPr/>
        </p:nvSpPr>
        <p:spPr>
          <a:xfrm>
            <a:off x="467544" y="2635490"/>
            <a:ext cx="7974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Learning Outcomes</a:t>
            </a: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the Study in respect of Data Science </a:t>
            </a:r>
            <a:endParaRPr lang="en-IN" sz="2400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B4149B-49BF-484B-AE2D-114214EF85E4}"/>
              </a:ext>
            </a:extLst>
          </p:cNvPr>
          <p:cNvSpPr txBox="1"/>
          <p:nvPr/>
        </p:nvSpPr>
        <p:spPr>
          <a:xfrm>
            <a:off x="26298" y="3097155"/>
            <a:ext cx="9117702" cy="3139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20700" marR="587375" algn="just">
              <a:lnSpc>
                <a:spcPct val="107000"/>
              </a:lnSpc>
              <a:spcBef>
                <a:spcPts val="79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 any given dataset, the EDA process is extremely important as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well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beneficial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order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build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effective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model.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Visualizations</a:t>
            </a:r>
            <a:r>
              <a:rPr lang="en-US" sz="1800" spc="-3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help us to analyze the data patterns, outliers, and various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information of the events that occurred. It will also help in the data</a:t>
            </a:r>
            <a:r>
              <a:rPr lang="en-US" sz="1800" spc="-3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cleaning process. Data cleaning and manipulation is the next big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step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which will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bring out the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best in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data.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20700" marR="605155" indent="42545" algn="just">
              <a:lnSpc>
                <a:spcPct val="107000"/>
              </a:lnSpc>
              <a:spcBef>
                <a:spcPts val="79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While working on this project, initially web scraping was a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challenge.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Reviews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ratings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were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being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duplicated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null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strings</a:t>
            </a:r>
            <a:r>
              <a:rPr lang="en-US" sz="1800" spc="-3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would be appended.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 read more articles on the internet,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understood the problem carefully and tried various ways to bring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out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best method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executed this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project.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122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82B9516-DA8F-4088-A4DF-F3CA21BD50FF}"/>
              </a:ext>
            </a:extLst>
          </p:cNvPr>
          <p:cNvSpPr txBox="1"/>
          <p:nvPr/>
        </p:nvSpPr>
        <p:spPr>
          <a:xfrm>
            <a:off x="539552" y="908720"/>
            <a:ext cx="6082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imitations of this work and scope for future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A47F53-A47B-43BE-B5E1-51F93C4221D6}"/>
              </a:ext>
            </a:extLst>
          </p:cNvPr>
          <p:cNvSpPr txBox="1"/>
          <p:nvPr/>
        </p:nvSpPr>
        <p:spPr>
          <a:xfrm>
            <a:off x="0" y="1700808"/>
            <a:ext cx="8532440" cy="1561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20700" marR="640080" algn="just">
              <a:lnSpc>
                <a:spcPct val="107000"/>
              </a:lnSpc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With web scraping, more data can be retrieved and can be used to</a:t>
            </a:r>
            <a:r>
              <a:rPr lang="en-US" sz="1800" spc="-3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train the model. More data will build the model better.. Currently,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despite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having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retrieved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more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than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20K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from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e-commerce</a:t>
            </a:r>
            <a:r>
              <a:rPr lang="en-US" sz="1800" spc="-3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websites, balancing the data with the same count of ratings was a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major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objective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but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had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leave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out many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reviews.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4503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2748503"/>
            <a:ext cx="82868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6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78B657-1D66-4624-A729-5FAD2DB4D4C8}"/>
              </a:ext>
            </a:extLst>
          </p:cNvPr>
          <p:cNvSpPr txBox="1"/>
          <p:nvPr/>
        </p:nvSpPr>
        <p:spPr>
          <a:xfrm>
            <a:off x="467544" y="2636912"/>
            <a:ext cx="8136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Cambria" panose="02040503050406030204" pitchFamily="18" charset="0"/>
                <a:ea typeface="Cambria" panose="02040503050406030204" pitchFamily="18" charset="0"/>
              </a:rPr>
              <a:t>    DATA COLLECTION</a:t>
            </a:r>
            <a:endParaRPr lang="en-IN" sz="6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116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1600" y="260648"/>
            <a:ext cx="6413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Data Source and their Formats 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06979"/>
            <a:ext cx="8784976" cy="252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20700" marR="781685" algn="just">
              <a:lnSpc>
                <a:spcPct val="107000"/>
              </a:lnSpc>
              <a:spcBef>
                <a:spcPts val="965"/>
              </a:spcBef>
              <a:spcAft>
                <a:spcPts val="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Reviews</a:t>
            </a:r>
            <a:r>
              <a:rPr lang="en-US" sz="1800" spc="-4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  <a:r>
              <a:rPr lang="en-US" sz="1800" spc="-4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ratings</a:t>
            </a:r>
            <a:r>
              <a:rPr lang="en-US" sz="1800" spc="-4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for</a:t>
            </a:r>
            <a:r>
              <a:rPr lang="en-US" sz="1800" spc="-4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various</a:t>
            </a:r>
            <a:r>
              <a:rPr lang="en-US" sz="1800" spc="-4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technical</a:t>
            </a:r>
            <a:r>
              <a:rPr lang="en-US" sz="1800" spc="-4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products</a:t>
            </a:r>
            <a:r>
              <a:rPr lang="en-US" sz="1800" spc="-4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were</a:t>
            </a:r>
            <a:r>
              <a:rPr lang="en-US" sz="1800" spc="-4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collected</a:t>
            </a:r>
            <a:r>
              <a:rPr lang="en-US" sz="1800" spc="-32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from various ecommerce websites like Flipkart and Amazon. The</a:t>
            </a:r>
            <a:r>
              <a:rPr lang="en-US" sz="1800" spc="-32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scrapper was written in Python programming language using the</a:t>
            </a:r>
            <a:r>
              <a:rPr lang="en-US" sz="1800" spc="-32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Selenium</a:t>
            </a:r>
            <a:r>
              <a:rPr lang="en-US" sz="1800" spc="-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package.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20700" marR="1007745" algn="just">
              <a:lnSpc>
                <a:spcPct val="107000"/>
              </a:lnSpc>
              <a:spcBef>
                <a:spcPts val="795"/>
              </a:spcBef>
              <a:spcAft>
                <a:spcPts val="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</a:t>
            </a:r>
            <a:r>
              <a:rPr lang="en-US" sz="1800" spc="-3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reviews</a:t>
            </a:r>
            <a:r>
              <a:rPr lang="en-US" sz="1800" spc="-3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were</a:t>
            </a:r>
            <a:r>
              <a:rPr lang="en-US" sz="1800" spc="-3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stored</a:t>
            </a:r>
            <a:r>
              <a:rPr lang="en-US" sz="1800" spc="-3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</a:t>
            </a:r>
            <a:r>
              <a:rPr lang="en-US" sz="1800" spc="-3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csv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format</a:t>
            </a:r>
            <a:r>
              <a:rPr lang="en-US" sz="1800" spc="-3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I scrapped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reviews</a:t>
            </a:r>
            <a:r>
              <a:rPr lang="en-US" sz="1800" spc="-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and ratings</a:t>
            </a:r>
            <a:r>
              <a:rPr lang="en-US" sz="1800" spc="-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of</a:t>
            </a:r>
            <a:r>
              <a:rPr lang="en-US" sz="1800" spc="-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9 products for 20 pages so from amazon I got 26308 ratings and reviews and from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flipkart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I got 27251 ratings and reviews in total which I saved in 2 different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csvs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684601-8BB3-4DFE-8554-B77E80D4136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28" b="50064"/>
          <a:stretch/>
        </p:blipFill>
        <p:spPr bwMode="auto">
          <a:xfrm>
            <a:off x="977887" y="3068960"/>
            <a:ext cx="3486811" cy="30243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D9BD46-2503-40E0-80CC-A36D398E973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30" r="30453"/>
          <a:stretch/>
        </p:blipFill>
        <p:spPr bwMode="auto">
          <a:xfrm>
            <a:off x="4679302" y="3095532"/>
            <a:ext cx="3277074" cy="30791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0030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8712968" cy="2572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603250" lvl="1" indent="-285750" algn="just">
              <a:lnSpc>
                <a:spcPct val="107000"/>
              </a:lnSpc>
              <a:spcBef>
                <a:spcPts val="965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  <a:tabLst>
                <a:tab pos="9779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 noticed that ratings datatypes are different in both amazon has ratings in object type as “4.0 out of 5” and 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flipkart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it is like “4”…so I have done some data cleaning by removing the “out of 5” from amazon csv and converting that column into int format.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marR="603250" lvl="1" indent="-285750" algn="just">
              <a:lnSpc>
                <a:spcPct val="107000"/>
              </a:lnSpc>
              <a:spcBef>
                <a:spcPts val="965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  <a:tabLst>
                <a:tab pos="9779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order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have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balanced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dataset,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reviews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with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equal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count</a:t>
            </a:r>
            <a:r>
              <a:rPr lang="en-US" sz="1800" spc="-3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 ratings were chosen from the two datasets and made a new dataset called df which contains 20420 total reviews and ratings with 4084 count of each.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E4FF8C-9603-4DE8-A197-09C75139B719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8" b="49036"/>
          <a:stretch/>
        </p:blipFill>
        <p:spPr bwMode="auto">
          <a:xfrm>
            <a:off x="971600" y="3413990"/>
            <a:ext cx="5544616" cy="30243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C014ED-3F67-448C-A995-2156A10C34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619271"/>
            <a:ext cx="5544616" cy="79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987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E4FF8C-9603-4DE8-A197-09C75139B719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64" b="-1110"/>
          <a:stretch/>
        </p:blipFill>
        <p:spPr bwMode="auto">
          <a:xfrm>
            <a:off x="1619672" y="1628800"/>
            <a:ext cx="6336704" cy="41044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509D2F-DDE1-4F35-877C-D16C65C988FC}"/>
              </a:ext>
            </a:extLst>
          </p:cNvPr>
          <p:cNvSpPr txBox="1"/>
          <p:nvPr/>
        </p:nvSpPr>
        <p:spPr>
          <a:xfrm>
            <a:off x="3344683" y="908720"/>
            <a:ext cx="2059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Final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endParaRPr lang="en-I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71604" y="357166"/>
            <a:ext cx="6139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Hardware and Software Requirements and Tools Used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7750" y="1447818"/>
            <a:ext cx="704850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78B657-1D66-4624-A729-5FAD2DB4D4C8}"/>
              </a:ext>
            </a:extLst>
          </p:cNvPr>
          <p:cNvSpPr txBox="1"/>
          <p:nvPr/>
        </p:nvSpPr>
        <p:spPr>
          <a:xfrm>
            <a:off x="467544" y="2636912"/>
            <a:ext cx="8136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Cambria" panose="02040503050406030204" pitchFamily="18" charset="0"/>
                <a:ea typeface="Cambria" panose="02040503050406030204" pitchFamily="18" charset="0"/>
              </a:rPr>
              <a:t>DATA PREPROCESSING</a:t>
            </a:r>
            <a:endParaRPr lang="en-IN" sz="6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443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2833</TotalTime>
  <Words>898</Words>
  <Application>Microsoft Office PowerPoint</Application>
  <PresentationFormat>On-screen Show (4:3)</PresentationFormat>
  <Paragraphs>104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Cambria</vt:lpstr>
      <vt:lpstr>Gill Sans MT</vt:lpstr>
      <vt:lpstr>Times New Roman</vt:lpstr>
      <vt:lpstr>Office Theme</vt:lpstr>
      <vt:lpstr>PowerPoint Presentation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Aditi Gupta</cp:lastModifiedBy>
  <cp:revision>601</cp:revision>
  <dcterms:created xsi:type="dcterms:W3CDTF">2017-09-03T07:44:23Z</dcterms:created>
  <dcterms:modified xsi:type="dcterms:W3CDTF">2021-07-07T08:06:46Z</dcterms:modified>
</cp:coreProperties>
</file>