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2" r:id="rId8"/>
    <p:sldId id="273" r:id="rId9"/>
    <p:sldId id="264" r:id="rId10"/>
    <p:sldId id="265" r:id="rId11"/>
    <p:sldId id="266" r:id="rId12"/>
    <p:sldId id="274" r:id="rId13"/>
    <p:sldId id="275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67E-C327-4697-BD84-A600EAD0CDB1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AAF-C5F2-411E-977A-6B30D16E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6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67E-C327-4697-BD84-A600EAD0CDB1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AAF-C5F2-411E-977A-6B30D16E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4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67E-C327-4697-BD84-A600EAD0CDB1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AAF-C5F2-411E-977A-6B30D16E6F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600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67E-C327-4697-BD84-A600EAD0CDB1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AAF-C5F2-411E-977A-6B30D16E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20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67E-C327-4697-BD84-A600EAD0CDB1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AAF-C5F2-411E-977A-6B30D16E6F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1857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67E-C327-4697-BD84-A600EAD0CDB1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AAF-C5F2-411E-977A-6B30D16E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84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67E-C327-4697-BD84-A600EAD0CDB1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AAF-C5F2-411E-977A-6B30D16E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34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67E-C327-4697-BD84-A600EAD0CDB1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AAF-C5F2-411E-977A-6B30D16E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2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67E-C327-4697-BD84-A600EAD0CDB1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AAF-C5F2-411E-977A-6B30D16E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5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67E-C327-4697-BD84-A600EAD0CDB1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AAF-C5F2-411E-977A-6B30D16E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9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67E-C327-4697-BD84-A600EAD0CDB1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AAF-C5F2-411E-977A-6B30D16E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7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67E-C327-4697-BD84-A600EAD0CDB1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AAF-C5F2-411E-977A-6B30D16E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9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67E-C327-4697-BD84-A600EAD0CDB1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AAF-C5F2-411E-977A-6B30D16E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2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67E-C327-4697-BD84-A600EAD0CDB1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AAF-C5F2-411E-977A-6B30D16E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67E-C327-4697-BD84-A600EAD0CDB1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AAF-C5F2-411E-977A-6B30D16E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1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67E-C327-4697-BD84-A600EAD0CDB1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77AAF-C5F2-411E-977A-6B30D16E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5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567E-C327-4697-BD84-A600EAD0CDB1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477AAF-C5F2-411E-977A-6B30D16E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6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mp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14600"/>
            <a:ext cx="7406640" cy="1472184"/>
          </a:xfrm>
        </p:spPr>
        <p:txBody>
          <a:bodyPr/>
          <a:lstStyle/>
          <a:p>
            <a:pPr algn="ctr"/>
            <a:r>
              <a:rPr lang="en-US" b="1" u="sng" dirty="0" smtClean="0"/>
              <a:t>RATINGS PREDICTION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4495800"/>
            <a:ext cx="7406640" cy="1752600"/>
          </a:xfrm>
        </p:spPr>
        <p:txBody>
          <a:bodyPr/>
          <a:lstStyle/>
          <a:p>
            <a:pPr algn="ctr"/>
            <a:r>
              <a:rPr lang="en-US" b="1" dirty="0"/>
              <a:t>Submitted by: </a:t>
            </a:r>
            <a:r>
              <a:rPr lang="en-US" b="1" dirty="0" err="1" smtClean="0"/>
              <a:t>Nahid</a:t>
            </a:r>
            <a:r>
              <a:rPr lang="en-US" b="1" dirty="0" smtClean="0"/>
              <a:t> </a:t>
            </a:r>
            <a:r>
              <a:rPr lang="en-US" b="1" dirty="0" err="1" smtClean="0"/>
              <a:t>Anjum</a:t>
            </a:r>
            <a:r>
              <a:rPr lang="en-US" b="1" dirty="0" smtClean="0"/>
              <a:t> </a:t>
            </a:r>
            <a:r>
              <a:rPr lang="en-US" b="1" dirty="0" err="1" smtClean="0"/>
              <a:t>Gouri</a:t>
            </a:r>
            <a:endParaRPr lang="en-US" b="1" dirty="0"/>
          </a:p>
          <a:p>
            <a:pPr algn="ctr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0"/>
            <a:ext cx="4191000" cy="281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" y="0"/>
            <a:ext cx="8933688" cy="13716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effectLst/>
              </a:rPr>
              <a:t/>
            </a:r>
            <a:br>
              <a:rPr lang="en-IN" b="1" dirty="0" smtClean="0">
                <a:effectLst/>
              </a:rPr>
            </a:br>
            <a:r>
              <a:rPr lang="en-IN" b="1" dirty="0" smtClean="0">
                <a:effectLst/>
              </a:rPr>
              <a:t>Model/s </a:t>
            </a:r>
            <a:r>
              <a:rPr lang="en-IN" b="1" dirty="0">
                <a:effectLst/>
              </a:rPr>
              <a:t>Development and Evaluation 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5486400"/>
          </a:xfrm>
        </p:spPr>
        <p:txBody>
          <a:bodyPr>
            <a:normAutofit/>
          </a:bodyPr>
          <a:lstStyle/>
          <a:p>
            <a:pPr lvl="0"/>
            <a:r>
              <a:rPr lang="en-IN" sz="2000" dirty="0"/>
              <a:t>Review column have been converted to tokens using </a:t>
            </a:r>
            <a:r>
              <a:rPr lang="en-IN" sz="2000" dirty="0" err="1"/>
              <a:t>TFidfVectorizer</a:t>
            </a:r>
            <a:r>
              <a:rPr lang="en-IN" sz="2000" dirty="0"/>
              <a:t>. Then using </a:t>
            </a:r>
            <a:r>
              <a:rPr lang="en-IN" sz="2000" dirty="0" err="1"/>
              <a:t>train_test_split</a:t>
            </a:r>
            <a:r>
              <a:rPr lang="en-IN" sz="2000" dirty="0"/>
              <a:t> we split the data into </a:t>
            </a:r>
            <a:r>
              <a:rPr lang="en-IN" sz="2000" dirty="0" smtClean="0"/>
              <a:t>training </a:t>
            </a:r>
            <a:r>
              <a:rPr lang="en-IN" sz="2000" dirty="0"/>
              <a:t>and testing dataset. </a:t>
            </a:r>
            <a:endParaRPr lang="en-IN" sz="2000" dirty="0" smtClean="0"/>
          </a:p>
          <a:p>
            <a:pPr lvl="0"/>
            <a:endParaRPr lang="en-IN" sz="2000" dirty="0" smtClean="0"/>
          </a:p>
          <a:p>
            <a:pPr marL="82296" lvl="0" indent="0">
              <a:buNone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24050" y="4800600"/>
            <a:ext cx="86151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IN" dirty="0"/>
              <a:t>We have used following algorithms such as: </a:t>
            </a:r>
            <a:r>
              <a:rPr lang="en-IN" dirty="0" err="1"/>
              <a:t>RandomForestClassifier</a:t>
            </a:r>
            <a:r>
              <a:rPr lang="en-IN" dirty="0"/>
              <a:t>, </a:t>
            </a:r>
            <a:r>
              <a:rPr lang="en-IN" dirty="0" err="1"/>
              <a:t>AdaBoostClassifier</a:t>
            </a:r>
            <a:r>
              <a:rPr lang="en-IN" dirty="0"/>
              <a:t>, </a:t>
            </a:r>
            <a:r>
              <a:rPr lang="en-IN" dirty="0" err="1"/>
              <a:t>MultinomialNB</a:t>
            </a:r>
            <a:r>
              <a:rPr lang="en-IN" dirty="0"/>
              <a:t>, </a:t>
            </a:r>
            <a:r>
              <a:rPr lang="en-IN" dirty="0" err="1"/>
              <a:t>DecisionTreeClassifier</a:t>
            </a:r>
            <a:r>
              <a:rPr lang="en-IN" dirty="0"/>
              <a:t> and </a:t>
            </a:r>
            <a:r>
              <a:rPr lang="en-IN" dirty="0" err="1"/>
              <a:t>KNeighborsClassifier</a:t>
            </a:r>
            <a:r>
              <a:rPr lang="en-IN" dirty="0"/>
              <a:t>.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66950"/>
            <a:ext cx="44005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6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8991600" cy="6858000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 smtClean="0"/>
              <a:t>Key </a:t>
            </a:r>
            <a:r>
              <a:rPr lang="en-IN" sz="2000" dirty="0"/>
              <a:t>metrics used for finalising the model was </a:t>
            </a:r>
            <a:r>
              <a:rPr lang="en-IN" sz="2000" dirty="0" err="1"/>
              <a:t>accuracy_score</a:t>
            </a:r>
            <a:r>
              <a:rPr lang="en-IN" sz="2000" dirty="0"/>
              <a:t>, </a:t>
            </a:r>
            <a:r>
              <a:rPr lang="en-IN" sz="2000" dirty="0" err="1"/>
              <a:t>cross_val_score</a:t>
            </a:r>
            <a:r>
              <a:rPr lang="en-IN" sz="2000" dirty="0"/>
              <a:t>. Since in case of </a:t>
            </a:r>
            <a:r>
              <a:rPr lang="en-IN" sz="2000" dirty="0" err="1"/>
              <a:t>RandomForestClassifier</a:t>
            </a:r>
            <a:r>
              <a:rPr lang="en-IN" sz="2000" dirty="0"/>
              <a:t> it was giving us maximum score among all other models and it's performing well. It's </a:t>
            </a:r>
            <a:r>
              <a:rPr lang="en-IN" sz="2000" dirty="0" err="1"/>
              <a:t>cross_val_score</a:t>
            </a:r>
            <a:r>
              <a:rPr lang="en-IN" sz="2000" dirty="0"/>
              <a:t> is also satisfactory and it shows that our model is neither </a:t>
            </a:r>
            <a:r>
              <a:rPr lang="en-IN" sz="2000" dirty="0" err="1"/>
              <a:t>underfitting</a:t>
            </a:r>
            <a:r>
              <a:rPr lang="en-IN" sz="2000" dirty="0"/>
              <a:t>/</a:t>
            </a:r>
            <a:r>
              <a:rPr lang="en-IN" sz="2000" dirty="0" err="1"/>
              <a:t>overfitting</a:t>
            </a:r>
            <a:r>
              <a:rPr lang="en-IN" sz="2000" dirty="0"/>
              <a:t>.</a:t>
            </a:r>
            <a:endParaRPr lang="en-US" sz="2000" dirty="0"/>
          </a:p>
          <a:p>
            <a:pPr lvl="0"/>
            <a:endParaRPr lang="en-US" sz="2000" dirty="0" smtClean="0"/>
          </a:p>
          <a:p>
            <a:pPr marL="0" lvl="0" indent="0">
              <a:buNone/>
            </a:pPr>
            <a:endParaRPr lang="en-US" sz="2000" dirty="0"/>
          </a:p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55149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4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Since </a:t>
            </a:r>
            <a:r>
              <a:rPr lang="en-IN" sz="2000" dirty="0" err="1">
                <a:solidFill>
                  <a:schemeClr val="tx1"/>
                </a:solidFill>
              </a:rPr>
              <a:t>RandomForestClassifier</a:t>
            </a:r>
            <a:r>
              <a:rPr lang="en-IN" sz="2000" dirty="0">
                <a:solidFill>
                  <a:schemeClr val="tx1"/>
                </a:solidFill>
              </a:rPr>
              <a:t> was giving us maximum score we applied hyper parameter tuning on it to further improve the result using </a:t>
            </a:r>
            <a:r>
              <a:rPr lang="en-IN" sz="2000" dirty="0" err="1">
                <a:solidFill>
                  <a:schemeClr val="tx1"/>
                </a:solidFill>
              </a:rPr>
              <a:t>GridSearchCV</a:t>
            </a:r>
            <a:r>
              <a:rPr lang="en-IN" sz="2000" dirty="0">
                <a:solidFill>
                  <a:schemeClr val="tx1"/>
                </a:solidFill>
              </a:rPr>
              <a:t>.</a:t>
            </a:r>
            <a:br>
              <a:rPr lang="en-IN" sz="2000" dirty="0">
                <a:solidFill>
                  <a:schemeClr val="tx1"/>
                </a:solidFill>
              </a:rPr>
            </a:br>
            <a:r>
              <a:rPr lang="en-IN" sz="2000" dirty="0">
                <a:solidFill>
                  <a:schemeClr val="tx1"/>
                </a:solidFill>
              </a:rPr>
              <a:t/>
            </a:r>
            <a:br>
              <a:rPr lang="en-IN" sz="2000" dirty="0">
                <a:solidFill>
                  <a:schemeClr val="tx1"/>
                </a:solidFill>
              </a:rPr>
            </a:b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98" y="2160588"/>
            <a:ext cx="5679616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83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We will further use that model to predict our test data set as follows:</a:t>
            </a:r>
            <a:br>
              <a:rPr lang="en-IN" sz="2000" dirty="0">
                <a:solidFill>
                  <a:schemeClr val="tx1"/>
                </a:solidFill>
              </a:rPr>
            </a:b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66" y="1600200"/>
            <a:ext cx="2671638" cy="388143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337368"/>
            <a:ext cx="38100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4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 smtClean="0"/>
              <a:t>Conclusion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7924800" cy="5410200"/>
          </a:xfrm>
        </p:spPr>
        <p:txBody>
          <a:bodyPr>
            <a:normAutofit/>
          </a:bodyPr>
          <a:lstStyle/>
          <a:p>
            <a:pPr lvl="0"/>
            <a:r>
              <a:rPr lang="en-IN" sz="2400" dirty="0"/>
              <a:t>We got 70% accuracy score with </a:t>
            </a:r>
            <a:r>
              <a:rPr lang="en-IN" sz="2400" dirty="0" err="1"/>
              <a:t>RandomaforestClassifier</a:t>
            </a:r>
            <a:r>
              <a:rPr lang="en-IN" sz="2400" dirty="0"/>
              <a:t>.</a:t>
            </a:r>
          </a:p>
          <a:p>
            <a:pPr lvl="0"/>
            <a:r>
              <a:rPr lang="en-IN" sz="2400" dirty="0"/>
              <a:t>We had to go through multiple source of data in order to balanced dataset.</a:t>
            </a:r>
          </a:p>
          <a:p>
            <a:pPr lvl="0"/>
            <a:r>
              <a:rPr lang="en-IN" sz="2400" dirty="0"/>
              <a:t>We can use this model for predicting customers inclination for future use.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698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1143000"/>
          </a:xfrm>
        </p:spPr>
        <p:txBody>
          <a:bodyPr/>
          <a:lstStyle/>
          <a:p>
            <a:r>
              <a:rPr lang="en-US" sz="4000" b="1" u="sng" dirty="0" smtClean="0"/>
              <a:t>Problem</a:t>
            </a:r>
            <a:r>
              <a:rPr lang="en-US" b="1" u="sng" dirty="0" smtClean="0"/>
              <a:t> Statement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19200"/>
            <a:ext cx="7714488" cy="5334000"/>
          </a:xfrm>
        </p:spPr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We have a client who has a website where people write different reviews for technical products. Now they are adding a new feature to their website i.e. </a:t>
            </a:r>
            <a:r>
              <a:rPr lang="en-US" sz="2400" dirty="0" smtClean="0"/>
              <a:t>the </a:t>
            </a:r>
            <a:r>
              <a:rPr lang="en-US" sz="2400" dirty="0"/>
              <a:t>reviewer will have to add stars(rating) as well with the review. The rating is out 5 stars and it only has 5 options available 1 star, 2 stars, 3 stars, 4 stars, 5 stars.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Now </a:t>
            </a:r>
            <a:r>
              <a:rPr lang="en-US" sz="2400" dirty="0"/>
              <a:t>they want to predict ratings for the reviews which were written in the past and they don’t have a rating. So, we have to build an application which can predict the rating by seeing the review</a:t>
            </a:r>
            <a:r>
              <a:rPr lang="en-US" sz="24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400" b="1" dirty="0"/>
              <a:t>Ratings Prediction: </a:t>
            </a:r>
            <a:r>
              <a:rPr lang="en-IN" sz="2400" dirty="0"/>
              <a:t>We have to predict ratings of all the products based on the reviews given by customers which will be pre-processed and trained. 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925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Autofit/>
          </a:bodyPr>
          <a:lstStyle/>
          <a:p>
            <a:r>
              <a:rPr lang="en-IN" sz="4000" b="1" u="sng" dirty="0">
                <a:effectLst/>
              </a:rPr>
              <a:t>Analytical Problem Framing</a:t>
            </a:r>
            <a:r>
              <a:rPr lang="en-US" sz="4000" b="1" dirty="0">
                <a:effectLst/>
              </a:rPr>
              <a:t/>
            </a:r>
            <a:br>
              <a:rPr lang="en-US" sz="4000" b="1" dirty="0">
                <a:effectLst/>
              </a:rPr>
            </a:b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62000"/>
            <a:ext cx="7848600" cy="58674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IN" sz="2800" b="1" u="sng" dirty="0"/>
              <a:t>Data Collection Phase </a:t>
            </a:r>
            <a:endParaRPr lang="en-US" sz="2800" dirty="0"/>
          </a:p>
          <a:p>
            <a:r>
              <a:rPr lang="en-US" sz="2400" dirty="0" smtClean="0"/>
              <a:t>We have to scrape </a:t>
            </a:r>
            <a:r>
              <a:rPr lang="en-IN" sz="2400" dirty="0"/>
              <a:t>the reviews of different laptops, Phones, Headphones, smart watches, Professional Cameras, Printers, monitors, Home </a:t>
            </a:r>
            <a:r>
              <a:rPr lang="en-IN" sz="2400" dirty="0" err="1"/>
              <a:t>theater</a:t>
            </a:r>
            <a:r>
              <a:rPr lang="en-IN" sz="2400" dirty="0"/>
              <a:t>, router from different e-commerce websites. Basically, we need these columns</a:t>
            </a:r>
            <a:r>
              <a:rPr lang="en-IN" sz="2400" dirty="0" smtClean="0"/>
              <a:t>:</a:t>
            </a:r>
          </a:p>
          <a:p>
            <a:r>
              <a:rPr lang="en-IN" sz="2400" dirty="0" smtClean="0"/>
              <a:t>1) </a:t>
            </a:r>
            <a:r>
              <a:rPr lang="en-IN" sz="2400" dirty="0"/>
              <a:t>reviews of the product. </a:t>
            </a:r>
            <a:endParaRPr lang="en-IN" sz="2400" dirty="0" smtClean="0"/>
          </a:p>
          <a:p>
            <a:r>
              <a:rPr lang="en-IN" sz="2400" dirty="0" smtClean="0"/>
              <a:t>2</a:t>
            </a:r>
            <a:r>
              <a:rPr lang="en-IN" sz="2400" dirty="0"/>
              <a:t>) rating of the </a:t>
            </a:r>
            <a:r>
              <a:rPr lang="en-IN" sz="2400" dirty="0" smtClean="0"/>
              <a:t>product</a:t>
            </a:r>
            <a:r>
              <a:rPr lang="en-IN" sz="2400" dirty="0"/>
              <a:t> </a:t>
            </a:r>
            <a:r>
              <a:rPr lang="en-IN" sz="2400" dirty="0" smtClean="0"/>
              <a:t>i.e., 1,2,3,4,5</a:t>
            </a:r>
          </a:p>
          <a:p>
            <a:pPr marL="82296" indent="0">
              <a:buNone/>
            </a:pP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10765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6200"/>
            <a:ext cx="7848600" cy="6553200"/>
          </a:xfrm>
        </p:spPr>
        <p:txBody>
          <a:bodyPr/>
          <a:lstStyle/>
          <a:p>
            <a:pPr lvl="0"/>
            <a:r>
              <a:rPr lang="en-IN" sz="2400" dirty="0"/>
              <a:t>Firstly we have </a:t>
            </a:r>
            <a:r>
              <a:rPr lang="en-IN" sz="2400" dirty="0" smtClean="0"/>
              <a:t>collected data from Amazon and </a:t>
            </a:r>
            <a:r>
              <a:rPr lang="en-IN" sz="2400" dirty="0" err="1" smtClean="0"/>
              <a:t>Flipcart</a:t>
            </a:r>
            <a:r>
              <a:rPr lang="en-IN" sz="2400" dirty="0" smtClean="0"/>
              <a:t>. We made two different </a:t>
            </a:r>
            <a:r>
              <a:rPr lang="en-IN" sz="2400" dirty="0" err="1" smtClean="0"/>
              <a:t>dataframes</a:t>
            </a:r>
            <a:r>
              <a:rPr lang="en-IN" sz="2400" dirty="0"/>
              <a:t> </a:t>
            </a:r>
            <a:r>
              <a:rPr lang="en-IN" sz="2400" dirty="0" smtClean="0"/>
              <a:t>and </a:t>
            </a:r>
            <a:r>
              <a:rPr lang="en-IN" sz="2400" dirty="0" err="1" smtClean="0"/>
              <a:t>concate</a:t>
            </a:r>
            <a:r>
              <a:rPr lang="en-IN" sz="2400" dirty="0" smtClean="0"/>
              <a:t> those. For balancing data we take equal amount of rating</a:t>
            </a:r>
          </a:p>
          <a:p>
            <a:pPr lvl="0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3000"/>
          </a:xfrm>
        </p:spPr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7924800" cy="5791200"/>
          </a:xfrm>
        </p:spPr>
        <p:txBody>
          <a:bodyPr>
            <a:normAutofit/>
          </a:bodyPr>
          <a:lstStyle/>
          <a:p>
            <a:pPr lvl="0"/>
            <a:r>
              <a:rPr lang="en-IN" sz="2400" dirty="0"/>
              <a:t>The data is that we saved in </a:t>
            </a:r>
            <a:r>
              <a:rPr lang="en-IN" sz="2400" dirty="0" err="1"/>
              <a:t>csv</a:t>
            </a:r>
            <a:r>
              <a:rPr lang="en-IN" sz="2400" dirty="0"/>
              <a:t> format we imported it using pandas and to further proceed with the pre-processing steps</a:t>
            </a:r>
            <a:r>
              <a:rPr lang="en-IN" sz="2400" dirty="0" smtClean="0"/>
              <a:t>.</a:t>
            </a:r>
          </a:p>
          <a:p>
            <a:pPr lvl="0"/>
            <a:endParaRPr lang="en-IN" sz="2400" dirty="0"/>
          </a:p>
          <a:p>
            <a:pPr lvl="0"/>
            <a:endParaRPr lang="en-US" sz="2400" dirty="0" smtClean="0"/>
          </a:p>
          <a:p>
            <a:pPr lvl="0"/>
            <a:endParaRPr lang="en-IN" sz="2400" dirty="0" smtClean="0"/>
          </a:p>
          <a:p>
            <a:pPr lvl="0"/>
            <a:endParaRPr lang="en-IN" sz="2400" dirty="0"/>
          </a:p>
          <a:p>
            <a:pPr lvl="0"/>
            <a:endParaRPr lang="en-IN" sz="2400" dirty="0" smtClean="0"/>
          </a:p>
          <a:p>
            <a:pPr lvl="0"/>
            <a:endParaRPr lang="en-IN" sz="2400" dirty="0"/>
          </a:p>
          <a:p>
            <a:pPr lvl="0"/>
            <a:endParaRPr lang="en-IN" sz="2400" dirty="0" smtClean="0"/>
          </a:p>
          <a:p>
            <a:pPr lvl="0"/>
            <a:endParaRPr lang="en-IN" sz="2400" dirty="0" smtClean="0"/>
          </a:p>
          <a:p>
            <a:pPr lvl="0"/>
            <a:endParaRPr lang="en-IN" sz="2400" dirty="0"/>
          </a:p>
          <a:p>
            <a:endParaRPr lang="en-US" sz="2400" dirty="0"/>
          </a:p>
          <a:p>
            <a:pPr lvl="0"/>
            <a:endParaRPr lang="en-US" sz="2400" dirty="0"/>
          </a:p>
          <a:p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94" y="2057400"/>
            <a:ext cx="3943350" cy="4191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94" y="2800350"/>
            <a:ext cx="38290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8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6200"/>
            <a:ext cx="7790688" cy="6172200"/>
          </a:xfrm>
        </p:spPr>
        <p:txBody>
          <a:bodyPr>
            <a:normAutofit/>
          </a:bodyPr>
          <a:lstStyle/>
          <a:p>
            <a:pPr marL="82296" lvl="0" indent="0">
              <a:buNone/>
            </a:pPr>
            <a:endParaRPr lang="en-US" sz="24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76600" y="609600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Concatination</a:t>
            </a:r>
            <a:r>
              <a:rPr lang="en-US" dirty="0" smtClean="0"/>
              <a:t> of both </a:t>
            </a:r>
            <a:r>
              <a:rPr lang="en-US" dirty="0" err="1" smtClean="0"/>
              <a:t>dataframe</a:t>
            </a:r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2" y="1181100"/>
            <a:ext cx="41433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Rerranging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Dataframe</a:t>
            </a:r>
            <a:r>
              <a:rPr lang="en-US" sz="2000" dirty="0" smtClean="0">
                <a:solidFill>
                  <a:schemeClr val="tx1"/>
                </a:solidFill>
              </a:rPr>
              <a:t> to </a:t>
            </a:r>
            <a:r>
              <a:rPr lang="en-US" sz="2000" dirty="0" err="1" smtClean="0">
                <a:solidFill>
                  <a:schemeClr val="tx1"/>
                </a:solidFill>
              </a:rPr>
              <a:t>avoide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data </a:t>
            </a:r>
            <a:r>
              <a:rPr lang="en-US" sz="2000" dirty="0" err="1" smtClean="0">
                <a:solidFill>
                  <a:schemeClr val="tx1"/>
                </a:solidFill>
              </a:rPr>
              <a:t>imblancing</a:t>
            </a:r>
            <a:r>
              <a:rPr lang="en-US" sz="2000" dirty="0" smtClean="0">
                <a:solidFill>
                  <a:schemeClr val="tx1"/>
                </a:solidFill>
              </a:rPr>
              <a:t> problem: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0" y="1275687"/>
            <a:ext cx="5023475" cy="388143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134" y="2743200"/>
            <a:ext cx="40576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4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Data cleaning such as removing html tags, web address, </a:t>
            </a:r>
            <a:r>
              <a:rPr lang="en-US" sz="2000" dirty="0" err="1" smtClean="0">
                <a:solidFill>
                  <a:schemeClr val="tx1"/>
                </a:solidFill>
              </a:rPr>
              <a:t>stopwords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etc.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0"/>
            <a:ext cx="3087688" cy="327660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2286000"/>
            <a:ext cx="30892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9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91600" cy="6553200"/>
          </a:xfrm>
        </p:spPr>
        <p:txBody>
          <a:bodyPr/>
          <a:lstStyle/>
          <a:p>
            <a:pPr lvl="0"/>
            <a:r>
              <a:rPr lang="en-IN" sz="2000" dirty="0"/>
              <a:t>To get sense of loud words in Review corresponding to each rating i., 1, 2, 3, 4 and 5 we have used </a:t>
            </a:r>
            <a:r>
              <a:rPr lang="en-IN" sz="2000" dirty="0" err="1"/>
              <a:t>wordcloud</a:t>
            </a:r>
            <a:r>
              <a:rPr lang="en-IN" sz="2000" dirty="0"/>
              <a:t> and visualized it as follows:</a:t>
            </a:r>
            <a:endParaRPr lang="en-US" sz="2000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22626" r="17294" b="23183"/>
          <a:stretch/>
        </p:blipFill>
        <p:spPr bwMode="auto">
          <a:xfrm>
            <a:off x="304800" y="842011"/>
            <a:ext cx="4038600" cy="19773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34079" r="17894" b="10054"/>
          <a:stretch/>
        </p:blipFill>
        <p:spPr bwMode="auto">
          <a:xfrm>
            <a:off x="4730750" y="842010"/>
            <a:ext cx="4108450" cy="19773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1" t="29052" r="16992" b="16477"/>
          <a:stretch/>
        </p:blipFill>
        <p:spPr bwMode="auto">
          <a:xfrm>
            <a:off x="2661285" y="2889885"/>
            <a:ext cx="3971290" cy="19869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1" t="33241" r="17444" b="11171"/>
          <a:stretch/>
        </p:blipFill>
        <p:spPr bwMode="auto">
          <a:xfrm>
            <a:off x="228600" y="4876801"/>
            <a:ext cx="3862705" cy="182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t="24301" r="17444" b="20390"/>
          <a:stretch/>
        </p:blipFill>
        <p:spPr bwMode="auto">
          <a:xfrm>
            <a:off x="4730750" y="4876801"/>
            <a:ext cx="3803650" cy="182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459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</TotalTime>
  <Words>484</Words>
  <Application>Microsoft Office PowerPoint</Application>
  <PresentationFormat>On-screen Show (4:3)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RATINGS PREDICTION</vt:lpstr>
      <vt:lpstr>Problem Statement</vt:lpstr>
      <vt:lpstr>Analytical Problem Framing </vt:lpstr>
      <vt:lpstr>PowerPoint Presentation</vt:lpstr>
      <vt:lpstr>Data Pre-Processing</vt:lpstr>
      <vt:lpstr>PowerPoint Presentation</vt:lpstr>
      <vt:lpstr>Rerranging Dataframe to avoide data imblancing problem:</vt:lpstr>
      <vt:lpstr>Data cleaning such as removing html tags, web address, stopwords etc.</vt:lpstr>
      <vt:lpstr>PowerPoint Presentation</vt:lpstr>
      <vt:lpstr> Model/s Development and Evaluation  </vt:lpstr>
      <vt:lpstr>PowerPoint Presentation</vt:lpstr>
      <vt:lpstr>Since RandomForestClassifier was giving us maximum score we applied hyper parameter tuning on it to further improve the result using GridSearchCV.  </vt:lpstr>
      <vt:lpstr>We will further use that model to predict our test data set as follows: 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21</cp:revision>
  <dcterms:created xsi:type="dcterms:W3CDTF">2021-05-30T13:47:53Z</dcterms:created>
  <dcterms:modified xsi:type="dcterms:W3CDTF">2021-07-06T17:22:41Z</dcterms:modified>
</cp:coreProperties>
</file>