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355" y="9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A2D98C8-E5EF-4A63-9EFE-B93F0B717BC0}" type="datetimeFigureOut">
              <a:rPr lang="en-IN" smtClean="0"/>
              <a:t>06-05-2021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714A1E7-41FE-4DE0-A0BB-56E3AA803BA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2D98C8-E5EF-4A63-9EFE-B93F0B717BC0}"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D98C8-E5EF-4A63-9EFE-B93F0B717BC0}"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2D98C8-E5EF-4A63-9EFE-B93F0B717BC0}"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D98C8-E5EF-4A63-9EFE-B93F0B717BC0}"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2D98C8-E5EF-4A63-9EFE-B93F0B717BC0}"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98C8-E5EF-4A63-9EFE-B93F0B717BC0}"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A2D98C8-E5EF-4A63-9EFE-B93F0B717BC0}" type="datetimeFigureOut">
              <a:rPr lang="en-IN" smtClean="0"/>
              <a:t>06-05-2021</a:t>
            </a:fld>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D98C8-E5EF-4A63-9EFE-B93F0B717BC0}" type="datetimeFigureOut">
              <a:rPr lang="en-IN" smtClean="0"/>
              <a:t>06-05-2021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3714A1E7-41FE-4DE0-A0BB-56E3AA803B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A2D98C8-E5EF-4A63-9EFE-B93F0B717BC0}" type="datetimeFigureOut">
              <a:rPr lang="en-IN" smtClean="0"/>
              <a:t>06-05-2021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714A1E7-41FE-4DE0-A0BB-56E3AA803B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latin typeface="Times New Roman" pitchFamily="18" charset="0"/>
                <a:cs typeface="Times New Roman" pitchFamily="18" charset="0"/>
              </a:rPr>
              <a:t> Presentation on</a:t>
            </a:r>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r>
              <a:rPr lang="en-IN" b="1" smtClean="0">
                <a:latin typeface="Times New Roman" pitchFamily="18" charset="0"/>
                <a:cs typeface="Times New Roman" pitchFamily="18" charset="0"/>
              </a:rPr>
              <a:t>HOUSING PRICE PREDICTION</a:t>
            </a:r>
            <a:endParaRPr lang="en-IN"/>
          </a:p>
        </p:txBody>
      </p:sp>
      <p:sp>
        <p:nvSpPr>
          <p:cNvPr id="3" name="Subtitle 2"/>
          <p:cNvSpPr>
            <a:spLocks noGrp="1"/>
          </p:cNvSpPr>
          <p:nvPr>
            <p:ph type="subTitle" idx="1"/>
          </p:nvPr>
        </p:nvSpPr>
        <p:spPr/>
        <p:txBody>
          <a:bodyPr/>
          <a:lstStyle/>
          <a:p>
            <a:r>
              <a:rPr lang="en-IN" smtClean="0">
                <a:solidFill>
                  <a:schemeClr val="tx1"/>
                </a:solidFill>
                <a:latin typeface="Times New Roman" pitchFamily="18" charset="0"/>
                <a:cs typeface="Times New Roman" pitchFamily="18" charset="0"/>
              </a:rPr>
              <a:t>Submitted by:</a:t>
            </a:r>
          </a:p>
          <a:p>
            <a:r>
              <a:rPr lang="en-IN" b="1" smtClean="0">
                <a:solidFill>
                  <a:schemeClr val="tx1"/>
                </a:solidFill>
                <a:latin typeface="Times New Roman" pitchFamily="18" charset="0"/>
                <a:cs typeface="Times New Roman" pitchFamily="18" charset="0"/>
              </a:rPr>
              <a:t>Shama Tanweer</a:t>
            </a:r>
            <a:endParaRPr lang="en-IN" b="1" smtClean="0">
              <a:solidFill>
                <a:schemeClr val="tx1"/>
              </a:solidFill>
              <a:latin typeface="Times New Roman" pitchFamily="18" charset="0"/>
              <a:cs typeface="Times New Roman" pitchFamily="18" charset="0"/>
            </a:endParaRPr>
          </a:p>
          <a:p>
            <a:endParaRPr lang="en-IN"/>
          </a:p>
        </p:txBody>
      </p:sp>
      <p:pic>
        <p:nvPicPr>
          <p:cNvPr id="4" name="Picture 1"/>
          <p:cNvPicPr>
            <a:picLocks noChangeAspect="1" noChangeArrowheads="1"/>
          </p:cNvPicPr>
          <p:nvPr/>
        </p:nvPicPr>
        <p:blipFill>
          <a:blip r:embed="rId2"/>
          <a:srcRect/>
          <a:stretch>
            <a:fillRect/>
          </a:stretch>
        </p:blipFill>
        <p:spPr bwMode="auto">
          <a:xfrm>
            <a:off x="1357290" y="500042"/>
            <a:ext cx="6377707" cy="1285884"/>
          </a:xfrm>
          <a:prstGeom prst="rect">
            <a:avLst/>
          </a:prstGeom>
          <a:noFill/>
          <a:ln w="9525">
            <a:noFill/>
            <a:miter lim="800000"/>
            <a:headEnd/>
            <a:tailEnd/>
          </a:ln>
          <a:effectLst/>
        </p:spPr>
      </p:pic>
    </p:spTree>
    <p:extLst>
      <p:ext uri="{BB962C8B-B14F-4D97-AF65-F5344CB8AC3E}">
        <p14:creationId xmlns:p14="http://schemas.microsoft.com/office/powerpoint/2010/main" val="3759573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20688"/>
            <a:ext cx="7024744" cy="792088"/>
          </a:xfrm>
        </p:spPr>
        <p:txBody>
          <a:bodyPr>
            <a:normAutofit/>
          </a:bodyPr>
          <a:lstStyle/>
          <a:p>
            <a:r>
              <a:rPr lang="en-US" sz="1800" b="1"/>
              <a:t>Bivariate analysis</a:t>
            </a:r>
            <a:r>
              <a:rPr lang="en-IN" sz="1800" b="1"/>
              <a:t/>
            </a:r>
            <a:br>
              <a:rPr lang="en-IN" sz="1800" b="1"/>
            </a:br>
            <a:r>
              <a:rPr lang="en-IN" sz="1800" i="1" smtClean="0"/>
              <a:t>visualizing  </a:t>
            </a:r>
            <a:r>
              <a:rPr lang="en-IN" sz="1800" i="1"/>
              <a:t>categorical column wrt </a:t>
            </a:r>
            <a:r>
              <a:rPr lang="en-IN" sz="1800" i="1"/>
              <a:t>sale </a:t>
            </a:r>
            <a:r>
              <a:rPr lang="en-IN" sz="1800" i="1" smtClean="0"/>
              <a:t>price</a:t>
            </a:r>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96" y="1412776"/>
            <a:ext cx="2538535" cy="2087687"/>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1412776"/>
            <a:ext cx="2736304" cy="201622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933056"/>
            <a:ext cx="2520280" cy="216024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1340769"/>
            <a:ext cx="2448272" cy="2088232"/>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0869" y="3933057"/>
            <a:ext cx="2566188" cy="216024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2160" y="3933057"/>
            <a:ext cx="2710204" cy="2160240"/>
          </a:xfrm>
          <a:prstGeom prst="rect">
            <a:avLst/>
          </a:prstGeom>
        </p:spPr>
      </p:pic>
    </p:spTree>
    <p:extLst>
      <p:ext uri="{BB962C8B-B14F-4D97-AF65-F5344CB8AC3E}">
        <p14:creationId xmlns:p14="http://schemas.microsoft.com/office/powerpoint/2010/main" val="2129790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024744" cy="864096"/>
          </a:xfrm>
        </p:spPr>
        <p:txBody>
          <a:bodyPr>
            <a:normAutofit/>
          </a:bodyPr>
          <a:lstStyle/>
          <a:p>
            <a:r>
              <a:rPr lang="en-IN" sz="2200" i="1"/>
              <a:t>visualizing  categorical column wrt sale price</a:t>
            </a:r>
            <a:endParaRPr lang="en-IN" sz="22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044" y="1196752"/>
            <a:ext cx="2581507" cy="25171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1" y="3789040"/>
            <a:ext cx="2664294" cy="24482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1011617"/>
            <a:ext cx="2592287" cy="24893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8429" y="1011617"/>
            <a:ext cx="3023732" cy="270228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528" y="3789040"/>
            <a:ext cx="2847165" cy="273807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1241" y="3789040"/>
            <a:ext cx="2590476" cy="2532248"/>
          </a:xfrm>
          <a:prstGeom prst="rect">
            <a:avLst/>
          </a:prstGeom>
        </p:spPr>
      </p:pic>
    </p:spTree>
    <p:extLst>
      <p:ext uri="{BB962C8B-B14F-4D97-AF65-F5344CB8AC3E}">
        <p14:creationId xmlns:p14="http://schemas.microsoft.com/office/powerpoint/2010/main" val="204490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024744" cy="1143000"/>
          </a:xfrm>
        </p:spPr>
        <p:txBody>
          <a:bodyPr>
            <a:normAutofit/>
          </a:bodyPr>
          <a:lstStyle/>
          <a:p>
            <a:r>
              <a:rPr lang="en-IN" sz="2400" smtClean="0"/>
              <a:t>Transforming categorical features into numeric &amp; Checking &amp; removingskewness</a:t>
            </a:r>
            <a:endParaRPr lang="en-IN" sz="24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700808"/>
            <a:ext cx="6408712" cy="4464496"/>
          </a:xfrm>
        </p:spPr>
      </p:pic>
    </p:spTree>
    <p:extLst>
      <p:ext uri="{BB962C8B-B14F-4D97-AF65-F5344CB8AC3E}">
        <p14:creationId xmlns:p14="http://schemas.microsoft.com/office/powerpoint/2010/main" val="2263917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fontScale="90000"/>
          </a:bodyPr>
          <a:lstStyle/>
          <a:p>
            <a:r>
              <a:rPr lang="en-IN" b="1"/>
              <a:t>Checking outliers</a:t>
            </a:r>
            <a:br>
              <a:rPr lang="en-IN" b="1"/>
            </a:b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052736"/>
            <a:ext cx="7920682" cy="5400600"/>
          </a:xfrm>
        </p:spPr>
      </p:pic>
    </p:spTree>
    <p:extLst>
      <p:ext uri="{BB962C8B-B14F-4D97-AF65-F5344CB8AC3E}">
        <p14:creationId xmlns:p14="http://schemas.microsoft.com/office/powerpoint/2010/main" val="2021367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IN" b="1"/>
              <a:t>Feature Selection</a:t>
            </a:r>
            <a:br>
              <a:rPr lang="en-IN" b="1"/>
            </a:b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052736"/>
            <a:ext cx="6624736" cy="7621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929205"/>
            <a:ext cx="6696744" cy="15121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428999"/>
            <a:ext cx="6912768" cy="13412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7" y="4770240"/>
            <a:ext cx="6840760" cy="1629002"/>
          </a:xfrm>
          <a:prstGeom prst="rect">
            <a:avLst/>
          </a:prstGeom>
        </p:spPr>
      </p:pic>
    </p:spTree>
    <p:extLst>
      <p:ext uri="{BB962C8B-B14F-4D97-AF65-F5344CB8AC3E}">
        <p14:creationId xmlns:p14="http://schemas.microsoft.com/office/powerpoint/2010/main" val="2053872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04664"/>
            <a:ext cx="7024744" cy="576064"/>
          </a:xfrm>
        </p:spPr>
        <p:txBody>
          <a:bodyPr>
            <a:noAutofit/>
          </a:bodyPr>
          <a:lstStyle/>
          <a:p>
            <a:r>
              <a:rPr lang="en-US" sz="2400" b="1" u="sng">
                <a:latin typeface="Calibri" panose="020F0502020204030204" pitchFamily="34" charset="0"/>
                <a:ea typeface="Calibri" panose="020F0502020204030204" pitchFamily="34" charset="0"/>
                <a:cs typeface="Times New Roman" panose="02020603050405020304" pitchFamily="18" charset="0"/>
              </a:rPr>
              <a:t>Model Building &amp; Performance</a:t>
            </a:r>
            <a:r>
              <a:rPr lang="en-IN" sz="1050">
                <a:latin typeface="Calibri" panose="020F0502020204030204" pitchFamily="34" charset="0"/>
                <a:ea typeface="Calibri" panose="020F0502020204030204" pitchFamily="34" charset="0"/>
                <a:cs typeface="Times New Roman" panose="02020603050405020304" pitchFamily="18" charset="0"/>
              </a:rPr>
              <a:t/>
            </a:r>
            <a:br>
              <a:rPr lang="en-IN" sz="1050">
                <a:latin typeface="Calibri" panose="020F0502020204030204" pitchFamily="34" charset="0"/>
                <a:ea typeface="Calibri" panose="020F0502020204030204" pitchFamily="34" charset="0"/>
                <a:cs typeface="Times New Roman" panose="02020603050405020304" pitchFamily="18" charset="0"/>
              </a:rPr>
            </a:br>
            <a:endParaRPr lang="en-IN" sz="1600">
              <a:solidFill>
                <a:schemeClr val="tx1"/>
              </a:solidFill>
            </a:endParaRPr>
          </a:p>
        </p:txBody>
      </p:sp>
      <p:sp>
        <p:nvSpPr>
          <p:cNvPr id="3" name="Content Placeholder 2"/>
          <p:cNvSpPr>
            <a:spLocks noGrp="1"/>
          </p:cNvSpPr>
          <p:nvPr>
            <p:ph idx="1"/>
          </p:nvPr>
        </p:nvSpPr>
        <p:spPr>
          <a:xfrm>
            <a:off x="611560" y="980728"/>
            <a:ext cx="8136904" cy="4779893"/>
          </a:xfrm>
        </p:spPr>
        <p:txBody>
          <a:bodyPr/>
          <a:lstStyle/>
          <a:p>
            <a:pPr>
              <a:buFont typeface="Wingdings" pitchFamily="2" charset="2"/>
              <a:buChar char="Ø"/>
            </a:pPr>
            <a:r>
              <a:rPr lang="en-US" b="1"/>
              <a:t>it’s a regression </a:t>
            </a:r>
            <a:r>
              <a:rPr lang="en-US" b="1"/>
              <a:t>type </a:t>
            </a:r>
            <a:r>
              <a:rPr lang="en-US" b="1" smtClean="0"/>
              <a:t>problem </a:t>
            </a:r>
            <a:r>
              <a:rPr lang="en-IN" b="1">
                <a:latin typeface="Calibri" panose="020F0502020204030204" pitchFamily="34" charset="0"/>
                <a:ea typeface="Calibri" panose="020F0502020204030204" pitchFamily="34" charset="0"/>
                <a:cs typeface="Times New Roman" panose="02020603050405020304" pitchFamily="18" charset="0"/>
              </a:rPr>
              <a:t>and below models </a:t>
            </a:r>
            <a:r>
              <a:rPr lang="en-IN" b="1">
                <a:latin typeface="Calibri" panose="020F0502020204030204" pitchFamily="34" charset="0"/>
                <a:ea typeface="Calibri" panose="020F0502020204030204" pitchFamily="34" charset="0"/>
                <a:cs typeface="Times New Roman" panose="02020603050405020304" pitchFamily="18" charset="0"/>
              </a:rPr>
              <a:t>were </a:t>
            </a:r>
            <a:r>
              <a:rPr lang="en-IN" b="1" smtClean="0">
                <a:latin typeface="Calibri" panose="020F0502020204030204" pitchFamily="34" charset="0"/>
                <a:ea typeface="Calibri" panose="020F0502020204030204" pitchFamily="34" charset="0"/>
                <a:cs typeface="Times New Roman" panose="02020603050405020304" pitchFamily="18" charset="0"/>
              </a:rPr>
              <a:t>used:</a:t>
            </a:r>
          </a:p>
          <a:p>
            <a:pPr latinLnBrk="1"/>
            <a:r>
              <a:rPr lang="en-IN" smtClean="0"/>
              <a:t>LinearRegression,Lasso,Ridge</a:t>
            </a:r>
            <a:endParaRPr lang="en-IN"/>
          </a:p>
          <a:p>
            <a:r>
              <a:rPr lang="en-IN"/>
              <a:t>SVR</a:t>
            </a:r>
          </a:p>
          <a:p>
            <a:r>
              <a:rPr lang="en-IN"/>
              <a:t>DecisionTreeRegressor</a:t>
            </a:r>
          </a:p>
          <a:p>
            <a:r>
              <a:rPr lang="en-IN"/>
              <a:t>KNeighborsRegressor</a:t>
            </a:r>
          </a:p>
          <a:p>
            <a:pPr latinLnBrk="1"/>
            <a:r>
              <a:rPr lang="en-IN"/>
              <a:t>RandomForestRegressor</a:t>
            </a:r>
          </a:p>
          <a:p>
            <a:r>
              <a:rPr lang="en-IN" smtClean="0"/>
              <a:t>AdaBoostRegressor</a:t>
            </a:r>
            <a:endParaRPr lang="en-IN"/>
          </a:p>
          <a:p>
            <a:r>
              <a:rPr lang="en-IN"/>
              <a:t>GradientBoostingRegressor</a:t>
            </a:r>
          </a:p>
          <a:p>
            <a:endParaRPr lang="en-IN"/>
          </a:p>
        </p:txBody>
      </p:sp>
    </p:spTree>
    <p:extLst>
      <p:ext uri="{BB962C8B-B14F-4D97-AF65-F5344CB8AC3E}">
        <p14:creationId xmlns:p14="http://schemas.microsoft.com/office/powerpoint/2010/main" val="565674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600" smtClean="0"/>
              <a:t>Selecting best parameter after doing Hyperparameter tuning using gridsearchcv </a:t>
            </a:r>
            <a:endParaRPr lang="en-IN" sz="260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988" y="2420888"/>
            <a:ext cx="6777037" cy="2520280"/>
          </a:xfrm>
        </p:spPr>
      </p:pic>
    </p:spTree>
    <p:extLst>
      <p:ext uri="{BB962C8B-B14F-4D97-AF65-F5344CB8AC3E}">
        <p14:creationId xmlns:p14="http://schemas.microsoft.com/office/powerpoint/2010/main" val="2336926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mtClean="0"/>
              <a:t>All algorithm by using for loop</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487078"/>
            <a:ext cx="7920880" cy="3606218"/>
          </a:xfrm>
        </p:spPr>
      </p:pic>
    </p:spTree>
    <p:extLst>
      <p:ext uri="{BB962C8B-B14F-4D97-AF65-F5344CB8AC3E}">
        <p14:creationId xmlns:p14="http://schemas.microsoft.com/office/powerpoint/2010/main" val="2345858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84784"/>
            <a:ext cx="6777037" cy="2371650"/>
          </a:xfrm>
        </p:spPr>
      </p:pic>
      <p:sp>
        <p:nvSpPr>
          <p:cNvPr id="6" name="Rectangle 5"/>
          <p:cNvSpPr/>
          <p:nvPr/>
        </p:nvSpPr>
        <p:spPr>
          <a:xfrm>
            <a:off x="1187624" y="4077072"/>
            <a:ext cx="6192688" cy="646331"/>
          </a:xfrm>
          <a:prstGeom prst="rect">
            <a:avLst/>
          </a:prstGeom>
        </p:spPr>
        <p:txBody>
          <a:bodyPr wrap="square">
            <a:spAutoFit/>
          </a:bodyPr>
          <a:lstStyle/>
          <a:p>
            <a:r>
              <a:rPr lang="en-IN" b="1"/>
              <a:t>4 models have approximately same r2_score ,therefore I choose ridge as the final model</a:t>
            </a:r>
          </a:p>
        </p:txBody>
      </p:sp>
    </p:spTree>
    <p:extLst>
      <p:ext uri="{BB962C8B-B14F-4D97-AF65-F5344CB8AC3E}">
        <p14:creationId xmlns:p14="http://schemas.microsoft.com/office/powerpoint/2010/main" val="1081822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smtClean="0"/>
              <a:t>Cross validation</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00809"/>
            <a:ext cx="7632848" cy="3024336"/>
          </a:xfrm>
        </p:spPr>
      </p:pic>
    </p:spTree>
    <p:extLst>
      <p:ext uri="{BB962C8B-B14F-4D97-AF65-F5344CB8AC3E}">
        <p14:creationId xmlns:p14="http://schemas.microsoft.com/office/powerpoint/2010/main" val="3839297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IN"/>
          </a:p>
        </p:txBody>
      </p:sp>
      <p:sp>
        <p:nvSpPr>
          <p:cNvPr id="3" name="Content Placeholder 2"/>
          <p:cNvSpPr>
            <a:spLocks noGrp="1"/>
          </p:cNvSpPr>
          <p:nvPr>
            <p:ph idx="1"/>
          </p:nvPr>
        </p:nvSpPr>
        <p:spPr/>
        <p:txBody>
          <a:bodyPr>
            <a:normAutofit fontScale="62500" lnSpcReduction="20000"/>
          </a:bodyPr>
          <a:lstStyle/>
          <a:p>
            <a:r>
              <a:rPr lang="en-IN" smtClean="0"/>
              <a:t>A  US based housing company named </a:t>
            </a:r>
            <a:r>
              <a:rPr lang="en-IN" b="1" smtClean="0"/>
              <a:t>Surprise Housing</a:t>
            </a:r>
            <a:r>
              <a:rPr lang="en-IN" smtClean="0"/>
              <a:t> has decided to invest in Australian Market. Their agenda is to buy houses in Australia at prices below their actual value in the market and sell them at high prices to gain profit</a:t>
            </a:r>
          </a:p>
          <a:p>
            <a:endParaRPr lang="en-IN" smtClean="0"/>
          </a:p>
          <a:p>
            <a:r>
              <a:rPr lang="en-IN" smtClean="0"/>
              <a:t>Company has collected the data of previously sold houses in Australia and with the help of this data they want to know to the value of prospective properties to decide whether it will suitable to invest in the properties or not.</a:t>
            </a:r>
            <a:endParaRPr lang="en-US" smtClean="0"/>
          </a:p>
          <a:p>
            <a:r>
              <a:rPr lang="en-IN" smtClean="0"/>
              <a:t>			To know the value of properties company has provided data to us to do data analysis and to extract the information of attributes which are important to predict the price of the houses. They want a machine learning model which can predict the price of houses and also the significance of each important attribute in house prediction i.e, how and to what intensity each variable impacts the price of the house.</a:t>
            </a:r>
            <a:endParaRPr lang="en-US" smtClean="0"/>
          </a:p>
          <a:p>
            <a:pPr>
              <a:lnSpc>
                <a:spcPct val="90000"/>
              </a:lnSpc>
            </a:pPr>
            <a:endParaRPr lang="en-US" sz="800" smtClean="0"/>
          </a:p>
          <a:p>
            <a:endParaRPr lang="en-IN" smtClean="0"/>
          </a:p>
          <a:p>
            <a:endParaRPr lang="en-IN"/>
          </a:p>
        </p:txBody>
      </p:sp>
    </p:spTree>
    <p:extLst>
      <p:ext uri="{BB962C8B-B14F-4D97-AF65-F5344CB8AC3E}">
        <p14:creationId xmlns:p14="http://schemas.microsoft.com/office/powerpoint/2010/main" val="3511077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908719"/>
            <a:ext cx="4397074" cy="48774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908720"/>
            <a:ext cx="4078111" cy="4877481"/>
          </a:xfrm>
          <a:prstGeom prst="rect">
            <a:avLst/>
          </a:prstGeom>
        </p:spPr>
      </p:pic>
    </p:spTree>
    <p:extLst>
      <p:ext uri="{BB962C8B-B14F-4D97-AF65-F5344CB8AC3E}">
        <p14:creationId xmlns:p14="http://schemas.microsoft.com/office/powerpoint/2010/main" val="399391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00140"/>
            <a:ext cx="7024744" cy="336572"/>
          </a:xfrm>
        </p:spPr>
        <p:txBody>
          <a:bodyPr>
            <a:normAutofit fontScale="90000"/>
          </a:bodyPr>
          <a:lstStyle/>
          <a:p>
            <a:r>
              <a:rPr lang="en-IN" smtClean="0"/>
              <a:t>Final model</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588" y="2441985"/>
            <a:ext cx="3240360" cy="30388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844824"/>
            <a:ext cx="3359150" cy="35628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764705"/>
            <a:ext cx="3600400" cy="165618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640" y="5407671"/>
            <a:ext cx="6639852" cy="1047896"/>
          </a:xfrm>
          <a:prstGeom prst="rect">
            <a:avLst/>
          </a:prstGeom>
        </p:spPr>
      </p:pic>
    </p:spTree>
    <p:extLst>
      <p:ext uri="{BB962C8B-B14F-4D97-AF65-F5344CB8AC3E}">
        <p14:creationId xmlns:p14="http://schemas.microsoft.com/office/powerpoint/2010/main" val="2384291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Autofit/>
          </a:bodyPr>
          <a:lstStyle/>
          <a:p>
            <a:r>
              <a:rPr lang="en-IN" sz="2000" b="1">
                <a:solidFill>
                  <a:schemeClr val="tx1"/>
                </a:solidFill>
                <a:latin typeface="Times New Roman" pitchFamily="18" charset="0"/>
                <a:cs typeface="Times New Roman" pitchFamily="18" charset="0"/>
              </a:rPr>
              <a:t>Predicting for Test Data</a:t>
            </a:r>
            <a:r>
              <a:rPr lang="en-IN" sz="2000">
                <a:solidFill>
                  <a:schemeClr val="tx1"/>
                </a:solidFill>
                <a:latin typeface="Times New Roman" pitchFamily="18" charset="0"/>
                <a:cs typeface="Times New Roman" pitchFamily="18" charset="0"/>
              </a:rPr>
              <a:t/>
            </a:r>
            <a:br>
              <a:rPr lang="en-IN" sz="2000">
                <a:solidFill>
                  <a:schemeClr val="tx1"/>
                </a:solidFill>
                <a:latin typeface="Times New Roman" pitchFamily="18" charset="0"/>
                <a:cs typeface="Times New Roman" pitchFamily="18" charset="0"/>
              </a:rPr>
            </a:br>
            <a:r>
              <a:rPr lang="en-IN" sz="2000">
                <a:solidFill>
                  <a:schemeClr val="tx1"/>
                </a:solidFill>
                <a:latin typeface="Times New Roman" pitchFamily="18" charset="0"/>
                <a:cs typeface="Times New Roman" pitchFamily="18" charset="0"/>
              </a:rPr>
              <a:t>A</a:t>
            </a:r>
            <a:r>
              <a:rPr lang="en-IN" sz="2000" smtClean="0">
                <a:solidFill>
                  <a:schemeClr val="tx1"/>
                </a:solidFill>
                <a:latin typeface="Times New Roman" pitchFamily="18" charset="0"/>
                <a:cs typeface="Times New Roman" pitchFamily="18" charset="0"/>
              </a:rPr>
              <a:t>ll the preprocessing step performed fot train data .ie df has been performed for test data .ie df1 also</a:t>
            </a:r>
            <a:endParaRPr lang="en-IN" sz="200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916832"/>
            <a:ext cx="6408711" cy="3915643"/>
          </a:xfrm>
        </p:spPr>
      </p:pic>
    </p:spTree>
    <p:extLst>
      <p:ext uri="{BB962C8B-B14F-4D97-AF65-F5344CB8AC3E}">
        <p14:creationId xmlns:p14="http://schemas.microsoft.com/office/powerpoint/2010/main" val="293776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spc="-50">
                <a:solidFill>
                  <a:schemeClr val="tx1">
                    <a:lumMod val="85000"/>
                    <a:lumOff val="15000"/>
                  </a:schemeClr>
                </a:solidFill>
                <a:latin typeface="Arial" panose="020B0604020202020204" pitchFamily="34" charset="0"/>
                <a:cs typeface="Arial" panose="020B0604020202020204" pitchFamily="34" charset="0"/>
              </a:rPr>
              <a:t>Steps and Assumptions Used to Complete the Project</a:t>
            </a:r>
            <a:br>
              <a:rPr lang="en-US" sz="2600" spc="-50">
                <a:solidFill>
                  <a:schemeClr val="tx1">
                    <a:lumMod val="85000"/>
                    <a:lumOff val="15000"/>
                  </a:schemeClr>
                </a:solidFill>
                <a:latin typeface="Arial" panose="020B0604020202020204" pitchFamily="34" charset="0"/>
                <a:cs typeface="Arial" panose="020B0604020202020204" pitchFamily="34" charset="0"/>
              </a:rPr>
            </a:br>
            <a:endParaRPr lang="en-IN" sz="2600"/>
          </a:p>
        </p:txBody>
      </p:sp>
      <p:sp>
        <p:nvSpPr>
          <p:cNvPr id="3" name="Content Placeholder 2"/>
          <p:cNvSpPr>
            <a:spLocks noGrp="1"/>
          </p:cNvSpPr>
          <p:nvPr>
            <p:ph idx="1"/>
          </p:nvPr>
        </p:nvSpPr>
        <p:spPr/>
        <p:txBody>
          <a:bodyPr>
            <a:normAutofit/>
          </a:bodyPr>
          <a:lstStyle/>
          <a:p>
            <a:pPr marL="285750" indent="-285750">
              <a:lnSpc>
                <a:spcPct val="90000"/>
              </a:lnSpc>
              <a:buClrTx/>
              <a:buFont typeface="Wingdings" pitchFamily="2" charset="2"/>
              <a:buChar char="Ø"/>
            </a:pPr>
            <a:r>
              <a:rPr lang="en-US" sz="1700">
                <a:latin typeface="Times New Roman" pitchFamily="18" charset="0"/>
                <a:cs typeface="Times New Roman" pitchFamily="18" charset="0"/>
              </a:rPr>
              <a:t>Assumption while replacing NaN values for </a:t>
            </a:r>
            <a:r>
              <a:rPr lang="en-US" sz="1700">
                <a:latin typeface="Times New Roman" pitchFamily="18" charset="0"/>
                <a:cs typeface="Times New Roman" pitchFamily="18" charset="0"/>
              </a:rPr>
              <a:t>each </a:t>
            </a:r>
            <a:r>
              <a:rPr lang="en-US" sz="1700" smtClean="0">
                <a:latin typeface="Times New Roman" pitchFamily="18" charset="0"/>
                <a:cs typeface="Times New Roman" pitchFamily="18" charset="0"/>
              </a:rPr>
              <a:t>continuous variable </a:t>
            </a:r>
            <a:r>
              <a:rPr lang="en-US" sz="1700">
                <a:latin typeface="Times New Roman" pitchFamily="18" charset="0"/>
                <a:cs typeface="Times New Roman" pitchFamily="18" charset="0"/>
              </a:rPr>
              <a:t>with </a:t>
            </a:r>
            <a:r>
              <a:rPr lang="en-US" sz="1700" smtClean="0">
                <a:latin typeface="Times New Roman" pitchFamily="18" charset="0"/>
                <a:cs typeface="Times New Roman" pitchFamily="18" charset="0"/>
              </a:rPr>
              <a:t>mean </a:t>
            </a:r>
            <a:r>
              <a:rPr lang="en-US" sz="1700">
                <a:latin typeface="Times New Roman" pitchFamily="18" charset="0"/>
                <a:cs typeface="Times New Roman" pitchFamily="18" charset="0"/>
              </a:rPr>
              <a:t>value considering it will give accurate predictions.</a:t>
            </a:r>
          </a:p>
          <a:p>
            <a:pPr marL="285750" indent="-285750">
              <a:lnSpc>
                <a:spcPct val="90000"/>
              </a:lnSpc>
              <a:buClrTx/>
              <a:buFont typeface="Wingdings" pitchFamily="2" charset="2"/>
              <a:buChar char="Ø"/>
            </a:pPr>
            <a:r>
              <a:rPr lang="en-US" sz="1700">
                <a:latin typeface="Times New Roman" pitchFamily="18" charset="0"/>
                <a:cs typeface="Times New Roman" pitchFamily="18" charset="0"/>
              </a:rPr>
              <a:t> Some attributes like ‘Id’ were dropped since they were irrelevant looking at the problem statement. </a:t>
            </a:r>
          </a:p>
          <a:p>
            <a:pPr marL="285750" lvl="0" indent="-285750">
              <a:lnSpc>
                <a:spcPct val="90000"/>
              </a:lnSpc>
              <a:buClrTx/>
              <a:buFont typeface="Wingdings" pitchFamily="2" charset="2"/>
              <a:buChar char="Ø"/>
            </a:pPr>
            <a:r>
              <a:rPr lang="en-US" sz="1700">
                <a:latin typeface="Times New Roman" pitchFamily="18" charset="0"/>
                <a:cs typeface="Times New Roman" pitchFamily="18" charset="0"/>
              </a:rPr>
              <a:t>Attributes </a:t>
            </a:r>
            <a:r>
              <a:rPr lang="en-US" sz="1700">
                <a:latin typeface="Times New Roman" pitchFamily="18" charset="0"/>
                <a:cs typeface="Times New Roman" pitchFamily="18" charset="0"/>
              </a:rPr>
              <a:t>like </a:t>
            </a:r>
            <a:r>
              <a:rPr lang="en-IN" sz="1700">
                <a:latin typeface="Times New Roman" pitchFamily="18" charset="0"/>
                <a:cs typeface="Times New Roman" pitchFamily="18" charset="0"/>
              </a:rPr>
              <a:t>'MSSubClass' ,'OverallCond' ,'OverallCond' ,'LowQualFinSF' ,'BsmtHalfBath' ,'YrSold', 'MiscVal', 'MoSold', '3SsnPorch</a:t>
            </a:r>
            <a:r>
              <a:rPr lang="en-IN" sz="1700">
                <a:latin typeface="Times New Roman" pitchFamily="18" charset="0"/>
                <a:cs typeface="Times New Roman" pitchFamily="18" charset="0"/>
              </a:rPr>
              <a:t>' </a:t>
            </a:r>
            <a:r>
              <a:rPr lang="en-IN" sz="1700" smtClean="0">
                <a:latin typeface="Times New Roman" pitchFamily="18" charset="0"/>
                <a:cs typeface="Times New Roman" pitchFamily="18" charset="0"/>
              </a:rPr>
              <a:t>were </a:t>
            </a:r>
            <a:r>
              <a:rPr lang="en-IN" sz="1700">
                <a:latin typeface="Times New Roman" pitchFamily="18" charset="0"/>
                <a:cs typeface="Times New Roman" pitchFamily="18" charset="0"/>
              </a:rPr>
              <a:t>removed since they </a:t>
            </a:r>
            <a:r>
              <a:rPr lang="en-IN" sz="1700">
                <a:latin typeface="Times New Roman" pitchFamily="18" charset="0"/>
                <a:cs typeface="Times New Roman" pitchFamily="18" charset="0"/>
              </a:rPr>
              <a:t>were </a:t>
            </a:r>
            <a:r>
              <a:rPr lang="en-IN" sz="1700" smtClean="0">
                <a:latin typeface="Times New Roman" pitchFamily="18" charset="0"/>
                <a:cs typeface="Times New Roman" pitchFamily="18" charset="0"/>
              </a:rPr>
              <a:t>least correlated with target variable.</a:t>
            </a:r>
          </a:p>
          <a:p>
            <a:pPr marL="285750" lvl="0" indent="-285750">
              <a:lnSpc>
                <a:spcPct val="90000"/>
              </a:lnSpc>
              <a:buClrTx/>
              <a:buFont typeface="Wingdings" pitchFamily="2" charset="2"/>
              <a:buChar char="Ø"/>
            </a:pPr>
            <a:r>
              <a:rPr lang="en-IN" sz="1700" smtClean="0">
                <a:latin typeface="Times New Roman" pitchFamily="18" charset="0"/>
                <a:cs typeface="Times New Roman" pitchFamily="18" charset="0"/>
              </a:rPr>
              <a:t>Attributes </a:t>
            </a:r>
            <a:r>
              <a:rPr lang="en-IN" sz="1700">
                <a:latin typeface="Times New Roman" pitchFamily="18" charset="0"/>
                <a:cs typeface="Times New Roman" pitchFamily="18" charset="0"/>
              </a:rPr>
              <a:t>which had more </a:t>
            </a:r>
            <a:r>
              <a:rPr lang="en-IN" sz="1700">
                <a:latin typeface="Times New Roman" pitchFamily="18" charset="0"/>
                <a:cs typeface="Times New Roman" pitchFamily="18" charset="0"/>
              </a:rPr>
              <a:t>than </a:t>
            </a:r>
            <a:r>
              <a:rPr lang="en-IN" sz="1700" smtClean="0">
                <a:latin typeface="Times New Roman" pitchFamily="18" charset="0"/>
                <a:cs typeface="Times New Roman" pitchFamily="18" charset="0"/>
              </a:rPr>
              <a:t>99% NaN </a:t>
            </a:r>
            <a:r>
              <a:rPr lang="en-IN" sz="1700">
                <a:latin typeface="Times New Roman" pitchFamily="18" charset="0"/>
                <a:cs typeface="Times New Roman" pitchFamily="18" charset="0"/>
              </a:rPr>
              <a:t>values </a:t>
            </a:r>
            <a:r>
              <a:rPr lang="en-IN" sz="1700" smtClean="0">
                <a:latin typeface="Times New Roman" pitchFamily="18" charset="0"/>
                <a:cs typeface="Times New Roman" pitchFamily="18" charset="0"/>
              </a:rPr>
              <a:t>.ie </a:t>
            </a:r>
            <a:r>
              <a:rPr lang="en-IN" sz="1700">
                <a:latin typeface="Times New Roman" pitchFamily="18" charset="0"/>
                <a:cs typeface="Times New Roman" pitchFamily="18" charset="0"/>
              </a:rPr>
              <a:t>, ‘</a:t>
            </a:r>
            <a:r>
              <a:rPr lang="en-IN" sz="1700">
                <a:latin typeface="Times New Roman" pitchFamily="18" charset="0"/>
                <a:cs typeface="Times New Roman" pitchFamily="18" charset="0"/>
              </a:rPr>
              <a:t>PoolQC</a:t>
            </a:r>
            <a:r>
              <a:rPr lang="en-IN" sz="1700" smtClean="0">
                <a:latin typeface="Times New Roman" pitchFamily="18" charset="0"/>
                <a:cs typeface="Times New Roman" pitchFamily="18" charset="0"/>
              </a:rPr>
              <a:t>’,’ </a:t>
            </a:r>
            <a:r>
              <a:rPr lang="en-IN" sz="1700">
                <a:latin typeface="Times New Roman" pitchFamily="18" charset="0"/>
                <a:cs typeface="Times New Roman" pitchFamily="18" charset="0"/>
              </a:rPr>
              <a:t>were dropped  so that my predictions can be </a:t>
            </a:r>
            <a:r>
              <a:rPr lang="en-IN" sz="1700">
                <a:latin typeface="Times New Roman" pitchFamily="18" charset="0"/>
                <a:cs typeface="Times New Roman" pitchFamily="18" charset="0"/>
              </a:rPr>
              <a:t>more </a:t>
            </a:r>
            <a:r>
              <a:rPr lang="en-IN" sz="1700" smtClean="0">
                <a:latin typeface="Times New Roman" pitchFamily="18" charset="0"/>
                <a:cs typeface="Times New Roman" pitchFamily="18" charset="0"/>
              </a:rPr>
              <a:t>.</a:t>
            </a:r>
            <a:endParaRPr lang="en-US">
              <a:latin typeface="Times New Roman" pitchFamily="18" charset="0"/>
              <a:cs typeface="Times New Roman" pitchFamily="18" charset="0"/>
            </a:endParaRPr>
          </a:p>
          <a:p>
            <a:pPr>
              <a:buFont typeface="Wingdings" pitchFamily="2" charset="2"/>
              <a:buChar char="Ø"/>
            </a:pP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514316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a:solidFill>
                  <a:schemeClr val="tx1">
                    <a:lumMod val="85000"/>
                    <a:lumOff val="15000"/>
                  </a:schemeClr>
                </a:solidFill>
                <a:latin typeface="Arial" panose="020B0604020202020204" pitchFamily="34" charset="0"/>
                <a:cs typeface="Arial" panose="020B0604020202020204" pitchFamily="34" charset="0"/>
              </a:rPr>
              <a:t>Conclusion</a:t>
            </a:r>
            <a:br>
              <a:rPr lang="en-US" spc="-50">
                <a:solidFill>
                  <a:schemeClr val="tx1">
                    <a:lumMod val="85000"/>
                    <a:lumOff val="15000"/>
                  </a:schemeClr>
                </a:solidFill>
                <a:latin typeface="Arial" panose="020B0604020202020204" pitchFamily="34" charset="0"/>
                <a:cs typeface="Arial" panose="020B0604020202020204" pitchFamily="34" charset="0"/>
              </a:rPr>
            </a:br>
            <a:endParaRPr lang="en-IN"/>
          </a:p>
        </p:txBody>
      </p:sp>
      <p:sp>
        <p:nvSpPr>
          <p:cNvPr id="3" name="Content Placeholder 2"/>
          <p:cNvSpPr>
            <a:spLocks noGrp="1"/>
          </p:cNvSpPr>
          <p:nvPr>
            <p:ph idx="1"/>
          </p:nvPr>
        </p:nvSpPr>
        <p:spPr/>
        <p:txBody>
          <a:bodyPr>
            <a:normAutofit lnSpcReduction="10000"/>
          </a:bodyPr>
          <a:lstStyle/>
          <a:p>
            <a:endParaRPr lang="en-US" smtClean="0">
              <a:latin typeface="Arial" panose="020B0604020202020204" pitchFamily="34" charset="0"/>
              <a:cs typeface="Arial" panose="020B0604020202020204" pitchFamily="34" charset="0"/>
            </a:endParaRPr>
          </a:p>
          <a:p>
            <a:r>
              <a:rPr lang="en-US">
                <a:latin typeface="Times New Roman" pitchFamily="18" charset="0"/>
                <a:cs typeface="Times New Roman" pitchFamily="18" charset="0"/>
              </a:rPr>
              <a:t>we built regression models to predict the price of some house given some of the house features. We evaluated and compared each model to determine the one with </a:t>
            </a:r>
            <a:r>
              <a:rPr lang="en-US">
                <a:latin typeface="Times New Roman" pitchFamily="18" charset="0"/>
                <a:cs typeface="Times New Roman" pitchFamily="18" charset="0"/>
              </a:rPr>
              <a:t>highest </a:t>
            </a:r>
            <a:r>
              <a:rPr lang="en-US" smtClean="0">
                <a:latin typeface="Times New Roman" pitchFamily="18" charset="0"/>
                <a:cs typeface="Times New Roman" pitchFamily="18" charset="0"/>
              </a:rPr>
              <a:t>performance</a:t>
            </a:r>
            <a:r>
              <a:rPr lang="en-US" smtClean="0"/>
              <a:t>.</a:t>
            </a:r>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The </a:t>
            </a:r>
            <a:r>
              <a:rPr lang="en-US">
                <a:latin typeface="Arial" panose="020B0604020202020204" pitchFamily="34" charset="0"/>
                <a:cs typeface="Arial" panose="020B0604020202020204" pitchFamily="34" charset="0"/>
              </a:rPr>
              <a:t>saved model now can </a:t>
            </a:r>
            <a:r>
              <a:rPr lang="en-US">
                <a:latin typeface="Arial" panose="020B0604020202020204" pitchFamily="34" charset="0"/>
                <a:cs typeface="Arial" panose="020B0604020202020204" pitchFamily="34" charset="0"/>
              </a:rPr>
              <a:t>help </a:t>
            </a: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to </a:t>
            </a:r>
            <a:r>
              <a:rPr lang="en-US">
                <a:latin typeface="Arial" panose="020B0604020202020204" pitchFamily="34" charset="0"/>
                <a:cs typeface="Arial" panose="020B0604020202020204" pitchFamily="34" charset="0"/>
              </a:rPr>
              <a:t>give </a:t>
            </a:r>
            <a:r>
              <a:rPr lang="en-US" smtClean="0">
                <a:latin typeface="Arial" panose="020B0604020202020204" pitchFamily="34" charset="0"/>
                <a:cs typeface="Arial" panose="020B0604020202020204" pitchFamily="34" charset="0"/>
              </a:rPr>
              <a:t>an </a:t>
            </a:r>
            <a:r>
              <a:rPr lang="en-US">
                <a:latin typeface="Arial" panose="020B0604020202020204" pitchFamily="34" charset="0"/>
                <a:cs typeface="Arial" panose="020B0604020202020204" pitchFamily="34" charset="0"/>
              </a:rPr>
              <a:t>estimate of House prices with respect to the the data fed to the model and hence will be helpful in making decisions.</a:t>
            </a:r>
          </a:p>
          <a:p>
            <a:endParaRPr lang="en-IN"/>
          </a:p>
        </p:txBody>
      </p:sp>
    </p:spTree>
    <p:extLst>
      <p:ext uri="{BB962C8B-B14F-4D97-AF65-F5344CB8AC3E}">
        <p14:creationId xmlns:p14="http://schemas.microsoft.com/office/powerpoint/2010/main" val="416175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mtClean="0">
                <a:latin typeface="Times New Roman" panose="02020603050405020304" pitchFamily="18" charset="0"/>
                <a:cs typeface="Times New Roman" panose="02020603050405020304" pitchFamily="18" charset="0"/>
              </a:rPr>
              <a:t>Problem statement</a:t>
            </a:r>
            <a:br>
              <a:rPr lang="en-US" altLang="en-US" smtClean="0">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normAutofit fontScale="70000" lnSpcReduction="20000"/>
          </a:bodyPr>
          <a:lstStyle/>
          <a:p>
            <a:r>
              <a:rPr lang="en-US"/>
              <a:t>The objective was to model the price of houses with the available independent variables. This model can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a:t>
            </a:r>
            <a:r>
              <a:rPr lang="en-US"/>
              <a:t>market</a:t>
            </a:r>
            <a:r>
              <a:rPr lang="en-US" smtClean="0"/>
              <a:t>.</a:t>
            </a:r>
          </a:p>
          <a:p>
            <a:r>
              <a:rPr lang="en-US" smtClean="0"/>
              <a:t>In this case,we have to predict Target Variable Sales Price based on 79 Features using Regression</a:t>
            </a:r>
            <a:endParaRPr lang="en-IN" smtClean="0"/>
          </a:p>
          <a:p>
            <a:pPr marL="0" indent="0">
              <a:buNone/>
            </a:pPr>
            <a:r>
              <a:rPr lang="en-IN" b="1" smtClean="0"/>
              <a:t>The company also wants to know</a:t>
            </a:r>
            <a:endParaRPr lang="en-IN" b="1"/>
          </a:p>
          <a:p>
            <a:pPr marL="0" indent="0">
              <a:buNone/>
            </a:pPr>
            <a:r>
              <a:rPr lang="en-US"/>
              <a:t>• Which variables </a:t>
            </a:r>
            <a:r>
              <a:rPr lang="en-US"/>
              <a:t>are </a:t>
            </a:r>
            <a:r>
              <a:rPr lang="en-US" smtClean="0"/>
              <a:t>important </a:t>
            </a:r>
            <a:r>
              <a:rPr lang="en-US"/>
              <a:t>to predict the price of variable? </a:t>
            </a:r>
            <a:endParaRPr lang="en-IN"/>
          </a:p>
          <a:p>
            <a:pPr marL="0" indent="0">
              <a:buNone/>
            </a:pPr>
            <a:r>
              <a:rPr lang="en-US"/>
              <a:t>• How do these variables describe the price of the house?</a:t>
            </a:r>
            <a:endParaRPr lang="en-IN"/>
          </a:p>
          <a:p>
            <a:endParaRPr lang="en-IN"/>
          </a:p>
          <a:p>
            <a:endParaRPr lang="en-IN"/>
          </a:p>
        </p:txBody>
      </p:sp>
    </p:spTree>
    <p:extLst>
      <p:ext uri="{BB962C8B-B14F-4D97-AF65-F5344CB8AC3E}">
        <p14:creationId xmlns:p14="http://schemas.microsoft.com/office/powerpoint/2010/main" val="3206243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US">
                <a:latin typeface="Calibri" panose="020F0502020204030204" pitchFamily="34" charset="0"/>
                <a:ea typeface="Calibri" panose="020F0502020204030204" pitchFamily="34" charset="0"/>
                <a:cs typeface="Times New Roman" panose="02020603050405020304" pitchFamily="18" charset="0"/>
              </a:rPr>
              <a:t>Exploratory Data Analysis</a:t>
            </a:r>
            <a:r>
              <a:rPr lang="en-IN" sz="2400">
                <a:latin typeface="Calibri" panose="020F0502020204030204" pitchFamily="34" charset="0"/>
                <a:ea typeface="Calibri" panose="020F0502020204030204" pitchFamily="34" charset="0"/>
                <a:cs typeface="Times New Roman" panose="02020603050405020304" pitchFamily="18" charset="0"/>
              </a:rPr>
              <a:t/>
            </a:r>
            <a:br>
              <a:rPr lang="en-IN" sz="2400">
                <a:latin typeface="Calibri" panose="020F0502020204030204" pitchFamily="34" charset="0"/>
                <a:ea typeface="Calibri" panose="020F0502020204030204" pitchFamily="34" charset="0"/>
                <a:cs typeface="Times New Roman" panose="02020603050405020304" pitchFamily="18" charset="0"/>
              </a:rPr>
            </a:br>
            <a:endParaRPr lang="en-IN"/>
          </a:p>
        </p:txBody>
      </p:sp>
      <p:sp>
        <p:nvSpPr>
          <p:cNvPr id="3" name="Content Placeholder 2"/>
          <p:cNvSpPr>
            <a:spLocks noGrp="1"/>
          </p:cNvSpPr>
          <p:nvPr>
            <p:ph sz="quarter" idx="13"/>
          </p:nvPr>
        </p:nvSpPr>
        <p:spPr>
          <a:xfrm>
            <a:off x="467544" y="980728"/>
            <a:ext cx="4320480" cy="5472608"/>
          </a:xfrm>
        </p:spPr>
        <p:txBody>
          <a:bodyPr>
            <a:noAutofit/>
          </a:bodyPr>
          <a:lstStyle/>
          <a:p>
            <a:pPr marL="285750" indent="-285750" algn="just">
              <a:lnSpc>
                <a:spcPct val="107000"/>
              </a:lnSpc>
              <a:buFont typeface="Wingdings" pitchFamily="2" charset="2"/>
              <a:buChar char="Ø"/>
            </a:pPr>
            <a:r>
              <a:rPr lang="en-US" sz="1600">
                <a:solidFill>
                  <a:schemeClr val="tx1"/>
                </a:solidFill>
                <a:latin typeface="Arial" panose="020B0604020202020204" pitchFamily="34" charset="0"/>
                <a:cs typeface="Arial" panose="020B0604020202020204" pitchFamily="34" charset="0"/>
              </a:rPr>
              <a:t>Checking data types of each features using dataframe.info</a:t>
            </a:r>
            <a:r>
              <a:rPr lang="en-US" sz="1600">
                <a:solidFill>
                  <a:schemeClr val="tx1"/>
                </a:solidFill>
                <a:latin typeface="Arial" panose="020B0604020202020204" pitchFamily="34" charset="0"/>
                <a:cs typeface="Arial" panose="020B0604020202020204" pitchFamily="34" charset="0"/>
              </a:rPr>
              <a:t>() </a:t>
            </a:r>
            <a:r>
              <a:rPr lang="en-US" sz="1600" smtClean="0">
                <a:solidFill>
                  <a:schemeClr val="tx1"/>
                </a:solidFill>
                <a:latin typeface="Arial" panose="020B0604020202020204" pitchFamily="34" charset="0"/>
                <a:cs typeface="Arial" panose="020B0604020202020204" pitchFamily="34" charset="0"/>
              </a:rPr>
              <a:t>function.</a:t>
            </a:r>
          </a:p>
          <a:p>
            <a:pPr lvl="0"/>
            <a:r>
              <a:rPr lang="en-US" sz="1600">
                <a:solidFill>
                  <a:schemeClr val="tx1"/>
                </a:solidFill>
              </a:rPr>
              <a:t>checking for null values in each column</a:t>
            </a:r>
          </a:p>
          <a:p>
            <a:endParaRPr lang="en-IN" sz="1600"/>
          </a:p>
          <a:p>
            <a:endParaRPr lang="en-IN" sz="1600"/>
          </a:p>
          <a:p>
            <a:endParaRPr lang="en-IN" sz="1600"/>
          </a:p>
          <a:p>
            <a:pPr marL="68580" indent="0">
              <a:buNone/>
            </a:pPr>
            <a:endParaRPr lang="en-IN" sz="1600"/>
          </a:p>
          <a:p>
            <a:pPr marL="68580" indent="0">
              <a:buNone/>
            </a:pPr>
            <a:endParaRPr lang="en-IN" sz="1600" b="1" i="1"/>
          </a:p>
          <a:p>
            <a:pPr marL="68580" indent="0">
              <a:buNone/>
            </a:pPr>
            <a:endParaRPr lang="en-IN" sz="1600" b="1" i="1"/>
          </a:p>
          <a:p>
            <a:pPr marL="68580" indent="0">
              <a:buNone/>
            </a:pPr>
            <a:endParaRPr lang="en-US" sz="1600" b="1" i="1"/>
          </a:p>
          <a:p>
            <a:endParaRPr lang="en-US" sz="1600" b="1" i="1" smtClean="0"/>
          </a:p>
          <a:p>
            <a:r>
              <a:rPr lang="en-US" sz="1600" b="1" i="1"/>
              <a:t>As per data </a:t>
            </a:r>
            <a:r>
              <a:rPr lang="en-US" sz="1600" b="1" i="1"/>
              <a:t>description </a:t>
            </a:r>
            <a:r>
              <a:rPr lang="en-US" sz="1600" b="1" i="1" smtClean="0"/>
              <a:t>,NA </a:t>
            </a:r>
            <a:r>
              <a:rPr lang="en-US" sz="1600" b="1" i="1"/>
              <a:t>has different meaning for different features. So,NA has been replaced with actual words</a:t>
            </a:r>
            <a:r>
              <a:rPr lang="en-US" sz="1600" b="1"/>
              <a:t> for categorical features,&amp; for continuous feature nan values is filled with mean</a:t>
            </a:r>
            <a:endParaRPr lang="en-IN" sz="1600" b="1"/>
          </a:p>
          <a:p>
            <a:pPr lvl="0" indent="-342900" algn="just">
              <a:lnSpc>
                <a:spcPct val="107000"/>
              </a:lnSpc>
              <a:buFont typeface="Symbol" panose="05050102010706020507" pitchFamily="18" charset="2"/>
              <a:buChar char=""/>
            </a:pPr>
            <a:endParaRPr lang="en-IN" sz="1600">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7"/>
          <p:cNvSpPr>
            <a:spLocks noGrp="1"/>
          </p:cNvSpPr>
          <p:nvPr>
            <p:ph sz="quarter" idx="14"/>
          </p:nvPr>
        </p:nvSpPr>
        <p:spPr>
          <a:xfrm>
            <a:off x="4645152" y="1052736"/>
            <a:ext cx="3959296" cy="5400600"/>
          </a:xfrm>
        </p:spPr>
        <p:txBody>
          <a:bodyPr>
            <a:normAutofit fontScale="62500" lnSpcReduction="20000"/>
          </a:bodyPr>
          <a:lstStyle/>
          <a:p>
            <a:r>
              <a:rPr lang="en-US" b="1"/>
              <a:t>The percentage of Null values in Categorical features:</a:t>
            </a:r>
            <a:endParaRPr lang="en-IN" b="1"/>
          </a:p>
          <a:p>
            <a:pPr fontAlgn="base" latinLnBrk="1"/>
            <a:r>
              <a:rPr lang="en-IN"/>
              <a:t>Alley: 93.41% missing values</a:t>
            </a:r>
          </a:p>
          <a:p>
            <a:pPr fontAlgn="base" latinLnBrk="1"/>
            <a:r>
              <a:rPr lang="en-IN"/>
              <a:t>MasVnrType: 0.6% missing values</a:t>
            </a:r>
          </a:p>
          <a:p>
            <a:pPr fontAlgn="base" latinLnBrk="1"/>
            <a:r>
              <a:rPr lang="en-IN"/>
              <a:t>BsmtQual: 2.57% missing values</a:t>
            </a:r>
          </a:p>
          <a:p>
            <a:pPr fontAlgn="base" latinLnBrk="1"/>
            <a:r>
              <a:rPr lang="en-IN"/>
              <a:t>BsmtCond: 2.57% missing values</a:t>
            </a:r>
          </a:p>
          <a:p>
            <a:pPr fontAlgn="base" latinLnBrk="1"/>
            <a:r>
              <a:rPr lang="en-IN"/>
              <a:t>BsmtExposure: 2.65% missing values</a:t>
            </a:r>
          </a:p>
          <a:p>
            <a:pPr fontAlgn="base" latinLnBrk="1"/>
            <a:r>
              <a:rPr lang="en-IN"/>
              <a:t>BsmtFinType1: 2.57% missing values</a:t>
            </a:r>
          </a:p>
          <a:p>
            <a:pPr fontAlgn="base" latinLnBrk="1"/>
            <a:r>
              <a:rPr lang="en-IN"/>
              <a:t>BsmtFinType2: 2.65% missing values</a:t>
            </a:r>
          </a:p>
          <a:p>
            <a:pPr fontAlgn="base" latinLnBrk="1"/>
            <a:r>
              <a:rPr lang="en-IN"/>
              <a:t>FireplaceQu: 47.17% missing values</a:t>
            </a:r>
          </a:p>
          <a:p>
            <a:pPr fontAlgn="base" latinLnBrk="1"/>
            <a:r>
              <a:rPr lang="en-IN"/>
              <a:t>GarageType: 5.48% missing values</a:t>
            </a:r>
          </a:p>
          <a:p>
            <a:pPr fontAlgn="base" latinLnBrk="1"/>
            <a:r>
              <a:rPr lang="en-IN"/>
              <a:t>GarageFinish: 5.48% missing values</a:t>
            </a:r>
          </a:p>
          <a:p>
            <a:pPr fontAlgn="base" latinLnBrk="1"/>
            <a:r>
              <a:rPr lang="en-IN"/>
              <a:t>GarageQual: 5.48% missing values</a:t>
            </a:r>
          </a:p>
          <a:p>
            <a:pPr fontAlgn="base" latinLnBrk="1"/>
            <a:r>
              <a:rPr lang="en-IN"/>
              <a:t>GarageCond: 5.48% missing values</a:t>
            </a:r>
          </a:p>
          <a:p>
            <a:pPr fontAlgn="base" latinLnBrk="1"/>
            <a:r>
              <a:rPr lang="en-IN"/>
              <a:t>PoolQC: 99.4% missing values</a:t>
            </a:r>
          </a:p>
          <a:p>
            <a:pPr fontAlgn="base" latinLnBrk="1"/>
            <a:r>
              <a:rPr lang="en-IN"/>
              <a:t>Fence: 79.71% missing values</a:t>
            </a:r>
          </a:p>
          <a:p>
            <a:pPr fontAlgn="base" latinLnBrk="1"/>
            <a:r>
              <a:rPr lang="en-IN"/>
              <a:t>MiscFeature: 96.23% missing values</a:t>
            </a:r>
          </a:p>
          <a:p>
            <a:pPr marL="68580" indent="0">
              <a:buNone/>
            </a:pPr>
            <a:r>
              <a:rPr lang="en-US" b="1"/>
              <a:t>The percentage of Null values </a:t>
            </a:r>
            <a:r>
              <a:rPr lang="en-US" b="1"/>
              <a:t>in </a:t>
            </a:r>
            <a:r>
              <a:rPr lang="en-US" b="1" smtClean="0"/>
              <a:t>continuous features</a:t>
            </a:r>
            <a:r>
              <a:rPr lang="en-US" b="1"/>
              <a:t>:</a:t>
            </a:r>
            <a:endParaRPr lang="en-IN" b="1"/>
          </a:p>
          <a:p>
            <a:pPr marL="68580" indent="0">
              <a:buNone/>
            </a:pPr>
            <a:endParaRPr lang="en-IN" smtClean="0"/>
          </a:p>
          <a:p>
            <a:r>
              <a:rPr lang="en-IN"/>
              <a:t>LotFrontage: 18.32% </a:t>
            </a:r>
            <a:r>
              <a:rPr lang="en-IN"/>
              <a:t>missing </a:t>
            </a:r>
            <a:r>
              <a:rPr lang="en-IN" smtClean="0"/>
              <a:t>values</a:t>
            </a:r>
          </a:p>
          <a:p>
            <a:r>
              <a:rPr lang="en-IN" smtClean="0"/>
              <a:t>MasVnrArea</a:t>
            </a:r>
            <a:r>
              <a:rPr lang="en-IN"/>
              <a:t>: 0.6% </a:t>
            </a:r>
            <a:r>
              <a:rPr lang="en-IN"/>
              <a:t>missing </a:t>
            </a:r>
            <a:r>
              <a:rPr lang="en-IN" smtClean="0"/>
              <a:t>values</a:t>
            </a:r>
            <a:endParaRPr lang="en-IN"/>
          </a:p>
          <a:p>
            <a:r>
              <a:rPr lang="en-IN" smtClean="0"/>
              <a:t>GarageYrBlt</a:t>
            </a:r>
            <a:r>
              <a:rPr lang="en-IN"/>
              <a:t>: 5.48% missing values</a:t>
            </a:r>
            <a:endParaRPr lang="en-IN"/>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83568" y="2132856"/>
            <a:ext cx="3816424" cy="1868184"/>
          </a:xfrm>
          <a:prstGeom prst="rect">
            <a:avLst/>
          </a:prstGeom>
        </p:spPr>
      </p:pic>
    </p:spTree>
    <p:extLst>
      <p:ext uri="{BB962C8B-B14F-4D97-AF65-F5344CB8AC3E}">
        <p14:creationId xmlns:p14="http://schemas.microsoft.com/office/powerpoint/2010/main" val="281142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nSpc>
                <a:spcPct val="107000"/>
              </a:lnSpc>
            </a:pPr>
            <a:r>
              <a:rPr lang="en-US" sz="3200" b="1">
                <a:solidFill>
                  <a:schemeClr val="tx1"/>
                </a:solidFill>
                <a:latin typeface="Bahnschrift SemiCondensed" pitchFamily="34" charset="0"/>
              </a:rPr>
              <a:t>The data description revealed that :</a:t>
            </a:r>
            <a:br>
              <a:rPr lang="en-US" sz="3200" b="1">
                <a:solidFill>
                  <a:schemeClr val="tx1"/>
                </a:solidFill>
                <a:latin typeface="Bahnschrift SemiCondensed" pitchFamily="34" charset="0"/>
              </a:rPr>
            </a:br>
            <a:endParaRPr lang="en-IN" sz="3200"/>
          </a:p>
        </p:txBody>
      </p:sp>
      <p:sp>
        <p:nvSpPr>
          <p:cNvPr id="6" name="Content Placeholder 5"/>
          <p:cNvSpPr>
            <a:spLocks noGrp="1"/>
          </p:cNvSpPr>
          <p:nvPr>
            <p:ph idx="1"/>
          </p:nvPr>
        </p:nvSpPr>
        <p:spPr>
          <a:xfrm>
            <a:off x="1043492" y="1772816"/>
            <a:ext cx="6777317" cy="4059813"/>
          </a:xfrm>
        </p:spPr>
        <p:txBody>
          <a:bodyPr>
            <a:normAutofit fontScale="92500" lnSpcReduction="10000"/>
          </a:bodyPr>
          <a:lstStyle/>
          <a:p>
            <a:r>
              <a:rPr lang="en-IN" smtClean="0">
                <a:solidFill>
                  <a:schemeClr val="tx1"/>
                </a:solidFill>
                <a:latin typeface="Times New Roman" pitchFamily="18" charset="0"/>
                <a:cs typeface="Times New Roman" pitchFamily="18" charset="0"/>
              </a:rPr>
              <a:t>Std </a:t>
            </a:r>
            <a:r>
              <a:rPr lang="en-IN">
                <a:solidFill>
                  <a:schemeClr val="tx1"/>
                </a:solidFill>
                <a:latin typeface="Times New Roman" pitchFamily="18" charset="0"/>
                <a:cs typeface="Times New Roman" pitchFamily="18" charset="0"/>
              </a:rPr>
              <a:t>is greater than mean for some features such as LowQualFinSF,PoolArea etc which means data is widely spread &amp; indicate the presence of </a:t>
            </a:r>
            <a:r>
              <a:rPr lang="en-IN">
                <a:solidFill>
                  <a:schemeClr val="tx1"/>
                </a:solidFill>
                <a:latin typeface="Times New Roman" pitchFamily="18" charset="0"/>
                <a:cs typeface="Times New Roman" pitchFamily="18" charset="0"/>
              </a:rPr>
              <a:t>skewness</a:t>
            </a:r>
            <a:r>
              <a:rPr lang="en-IN" smtClean="0">
                <a:solidFill>
                  <a:schemeClr val="tx1"/>
                </a:solidFill>
                <a:latin typeface="Times New Roman" pitchFamily="18" charset="0"/>
                <a:cs typeface="Times New Roman" pitchFamily="18" charset="0"/>
              </a:rPr>
              <a:t>.</a:t>
            </a:r>
            <a:r>
              <a:rPr lang="en-IN">
                <a:solidFill>
                  <a:schemeClr val="tx1"/>
                </a:solidFill>
                <a:latin typeface="Times New Roman" pitchFamily="18" charset="0"/>
                <a:cs typeface="Times New Roman" pitchFamily="18" charset="0"/>
              </a:rPr>
              <a:t> </a:t>
            </a:r>
            <a:endParaRPr lang="en-IN" smtClean="0">
              <a:solidFill>
                <a:schemeClr val="tx1"/>
              </a:solidFill>
              <a:latin typeface="Times New Roman" pitchFamily="18" charset="0"/>
              <a:cs typeface="Times New Roman" pitchFamily="18" charset="0"/>
            </a:endParaRPr>
          </a:p>
          <a:p>
            <a:endParaRPr lang="en-IN" smtClean="0">
              <a:solidFill>
                <a:schemeClr val="tx1"/>
              </a:solidFill>
              <a:latin typeface="Times New Roman" pitchFamily="18" charset="0"/>
              <a:cs typeface="Times New Roman" pitchFamily="18" charset="0"/>
            </a:endParaRPr>
          </a:p>
          <a:p>
            <a:r>
              <a:rPr lang="en-IN" smtClean="0">
                <a:solidFill>
                  <a:schemeClr val="tx1"/>
                </a:solidFill>
                <a:latin typeface="Times New Roman" pitchFamily="18" charset="0"/>
                <a:cs typeface="Times New Roman" pitchFamily="18" charset="0"/>
              </a:rPr>
              <a:t>There </a:t>
            </a:r>
            <a:r>
              <a:rPr lang="en-IN">
                <a:solidFill>
                  <a:schemeClr val="tx1"/>
                </a:solidFill>
                <a:latin typeface="Times New Roman" pitchFamily="18" charset="0"/>
                <a:cs typeface="Times New Roman" pitchFamily="18" charset="0"/>
              </a:rPr>
              <a:t>is large difference between maxm value and 75% ,which means that outliers are present </a:t>
            </a:r>
            <a:r>
              <a:rPr lang="en-IN">
                <a:solidFill>
                  <a:schemeClr val="tx1"/>
                </a:solidFill>
                <a:latin typeface="Times New Roman" pitchFamily="18" charset="0"/>
                <a:cs typeface="Times New Roman" pitchFamily="18" charset="0"/>
              </a:rPr>
              <a:t/>
            </a:r>
            <a:br>
              <a:rPr lang="en-IN">
                <a:solidFill>
                  <a:schemeClr val="tx1"/>
                </a:solidFill>
                <a:latin typeface="Times New Roman" pitchFamily="18" charset="0"/>
                <a:cs typeface="Times New Roman" pitchFamily="18" charset="0"/>
              </a:rPr>
            </a:br>
            <a:endParaRPr lang="en-IN" smtClean="0">
              <a:solidFill>
                <a:schemeClr val="tx1"/>
              </a:solidFill>
              <a:latin typeface="Times New Roman" pitchFamily="18" charset="0"/>
              <a:cs typeface="Times New Roman" pitchFamily="18" charset="0"/>
            </a:endParaRPr>
          </a:p>
          <a:p>
            <a:r>
              <a:rPr lang="en-IN" smtClean="0">
                <a:solidFill>
                  <a:schemeClr val="tx1"/>
                </a:solidFill>
                <a:latin typeface="Times New Roman" pitchFamily="18" charset="0"/>
                <a:cs typeface="Times New Roman" pitchFamily="18" charset="0"/>
              </a:rPr>
              <a:t>MasVnrArea,BsmtFinSF1,BsmtFinSF2,2ndFlrSF,LowQualFinSF,BsmtFullBath,HalfBath,Fireplaces,WoodDeckSF,OpenPorchSF,EnclosedPorch,3SsnPorch,ScreenPorch,PoolArea,MiscVal </a:t>
            </a:r>
            <a:r>
              <a:rPr lang="en-IN">
                <a:solidFill>
                  <a:schemeClr val="tx1"/>
                </a:solidFill>
                <a:latin typeface="Times New Roman" pitchFamily="18" charset="0"/>
                <a:cs typeface="Times New Roman" pitchFamily="18" charset="0"/>
              </a:rPr>
              <a:t>have outliers</a:t>
            </a:r>
            <a:r>
              <a:rPr lang="en-IN">
                <a:solidFill>
                  <a:schemeClr val="tx1"/>
                </a:solidFill>
              </a:rPr>
              <a:t/>
            </a:r>
            <a:br>
              <a:rPr lang="en-IN">
                <a:solidFill>
                  <a:schemeClr val="tx1"/>
                </a:solidFill>
              </a:rPr>
            </a:br>
            <a:endParaRPr lang="en-IN"/>
          </a:p>
        </p:txBody>
      </p:sp>
    </p:spTree>
    <p:extLst>
      <p:ext uri="{BB962C8B-B14F-4D97-AF65-F5344CB8AC3E}">
        <p14:creationId xmlns:p14="http://schemas.microsoft.com/office/powerpoint/2010/main" val="481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64896" cy="936104"/>
          </a:xfrm>
        </p:spPr>
        <p:txBody>
          <a:bodyPr>
            <a:normAutofit/>
          </a:bodyPr>
          <a:lstStyle/>
          <a:p>
            <a:r>
              <a:rPr lang="en-IN" sz="2400"/>
              <a:t>Correlation of all columns with target variable .</a:t>
            </a:r>
            <a:r>
              <a:rPr lang="en-IN" sz="2400"/>
              <a:t>ie </a:t>
            </a:r>
            <a:r>
              <a:rPr lang="en-IN" sz="2400" smtClean="0"/>
              <a:t>SalePrice</a:t>
            </a:r>
            <a:endParaRPr lang="en-IN" sz="2400"/>
          </a:p>
        </p:txBody>
      </p:sp>
      <p:pic>
        <p:nvPicPr>
          <p:cNvPr id="6" name="Picture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7544" y="1628800"/>
            <a:ext cx="4248472" cy="3024336"/>
          </a:xfrm>
        </p:spPr>
      </p:pic>
      <p:sp>
        <p:nvSpPr>
          <p:cNvPr id="7" name="Content Placeholder 6"/>
          <p:cNvSpPr>
            <a:spLocks noGrp="1"/>
          </p:cNvSpPr>
          <p:nvPr>
            <p:ph sz="quarter" idx="14"/>
          </p:nvPr>
        </p:nvSpPr>
        <p:spPr>
          <a:xfrm>
            <a:off x="4499992" y="1124744"/>
            <a:ext cx="4104456" cy="5184576"/>
          </a:xfrm>
        </p:spPr>
        <p:txBody>
          <a:bodyPr>
            <a:noAutofit/>
          </a:bodyPr>
          <a:lstStyle/>
          <a:p>
            <a:r>
              <a:rPr lang="en-IN" sz="2000">
                <a:latin typeface="Times New Roman" pitchFamily="18" charset="0"/>
                <a:cs typeface="Times New Roman" pitchFamily="18" charset="0"/>
              </a:rPr>
              <a:t>'MSSubClass' ,'OverallCond' ,'OverallCond' ,'LowQualFinSF' ,'BsmtHalfBath' ,'KitchenAbvGr' ,'YrSold', 'EnclosedPorch', 'MiscVal' are negatively correlated with the target column,rest all are positively correlated</a:t>
            </a:r>
          </a:p>
          <a:p>
            <a:r>
              <a:rPr lang="en-IN" sz="2000">
                <a:latin typeface="Times New Roman" pitchFamily="18" charset="0"/>
                <a:cs typeface="Times New Roman" pitchFamily="18" charset="0"/>
              </a:rPr>
              <a:t>'OverallQual' &amp; 'GrLivArea' are highly positively correlated with target column</a:t>
            </a:r>
          </a:p>
          <a:p>
            <a:r>
              <a:rPr lang="en-IN" sz="2000">
                <a:latin typeface="Times New Roman" pitchFamily="18" charset="0"/>
                <a:cs typeface="Times New Roman" pitchFamily="18" charset="0"/>
              </a:rPr>
              <a:t>'MSSubClass' ,'OverallCond' ,'OverallCond' ,'LowQualFinSF' ,'BsmtHalfBath' ,'YrSold', 'MiscVal', 'MoSold', '3SsnPorch' are least correlated with the </a:t>
            </a:r>
            <a:r>
              <a:rPr lang="en-IN" sz="2000">
                <a:latin typeface="Times New Roman" pitchFamily="18" charset="0"/>
                <a:cs typeface="Times New Roman" pitchFamily="18" charset="0"/>
              </a:rPr>
              <a:t>target </a:t>
            </a:r>
            <a:r>
              <a:rPr lang="en-IN" sz="2000" smtClean="0">
                <a:latin typeface="Times New Roman" pitchFamily="18" charset="0"/>
                <a:cs typeface="Times New Roman" pitchFamily="18" charset="0"/>
              </a:rPr>
              <a:t>column</a:t>
            </a:r>
          </a:p>
          <a:p>
            <a:endParaRPr lang="en-IN" sz="2000">
              <a:latin typeface="Times New Roman" pitchFamily="18" charset="0"/>
              <a:cs typeface="Times New Roman" pitchFamily="18" charset="0"/>
            </a:endParaRPr>
          </a:p>
        </p:txBody>
      </p:sp>
    </p:spTree>
    <p:extLst>
      <p:ext uri="{BB962C8B-B14F-4D97-AF65-F5344CB8AC3E}">
        <p14:creationId xmlns:p14="http://schemas.microsoft.com/office/powerpoint/2010/main" val="427095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fontScale="90000"/>
          </a:bodyPr>
          <a:lstStyle/>
          <a:p>
            <a:r>
              <a:rPr lang="en-US" b="1"/>
              <a:t>Data Visualisation</a:t>
            </a:r>
            <a:r>
              <a:rPr lang="en-IN"/>
              <a:t/>
            </a:r>
            <a:br>
              <a:rPr lang="en-IN"/>
            </a:br>
            <a:endParaRPr lang="en-IN"/>
          </a:p>
        </p:txBody>
      </p:sp>
      <p:sp>
        <p:nvSpPr>
          <p:cNvPr id="3" name="Content Placeholder 2"/>
          <p:cNvSpPr>
            <a:spLocks noGrp="1"/>
          </p:cNvSpPr>
          <p:nvPr>
            <p:ph idx="1"/>
          </p:nvPr>
        </p:nvSpPr>
        <p:spPr/>
        <p:txBody>
          <a:bodyPr>
            <a:normAutofit fontScale="85000" lnSpcReduction="20000"/>
          </a:bodyPr>
          <a:lstStyle/>
          <a:p>
            <a:endParaRPr lang="en-IN" smtClean="0"/>
          </a:p>
          <a:p>
            <a:endParaRPr lang="en-IN"/>
          </a:p>
          <a:p>
            <a:endParaRPr lang="en-IN" smtClean="0"/>
          </a:p>
          <a:p>
            <a:endParaRPr lang="en-IN"/>
          </a:p>
          <a:p>
            <a:endParaRPr lang="en-IN" smtClean="0"/>
          </a:p>
          <a:p>
            <a:endParaRPr lang="en-IN" smtClean="0"/>
          </a:p>
          <a:p>
            <a:r>
              <a:rPr lang="en-IN" smtClean="0"/>
              <a:t>From </a:t>
            </a:r>
            <a:r>
              <a:rPr lang="en-IN"/>
              <a:t>above,we find that mean sale price is </a:t>
            </a:r>
            <a:r>
              <a:rPr lang="en-IN"/>
              <a:t>around </a:t>
            </a:r>
            <a:r>
              <a:rPr lang="en-IN" smtClean="0"/>
              <a:t>190000</a:t>
            </a:r>
          </a:p>
          <a:p>
            <a:endParaRPr lang="en-US" smtClean="0"/>
          </a:p>
          <a:p>
            <a:r>
              <a:rPr lang="en-US" smtClean="0"/>
              <a:t>For </a:t>
            </a:r>
            <a:r>
              <a:rPr lang="en-US"/>
              <a:t>better visualization I split categorical and numerical features and stored them in separate list.</a:t>
            </a:r>
            <a:endParaRPr lang="en-IN"/>
          </a:p>
          <a:p>
            <a:endParaRPr lang="en-IN"/>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475656" y="1196752"/>
            <a:ext cx="4859635" cy="2951534"/>
          </a:xfrm>
        </p:spPr>
      </p:pic>
    </p:spTree>
    <p:extLst>
      <p:ext uri="{BB962C8B-B14F-4D97-AF65-F5344CB8AC3E}">
        <p14:creationId xmlns:p14="http://schemas.microsoft.com/office/powerpoint/2010/main" val="3577076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1008112"/>
          </a:xfrm>
        </p:spPr>
        <p:txBody>
          <a:bodyPr>
            <a:noAutofit/>
          </a:bodyPr>
          <a:lstStyle/>
          <a:p>
            <a:r>
              <a:rPr lang="en-US" sz="1400" b="1"/>
              <a:t>Univariatr </a:t>
            </a:r>
            <a:r>
              <a:rPr lang="en-US" sz="1400" b="1" smtClean="0"/>
              <a:t>Analysis</a:t>
            </a:r>
            <a:br>
              <a:rPr lang="en-US" sz="1400" b="1" smtClean="0"/>
            </a:br>
            <a:r>
              <a:rPr lang="en-IN" sz="1400"/>
              <a:t/>
            </a:r>
            <a:br>
              <a:rPr lang="en-IN" sz="1400"/>
            </a:br>
            <a:r>
              <a:rPr lang="en-US" sz="1400"/>
              <a:t>• I then used seaborn’ countplot on all </a:t>
            </a:r>
            <a:r>
              <a:rPr lang="en-US" sz="1800" b="1"/>
              <a:t>categorical features </a:t>
            </a:r>
            <a:r>
              <a:rPr lang="en-US" sz="1400"/>
              <a:t>to check the count of each category present inside them</a:t>
            </a:r>
            <a:r>
              <a:rPr lang="en-IN" sz="1400"/>
              <a:t/>
            </a:r>
            <a:br>
              <a:rPr lang="en-IN" sz="1400"/>
            </a:br>
            <a:endParaRPr lang="en-IN" sz="140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231814"/>
            <a:ext cx="3672408" cy="2448272"/>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285061"/>
            <a:ext cx="4248472" cy="266429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3717031"/>
            <a:ext cx="3888432" cy="273630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4" y="3949357"/>
            <a:ext cx="4176464" cy="2287955"/>
          </a:xfrm>
          <a:prstGeom prst="rect">
            <a:avLst/>
          </a:prstGeom>
        </p:spPr>
      </p:pic>
    </p:spTree>
    <p:extLst>
      <p:ext uri="{BB962C8B-B14F-4D97-AF65-F5344CB8AC3E}">
        <p14:creationId xmlns:p14="http://schemas.microsoft.com/office/powerpoint/2010/main" val="1461420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01136"/>
          </a:xfrm>
        </p:spPr>
        <p:txBody>
          <a:bodyPr>
            <a:normAutofit/>
          </a:bodyPr>
          <a:lstStyle/>
          <a:p>
            <a:r>
              <a:rPr lang="en-IN" sz="2000"/>
              <a:t>visualizing each continuous feature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628800"/>
            <a:ext cx="2818162" cy="211301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419872" y="1628801"/>
            <a:ext cx="2592288" cy="2088232"/>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23528" y="3789040"/>
            <a:ext cx="3096344" cy="2489076"/>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3275856" y="3789040"/>
            <a:ext cx="2808312" cy="2605978"/>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5940152" y="1628802"/>
            <a:ext cx="2588270" cy="208823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4168" y="3789040"/>
            <a:ext cx="2444254" cy="2605978"/>
          </a:xfrm>
          <a:prstGeom prst="rect">
            <a:avLst/>
          </a:prstGeom>
        </p:spPr>
      </p:pic>
    </p:spTree>
    <p:extLst>
      <p:ext uri="{BB962C8B-B14F-4D97-AF65-F5344CB8AC3E}">
        <p14:creationId xmlns:p14="http://schemas.microsoft.com/office/powerpoint/2010/main" val="3692631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582</TotalTime>
  <Words>802</Words>
  <Application>Microsoft Office PowerPoint</Application>
  <PresentationFormat>On-screen Show (4:3)</PresentationFormat>
  <Paragraphs>98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Austin</vt:lpstr>
      <vt:lpstr> Presentation on HOUSING PRICE PREDICTION</vt:lpstr>
      <vt:lpstr>Introduction</vt:lpstr>
      <vt:lpstr>Problem statement </vt:lpstr>
      <vt:lpstr>Exploratory Data Analysis </vt:lpstr>
      <vt:lpstr>The data description revealed that : </vt:lpstr>
      <vt:lpstr>Correlation of all columns with target variable .ie SalePrice</vt:lpstr>
      <vt:lpstr>Data Visualisation </vt:lpstr>
      <vt:lpstr>Univariatr Analysis  • I then used seaborn’ countplot on all categorical features to check the count of each category present inside them </vt:lpstr>
      <vt:lpstr>visualizing each continuous feature</vt:lpstr>
      <vt:lpstr>Bivariate analysis visualizing  categorical column wrt sale price</vt:lpstr>
      <vt:lpstr>visualizing  categorical column wrt sale price</vt:lpstr>
      <vt:lpstr>Transforming categorical features into numeric &amp; Checking &amp; removingskewness</vt:lpstr>
      <vt:lpstr>Checking outliers </vt:lpstr>
      <vt:lpstr>Feature Selection </vt:lpstr>
      <vt:lpstr>Model Building &amp; Performance </vt:lpstr>
      <vt:lpstr>Selecting best parameter after doing Hyperparameter tuning using gridsearchcv </vt:lpstr>
      <vt:lpstr>All algorithm by using for loop</vt:lpstr>
      <vt:lpstr>PowerPoint Presentation</vt:lpstr>
      <vt:lpstr>Cross validation</vt:lpstr>
      <vt:lpstr>PowerPoint Presentation</vt:lpstr>
      <vt:lpstr>Final model</vt:lpstr>
      <vt:lpstr>Predicting for Test Data All the preprocessing step performed fot train data .ie df has been performed for test data .ie df1 also</vt:lpstr>
      <vt:lpstr>Steps and Assumptions Used to Complete the Project </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HOUSING PRICE PREDICTION</dc:title>
  <dc:creator>Shama Tanweer</dc:creator>
  <cp:lastModifiedBy>HP</cp:lastModifiedBy>
  <cp:revision>20</cp:revision>
  <dcterms:created xsi:type="dcterms:W3CDTF">2021-05-06T05:43:56Z</dcterms:created>
  <dcterms:modified xsi:type="dcterms:W3CDTF">2021-05-06T15:26:02Z</dcterms:modified>
</cp:coreProperties>
</file>