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8" d="100"/>
          <a:sy n="88" d="100"/>
        </p:scale>
        <p:origin x="-163" y="5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A2D98C8-E5EF-4A63-9EFE-B93F0B717BC0}" type="datetimeFigureOut">
              <a:rPr lang="en-IN" smtClean="0"/>
              <a:t>22-05-2021</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714A1E7-41FE-4DE0-A0BB-56E3AA803BAD}"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D98C8-E5EF-4A63-9EFE-B93F0B717BC0}"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D98C8-E5EF-4A63-9EFE-B93F0B717BC0}"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A2D98C8-E5EF-4A63-9EFE-B93F0B717BC0}"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2D98C8-E5EF-4A63-9EFE-B93F0B717BC0}" type="datetimeFigureOut">
              <a:rPr lang="en-IN" smtClean="0"/>
              <a:t>22-05-2021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2D98C8-E5EF-4A63-9EFE-B93F0B717BC0}" type="datetimeFigureOut">
              <a:rPr lang="en-IN" smtClean="0"/>
              <a:t>22-05-2021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D98C8-E5EF-4A63-9EFE-B93F0B717BC0}" type="datetimeFigureOut">
              <a:rPr lang="en-IN" smtClean="0"/>
              <a:t>22-05-2021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A2D98C8-E5EF-4A63-9EFE-B93F0B717BC0}" type="datetimeFigureOut">
              <a:rPr lang="en-IN" smtClean="0"/>
              <a:t>22-05-2021</a:t>
            </a:fld>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22-05-2021</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A2D98C8-E5EF-4A63-9EFE-B93F0B717BC0}" type="datetimeFigureOut">
              <a:rPr lang="en-IN" smtClean="0"/>
              <a:t>22-05-2021</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714A1E7-41FE-4DE0-A0BB-56E3AA803BA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Customer Retention </a:t>
            </a:r>
            <a:endParaRPr lang="en-IN"/>
          </a:p>
        </p:txBody>
      </p:sp>
      <p:sp>
        <p:nvSpPr>
          <p:cNvPr id="3" name="Subtitle 2"/>
          <p:cNvSpPr>
            <a:spLocks noGrp="1"/>
          </p:cNvSpPr>
          <p:nvPr>
            <p:ph type="subTitle" idx="1"/>
          </p:nvPr>
        </p:nvSpPr>
        <p:spPr/>
        <p:txBody>
          <a:bodyPr/>
          <a:lstStyle/>
          <a:p>
            <a:r>
              <a:rPr lang="en-IN" smtClean="0">
                <a:solidFill>
                  <a:schemeClr val="tx1"/>
                </a:solidFill>
                <a:latin typeface="Times New Roman" pitchFamily="18" charset="0"/>
                <a:cs typeface="Times New Roman" pitchFamily="18" charset="0"/>
              </a:rPr>
              <a:t>Submitted by:</a:t>
            </a:r>
          </a:p>
          <a:p>
            <a:r>
              <a:rPr lang="en-IN" b="1" smtClean="0">
                <a:solidFill>
                  <a:schemeClr val="tx1"/>
                </a:solidFill>
                <a:latin typeface="Times New Roman" pitchFamily="18" charset="0"/>
                <a:cs typeface="Times New Roman" pitchFamily="18" charset="0"/>
              </a:rPr>
              <a:t>Shama Tanweer</a:t>
            </a:r>
          </a:p>
          <a:p>
            <a:endParaRPr lang="en-IN"/>
          </a:p>
        </p:txBody>
      </p:sp>
      <p:pic>
        <p:nvPicPr>
          <p:cNvPr id="4" name="Picture 1"/>
          <p:cNvPicPr>
            <a:picLocks noChangeAspect="1" noChangeArrowheads="1"/>
          </p:cNvPicPr>
          <p:nvPr/>
        </p:nvPicPr>
        <p:blipFill>
          <a:blip r:embed="rId2"/>
          <a:srcRect/>
          <a:stretch>
            <a:fillRect/>
          </a:stretch>
        </p:blipFill>
        <p:spPr bwMode="auto">
          <a:xfrm>
            <a:off x="1357290" y="500042"/>
            <a:ext cx="6377707" cy="1285884"/>
          </a:xfrm>
          <a:prstGeom prst="rect">
            <a:avLst/>
          </a:prstGeom>
          <a:noFill/>
          <a:ln w="9525">
            <a:noFill/>
            <a:miter lim="800000"/>
            <a:headEnd/>
            <a:tailEnd/>
          </a:ln>
          <a:effectLst/>
        </p:spPr>
      </p:pic>
    </p:spTree>
    <p:extLst>
      <p:ext uri="{BB962C8B-B14F-4D97-AF65-F5344CB8AC3E}">
        <p14:creationId xmlns:p14="http://schemas.microsoft.com/office/powerpoint/2010/main" val="3759573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476672"/>
            <a:ext cx="8136904" cy="5478423"/>
          </a:xfrm>
          <a:prstGeom prst="rect">
            <a:avLst/>
          </a:prstGeom>
        </p:spPr>
        <p:txBody>
          <a:bodyPr wrap="square">
            <a:spAutoFit/>
          </a:bodyPr>
          <a:lstStyle/>
          <a:p>
            <a:pPr lvl="0"/>
            <a:r>
              <a:rPr lang="en-IN" sz="1400" b="1"/>
              <a:t>Improve return &amp; refund policy</a:t>
            </a:r>
            <a:r>
              <a:rPr lang="en-IN" sz="1400"/>
              <a:t>:</a:t>
            </a:r>
          </a:p>
          <a:p>
            <a:r>
              <a:rPr lang="en-IN" sz="1400"/>
              <a:t>Return policies are an essential feature of any ecommerce website .90% customers agree that return and replacement policy helps them making purchase decision. It is evident from the fact that people cannot actually try &amp; touch the products ,they are purchasing before it reaches home and they would want to return or replace in case of dissatisfaction. Online shopping websites should make strategies around easy return and replacement policy if they want to retain their customers. This is another trust-building feature of online selling. ,which reassures buyers that if they are unhappy or just need a different size, the brand is there for </a:t>
            </a:r>
            <a:r>
              <a:rPr lang="en-IN" sz="1400"/>
              <a:t>them</a:t>
            </a:r>
            <a:r>
              <a:rPr lang="en-IN" sz="1400" smtClean="0"/>
              <a:t>.</a:t>
            </a:r>
          </a:p>
          <a:p>
            <a:pPr lvl="0"/>
            <a:r>
              <a:rPr lang="en-IN" sz="1400" b="1"/>
              <a:t>Privacy Policy</a:t>
            </a:r>
            <a:r>
              <a:rPr lang="en-IN" sz="1400"/>
              <a:t>:</a:t>
            </a:r>
          </a:p>
          <a:p>
            <a:r>
              <a:rPr lang="en-IN" sz="1400"/>
              <a:t>Being able to guarantee the privacy of the customer:92% Customer agreed to this.Costomers are concerned about the unauthorized access to their data. Building trust with the customers is crucial for any e-commerce website. An</a:t>
            </a:r>
            <a:r>
              <a:rPr lang="en-IN" sz="1400"/>
              <a:t> </a:t>
            </a:r>
            <a:r>
              <a:rPr lang="en-IN" sz="1400" smtClean="0"/>
              <a:t>E-commerce privacy policy statement</a:t>
            </a:r>
            <a:r>
              <a:rPr lang="en-IN" sz="1400"/>
              <a:t> makes  business more transparent and trustworthy. Through this, online store can ease customer concerns regarding how you collect, manage, and use data from site visitors.</a:t>
            </a:r>
          </a:p>
          <a:p>
            <a:pPr fontAlgn="base" latinLnBrk="1"/>
            <a:r>
              <a:rPr lang="en-IN" sz="1400"/>
              <a:t> </a:t>
            </a:r>
          </a:p>
          <a:p>
            <a:pPr lvl="0" fontAlgn="base" latinLnBrk="1"/>
            <a:r>
              <a:rPr lang="en-IN" sz="1400" b="1"/>
              <a:t>Displaying quality Information on the website</a:t>
            </a:r>
            <a:r>
              <a:rPr lang="en-IN" sz="1400"/>
              <a:t> :</a:t>
            </a:r>
          </a:p>
          <a:p>
            <a:pPr fontAlgn="base" latinLnBrk="1"/>
            <a:r>
              <a:rPr lang="en-IN" sz="1400"/>
              <a:t>90% customers agrees all relevant information on listed products must be stated clearly.Content is one of the crucial challenges for any e-commerce website. it’s simply not enough to just list a product name and image on a product page and expect the orders to roll in.Compiling a compelling array of product data, whether that’s dimensions, MPNs or spec sheets can all help to convert customers better.</a:t>
            </a:r>
          </a:p>
          <a:p>
            <a:endParaRPr lang="en-IN" sz="1400"/>
          </a:p>
          <a:p>
            <a:endParaRPr lang="en-IN" sz="1400"/>
          </a:p>
        </p:txBody>
      </p:sp>
    </p:spTree>
    <p:extLst>
      <p:ext uri="{BB962C8B-B14F-4D97-AF65-F5344CB8AC3E}">
        <p14:creationId xmlns:p14="http://schemas.microsoft.com/office/powerpoint/2010/main" val="2129790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Introduction</a:t>
            </a:r>
            <a:endParaRPr lang="en-IN"/>
          </a:p>
        </p:txBody>
      </p:sp>
      <p:sp>
        <p:nvSpPr>
          <p:cNvPr id="3" name="Content Placeholder 2"/>
          <p:cNvSpPr>
            <a:spLocks noGrp="1"/>
          </p:cNvSpPr>
          <p:nvPr>
            <p:ph idx="1"/>
          </p:nvPr>
        </p:nvSpPr>
        <p:spPr/>
        <p:txBody>
          <a:bodyPr>
            <a:normAutofit fontScale="92500" lnSpcReduction="10000"/>
          </a:bodyPr>
          <a:lstStyle/>
          <a:p>
            <a:r>
              <a:rPr lang="en-IN">
                <a:latin typeface="Times New Roman" pitchFamily="18" charset="0"/>
                <a:cs typeface="Times New Roman"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a:t>
            </a:r>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3511077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mtClean="0">
                <a:latin typeface="Times New Roman" panose="02020603050405020304" pitchFamily="18" charset="0"/>
                <a:cs typeface="Times New Roman" panose="02020603050405020304" pitchFamily="18" charset="0"/>
              </a:rPr>
              <a:t>Problem statement</a:t>
            </a:r>
            <a:br>
              <a:rPr lang="en-US" altLang="en-US" smtClean="0">
                <a:latin typeface="Times New Roman" panose="02020603050405020304" pitchFamily="18" charset="0"/>
                <a:cs typeface="Times New Roman" panose="02020603050405020304" pitchFamily="18" charset="0"/>
              </a:rPr>
            </a:br>
            <a:endParaRPr lang="en-IN"/>
          </a:p>
        </p:txBody>
      </p:sp>
      <p:sp>
        <p:nvSpPr>
          <p:cNvPr id="3" name="Content Placeholder 2"/>
          <p:cNvSpPr>
            <a:spLocks noGrp="1"/>
          </p:cNvSpPr>
          <p:nvPr>
            <p:ph idx="1"/>
          </p:nvPr>
        </p:nvSpPr>
        <p:spPr/>
        <p:txBody>
          <a:bodyPr>
            <a:normAutofit/>
          </a:bodyPr>
          <a:lstStyle/>
          <a:p>
            <a:r>
              <a:rPr lang="en-IN">
                <a:latin typeface="Times New Roman" pitchFamily="18" charset="0"/>
                <a:cs typeface="Times New Roman" pitchFamily="18" charset="0"/>
              </a:rPr>
              <a:t>The combination of both utilitarian value and hedonistic values are needed to affect the repeat purchase intention (loyalty) </a:t>
            </a:r>
            <a:r>
              <a:rPr lang="en-IN">
                <a:latin typeface="Times New Roman" pitchFamily="18" charset="0"/>
                <a:cs typeface="Times New Roman" pitchFamily="18" charset="0"/>
              </a:rPr>
              <a:t>positively </a:t>
            </a:r>
            <a:r>
              <a:rPr lang="en-IN" smtClean="0">
                <a:latin typeface="Times New Roman" pitchFamily="18" charset="0"/>
                <a:cs typeface="Times New Roman" pitchFamily="18" charset="0"/>
              </a:rPr>
              <a:t>.</a:t>
            </a:r>
          </a:p>
          <a:p>
            <a:r>
              <a:rPr lang="en-IN" smtClean="0">
                <a:latin typeface="Times New Roman" pitchFamily="18" charset="0"/>
                <a:cs typeface="Times New Roman" pitchFamily="18" charset="0"/>
              </a:rPr>
              <a:t>The </a:t>
            </a:r>
            <a:r>
              <a:rPr lang="en-IN">
                <a:latin typeface="Times New Roman" pitchFamily="18" charset="0"/>
                <a:cs typeface="Times New Roman" pitchFamily="18" charset="0"/>
              </a:rPr>
              <a:t>objective was to perform extensive data analysis on a given dataset and produce valuable insights that will help in </a:t>
            </a:r>
            <a:r>
              <a:rPr lang="en-IN">
                <a:latin typeface="Times New Roman" pitchFamily="18" charset="0"/>
                <a:cs typeface="Times New Roman" pitchFamily="18" charset="0"/>
              </a:rPr>
              <a:t>customer </a:t>
            </a:r>
            <a:r>
              <a:rPr lang="en-IN" smtClean="0">
                <a:latin typeface="Times New Roman" pitchFamily="18" charset="0"/>
                <a:cs typeface="Times New Roman" pitchFamily="18" charset="0"/>
              </a:rPr>
              <a:t>retention.</a:t>
            </a:r>
          </a:p>
          <a:p>
            <a:r>
              <a:rPr lang="en-IN">
                <a:latin typeface="Times New Roman" pitchFamily="18" charset="0"/>
                <a:cs typeface="Times New Roman" pitchFamily="18" charset="0"/>
              </a:rPr>
              <a:t>The dataset consist of 71 features and 269 rows</a:t>
            </a:r>
            <a:endParaRPr lang="en-IN" smtClean="0">
              <a:latin typeface="Times New Roman" pitchFamily="18" charset="0"/>
              <a:cs typeface="Times New Roman" pitchFamily="18" charset="0"/>
            </a:endParaRPr>
          </a:p>
          <a:p>
            <a:endParaRPr lang="en-IN"/>
          </a:p>
          <a:p>
            <a:endParaRPr lang="en-IN"/>
          </a:p>
        </p:txBody>
      </p:sp>
    </p:spTree>
    <p:extLst>
      <p:ext uri="{BB962C8B-B14F-4D97-AF65-F5344CB8AC3E}">
        <p14:creationId xmlns:p14="http://schemas.microsoft.com/office/powerpoint/2010/main" val="3206243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027664"/>
            <a:ext cx="6880610" cy="745152"/>
          </a:xfrm>
        </p:spPr>
        <p:txBody>
          <a:bodyPr>
            <a:normAutofit fontScale="90000"/>
          </a:bodyPr>
          <a:lstStyle/>
          <a:p>
            <a:r>
              <a:rPr lang="en-US">
                <a:latin typeface="Calibri" panose="020F0502020204030204" pitchFamily="34" charset="0"/>
                <a:ea typeface="Calibri" panose="020F0502020204030204" pitchFamily="34" charset="0"/>
                <a:cs typeface="Times New Roman" panose="02020603050405020304" pitchFamily="18" charset="0"/>
              </a:rPr>
              <a:t>Exploratory Data Analysis</a:t>
            </a:r>
            <a:r>
              <a:rPr lang="en-IN" sz="2400">
                <a:latin typeface="Calibri" panose="020F0502020204030204" pitchFamily="34" charset="0"/>
                <a:ea typeface="Calibri" panose="020F0502020204030204" pitchFamily="34" charset="0"/>
                <a:cs typeface="Times New Roman" panose="02020603050405020304" pitchFamily="18" charset="0"/>
              </a:rPr>
              <a:t/>
            </a:r>
            <a:br>
              <a:rPr lang="en-IN" sz="2400">
                <a:latin typeface="Calibri" panose="020F0502020204030204" pitchFamily="34" charset="0"/>
                <a:ea typeface="Calibri" panose="020F0502020204030204" pitchFamily="34" charset="0"/>
                <a:cs typeface="Times New Roman" panose="02020603050405020304" pitchFamily="18" charset="0"/>
              </a:rPr>
            </a:br>
            <a:endParaRPr lang="en-IN"/>
          </a:p>
        </p:txBody>
      </p:sp>
      <p:sp>
        <p:nvSpPr>
          <p:cNvPr id="3" name="Content Placeholder 2"/>
          <p:cNvSpPr>
            <a:spLocks noGrp="1"/>
          </p:cNvSpPr>
          <p:nvPr>
            <p:ph idx="1"/>
          </p:nvPr>
        </p:nvSpPr>
        <p:spPr/>
        <p:txBody>
          <a:bodyPr>
            <a:noAutofit/>
          </a:bodyPr>
          <a:lstStyle/>
          <a:p>
            <a:pPr indent="-342900">
              <a:lnSpc>
                <a:spcPct val="90000"/>
              </a:lnSpc>
              <a:buClrTx/>
              <a:buFont typeface="Wingdings" pitchFamily="2" charset="2"/>
              <a:buChar char="v"/>
            </a:pPr>
            <a:r>
              <a:rPr lang="en-US" sz="1800" smtClean="0">
                <a:solidFill>
                  <a:schemeClr val="tx1"/>
                </a:solidFill>
                <a:latin typeface="Times New Roman" pitchFamily="18" charset="0"/>
                <a:cs typeface="Times New Roman" pitchFamily="18" charset="0"/>
              </a:rPr>
              <a:t>Checking </a:t>
            </a:r>
            <a:r>
              <a:rPr lang="en-US" sz="1800">
                <a:solidFill>
                  <a:schemeClr val="tx1"/>
                </a:solidFill>
                <a:latin typeface="Times New Roman" pitchFamily="18" charset="0"/>
                <a:cs typeface="Times New Roman" pitchFamily="18" charset="0"/>
              </a:rPr>
              <a:t>shape of data.</a:t>
            </a:r>
          </a:p>
          <a:p>
            <a:pPr indent="-342900">
              <a:lnSpc>
                <a:spcPct val="90000"/>
              </a:lnSpc>
              <a:buClrTx/>
              <a:buFont typeface="Wingdings" pitchFamily="2" charset="2"/>
              <a:buChar char="v"/>
            </a:pPr>
            <a:r>
              <a:rPr lang="en-US" sz="1800">
                <a:solidFill>
                  <a:schemeClr val="tx1"/>
                </a:solidFill>
                <a:latin typeface="Times New Roman" pitchFamily="18" charset="0"/>
                <a:cs typeface="Times New Roman" pitchFamily="18" charset="0"/>
              </a:rPr>
              <a:t>Checking data types of each features using dataframe.info() </a:t>
            </a:r>
            <a:r>
              <a:rPr lang="en-US" sz="1800">
                <a:solidFill>
                  <a:schemeClr val="tx1"/>
                </a:solidFill>
                <a:latin typeface="Times New Roman" pitchFamily="18" charset="0"/>
                <a:cs typeface="Times New Roman" pitchFamily="18" charset="0"/>
              </a:rPr>
              <a:t>function</a:t>
            </a:r>
            <a:r>
              <a:rPr lang="en-US" sz="1800" smtClean="0">
                <a:solidFill>
                  <a:schemeClr val="tx1"/>
                </a:solidFill>
                <a:latin typeface="Times New Roman" pitchFamily="18" charset="0"/>
                <a:cs typeface="Times New Roman" pitchFamily="18" charset="0"/>
              </a:rPr>
              <a:t>.</a:t>
            </a:r>
          </a:p>
          <a:p>
            <a:pPr indent="-342900">
              <a:lnSpc>
                <a:spcPct val="90000"/>
              </a:lnSpc>
              <a:buClrTx/>
              <a:buFont typeface="Wingdings" pitchFamily="2" charset="2"/>
              <a:buChar char="v"/>
            </a:pPr>
            <a:r>
              <a:rPr lang="en-US" sz="1800">
                <a:solidFill>
                  <a:schemeClr val="tx1"/>
                </a:solidFill>
                <a:latin typeface="Times New Roman" pitchFamily="18" charset="0"/>
                <a:cs typeface="Times New Roman" pitchFamily="18" charset="0"/>
              </a:rPr>
              <a:t>checking for null values in </a:t>
            </a:r>
            <a:r>
              <a:rPr lang="en-US" sz="1800">
                <a:solidFill>
                  <a:schemeClr val="tx1"/>
                </a:solidFill>
                <a:latin typeface="Times New Roman" pitchFamily="18" charset="0"/>
                <a:cs typeface="Times New Roman" pitchFamily="18" charset="0"/>
              </a:rPr>
              <a:t>each </a:t>
            </a:r>
            <a:r>
              <a:rPr lang="en-US" sz="1800" smtClean="0">
                <a:solidFill>
                  <a:schemeClr val="tx1"/>
                </a:solidFill>
                <a:latin typeface="Times New Roman" pitchFamily="18" charset="0"/>
                <a:cs typeface="Times New Roman" pitchFamily="18" charset="0"/>
              </a:rPr>
              <a:t>column.</a:t>
            </a:r>
          </a:p>
          <a:p>
            <a:pPr indent="-342900">
              <a:lnSpc>
                <a:spcPct val="90000"/>
              </a:lnSpc>
              <a:buClrTx/>
              <a:buFont typeface="Wingdings" pitchFamily="2" charset="2"/>
              <a:buChar char="v"/>
            </a:pPr>
            <a:r>
              <a:rPr lang="en-US" sz="1800">
                <a:solidFill>
                  <a:schemeClr val="tx1"/>
                </a:solidFill>
                <a:latin typeface="Times New Roman" pitchFamily="18" charset="0"/>
                <a:cs typeface="Times New Roman" pitchFamily="18" charset="0"/>
              </a:rPr>
              <a:t>Checking description of each categorical feature by </a:t>
            </a:r>
            <a:r>
              <a:rPr lang="en-US" sz="1800">
                <a:solidFill>
                  <a:schemeClr val="tx1"/>
                </a:solidFill>
                <a:latin typeface="Times New Roman" pitchFamily="18" charset="0"/>
                <a:cs typeface="Times New Roman" pitchFamily="18" charset="0"/>
              </a:rPr>
              <a:t>using </a:t>
            </a:r>
            <a:r>
              <a:rPr lang="en-US" sz="1800" smtClean="0">
                <a:solidFill>
                  <a:schemeClr val="tx1"/>
                </a:solidFill>
                <a:latin typeface="Times New Roman" pitchFamily="18" charset="0"/>
                <a:cs typeface="Times New Roman" pitchFamily="18" charset="0"/>
              </a:rPr>
              <a:t>dataFrame.describe(include</a:t>
            </a:r>
            <a:r>
              <a:rPr lang="en-US" sz="1800">
                <a:solidFill>
                  <a:schemeClr val="tx1"/>
                </a:solidFill>
                <a:latin typeface="Times New Roman" pitchFamily="18" charset="0"/>
                <a:cs typeface="Times New Roman" pitchFamily="18" charset="0"/>
              </a:rPr>
              <a:t>='object').T</a:t>
            </a:r>
          </a:p>
          <a:p>
            <a:pPr indent="-342900">
              <a:lnSpc>
                <a:spcPct val="90000"/>
              </a:lnSpc>
              <a:buClrTx/>
              <a:buFont typeface="Wingdings" pitchFamily="2" charset="2"/>
              <a:buChar char="v"/>
            </a:pPr>
            <a:r>
              <a:rPr lang="en-US" sz="1800">
                <a:solidFill>
                  <a:schemeClr val="tx1"/>
                </a:solidFill>
                <a:latin typeface="Times New Roman" pitchFamily="18" charset="0"/>
                <a:cs typeface="Times New Roman" pitchFamily="18" charset="0"/>
              </a:rPr>
              <a:t>Displaying each categorical attribute values in terms of percentage.</a:t>
            </a:r>
          </a:p>
          <a:p>
            <a:pPr indent="-342900">
              <a:lnSpc>
                <a:spcPct val="90000"/>
              </a:lnSpc>
              <a:buClrTx/>
              <a:buFont typeface="Wingdings" pitchFamily="2" charset="2"/>
              <a:buChar char="v"/>
            </a:pPr>
            <a:r>
              <a:rPr lang="en-US" sz="1800" smtClean="0">
                <a:solidFill>
                  <a:schemeClr val="tx1"/>
                </a:solidFill>
                <a:latin typeface="Times New Roman" pitchFamily="18" charset="0"/>
                <a:cs typeface="Times New Roman" pitchFamily="18" charset="0"/>
              </a:rPr>
              <a:t>Countplot </a:t>
            </a:r>
            <a:r>
              <a:rPr lang="en-US" sz="1800">
                <a:solidFill>
                  <a:schemeClr val="tx1"/>
                </a:solidFill>
                <a:latin typeface="Times New Roman" pitchFamily="18" charset="0"/>
                <a:cs typeface="Times New Roman" pitchFamily="18" charset="0"/>
              </a:rPr>
              <a:t>to see the counts of each attribute.</a:t>
            </a:r>
          </a:p>
          <a:p>
            <a:pPr indent="-342900">
              <a:lnSpc>
                <a:spcPct val="90000"/>
              </a:lnSpc>
              <a:buClrTx/>
              <a:buFont typeface="Wingdings" pitchFamily="2" charset="2"/>
              <a:buChar char="v"/>
            </a:pPr>
            <a:r>
              <a:rPr lang="en-US" sz="1800">
                <a:solidFill>
                  <a:schemeClr val="tx1"/>
                </a:solidFill>
                <a:latin typeface="Times New Roman" pitchFamily="18" charset="0"/>
                <a:cs typeface="Times New Roman" pitchFamily="18" charset="0"/>
              </a:rPr>
              <a:t>Bivariate analysis by adding  hue parameter to seaborn plot and keeping ‘x’ parameter as ‘purchase frequency of customer’.</a:t>
            </a:r>
          </a:p>
          <a:p>
            <a:pPr lvl="0"/>
            <a:endParaRPr lang="en-US" sz="1800">
              <a:solidFill>
                <a:schemeClr val="tx1"/>
              </a:solidFill>
            </a:endParaRPr>
          </a:p>
          <a:p>
            <a:endParaRPr lang="en-IN" sz="1800"/>
          </a:p>
          <a:p>
            <a:endParaRPr lang="en-IN" sz="1800"/>
          </a:p>
          <a:p>
            <a:endParaRPr lang="en-IN" sz="1800"/>
          </a:p>
          <a:p>
            <a:pPr marL="68580" indent="0">
              <a:buNone/>
            </a:pPr>
            <a:endParaRPr lang="en-IN" sz="1800"/>
          </a:p>
          <a:p>
            <a:pPr marL="68580" indent="0">
              <a:buNone/>
            </a:pPr>
            <a:endParaRPr lang="en-IN" sz="1800" b="1" i="1"/>
          </a:p>
          <a:p>
            <a:pPr marL="68580" indent="0">
              <a:buNone/>
            </a:pPr>
            <a:endParaRPr lang="en-IN" sz="1800" b="1" i="1"/>
          </a:p>
          <a:p>
            <a:pPr marL="68580" indent="0">
              <a:buNone/>
            </a:pPr>
            <a:endParaRPr lang="en-US" sz="1800" b="1" i="1"/>
          </a:p>
          <a:p>
            <a:endParaRPr lang="en-US" sz="1800" b="1" i="1" smtClean="0"/>
          </a:p>
          <a:p>
            <a:pPr lvl="0" indent="-342900" algn="just">
              <a:lnSpc>
                <a:spcPct val="107000"/>
              </a:lnSpc>
              <a:buFont typeface="Symbol" panose="05050102010706020507" pitchFamily="18" charset="2"/>
              <a:buChar char=""/>
            </a:pPr>
            <a:endParaRPr lang="en-IN" sz="18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1421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43490" y="1027664"/>
            <a:ext cx="7024744" cy="529128"/>
          </a:xfrm>
        </p:spPr>
        <p:txBody>
          <a:bodyPr>
            <a:normAutofit fontScale="90000"/>
          </a:bodyPr>
          <a:lstStyle/>
          <a:p>
            <a:pPr>
              <a:lnSpc>
                <a:spcPct val="107000"/>
              </a:lnSpc>
            </a:pPr>
            <a:r>
              <a:rPr lang="en-US" sz="3200" b="1" spc="-50">
                <a:solidFill>
                  <a:schemeClr val="tx1">
                    <a:lumMod val="85000"/>
                    <a:lumOff val="15000"/>
                  </a:schemeClr>
                </a:solidFill>
                <a:latin typeface="Arial" panose="020B0604020202020204" pitchFamily="34" charset="0"/>
                <a:cs typeface="Arial" panose="020B0604020202020204" pitchFamily="34" charset="0"/>
              </a:rPr>
              <a:t>Visualizations done during EDA</a:t>
            </a:r>
            <a:br>
              <a:rPr lang="en-US" sz="3200" b="1" spc="-50">
                <a:solidFill>
                  <a:schemeClr val="tx1">
                    <a:lumMod val="85000"/>
                    <a:lumOff val="15000"/>
                  </a:schemeClr>
                </a:solidFill>
                <a:latin typeface="Arial" panose="020B0604020202020204" pitchFamily="34" charset="0"/>
                <a:cs typeface="Arial" panose="020B0604020202020204" pitchFamily="34" charset="0"/>
              </a:rPr>
            </a:br>
            <a:endParaRPr lang="en-IN" sz="3200"/>
          </a:p>
        </p:txBody>
      </p:sp>
      <p:pic>
        <p:nvPicPr>
          <p:cNvPr id="4" name="Content Placeholder 3"/>
          <p:cNvPicPr>
            <a:picLocks noGrp="1"/>
          </p:cNvPicPr>
          <p:nvPr>
            <p:ph idx="1"/>
          </p:nvPr>
        </p:nvPicPr>
        <p:blipFill>
          <a:blip r:embed="rId2"/>
          <a:stretch>
            <a:fillRect/>
          </a:stretch>
        </p:blipFill>
        <p:spPr>
          <a:xfrm>
            <a:off x="467544" y="1052736"/>
            <a:ext cx="2030349" cy="1875433"/>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5436096" y="1052736"/>
            <a:ext cx="3142223" cy="1872208"/>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611560" y="3573016"/>
            <a:ext cx="2376264" cy="2090420"/>
          </a:xfrm>
          <a:prstGeom prst="rect">
            <a:avLst/>
          </a:prstGeom>
        </p:spPr>
      </p:pic>
      <p:pic>
        <p:nvPicPr>
          <p:cNvPr id="10" name="Picture 9"/>
          <p:cNvPicPr/>
          <p:nvPr/>
        </p:nvPicPr>
        <p:blipFill>
          <a:blip r:embed="rId5">
            <a:extLst>
              <a:ext uri="{28A0092B-C50C-407E-A947-70E740481C1C}">
                <a14:useLocalDpi xmlns:a14="http://schemas.microsoft.com/office/drawing/2010/main" val="0"/>
              </a:ext>
            </a:extLst>
          </a:blip>
          <a:stretch>
            <a:fillRect/>
          </a:stretch>
        </p:blipFill>
        <p:spPr>
          <a:xfrm>
            <a:off x="3013787" y="3573015"/>
            <a:ext cx="2782349" cy="2090421"/>
          </a:xfrm>
          <a:prstGeom prst="rect">
            <a:avLst/>
          </a:prstGeom>
        </p:spPr>
      </p:pic>
      <p:pic>
        <p:nvPicPr>
          <p:cNvPr id="11" name="Picture 10"/>
          <p:cNvPicPr/>
          <p:nvPr/>
        </p:nvPicPr>
        <p:blipFill>
          <a:blip r:embed="rId6">
            <a:extLst>
              <a:ext uri="{28A0092B-C50C-407E-A947-70E740481C1C}">
                <a14:useLocalDpi xmlns:a14="http://schemas.microsoft.com/office/drawing/2010/main" val="0"/>
              </a:ext>
            </a:extLst>
          </a:blip>
          <a:stretch>
            <a:fillRect/>
          </a:stretch>
        </p:blipFill>
        <p:spPr>
          <a:xfrm>
            <a:off x="5940152" y="3573014"/>
            <a:ext cx="2638167" cy="2090421"/>
          </a:xfrm>
          <a:prstGeom prst="rect">
            <a:avLst/>
          </a:prstGeom>
        </p:spPr>
      </p:pic>
      <p:pic>
        <p:nvPicPr>
          <p:cNvPr id="12" name="Picture 11"/>
          <p:cNvPicPr/>
          <p:nvPr/>
        </p:nvPicPr>
        <p:blipFill>
          <a:blip r:embed="rId7">
            <a:extLst>
              <a:ext uri="{28A0092B-C50C-407E-A947-70E740481C1C}">
                <a14:useLocalDpi xmlns:a14="http://schemas.microsoft.com/office/drawing/2010/main" val="0"/>
              </a:ext>
            </a:extLst>
          </a:blip>
          <a:stretch>
            <a:fillRect/>
          </a:stretch>
        </p:blipFill>
        <p:spPr>
          <a:xfrm>
            <a:off x="2267745" y="1028199"/>
            <a:ext cx="3168351" cy="1896745"/>
          </a:xfrm>
          <a:prstGeom prst="rect">
            <a:avLst/>
          </a:prstGeom>
        </p:spPr>
      </p:pic>
    </p:spTree>
    <p:extLst>
      <p:ext uri="{BB962C8B-B14F-4D97-AF65-F5344CB8AC3E}">
        <p14:creationId xmlns:p14="http://schemas.microsoft.com/office/powerpoint/2010/main" val="4812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8799" y="1001739"/>
            <a:ext cx="2815977" cy="2024187"/>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3389654" y="980728"/>
            <a:ext cx="3369811" cy="2304256"/>
          </a:xfrm>
          <a:prstGeom prst="rect">
            <a:avLst/>
          </a:prstGeom>
        </p:spPr>
      </p:pic>
      <p:pic>
        <p:nvPicPr>
          <p:cNvPr id="11" name="Picture 10"/>
          <p:cNvPicPr/>
          <p:nvPr/>
        </p:nvPicPr>
        <p:blipFill>
          <a:blip r:embed="rId4">
            <a:extLst>
              <a:ext uri="{28A0092B-C50C-407E-A947-70E740481C1C}">
                <a14:useLocalDpi xmlns:a14="http://schemas.microsoft.com/office/drawing/2010/main" val="0"/>
              </a:ext>
            </a:extLst>
          </a:blip>
          <a:stretch>
            <a:fillRect/>
          </a:stretch>
        </p:blipFill>
        <p:spPr>
          <a:xfrm>
            <a:off x="6732240" y="984834"/>
            <a:ext cx="2188961" cy="2329249"/>
          </a:xfrm>
          <a:prstGeom prst="rect">
            <a:avLst/>
          </a:prstGeom>
        </p:spPr>
      </p:pic>
      <p:pic>
        <p:nvPicPr>
          <p:cNvPr id="12" name="Picture 11"/>
          <p:cNvPicPr/>
          <p:nvPr/>
        </p:nvPicPr>
        <p:blipFill>
          <a:blip r:embed="rId5">
            <a:extLst>
              <a:ext uri="{28A0092B-C50C-407E-A947-70E740481C1C}">
                <a14:useLocalDpi xmlns:a14="http://schemas.microsoft.com/office/drawing/2010/main" val="0"/>
              </a:ext>
            </a:extLst>
          </a:blip>
          <a:stretch>
            <a:fillRect/>
          </a:stretch>
        </p:blipFill>
        <p:spPr>
          <a:xfrm>
            <a:off x="395537" y="3464157"/>
            <a:ext cx="2994118" cy="3094776"/>
          </a:xfrm>
          <a:prstGeom prst="rect">
            <a:avLst/>
          </a:prstGeom>
        </p:spPr>
      </p:pic>
      <p:pic>
        <p:nvPicPr>
          <p:cNvPr id="13" name="Picture 12"/>
          <p:cNvPicPr/>
          <p:nvPr/>
        </p:nvPicPr>
        <p:blipFill>
          <a:blip r:embed="rId6">
            <a:extLst>
              <a:ext uri="{28A0092B-C50C-407E-A947-70E740481C1C}">
                <a14:useLocalDpi xmlns:a14="http://schemas.microsoft.com/office/drawing/2010/main" val="0"/>
              </a:ext>
            </a:extLst>
          </a:blip>
          <a:stretch>
            <a:fillRect/>
          </a:stretch>
        </p:blipFill>
        <p:spPr>
          <a:xfrm>
            <a:off x="3389655" y="3464157"/>
            <a:ext cx="3153787" cy="3094776"/>
          </a:xfrm>
          <a:prstGeom prst="rect">
            <a:avLst/>
          </a:prstGeom>
        </p:spPr>
      </p:pic>
      <p:pic>
        <p:nvPicPr>
          <p:cNvPr id="14" name="Picture 13"/>
          <p:cNvPicPr/>
          <p:nvPr/>
        </p:nvPicPr>
        <p:blipFill>
          <a:blip r:embed="rId7">
            <a:extLst>
              <a:ext uri="{28A0092B-C50C-407E-A947-70E740481C1C}">
                <a14:useLocalDpi xmlns:a14="http://schemas.microsoft.com/office/drawing/2010/main" val="0"/>
              </a:ext>
            </a:extLst>
          </a:blip>
          <a:stretch>
            <a:fillRect/>
          </a:stretch>
        </p:blipFill>
        <p:spPr>
          <a:xfrm>
            <a:off x="6732240" y="3464155"/>
            <a:ext cx="2073667" cy="3094777"/>
          </a:xfrm>
          <a:prstGeom prst="rect">
            <a:avLst/>
          </a:prstGeom>
        </p:spPr>
      </p:pic>
    </p:spTree>
    <p:extLst>
      <p:ext uri="{BB962C8B-B14F-4D97-AF65-F5344CB8AC3E}">
        <p14:creationId xmlns:p14="http://schemas.microsoft.com/office/powerpoint/2010/main" val="4270959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692696"/>
            <a:ext cx="7024744" cy="1177200"/>
          </a:xfrm>
        </p:spPr>
        <p:txBody>
          <a:bodyPr>
            <a:noAutofit/>
          </a:bodyPr>
          <a:lstStyle/>
          <a:p>
            <a:r>
              <a:rPr lang="en-US" sz="3000" b="1" smtClean="0"/>
              <a:t>Important</a:t>
            </a:r>
            <a:r>
              <a:rPr lang="en-US" sz="3200" b="1" smtClean="0"/>
              <a:t> observation from above </a:t>
            </a:r>
            <a:r>
              <a:rPr lang="en-IN" sz="3200"/>
              <a:t/>
            </a:r>
            <a:br>
              <a:rPr lang="en-IN" sz="3200"/>
            </a:br>
            <a:endParaRPr lang="en-IN" sz="3200"/>
          </a:p>
        </p:txBody>
      </p:sp>
      <p:sp>
        <p:nvSpPr>
          <p:cNvPr id="4" name="Content Placeholder 3"/>
          <p:cNvSpPr>
            <a:spLocks noGrp="1"/>
          </p:cNvSpPr>
          <p:nvPr>
            <p:ph idx="1"/>
          </p:nvPr>
        </p:nvSpPr>
        <p:spPr>
          <a:xfrm>
            <a:off x="1115616" y="1385392"/>
            <a:ext cx="6777317" cy="5472608"/>
          </a:xfrm>
        </p:spPr>
        <p:txBody>
          <a:bodyPr>
            <a:noAutofit/>
          </a:bodyPr>
          <a:lstStyle/>
          <a:p>
            <a:r>
              <a:rPr lang="en-IN" sz="1400">
                <a:latin typeface="Times New Roman" pitchFamily="18" charset="0"/>
                <a:cs typeface="Times New Roman" pitchFamily="18" charset="0"/>
              </a:rPr>
              <a:t>We notice that Out of the total ,67% customer is female</a:t>
            </a:r>
          </a:p>
          <a:p>
            <a:r>
              <a:rPr lang="en-IN" sz="1400">
                <a:latin typeface="Times New Roman" pitchFamily="18" charset="0"/>
                <a:cs typeface="Times New Roman" pitchFamily="18" charset="0"/>
              </a:rPr>
              <a:t>87% customers agree with user friendly website interface.The online stores should invest heavily in creating user friendly apps and websites,so that the customers do not have to work around much and the overall shopping experience is smooth</a:t>
            </a:r>
          </a:p>
          <a:p>
            <a:pPr lvl="0"/>
            <a:r>
              <a:rPr lang="en-IN" sz="1400" smtClean="0">
                <a:latin typeface="Times New Roman" pitchFamily="18" charset="0"/>
                <a:cs typeface="Times New Roman" pitchFamily="18" charset="0"/>
              </a:rPr>
              <a:t>59</a:t>
            </a:r>
            <a:r>
              <a:rPr lang="en-IN" sz="1400">
                <a:latin typeface="Times New Roman" pitchFamily="18" charset="0"/>
                <a:cs typeface="Times New Roman" pitchFamily="18" charset="0"/>
              </a:rPr>
              <a:t>% customers strongly agree with the convenient paying methods.The reluctance to make online payments is gradually reducing. The acceptance has been built by addressing the trust issue over time by giving customers an option to pay online or to pay Cash On Delivery (COD)</a:t>
            </a:r>
          </a:p>
          <a:p>
            <a:pPr lvl="0"/>
            <a:r>
              <a:rPr lang="en-IN" sz="1400">
                <a:latin typeface="Times New Roman" pitchFamily="18" charset="0"/>
                <a:cs typeface="Times New Roman" pitchFamily="18" charset="0"/>
              </a:rPr>
              <a:t>Being able to guarantee the privacy of the customer: This also got 69% strongly agree.Costomers are concerned about the unauthorized access to their data.Protecting user privacy will enable stores to drive more revenue and gain more customers</a:t>
            </a:r>
          </a:p>
          <a:p>
            <a:pPr lvl="0"/>
            <a:r>
              <a:rPr lang="en-IN" sz="1400">
                <a:latin typeface="Times New Roman" pitchFamily="18" charset="0"/>
                <a:cs typeface="Times New Roman" pitchFamily="18" charset="0"/>
              </a:rPr>
              <a:t>Responsiveness, availability of several communication channels (email, online rep, twitter, phone etc.): 90% customers agreed to it. In case one channel is not available, customers can reach out to multiple channels which again is an important factor.Being able to communicate easily can make the difference in both their shopping experience as well as fulfill business goals of online store.</a:t>
            </a:r>
          </a:p>
          <a:p>
            <a:r>
              <a:rPr lang="en-IN" sz="1400">
                <a:latin typeface="Times New Roman" pitchFamily="18" charset="0"/>
                <a:cs typeface="Times New Roman" pitchFamily="18" charset="0"/>
              </a:rPr>
              <a:t>90% customers agree that return and replacement policy helps them making purchase decision. It is evident from the fact that people cannot actually try &amp; touch the products ,they are purchasing before it reaches home and they would want to return or replace in case of dissatisfaction. Online shopping websites should make strategies around easy return and replacement policy if they want to retain their customers</a:t>
            </a:r>
          </a:p>
          <a:p>
            <a:endParaRPr lang="en-IN" sz="1400">
              <a:latin typeface="Times New Roman" pitchFamily="18" charset="0"/>
              <a:cs typeface="Times New Roman" pitchFamily="18" charset="0"/>
            </a:endParaRPr>
          </a:p>
        </p:txBody>
      </p:sp>
    </p:spTree>
    <p:extLst>
      <p:ext uri="{BB962C8B-B14F-4D97-AF65-F5344CB8AC3E}">
        <p14:creationId xmlns:p14="http://schemas.microsoft.com/office/powerpoint/2010/main" val="3577076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1268760"/>
            <a:ext cx="6777317" cy="5067925"/>
          </a:xfrm>
        </p:spPr>
        <p:txBody>
          <a:bodyPr>
            <a:normAutofit lnSpcReduction="10000"/>
          </a:bodyPr>
          <a:lstStyle/>
          <a:p>
            <a:pPr lvl="0"/>
            <a:r>
              <a:rPr lang="en-IN" sz="1400">
                <a:solidFill>
                  <a:schemeClr val="tx1"/>
                </a:solidFill>
                <a:latin typeface="Times New Roman" pitchFamily="18" charset="0"/>
                <a:cs typeface="Times New Roman" pitchFamily="18" charset="0"/>
              </a:rPr>
              <a:t>Displaying quality Information on the website improves satisfaction of customers:80% customer agreed to it.It means displaying quality information have a significant association with customer satisfaction, and </a:t>
            </a:r>
            <a:r>
              <a:rPr lang="en-IN" sz="1400">
                <a:solidFill>
                  <a:schemeClr val="tx1"/>
                </a:solidFill>
                <a:latin typeface="Times New Roman" pitchFamily="18" charset="0"/>
                <a:cs typeface="Times New Roman" pitchFamily="18" charset="0"/>
              </a:rPr>
              <a:t>repurchase </a:t>
            </a:r>
            <a:r>
              <a:rPr lang="en-IN" sz="1400" smtClean="0">
                <a:solidFill>
                  <a:schemeClr val="tx1"/>
                </a:solidFill>
                <a:latin typeface="Times New Roman" pitchFamily="18" charset="0"/>
                <a:cs typeface="Times New Roman" pitchFamily="18" charset="0"/>
              </a:rPr>
              <a:t>intentions.</a:t>
            </a:r>
          </a:p>
          <a:p>
            <a:pPr lvl="0"/>
            <a:r>
              <a:rPr lang="en-IN" sz="1400" smtClean="0">
                <a:solidFill>
                  <a:schemeClr val="tx1"/>
                </a:solidFill>
                <a:latin typeface="Times New Roman" pitchFamily="18" charset="0"/>
                <a:cs typeface="Times New Roman" pitchFamily="18" charset="0"/>
              </a:rPr>
              <a:t>85</a:t>
            </a:r>
            <a:r>
              <a:rPr lang="en-IN" sz="1400">
                <a:solidFill>
                  <a:schemeClr val="tx1"/>
                </a:solidFill>
                <a:latin typeface="Times New Roman" pitchFamily="18" charset="0"/>
                <a:cs typeface="Times New Roman" pitchFamily="18" charset="0"/>
              </a:rPr>
              <a:t>% customers agree that customer satisfaction cannot be built </a:t>
            </a:r>
            <a:r>
              <a:rPr lang="en-IN" sz="1400">
                <a:solidFill>
                  <a:schemeClr val="tx1"/>
                </a:solidFill>
                <a:latin typeface="Times New Roman" pitchFamily="18" charset="0"/>
                <a:cs typeface="Times New Roman" pitchFamily="18" charset="0"/>
              </a:rPr>
              <a:t>without </a:t>
            </a:r>
            <a:r>
              <a:rPr lang="en-IN" sz="1400" smtClean="0">
                <a:solidFill>
                  <a:schemeClr val="tx1"/>
                </a:solidFill>
                <a:latin typeface="Times New Roman" pitchFamily="18" charset="0"/>
                <a:cs typeface="Times New Roman" pitchFamily="18" charset="0"/>
              </a:rPr>
              <a:t>trust.</a:t>
            </a:r>
            <a:r>
              <a:rPr lang="en-IN" sz="1400" smtClean="0"/>
              <a:t> </a:t>
            </a:r>
            <a:r>
              <a:rPr lang="en-IN" sz="1400" smtClean="0">
                <a:solidFill>
                  <a:schemeClr val="tx1"/>
                </a:solidFill>
                <a:latin typeface="Times New Roman" pitchFamily="18" charset="0"/>
                <a:cs typeface="Times New Roman" pitchFamily="18" charset="0"/>
              </a:rPr>
              <a:t>We </a:t>
            </a:r>
            <a:r>
              <a:rPr lang="en-IN" sz="1400">
                <a:solidFill>
                  <a:schemeClr val="tx1"/>
                </a:solidFill>
                <a:latin typeface="Times New Roman" pitchFamily="18" charset="0"/>
                <a:cs typeface="Times New Roman" pitchFamily="18" charset="0"/>
              </a:rPr>
              <a:t>see that,user with lack of trust have shpped less number of time.It means,trust is an area where online shopping still lags as several instances have been reported of customers being duped on receiving products that did not match the description claimed or turned out to be knock-offs.So, it is important for companies to learn how to manage </a:t>
            </a:r>
            <a:r>
              <a:rPr lang="en-IN" sz="1400">
                <a:latin typeface="Times New Roman" pitchFamily="18" charset="0"/>
                <a:cs typeface="Times New Roman" pitchFamily="18" charset="0"/>
              </a:rPr>
              <a:t>consumers' trust</a:t>
            </a:r>
          </a:p>
          <a:p>
            <a:r>
              <a:rPr lang="en-IN" sz="1400" smtClean="0">
                <a:solidFill>
                  <a:schemeClr val="tx1"/>
                </a:solidFill>
                <a:latin typeface="Times New Roman" pitchFamily="18" charset="0"/>
                <a:cs typeface="Times New Roman" pitchFamily="18" charset="0"/>
              </a:rPr>
              <a:t>It </a:t>
            </a:r>
            <a:r>
              <a:rPr lang="en-IN" sz="1400">
                <a:solidFill>
                  <a:schemeClr val="tx1"/>
                </a:solidFill>
                <a:latin typeface="Times New Roman" pitchFamily="18" charset="0"/>
                <a:cs typeface="Times New Roman" pitchFamily="18" charset="0"/>
              </a:rPr>
              <a:t>can be seen clearly that all customers irrespective of the purchase count strongly agree with the empathy which means empathy is very important for customer satisfaction and hence retention. The reason is insecurity amongst the customers. If they have a provision of a helpline number associated with the website, that sense of insecurity </a:t>
            </a:r>
            <a:r>
              <a:rPr lang="en-IN" sz="1400">
                <a:solidFill>
                  <a:schemeClr val="tx1"/>
                </a:solidFill>
                <a:latin typeface="Times New Roman" pitchFamily="18" charset="0"/>
                <a:cs typeface="Times New Roman" pitchFamily="18" charset="0"/>
              </a:rPr>
              <a:t>vanishes </a:t>
            </a:r>
            <a:r>
              <a:rPr lang="en-IN" sz="1400">
                <a:solidFill>
                  <a:schemeClr val="tx1"/>
                </a:solidFill>
                <a:latin typeface="Times New Roman" pitchFamily="18" charset="0"/>
                <a:cs typeface="Times New Roman" pitchFamily="18" charset="0"/>
              </a:rPr>
              <a:t>and the customer can trust the website more. A 24X7 support is a must for these online retail stores.</a:t>
            </a:r>
          </a:p>
          <a:p>
            <a:pPr lvl="0"/>
            <a:r>
              <a:rPr lang="en-IN" sz="1400">
                <a:solidFill>
                  <a:schemeClr val="tx1"/>
                </a:solidFill>
                <a:latin typeface="Times New Roman" pitchFamily="18" charset="0"/>
                <a:cs typeface="Times New Roman" pitchFamily="18" charset="0"/>
              </a:rPr>
              <a:t>Offering a wide variety of listed product in several category:Customers having purchase frequency of more than 30 times strongly agree to it.It means product variety increases consumers' likelihood of finding a good match with their preferences</a:t>
            </a:r>
          </a:p>
          <a:p>
            <a:pPr lvl="0"/>
            <a:r>
              <a:rPr lang="en-IN" sz="1400">
                <a:solidFill>
                  <a:schemeClr val="tx1"/>
                </a:solidFill>
                <a:latin typeface="Times New Roman" pitchFamily="18" charset="0"/>
                <a:cs typeface="Times New Roman" pitchFamily="18" charset="0"/>
              </a:rPr>
              <a:t>Maximum customers agree with online shopping being flexible,irrespective of purchase count as it provides freedom to shop without the influence or pressure from sales staff often encountered in offline </a:t>
            </a:r>
            <a:r>
              <a:rPr lang="en-IN" sz="1400">
                <a:solidFill>
                  <a:schemeClr val="tx1"/>
                </a:solidFill>
                <a:latin typeface="Times New Roman" pitchFamily="18" charset="0"/>
                <a:cs typeface="Times New Roman" pitchFamily="18" charset="0"/>
              </a:rPr>
              <a:t>stores</a:t>
            </a:r>
            <a:r>
              <a:rPr lang="en-IN" sz="1400" smtClean="0">
                <a:solidFill>
                  <a:schemeClr val="tx1"/>
                </a:solidFill>
                <a:latin typeface="Times New Roman" pitchFamily="18" charset="0"/>
                <a:cs typeface="Times New Roman" pitchFamily="18" charset="0"/>
              </a:rPr>
              <a:t>.</a:t>
            </a:r>
          </a:p>
          <a:p>
            <a:pPr lvl="0"/>
            <a:r>
              <a:rPr lang="en-IN" sz="1400" b="1"/>
              <a:t>amazon &amp; flipkart are liked by most number of people ,in terms of online shopping</a:t>
            </a:r>
            <a:endParaRPr lang="en-IN" sz="1400"/>
          </a:p>
          <a:p>
            <a:r>
              <a:rPr lang="en-IN" sz="1400" b="1"/>
              <a:t> </a:t>
            </a:r>
            <a:endParaRPr lang="en-IN" sz="1400"/>
          </a:p>
          <a:p>
            <a:pPr lvl="0"/>
            <a:endParaRPr lang="en-IN" sz="1400">
              <a:solidFill>
                <a:schemeClr val="tx1"/>
              </a:solidFill>
              <a:latin typeface="Times New Roman" pitchFamily="18" charset="0"/>
              <a:cs typeface="Times New Roman" pitchFamily="18" charset="0"/>
            </a:endParaRPr>
          </a:p>
          <a:p>
            <a:endParaRPr lang="en-IN" sz="1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61420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719572" y="548680"/>
            <a:ext cx="7704856" cy="6186309"/>
          </a:xfrm>
          <a:prstGeom prst="rect">
            <a:avLst/>
          </a:prstGeom>
        </p:spPr>
        <p:txBody>
          <a:bodyPr wrap="square">
            <a:spAutoFit/>
          </a:bodyPr>
          <a:lstStyle/>
          <a:p>
            <a:r>
              <a:rPr lang="en-IN" b="1"/>
              <a:t>CONCLUSION </a:t>
            </a:r>
            <a:endParaRPr lang="en-IN"/>
          </a:p>
          <a:p>
            <a:r>
              <a:rPr lang="en-IN"/>
              <a:t>Customer retention doesn't improve overnight.  Customer retention is fickle when customer service is lacking. Few ways to improve customer retention can be as follows:</a:t>
            </a:r>
          </a:p>
          <a:p>
            <a:pPr lvl="0"/>
            <a:r>
              <a:rPr lang="en-IN" b="1"/>
              <a:t>Easily navigable</a:t>
            </a:r>
            <a:r>
              <a:rPr lang="en-IN"/>
              <a:t> :</a:t>
            </a:r>
          </a:p>
          <a:p>
            <a:r>
              <a:rPr lang="en-IN"/>
              <a:t>90% cusotmers agreed that the website should be easily navigable. Website navigation is a key to the success of any e-commerce website. It should be clean, clear and user-friendly. Online store should create easy-to-use navigation on  website to make sure that ,customers don’t get confused while surfing the </a:t>
            </a:r>
            <a:r>
              <a:rPr lang="en-IN"/>
              <a:t>site</a:t>
            </a:r>
            <a:r>
              <a:rPr lang="en-IN" smtClean="0"/>
              <a:t>.</a:t>
            </a:r>
          </a:p>
          <a:p>
            <a:pPr lvl="0"/>
            <a:r>
              <a:rPr lang="en-IN" b="1"/>
              <a:t>User-friendly websites:</a:t>
            </a:r>
            <a:endParaRPr lang="en-IN"/>
          </a:p>
          <a:p>
            <a:r>
              <a:rPr lang="en-IN"/>
              <a:t>87% customers agree with user friendly website interface.The online stores should invest heavily in creating user friendly apps and websites,so that the customers do not have to work around much and the overall shopping experience is smooth,&amp; shoppers get  what they want faster and without running into unnecessary complexity that can clog up the path to purchase. It should focus on the user experience by providing shopping categories, filters, and comparison capabilities. User-friendliness requires that your website works on all browsers and devices</a:t>
            </a:r>
          </a:p>
          <a:p>
            <a:r>
              <a:rPr lang="en-IN"/>
              <a:t> </a:t>
            </a:r>
          </a:p>
          <a:p>
            <a:r>
              <a:rPr lang="en-IN"/>
              <a:t> </a:t>
            </a:r>
            <a:endParaRPr lang="en-IN"/>
          </a:p>
        </p:txBody>
      </p:sp>
    </p:spTree>
    <p:extLst>
      <p:ext uri="{BB962C8B-B14F-4D97-AF65-F5344CB8AC3E}">
        <p14:creationId xmlns:p14="http://schemas.microsoft.com/office/powerpoint/2010/main" val="36926318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1442</TotalTime>
  <Words>959</Words>
  <Application>Microsoft Office PowerPoint</Application>
  <PresentationFormat>On-screen Show (4:3)</PresentationFormat>
  <Paragraphs>55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Austin</vt:lpstr>
      <vt:lpstr> Customer Retention </vt:lpstr>
      <vt:lpstr>Introduction</vt:lpstr>
      <vt:lpstr>Problem statement </vt:lpstr>
      <vt:lpstr>Exploratory Data Analysis </vt:lpstr>
      <vt:lpstr>Visualizations done during EDA </vt:lpstr>
      <vt:lpstr>PowerPoint Presentation</vt:lpstr>
      <vt:lpstr>Important observation from above  </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HOUSING PRICE PREDICTION</dc:title>
  <dc:creator>Shama Tanweer</dc:creator>
  <cp:lastModifiedBy>HP</cp:lastModifiedBy>
  <cp:revision>27</cp:revision>
  <dcterms:created xsi:type="dcterms:W3CDTF">2021-05-06T05:43:56Z</dcterms:created>
  <dcterms:modified xsi:type="dcterms:W3CDTF">2021-05-23T05:27:09Z</dcterms:modified>
</cp:coreProperties>
</file>