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85" r:id="rId5"/>
    <p:sldId id="292" r:id="rId6"/>
    <p:sldId id="286" r:id="rId7"/>
    <p:sldId id="287" r:id="rId8"/>
    <p:sldId id="288" r:id="rId9"/>
    <p:sldId id="289" r:id="rId10"/>
    <p:sldId id="290" r:id="rId11"/>
    <p:sldId id="291" r:id="rId12"/>
    <p:sldId id="28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58" y="1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A2D98C8-E5EF-4A63-9EFE-B93F0B717BC0}" type="datetimeFigureOut">
              <a:rPr lang="en-IN" smtClean="0"/>
              <a:t>24-07-2021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714A1E7-41FE-4DE0-A0BB-56E3AA803BA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24-07-2021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2D98C8-E5EF-4A63-9EFE-B93F0B717BC0}" type="datetimeFigureOut">
              <a:rPr lang="en-IN" smtClean="0"/>
              <a:t>24-07-2021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24-07-2021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24-07-2021</a:t>
            </a:fld>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24-07-2021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A2D98C8-E5EF-4A63-9EFE-B93F0B717BC0}" type="datetimeFigureOut">
              <a:rPr lang="en-IN" smtClean="0"/>
              <a:t>24-07-2021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Image Classification</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Project</a:t>
            </a:r>
            <a:endParaRPr lang="en-IN"/>
          </a:p>
        </p:txBody>
      </p:sp>
      <p:sp>
        <p:nvSpPr>
          <p:cNvPr id="3" name="Subtitle 2"/>
          <p:cNvSpPr>
            <a:spLocks noGrp="1"/>
          </p:cNvSpPr>
          <p:nvPr>
            <p:ph type="subTitle" idx="1"/>
          </p:nvPr>
        </p:nvSpPr>
        <p:spPr/>
        <p:txBody>
          <a:bodyPr/>
          <a:lstStyle/>
          <a:p>
            <a:r>
              <a:rPr lang="en-IN" smtClean="0">
                <a:solidFill>
                  <a:schemeClr val="tx1"/>
                </a:solidFill>
                <a:latin typeface="Times New Roman" pitchFamily="18" charset="0"/>
                <a:cs typeface="Times New Roman" pitchFamily="18" charset="0"/>
              </a:rPr>
              <a:t>Submitted by:</a:t>
            </a:r>
          </a:p>
          <a:p>
            <a:r>
              <a:rPr lang="en-IN" b="1" smtClean="0">
                <a:solidFill>
                  <a:schemeClr val="tx1"/>
                </a:solidFill>
                <a:latin typeface="Times New Roman" pitchFamily="18" charset="0"/>
                <a:cs typeface="Times New Roman" pitchFamily="18" charset="0"/>
              </a:rPr>
              <a:t>Shama Tanweer</a:t>
            </a:r>
          </a:p>
          <a:p>
            <a:endParaRPr lang="en-IN"/>
          </a:p>
        </p:txBody>
      </p:sp>
      <p:pic>
        <p:nvPicPr>
          <p:cNvPr id="4"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528682" cy="720080"/>
          </a:xfrm>
        </p:spPr>
        <p:txBody>
          <a:bodyPr/>
          <a:lstStyle/>
          <a:p>
            <a:r>
              <a:rPr lang="en-IN" smtClean="0"/>
              <a:t>Predicted Image</a:t>
            </a:r>
            <a:endParaRPr lang="en-IN"/>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83568" y="1052736"/>
            <a:ext cx="2413000" cy="5472608"/>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491880" y="1052736"/>
            <a:ext cx="2560320" cy="5449346"/>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883044" y="1216655"/>
            <a:ext cx="2664460" cy="5144770"/>
          </a:xfrm>
          <a:prstGeom prst="rect">
            <a:avLst/>
          </a:prstGeom>
        </p:spPr>
      </p:pic>
    </p:spTree>
    <p:extLst>
      <p:ext uri="{BB962C8B-B14F-4D97-AF65-F5344CB8AC3E}">
        <p14:creationId xmlns:p14="http://schemas.microsoft.com/office/powerpoint/2010/main" val="2776909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474345"/>
            <a:ext cx="7992888" cy="4801314"/>
          </a:xfrm>
          <a:prstGeom prst="rect">
            <a:avLst/>
          </a:prstGeom>
        </p:spPr>
        <p:txBody>
          <a:bodyPr wrap="square">
            <a:spAutoFit/>
          </a:bodyPr>
          <a:lstStyle/>
          <a:p>
            <a:r>
              <a:rPr lang="en-IN" b="1"/>
              <a:t>CONCLUSION </a:t>
            </a:r>
            <a:endParaRPr lang="en-IN" b="1" smtClean="0"/>
          </a:p>
          <a:p>
            <a:endParaRPr lang="en-IN"/>
          </a:p>
          <a:p>
            <a:pPr lvl="0"/>
            <a:r>
              <a:rPr lang="en-IN" b="1"/>
              <a:t>Key Findings and Conclusions of the Study</a:t>
            </a:r>
            <a:endParaRPr lang="en-IN"/>
          </a:p>
          <a:p>
            <a:pPr marL="285750" lvl="0" indent="-285750">
              <a:buFont typeface="Wingdings" pitchFamily="2" charset="2"/>
              <a:buChar char="§"/>
            </a:pPr>
            <a:r>
              <a:rPr lang="en-IN"/>
              <a:t>Images pulled from data directory had different shapes which need to be handled to prepare our model.</a:t>
            </a:r>
          </a:p>
          <a:p>
            <a:pPr marL="285750" lvl="0" indent="-285750">
              <a:buFont typeface="Arial" pitchFamily="34" charset="0"/>
              <a:buChar char="•"/>
            </a:pPr>
            <a:r>
              <a:rPr lang="en-IN"/>
              <a:t>Model gives  85% </a:t>
            </a:r>
            <a:r>
              <a:rPr lang="en-IN"/>
              <a:t>test </a:t>
            </a:r>
            <a:r>
              <a:rPr lang="en-IN" smtClean="0"/>
              <a:t>accuracy.</a:t>
            </a:r>
          </a:p>
          <a:p>
            <a:pPr marL="285750" lvl="0" indent="-285750">
              <a:buFont typeface="Arial" pitchFamily="34" charset="0"/>
              <a:buChar char="•"/>
            </a:pPr>
            <a:r>
              <a:rPr lang="en-IN" smtClean="0"/>
              <a:t>The </a:t>
            </a:r>
            <a:r>
              <a:rPr lang="en-IN"/>
              <a:t>accuracy can be enhanced by using more training images. Here, I have used 305 images per category which can be increased to 1000 per category to give more </a:t>
            </a:r>
            <a:r>
              <a:rPr lang="en-IN"/>
              <a:t>training </a:t>
            </a:r>
            <a:r>
              <a:rPr lang="en-IN" smtClean="0"/>
              <a:t>data</a:t>
            </a:r>
          </a:p>
          <a:p>
            <a:pPr lvl="0"/>
            <a:endParaRPr lang="en-IN"/>
          </a:p>
          <a:p>
            <a:pPr lvl="0"/>
            <a:endParaRPr lang="en-IN"/>
          </a:p>
          <a:p>
            <a:pPr lvl="0"/>
            <a:r>
              <a:rPr lang="en-IN" b="1"/>
              <a:t>Learning Outcomes of the Study in respect of </a:t>
            </a:r>
            <a:r>
              <a:rPr lang="en-IN" b="1"/>
              <a:t>Data </a:t>
            </a:r>
            <a:r>
              <a:rPr lang="en-IN" b="1" smtClean="0"/>
              <a:t>Science</a:t>
            </a:r>
          </a:p>
          <a:p>
            <a:pPr lvl="0"/>
            <a:endParaRPr lang="en-IN"/>
          </a:p>
          <a:p>
            <a:pPr lvl="0"/>
            <a:r>
              <a:rPr lang="en-IN"/>
              <a:t>Image augmentation was very helpful technique to generate the real augmented data which can be used for various purpose.</a:t>
            </a:r>
          </a:p>
          <a:p>
            <a:pPr lvl="0"/>
            <a:r>
              <a:rPr lang="en-IN"/>
              <a:t>Concept of </a:t>
            </a:r>
            <a:r>
              <a:rPr lang="en-IN" b="1"/>
              <a:t>early stopping</a:t>
            </a:r>
            <a:r>
              <a:rPr lang="en-IN"/>
              <a:t> was excellent since it could save a lot of time in case of huge datasets</a:t>
            </a:r>
          </a:p>
        </p:txBody>
      </p:sp>
    </p:spTree>
    <p:extLst>
      <p:ext uri="{BB962C8B-B14F-4D97-AF65-F5344CB8AC3E}">
        <p14:creationId xmlns:p14="http://schemas.microsoft.com/office/powerpoint/2010/main" val="2594248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7784" y="2996952"/>
            <a:ext cx="3672524" cy="1249364"/>
          </a:xfrm>
        </p:spPr>
        <p:txBody>
          <a:bodyPr>
            <a:normAutofit/>
          </a:bodyPr>
          <a:lstStyle/>
          <a:p>
            <a:pPr marL="68580" indent="0">
              <a:buNone/>
            </a:pPr>
            <a:r>
              <a:rPr lang="en-IN" sz="5000" smtClean="0">
                <a:latin typeface="Algerian" pitchFamily="82" charset="0"/>
              </a:rPr>
              <a:t>Thank YOU</a:t>
            </a:r>
            <a:endParaRPr lang="en-IN" sz="5000">
              <a:latin typeface="Algerian" pitchFamily="82" charset="0"/>
            </a:endParaRPr>
          </a:p>
        </p:txBody>
      </p:sp>
    </p:spTree>
    <p:extLst>
      <p:ext uri="{BB962C8B-B14F-4D97-AF65-F5344CB8AC3E}">
        <p14:creationId xmlns:p14="http://schemas.microsoft.com/office/powerpoint/2010/main" val="3649954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a:t>
            </a:r>
            <a:endParaRPr lang="en-IN"/>
          </a:p>
        </p:txBody>
      </p:sp>
      <p:sp>
        <p:nvSpPr>
          <p:cNvPr id="3" name="Content Placeholder 2"/>
          <p:cNvSpPr>
            <a:spLocks noGrp="1"/>
          </p:cNvSpPr>
          <p:nvPr>
            <p:ph idx="1"/>
          </p:nvPr>
        </p:nvSpPr>
        <p:spPr/>
        <p:txBody>
          <a:bodyPr>
            <a:normAutofit fontScale="25000" lnSpcReduction="20000"/>
          </a:bodyPr>
          <a:lstStyle/>
          <a:p>
            <a:r>
              <a:rPr lang="en-IN" sz="7200">
                <a:latin typeface="Times New Roman" pitchFamily="18" charset="0"/>
                <a:cs typeface="Times New Roman" pitchFamily="18" charset="0"/>
              </a:rPr>
              <a:t>Nowadays internet is filled with an abundance of images and videos, which is encouraging the development of search applications and algorithms that can examine the semantic analysis of image for presenting the user with better search content and their summarization.Manually checking and classifying images could be a tedious task especially when they are massive in number . Image classification refers to a process in computer vision that can classify an image according to its visual content.  It involves the extraction of information from an image and then associating the extracted information to one or more class </a:t>
            </a:r>
            <a:r>
              <a:rPr lang="en-IN" sz="7200" smtClean="0">
                <a:latin typeface="Times New Roman" pitchFamily="18" charset="0"/>
                <a:cs typeface="Times New Roman" pitchFamily="18" charset="0"/>
              </a:rPr>
              <a:t>labels</a:t>
            </a:r>
          </a:p>
          <a:p>
            <a:pPr marL="68580" indent="0">
              <a:buNone/>
            </a:pPr>
            <a:endParaRPr lang="en-IN" sz="7200" smtClean="0">
              <a:latin typeface="Times New Roman" pitchFamily="18" charset="0"/>
              <a:cs typeface="Times New Roman" pitchFamily="18" charset="0"/>
            </a:endParaRPr>
          </a:p>
          <a:p>
            <a:r>
              <a:rPr lang="en-IN" sz="7200">
                <a:latin typeface="Times New Roman" pitchFamily="18" charset="0"/>
                <a:cs typeface="Times New Roman" pitchFamily="18" charset="0"/>
              </a:rPr>
              <a:t>Recently, image classification is growing and becoming a trend among technology developers especially with the growth of data in different parts of industry such as e-commerce, automotive, healthcare, and gaming. For example,Whenever users upload a photo, Facebook is able to recognize objects and scenes in it before people enter a </a:t>
            </a:r>
            <a:r>
              <a:rPr lang="en-IN" sz="7200" smtClean="0">
                <a:latin typeface="Times New Roman" pitchFamily="18" charset="0"/>
                <a:cs typeface="Times New Roman" pitchFamily="18" charset="0"/>
              </a:rPr>
              <a:t>description</a:t>
            </a:r>
            <a:endParaRPr lang="en-IN" sz="7200">
              <a:latin typeface="Times New Roman" pitchFamily="18" charset="0"/>
              <a:cs typeface="Times New Roman" pitchFamily="18" charset="0"/>
            </a:endParaRPr>
          </a:p>
          <a:p>
            <a:endParaRPr lang="en-IN" smtClean="0"/>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latin typeface="Times New Roman" panose="02020603050405020304" pitchFamily="18" charset="0"/>
                <a:cs typeface="Times New Roman" panose="02020603050405020304" pitchFamily="18" charset="0"/>
              </a:rPr>
              <a:t>Problem statement</a:t>
            </a:r>
            <a:br>
              <a:rPr lang="en-US" altLang="en-US" smtClean="0">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p:txBody>
          <a:bodyPr>
            <a:normAutofit/>
          </a:bodyPr>
          <a:lstStyle/>
          <a:p>
            <a:r>
              <a:rPr lang="en-US"/>
              <a:t>The idea behind this project is to build a deep learning-based Image Classification model on images that will be scraped from e-commerce portal</a:t>
            </a:r>
            <a:endParaRPr lang="en-IN"/>
          </a:p>
          <a:p>
            <a:endParaRPr lang="en-IN"/>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340768"/>
            <a:ext cx="7992888" cy="2862322"/>
          </a:xfrm>
          <a:prstGeom prst="rect">
            <a:avLst/>
          </a:prstGeom>
        </p:spPr>
        <p:txBody>
          <a:bodyPr wrap="square">
            <a:spAutoFit/>
          </a:bodyPr>
          <a:lstStyle/>
          <a:p>
            <a:pPr marL="285750" indent="-285750">
              <a:buFont typeface="Arial" pitchFamily="34" charset="0"/>
              <a:buChar char="•"/>
            </a:pPr>
            <a:r>
              <a:rPr lang="en-US"/>
              <a:t>We have scraped images of all 3 classes that is men jeans, men trouser and saree from </a:t>
            </a:r>
            <a:r>
              <a:rPr lang="en-US" smtClean="0"/>
              <a:t>amazon.com </a:t>
            </a:r>
            <a:r>
              <a:rPr lang="en-US"/>
              <a:t>and we have built our model by training it on this data. </a:t>
            </a:r>
            <a:endParaRPr lang="en-US" smtClean="0"/>
          </a:p>
          <a:p>
            <a:endParaRPr lang="en-US"/>
          </a:p>
          <a:p>
            <a:pPr marL="285750" indent="-285750">
              <a:buFont typeface="Arial" pitchFamily="34" charset="0"/>
              <a:buChar char="•"/>
            </a:pPr>
            <a:r>
              <a:rPr lang="en-US"/>
              <a:t>We have used transfer learning to get state of the art results for our model. </a:t>
            </a:r>
            <a:endParaRPr lang="en-US" smtClean="0"/>
          </a:p>
          <a:p>
            <a:pPr marL="285750" indent="-285750">
              <a:buFont typeface="Arial" pitchFamily="34" charset="0"/>
              <a:buChar char="•"/>
            </a:pPr>
            <a:endParaRPr lang="en-US"/>
          </a:p>
          <a:p>
            <a:pPr marL="285750" indent="-285750">
              <a:buFont typeface="Arial" pitchFamily="34" charset="0"/>
              <a:buChar char="•"/>
            </a:pPr>
            <a:r>
              <a:rPr lang="en-US"/>
              <a:t>Data has been scraped from amazon.com using a python script which with selenium. All the data is in the .jpg image format. </a:t>
            </a:r>
          </a:p>
          <a:p>
            <a:r>
              <a:rPr lang="en-US" smtClean="0"/>
              <a:t>     We </a:t>
            </a:r>
            <a:r>
              <a:rPr lang="en-US"/>
              <a:t>have over </a:t>
            </a:r>
            <a:r>
              <a:rPr lang="en-US" smtClean="0"/>
              <a:t>305</a:t>
            </a:r>
            <a:r>
              <a:rPr lang="en-US" smtClean="0"/>
              <a:t> </a:t>
            </a:r>
            <a:r>
              <a:rPr lang="en-US"/>
              <a:t>images per class</a:t>
            </a:r>
            <a:endParaRPr lang="en-IN"/>
          </a:p>
        </p:txBody>
      </p:sp>
      <p:sp>
        <p:nvSpPr>
          <p:cNvPr id="3" name="Rectangle 2"/>
          <p:cNvSpPr/>
          <p:nvPr/>
        </p:nvSpPr>
        <p:spPr>
          <a:xfrm>
            <a:off x="1288698" y="764704"/>
            <a:ext cx="5875590" cy="369332"/>
          </a:xfrm>
          <a:prstGeom prst="rect">
            <a:avLst/>
          </a:prstGeom>
        </p:spPr>
        <p:txBody>
          <a:bodyPr wrap="square">
            <a:spAutoFit/>
          </a:bodyPr>
          <a:lstStyle/>
          <a:p>
            <a:r>
              <a:rPr lang="en-US" b="1"/>
              <a:t>Analytical Problem Framing </a:t>
            </a:r>
            <a:endParaRPr lang="en-IN"/>
          </a:p>
        </p:txBody>
      </p:sp>
    </p:spTree>
    <p:extLst>
      <p:ext uri="{BB962C8B-B14F-4D97-AF65-F5344CB8AC3E}">
        <p14:creationId xmlns:p14="http://schemas.microsoft.com/office/powerpoint/2010/main" val="3242737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312658" cy="932710"/>
          </a:xfrm>
        </p:spPr>
        <p:txBody>
          <a:bodyPr/>
          <a:lstStyle/>
          <a:p>
            <a:r>
              <a:rPr lang="en-IN" smtClean="0"/>
              <a:t>Data Augmentation</a:t>
            </a:r>
            <a:endParaRPr lang="en-IN"/>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043608" y="1772816"/>
            <a:ext cx="7056783" cy="4320480"/>
          </a:xfrm>
          <a:prstGeom prst="rect">
            <a:avLst/>
          </a:prstGeom>
        </p:spPr>
      </p:pic>
    </p:spTree>
    <p:extLst>
      <p:ext uri="{BB962C8B-B14F-4D97-AF65-F5344CB8AC3E}">
        <p14:creationId xmlns:p14="http://schemas.microsoft.com/office/powerpoint/2010/main" val="528328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27584" y="1235309"/>
            <a:ext cx="4032448" cy="4177045"/>
          </a:xfrm>
          <a:prstGeom prst="rect">
            <a:avLst/>
          </a:prstGeom>
        </p:spPr>
      </p:pic>
      <p:sp>
        <p:nvSpPr>
          <p:cNvPr id="3" name="Title 2"/>
          <p:cNvSpPr>
            <a:spLocks noGrp="1"/>
          </p:cNvSpPr>
          <p:nvPr>
            <p:ph type="title"/>
          </p:nvPr>
        </p:nvSpPr>
        <p:spPr>
          <a:xfrm>
            <a:off x="899592" y="598858"/>
            <a:ext cx="6088522" cy="1008111"/>
          </a:xfrm>
        </p:spPr>
        <p:txBody>
          <a:bodyPr>
            <a:normAutofit fontScale="90000"/>
          </a:bodyPr>
          <a:lstStyle/>
          <a:p>
            <a:r>
              <a:rPr lang="en-US"/>
              <a:t>MODEL SUMMARY</a:t>
            </a:r>
            <a:r>
              <a:rPr lang="en-IN"/>
              <a:t/>
            </a:r>
            <a:br>
              <a:rPr lang="en-IN"/>
            </a:br>
            <a:endParaRPr lang="en-IN" b="1"/>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165922" y="1484784"/>
            <a:ext cx="3009771" cy="3771746"/>
          </a:xfrm>
          <a:prstGeom prst="rect">
            <a:avLst/>
          </a:prstGeom>
        </p:spPr>
      </p:pic>
    </p:spTree>
    <p:extLst>
      <p:ext uri="{BB962C8B-B14F-4D97-AF65-F5344CB8AC3E}">
        <p14:creationId xmlns:p14="http://schemas.microsoft.com/office/powerpoint/2010/main" val="3035499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3522" y="548680"/>
            <a:ext cx="7370885" cy="646331"/>
          </a:xfrm>
          <a:prstGeom prst="rect">
            <a:avLst/>
          </a:prstGeom>
        </p:spPr>
        <p:txBody>
          <a:bodyPr wrap="square">
            <a:spAutoFit/>
          </a:bodyPr>
          <a:lstStyle/>
          <a:p>
            <a:r>
              <a:rPr lang="en-IN" b="1"/>
              <a:t>Defined Early Stop criteria and saved the model as ‘best.h5’ for the best results </a:t>
            </a:r>
            <a:endParaRPr lang="en-I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115617" y="1700808"/>
            <a:ext cx="7128790" cy="3672408"/>
          </a:xfrm>
          <a:prstGeom prst="rect">
            <a:avLst/>
          </a:prstGeom>
        </p:spPr>
      </p:pic>
    </p:spTree>
    <p:extLst>
      <p:ext uri="{BB962C8B-B14F-4D97-AF65-F5344CB8AC3E}">
        <p14:creationId xmlns:p14="http://schemas.microsoft.com/office/powerpoint/2010/main" val="1208574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115616" y="764704"/>
            <a:ext cx="7056784" cy="5040560"/>
          </a:xfrm>
          <a:prstGeom prst="rect">
            <a:avLst/>
          </a:prstGeom>
        </p:spPr>
      </p:pic>
    </p:spTree>
    <p:extLst>
      <p:ext uri="{BB962C8B-B14F-4D97-AF65-F5344CB8AC3E}">
        <p14:creationId xmlns:p14="http://schemas.microsoft.com/office/powerpoint/2010/main" val="1224192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899592" y="836712"/>
            <a:ext cx="7272808" cy="4680520"/>
          </a:xfrm>
          <a:prstGeom prst="rect">
            <a:avLst/>
          </a:prstGeom>
        </p:spPr>
      </p:pic>
    </p:spTree>
    <p:extLst>
      <p:ext uri="{BB962C8B-B14F-4D97-AF65-F5344CB8AC3E}">
        <p14:creationId xmlns:p14="http://schemas.microsoft.com/office/powerpoint/2010/main" val="31658647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2271</TotalTime>
  <Words>311</Words>
  <Application>Microsoft Office PowerPoint</Application>
  <PresentationFormat>On-screen Show (4:3)</PresentationFormat>
  <Paragraphs>33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 Image Classification Project</vt:lpstr>
      <vt:lpstr>Introduction</vt:lpstr>
      <vt:lpstr>Problem statement </vt:lpstr>
      <vt:lpstr>PowerPoint Presentation</vt:lpstr>
      <vt:lpstr>Data Augmentation</vt:lpstr>
      <vt:lpstr>MODEL SUMMARY </vt:lpstr>
      <vt:lpstr>PowerPoint Presentation</vt:lpstr>
      <vt:lpstr>PowerPoint Presentation</vt:lpstr>
      <vt:lpstr>PowerPoint Presentation</vt:lpstr>
      <vt:lpstr>Predicted Image</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HP</cp:lastModifiedBy>
  <cp:revision>55</cp:revision>
  <dcterms:created xsi:type="dcterms:W3CDTF">2021-05-06T05:43:56Z</dcterms:created>
  <dcterms:modified xsi:type="dcterms:W3CDTF">2021-07-24T13:05:42Z</dcterms:modified>
</cp:coreProperties>
</file>