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5" r:id="rId6"/>
    <p:sldId id="266" r:id="rId7"/>
    <p:sldId id="267" r:id="rId8"/>
    <p:sldId id="268" r:id="rId9"/>
    <p:sldId id="269" r:id="rId10"/>
    <p:sldId id="271" r:id="rId11"/>
    <p:sldId id="282" r:id="rId12"/>
    <p:sldId id="273" r:id="rId13"/>
    <p:sldId id="275" r:id="rId14"/>
    <p:sldId id="276" r:id="rId15"/>
    <p:sldId id="281"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9" d="100"/>
          <a:sy n="89" d="100"/>
        </p:scale>
        <p:origin x="-139" y="74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A2D98C8-E5EF-4A63-9EFE-B93F0B717BC0}" type="datetimeFigureOut">
              <a:rPr lang="en-IN" smtClean="0"/>
              <a:t>17-06-2021</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714A1E7-41FE-4DE0-A0BB-56E3AA803BAD}"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D98C8-E5EF-4A63-9EFE-B93F0B717BC0}"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D98C8-E5EF-4A63-9EFE-B93F0B717BC0}"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A2D98C8-E5EF-4A63-9EFE-B93F0B717BC0}"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2D98C8-E5EF-4A63-9EFE-B93F0B717BC0}" type="datetimeFigureOut">
              <a:rPr lang="en-IN" smtClean="0"/>
              <a:t>17-06-2021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2D98C8-E5EF-4A63-9EFE-B93F0B717BC0}" type="datetimeFigureOut">
              <a:rPr lang="en-IN" smtClean="0"/>
              <a:t>17-06-2021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D98C8-E5EF-4A63-9EFE-B93F0B717BC0}" type="datetimeFigureOut">
              <a:rPr lang="en-IN" smtClean="0"/>
              <a:t>17-06-2021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A2D98C8-E5EF-4A63-9EFE-B93F0B717BC0}" type="datetimeFigureOut">
              <a:rPr lang="en-IN" smtClean="0"/>
              <a:t>17-06-2021</a:t>
            </a:fld>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17-06-2021</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A2D98C8-E5EF-4A63-9EFE-B93F0B717BC0}" type="datetimeFigureOut">
              <a:rPr lang="en-IN" smtClean="0"/>
              <a:t>17-06-2021</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714A1E7-41FE-4DE0-A0BB-56E3AA803B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smtClean="0">
                <a:latin typeface="Times New Roman" pitchFamily="18" charset="0"/>
                <a:cs typeface="Times New Roman" pitchFamily="18" charset="0"/>
              </a:rPr>
              <a:t/>
            </a:r>
            <a:br>
              <a:rPr lang="en-US" sz="2800" smtClean="0">
                <a:latin typeface="Times New Roman" pitchFamily="18" charset="0"/>
                <a:cs typeface="Times New Roman" pitchFamily="18" charset="0"/>
              </a:rPr>
            </a:br>
            <a:r>
              <a:rPr lang="en-US" sz="2800" smtClean="0">
                <a:latin typeface="Times New Roman" pitchFamily="18" charset="0"/>
                <a:cs typeface="Times New Roman" pitchFamily="18" charset="0"/>
              </a:rPr>
              <a:t>Fake News Detection</a:t>
            </a:r>
            <a:br>
              <a:rPr lang="en-US" sz="2800" smtClean="0">
                <a:latin typeface="Times New Roman" pitchFamily="18" charset="0"/>
                <a:cs typeface="Times New Roman" pitchFamily="18" charset="0"/>
              </a:rPr>
            </a:br>
            <a:r>
              <a:rPr lang="en-US" sz="2800" smtClean="0">
                <a:latin typeface="Times New Roman" pitchFamily="18" charset="0"/>
                <a:cs typeface="Times New Roman" pitchFamily="18" charset="0"/>
              </a:rPr>
              <a:t>Project</a:t>
            </a:r>
            <a:endParaRPr lang="en-IN"/>
          </a:p>
        </p:txBody>
      </p:sp>
      <p:sp>
        <p:nvSpPr>
          <p:cNvPr id="3" name="Subtitle 2"/>
          <p:cNvSpPr>
            <a:spLocks noGrp="1"/>
          </p:cNvSpPr>
          <p:nvPr>
            <p:ph type="subTitle" idx="1"/>
          </p:nvPr>
        </p:nvSpPr>
        <p:spPr/>
        <p:txBody>
          <a:bodyPr/>
          <a:lstStyle/>
          <a:p>
            <a:r>
              <a:rPr lang="en-IN" smtClean="0">
                <a:solidFill>
                  <a:schemeClr val="tx1"/>
                </a:solidFill>
                <a:latin typeface="Times New Roman" pitchFamily="18" charset="0"/>
                <a:cs typeface="Times New Roman" pitchFamily="18" charset="0"/>
              </a:rPr>
              <a:t>Submitted by:</a:t>
            </a:r>
          </a:p>
          <a:p>
            <a:r>
              <a:rPr lang="en-IN" b="1" smtClean="0">
                <a:solidFill>
                  <a:schemeClr val="tx1"/>
                </a:solidFill>
                <a:latin typeface="Times New Roman" pitchFamily="18" charset="0"/>
                <a:cs typeface="Times New Roman" pitchFamily="18" charset="0"/>
              </a:rPr>
              <a:t>Shama Tanweer</a:t>
            </a:r>
          </a:p>
          <a:p>
            <a:endParaRPr lang="en-IN"/>
          </a:p>
        </p:txBody>
      </p:sp>
      <p:pic>
        <p:nvPicPr>
          <p:cNvPr id="4" name="Picture 1"/>
          <p:cNvPicPr>
            <a:picLocks noChangeAspect="1" noChangeArrowheads="1"/>
          </p:cNvPicPr>
          <p:nvPr/>
        </p:nvPicPr>
        <p:blipFill>
          <a:blip r:embed="rId2"/>
          <a:srcRect/>
          <a:stretch>
            <a:fillRect/>
          </a:stretch>
        </p:blipFill>
        <p:spPr bwMode="auto">
          <a:xfrm>
            <a:off x="1357290" y="500042"/>
            <a:ext cx="6377707" cy="1285884"/>
          </a:xfrm>
          <a:prstGeom prst="rect">
            <a:avLst/>
          </a:prstGeom>
          <a:noFill/>
          <a:ln w="9525">
            <a:noFill/>
            <a:miter lim="800000"/>
            <a:headEnd/>
            <a:tailEnd/>
          </a:ln>
          <a:effectLst/>
        </p:spPr>
      </p:pic>
    </p:spTree>
    <p:extLst>
      <p:ext uri="{BB962C8B-B14F-4D97-AF65-F5344CB8AC3E}">
        <p14:creationId xmlns:p14="http://schemas.microsoft.com/office/powerpoint/2010/main" val="3759573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04664"/>
            <a:ext cx="7024744" cy="576064"/>
          </a:xfrm>
        </p:spPr>
        <p:txBody>
          <a:bodyPr>
            <a:noAutofit/>
          </a:bodyPr>
          <a:lstStyle/>
          <a:p>
            <a:r>
              <a:rPr lang="en-US" sz="2400" b="1" u="sng">
                <a:latin typeface="Calibri" panose="020F0502020204030204" pitchFamily="34" charset="0"/>
                <a:ea typeface="Calibri" panose="020F0502020204030204" pitchFamily="34" charset="0"/>
                <a:cs typeface="Times New Roman" panose="02020603050405020304" pitchFamily="18" charset="0"/>
              </a:rPr>
              <a:t>Model Building &amp; Performance</a:t>
            </a:r>
            <a:r>
              <a:rPr lang="en-IN" sz="1050">
                <a:latin typeface="Calibri" panose="020F0502020204030204" pitchFamily="34" charset="0"/>
                <a:ea typeface="Calibri" panose="020F0502020204030204" pitchFamily="34" charset="0"/>
                <a:cs typeface="Times New Roman" panose="02020603050405020304" pitchFamily="18" charset="0"/>
              </a:rPr>
              <a:t/>
            </a:r>
            <a:br>
              <a:rPr lang="en-IN" sz="1050">
                <a:latin typeface="Calibri" panose="020F0502020204030204" pitchFamily="34" charset="0"/>
                <a:ea typeface="Calibri" panose="020F0502020204030204" pitchFamily="34" charset="0"/>
                <a:cs typeface="Times New Roman" panose="02020603050405020304" pitchFamily="18" charset="0"/>
              </a:rPr>
            </a:br>
            <a:endParaRPr lang="en-IN" sz="1600">
              <a:solidFill>
                <a:schemeClr val="tx1"/>
              </a:solidFill>
            </a:endParaRPr>
          </a:p>
        </p:txBody>
      </p:sp>
      <p:sp>
        <p:nvSpPr>
          <p:cNvPr id="3" name="Content Placeholder 2"/>
          <p:cNvSpPr>
            <a:spLocks noGrp="1"/>
          </p:cNvSpPr>
          <p:nvPr>
            <p:ph idx="1"/>
          </p:nvPr>
        </p:nvSpPr>
        <p:spPr>
          <a:xfrm>
            <a:off x="611560" y="980728"/>
            <a:ext cx="8136904" cy="4779893"/>
          </a:xfrm>
        </p:spPr>
        <p:txBody>
          <a:bodyPr/>
          <a:lstStyle/>
          <a:p>
            <a:pPr>
              <a:buFont typeface="Wingdings" pitchFamily="2" charset="2"/>
              <a:buChar char="Ø"/>
            </a:pPr>
            <a:r>
              <a:rPr lang="en-US" b="1"/>
              <a:t>it’s a </a:t>
            </a:r>
            <a:r>
              <a:rPr lang="en-US" b="1" smtClean="0"/>
              <a:t>binary classification </a:t>
            </a:r>
            <a:r>
              <a:rPr lang="en-US" b="1"/>
              <a:t>type </a:t>
            </a:r>
            <a:r>
              <a:rPr lang="en-US" b="1" smtClean="0"/>
              <a:t>problem </a:t>
            </a:r>
            <a:r>
              <a:rPr lang="en-IN" b="1">
                <a:latin typeface="Calibri" panose="020F0502020204030204" pitchFamily="34" charset="0"/>
                <a:ea typeface="Calibri" panose="020F0502020204030204" pitchFamily="34" charset="0"/>
                <a:cs typeface="Times New Roman" panose="02020603050405020304" pitchFamily="18" charset="0"/>
              </a:rPr>
              <a:t>and below models were </a:t>
            </a:r>
            <a:r>
              <a:rPr lang="en-IN" b="1" smtClean="0">
                <a:latin typeface="Calibri" panose="020F0502020204030204" pitchFamily="34" charset="0"/>
                <a:ea typeface="Calibri" panose="020F0502020204030204" pitchFamily="34" charset="0"/>
                <a:cs typeface="Times New Roman" panose="02020603050405020304" pitchFamily="18" charset="0"/>
              </a:rPr>
              <a:t>used</a:t>
            </a:r>
            <a:r>
              <a:rPr lang="en-IN" b="1" smtClean="0">
                <a:latin typeface="Calibri" panose="020F0502020204030204" pitchFamily="34" charset="0"/>
                <a:ea typeface="Calibri" panose="020F0502020204030204" pitchFamily="34" charset="0"/>
                <a:cs typeface="Times New Roman" panose="02020603050405020304" pitchFamily="18" charset="0"/>
              </a:rPr>
              <a:t>:</a:t>
            </a:r>
            <a:endParaRPr lang="en-IN"/>
          </a:p>
          <a:p>
            <a:pPr latinLnBrk="1"/>
            <a:r>
              <a:rPr lang="en-IN" smtClean="0"/>
              <a:t>LogisticRegression</a:t>
            </a:r>
          </a:p>
          <a:p>
            <a:pPr latinLnBrk="1"/>
            <a:r>
              <a:rPr lang="en-IN" smtClean="0"/>
              <a:t>DecisionTreeClassifier</a:t>
            </a:r>
          </a:p>
          <a:p>
            <a:pPr latinLnBrk="1"/>
            <a:r>
              <a:rPr lang="en-IN" smtClean="0"/>
              <a:t>RandomForestClassifier</a:t>
            </a:r>
          </a:p>
          <a:p>
            <a:pPr latinLnBrk="1"/>
            <a:r>
              <a:rPr lang="en-IN" smtClean="0"/>
              <a:t>AdaBoostClassifier</a:t>
            </a:r>
          </a:p>
          <a:p>
            <a:pPr latinLnBrk="1"/>
            <a:r>
              <a:rPr lang="en-IN" smtClean="0"/>
              <a:t>MultinomialNB</a:t>
            </a:r>
          </a:p>
          <a:p>
            <a:pPr latinLnBrk="1"/>
            <a:r>
              <a:rPr lang="en-IN" smtClean="0"/>
              <a:t>XGBoost Classifier</a:t>
            </a:r>
            <a:endParaRPr lang="en-IN"/>
          </a:p>
        </p:txBody>
      </p:sp>
    </p:spTree>
    <p:extLst>
      <p:ext uri="{BB962C8B-B14F-4D97-AF65-F5344CB8AC3E}">
        <p14:creationId xmlns:p14="http://schemas.microsoft.com/office/powerpoint/2010/main" val="565674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961176"/>
          </a:xfrm>
        </p:spPr>
        <p:txBody>
          <a:bodyPr>
            <a:noAutofit/>
          </a:bodyPr>
          <a:lstStyle/>
          <a:p>
            <a:pPr marL="91440" lvl="0" indent="-127000">
              <a:lnSpc>
                <a:spcPct val="90000"/>
              </a:lnSpc>
              <a:spcBef>
                <a:spcPts val="0"/>
              </a:spcBef>
            </a:pPr>
            <a:r>
              <a:rPr lang="en-IN" sz="2000" b="1">
                <a:solidFill>
                  <a:schemeClr val="tx1"/>
                </a:solidFill>
              </a:rPr>
              <a:t>Evaluation Matrices</a:t>
            </a:r>
            <a:r>
              <a:rPr lang="en-IN" sz="2000" b="1" smtClean="0">
                <a:solidFill>
                  <a:schemeClr val="tx1"/>
                </a:solidFill>
              </a:rPr>
              <a:t>:</a:t>
            </a:r>
            <a:br>
              <a:rPr lang="en-IN" sz="2000" b="1" smtClean="0">
                <a:solidFill>
                  <a:schemeClr val="tx1"/>
                </a:solidFill>
              </a:rPr>
            </a:br>
            <a:endParaRPr lang="en-IN" sz="2000">
              <a:solidFill>
                <a:schemeClr val="tx1"/>
              </a:solidFill>
            </a:endParaRP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v"/>
            </a:pPr>
            <a:r>
              <a:rPr lang="en-IN" b="1" smtClean="0"/>
              <a:t>Accuracy </a:t>
            </a:r>
            <a:r>
              <a:rPr lang="en-IN"/>
              <a:t>- it determines how often a model predicts default and non default correctly.</a:t>
            </a:r>
            <a:br>
              <a:rPr lang="en-IN"/>
            </a:br>
            <a:r>
              <a:rPr lang="en-IN" b="1" smtClean="0"/>
              <a:t>Confusion </a:t>
            </a:r>
            <a:r>
              <a:rPr lang="en-IN" b="1"/>
              <a:t>matrices</a:t>
            </a:r>
            <a:r>
              <a:rPr lang="en-IN"/>
              <a:t> </a:t>
            </a:r>
            <a:r>
              <a:rPr lang="en-IN" smtClean="0"/>
              <a:t>:It gives </a:t>
            </a:r>
            <a:r>
              <a:rPr lang="en-IN"/>
              <a:t>direct comparisons of values like True Positives, False Positives, True Negatives and False </a:t>
            </a:r>
            <a:r>
              <a:rPr lang="en-IN" smtClean="0"/>
              <a:t>Negatives</a:t>
            </a:r>
            <a:endParaRPr lang="en-IN" b="1" smtClean="0"/>
          </a:p>
          <a:p>
            <a:pPr>
              <a:buFont typeface="Wingdings" pitchFamily="2" charset="2"/>
              <a:buChar char="v"/>
            </a:pPr>
            <a:r>
              <a:rPr lang="en-IN" b="1" smtClean="0"/>
              <a:t>classification </a:t>
            </a:r>
            <a:r>
              <a:rPr lang="en-IN" b="1"/>
              <a:t>report</a:t>
            </a:r>
            <a:r>
              <a:rPr lang="en-IN"/>
              <a:t> </a:t>
            </a:r>
            <a:r>
              <a:rPr lang="en-IN" smtClean="0"/>
              <a:t>:It displays </a:t>
            </a:r>
            <a:r>
              <a:rPr lang="en-IN"/>
              <a:t>the precision, recall, F1, and support scores for the </a:t>
            </a:r>
            <a:r>
              <a:rPr lang="en-IN" smtClean="0"/>
              <a:t>model</a:t>
            </a:r>
          </a:p>
          <a:p>
            <a:pPr>
              <a:buFont typeface="Wingdings" pitchFamily="2" charset="2"/>
              <a:buChar char="v"/>
            </a:pPr>
            <a:r>
              <a:rPr lang="en-IN" b="1" smtClean="0"/>
              <a:t>F1 </a:t>
            </a:r>
            <a:r>
              <a:rPr lang="en-IN" b="1"/>
              <a:t>score </a:t>
            </a:r>
            <a:r>
              <a:rPr lang="en-IN"/>
              <a:t>- the F1-score, is a measure of a model's accuracy on a dataset. It is used to evaluate binary classification systems, which classify examples into 'positive' or 'negative'.</a:t>
            </a:r>
            <a:br>
              <a:rPr lang="en-IN"/>
            </a:br>
            <a:r>
              <a:rPr lang="en-IN" b="1" smtClean="0"/>
              <a:t>AUC: </a:t>
            </a:r>
            <a:r>
              <a:rPr lang="en-IN" smtClean="0"/>
              <a:t>It</a:t>
            </a:r>
            <a:r>
              <a:rPr lang="en-IN" b="1" smtClean="0"/>
              <a:t> </a:t>
            </a:r>
            <a:r>
              <a:rPr lang="en-IN"/>
              <a:t> represents the degree or measure of separability. It tells how much the model is capable of distinguishing </a:t>
            </a:r>
            <a:r>
              <a:rPr lang="en-IN" smtClean="0"/>
              <a:t>between</a:t>
            </a:r>
          </a:p>
          <a:p>
            <a:pPr>
              <a:buFont typeface="Wingdings" pitchFamily="2" charset="2"/>
              <a:buChar char="v"/>
            </a:pPr>
            <a:r>
              <a:rPr lang="en-IN" b="1" smtClean="0"/>
              <a:t>Log_Loss</a:t>
            </a:r>
            <a:r>
              <a:rPr lang="en-IN" smtClean="0"/>
              <a:t>:</a:t>
            </a:r>
            <a:r>
              <a:rPr lang="en-IN"/>
              <a:t>For any given problem, a lower </a:t>
            </a:r>
            <a:r>
              <a:rPr lang="en-IN" b="1"/>
              <a:t>log loss</a:t>
            </a:r>
            <a:r>
              <a:rPr lang="en-IN"/>
              <a:t> value means better predictions</a:t>
            </a:r>
          </a:p>
        </p:txBody>
      </p:sp>
    </p:spTree>
    <p:extLst>
      <p:ext uri="{BB962C8B-B14F-4D97-AF65-F5344CB8AC3E}">
        <p14:creationId xmlns:p14="http://schemas.microsoft.com/office/powerpoint/2010/main" val="2859818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48680"/>
            <a:ext cx="7024744" cy="216024"/>
          </a:xfrm>
        </p:spPr>
        <p:txBody>
          <a:bodyPr>
            <a:noAutofit/>
          </a:bodyPr>
          <a:lstStyle/>
          <a:p>
            <a:r>
              <a:rPr lang="en-IN" sz="2000" b="1" smtClean="0">
                <a:solidFill>
                  <a:schemeClr val="tx1"/>
                </a:solidFill>
              </a:rPr>
              <a:t>All algorithm by using for loop</a:t>
            </a:r>
            <a:endParaRPr lang="en-IN" sz="2000" b="1">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052736"/>
            <a:ext cx="4301735" cy="324036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052736"/>
            <a:ext cx="4201644" cy="3168352"/>
          </a:xfrm>
          <a:prstGeom prst="rect">
            <a:avLst/>
          </a:prstGeom>
        </p:spPr>
      </p:pic>
    </p:spTree>
    <p:extLst>
      <p:ext uri="{BB962C8B-B14F-4D97-AF65-F5344CB8AC3E}">
        <p14:creationId xmlns:p14="http://schemas.microsoft.com/office/powerpoint/2010/main" val="2345858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atinLnBrk="1"/>
            <a:r>
              <a:rPr lang="en-IN" sz="1800">
                <a:solidFill>
                  <a:schemeClr val="tx1"/>
                </a:solidFill>
              </a:rPr>
              <a:t>result=pd.DataFrame({'Model': model_list, 'Accuracy_score': score, 'Cross_val_score':cvs,'Roc_auc_score': rocscore,'Log_Loss':logloss})</a:t>
            </a:r>
            <a:br>
              <a:rPr lang="en-IN" sz="1800">
                <a:solidFill>
                  <a:schemeClr val="tx1"/>
                </a:solidFill>
              </a:rPr>
            </a:br>
            <a:r>
              <a:rPr lang="en-IN" sz="1800">
                <a:solidFill>
                  <a:schemeClr val="tx1"/>
                </a:solidFill>
              </a:rPr>
              <a:t>result</a:t>
            </a:r>
            <a:endParaRPr lang="en-IN" sz="1800">
              <a:solidFill>
                <a:schemeClr val="tx1"/>
              </a:solidFill>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99592" y="1988840"/>
            <a:ext cx="6697010" cy="2286319"/>
          </a:xfrm>
          <a:prstGeom prst="rect">
            <a:avLst/>
          </a:prstGeom>
        </p:spPr>
      </p:pic>
      <p:sp>
        <p:nvSpPr>
          <p:cNvPr id="7" name="Rectangle 6"/>
          <p:cNvSpPr/>
          <p:nvPr/>
        </p:nvSpPr>
        <p:spPr>
          <a:xfrm>
            <a:off x="683568" y="5408655"/>
            <a:ext cx="7992888" cy="923330"/>
          </a:xfrm>
          <a:prstGeom prst="rect">
            <a:avLst/>
          </a:prstGeom>
        </p:spPr>
        <p:txBody>
          <a:bodyPr wrap="square">
            <a:spAutoFit/>
          </a:bodyPr>
          <a:lstStyle/>
          <a:p>
            <a:r>
              <a:rPr lang="en-IN"/>
              <a:t>We choose XGBoost Classifier model as the final one,as it gives hightest accuracy score &amp; also log_loss value is minimum which indicates </a:t>
            </a:r>
            <a:r>
              <a:rPr lang="en-IN"/>
              <a:t>better </a:t>
            </a:r>
            <a:r>
              <a:rPr lang="en-IN" smtClean="0"/>
              <a:t>prediction.</a:t>
            </a:r>
            <a:endParaRPr lang="en-IN"/>
          </a:p>
        </p:txBody>
      </p:sp>
    </p:spTree>
    <p:extLst>
      <p:ext uri="{BB962C8B-B14F-4D97-AF65-F5344CB8AC3E}">
        <p14:creationId xmlns:p14="http://schemas.microsoft.com/office/powerpoint/2010/main" val="3839297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95536" y="1340768"/>
            <a:ext cx="4536504" cy="4003040"/>
          </a:xfrm>
          <a:prstGeom prst="rect">
            <a:avLst/>
          </a:prstGeom>
        </p:spPr>
      </p:pic>
      <p:sp>
        <p:nvSpPr>
          <p:cNvPr id="3" name="Rectangle 2"/>
          <p:cNvSpPr/>
          <p:nvPr/>
        </p:nvSpPr>
        <p:spPr>
          <a:xfrm>
            <a:off x="683568" y="764704"/>
            <a:ext cx="2376264" cy="369332"/>
          </a:xfrm>
          <a:prstGeom prst="rect">
            <a:avLst/>
          </a:prstGeom>
        </p:spPr>
        <p:txBody>
          <a:bodyPr wrap="square">
            <a:spAutoFit/>
          </a:bodyPr>
          <a:lstStyle/>
          <a:p>
            <a:r>
              <a:rPr lang="en-IN" b="1"/>
              <a:t>Final Model</a:t>
            </a:r>
            <a:endParaRPr lang="en-IN" b="1"/>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4945360" y="1052736"/>
            <a:ext cx="3422309" cy="3914395"/>
          </a:xfrm>
          <a:prstGeom prst="rect">
            <a:avLst/>
          </a:prstGeom>
        </p:spPr>
      </p:pic>
    </p:spTree>
    <p:extLst>
      <p:ext uri="{BB962C8B-B14F-4D97-AF65-F5344CB8AC3E}">
        <p14:creationId xmlns:p14="http://schemas.microsoft.com/office/powerpoint/2010/main" val="399391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0171" y="788683"/>
            <a:ext cx="3227165" cy="430887"/>
          </a:xfrm>
          <a:prstGeom prst="rect">
            <a:avLst/>
          </a:prstGeom>
        </p:spPr>
        <p:txBody>
          <a:bodyPr wrap="none">
            <a:spAutoFit/>
          </a:bodyPr>
          <a:lstStyle/>
          <a:p>
            <a:pPr lvl="0"/>
            <a:r>
              <a:rPr lang="en-IN" sz="2200" b="1"/>
              <a:t>Saving the best model</a:t>
            </a:r>
            <a:endParaRPr lang="en-IN" sz="220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75656" y="1556793"/>
            <a:ext cx="4946853" cy="3612260"/>
          </a:xfrm>
          <a:prstGeom prst="rect">
            <a:avLst/>
          </a:prstGeom>
        </p:spPr>
      </p:pic>
    </p:spTree>
    <p:extLst>
      <p:ext uri="{BB962C8B-B14F-4D97-AF65-F5344CB8AC3E}">
        <p14:creationId xmlns:p14="http://schemas.microsoft.com/office/powerpoint/2010/main" val="3899700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50">
                <a:solidFill>
                  <a:schemeClr val="tx1">
                    <a:lumMod val="85000"/>
                    <a:lumOff val="15000"/>
                  </a:schemeClr>
                </a:solidFill>
                <a:latin typeface="Arial" panose="020B0604020202020204" pitchFamily="34" charset="0"/>
                <a:cs typeface="Arial" panose="020B0604020202020204" pitchFamily="34" charset="0"/>
              </a:rPr>
              <a:t>Conclusion</a:t>
            </a:r>
            <a:br>
              <a:rPr lang="en-US" spc="-50">
                <a:solidFill>
                  <a:schemeClr val="tx1">
                    <a:lumMod val="85000"/>
                    <a:lumOff val="15000"/>
                  </a:schemeClr>
                </a:solidFill>
                <a:latin typeface="Arial" panose="020B0604020202020204" pitchFamily="34" charset="0"/>
                <a:cs typeface="Arial" panose="020B0604020202020204" pitchFamily="34" charset="0"/>
              </a:rPr>
            </a:br>
            <a:endParaRPr lang="en-IN"/>
          </a:p>
        </p:txBody>
      </p:sp>
      <p:sp>
        <p:nvSpPr>
          <p:cNvPr id="3" name="Content Placeholder 2"/>
          <p:cNvSpPr>
            <a:spLocks noGrp="1"/>
          </p:cNvSpPr>
          <p:nvPr>
            <p:ph idx="1"/>
          </p:nvPr>
        </p:nvSpPr>
        <p:spPr/>
        <p:txBody>
          <a:bodyPr>
            <a:normAutofit/>
          </a:bodyPr>
          <a:lstStyle/>
          <a:p>
            <a:pPr marL="68580" indent="0">
              <a:buNone/>
            </a:pPr>
            <a:endParaRPr lang="en-US">
              <a:latin typeface="Arial" panose="020B0604020202020204" pitchFamily="34" charset="0"/>
              <a:cs typeface="Arial" panose="020B0604020202020204" pitchFamily="34" charset="0"/>
            </a:endParaRPr>
          </a:p>
          <a:p>
            <a:pPr>
              <a:lnSpc>
                <a:spcPct val="90000"/>
              </a:lnSpc>
              <a:buClrTx/>
            </a:pPr>
            <a:r>
              <a:rPr lang="en-US" smtClean="0">
                <a:latin typeface="Arial" panose="020B0604020202020204" pitchFamily="34" charset="0"/>
                <a:cs typeface="Arial" panose="020B0604020202020204" pitchFamily="34" charset="0"/>
              </a:rPr>
              <a:t>The </a:t>
            </a:r>
            <a:r>
              <a:rPr lang="en-US">
                <a:latin typeface="Arial" panose="020B0604020202020204" pitchFamily="34" charset="0"/>
                <a:cs typeface="Arial" panose="020B0604020202020204" pitchFamily="34" charset="0"/>
              </a:rPr>
              <a:t>saved model now can help </a:t>
            </a:r>
            <a:r>
              <a:rPr lang="en-US" smtClean="0">
                <a:latin typeface="Arial" panose="020B0604020202020204" pitchFamily="34" charset="0"/>
                <a:cs typeface="Arial" panose="020B0604020202020204" pitchFamily="34" charset="0"/>
              </a:rPr>
              <a:t>to </a:t>
            </a:r>
            <a:r>
              <a:rPr lang="en-US">
                <a:latin typeface="Arial" panose="020B0604020202020204" pitchFamily="34" charset="0"/>
                <a:cs typeface="Arial" panose="020B0604020202020204" pitchFamily="34" charset="0"/>
              </a:rPr>
              <a:t>give </a:t>
            </a:r>
            <a:r>
              <a:rPr lang="en-US" smtClean="0">
                <a:latin typeface="Arial" panose="020B0604020202020204" pitchFamily="34" charset="0"/>
                <a:cs typeface="Arial" panose="020B0604020202020204" pitchFamily="34" charset="0"/>
              </a:rPr>
              <a:t>an </a:t>
            </a:r>
            <a:r>
              <a:rPr lang="en-US">
                <a:latin typeface="Arial" panose="020B0604020202020204" pitchFamily="34" charset="0"/>
                <a:cs typeface="Arial" panose="020B0604020202020204" pitchFamily="34" charset="0"/>
              </a:rPr>
              <a:t>estimate of probability about the type of </a:t>
            </a:r>
            <a:r>
              <a:rPr lang="en-US" smtClean="0">
                <a:latin typeface="Arial" panose="020B0604020202020204" pitchFamily="34" charset="0"/>
                <a:cs typeface="Arial" panose="020B0604020202020204" pitchFamily="34" charset="0"/>
              </a:rPr>
              <a:t>news being fake or real.</a:t>
            </a:r>
          </a:p>
          <a:p>
            <a:pPr>
              <a:lnSpc>
                <a:spcPct val="90000"/>
              </a:lnSpc>
              <a:buClrTx/>
            </a:pPr>
            <a:r>
              <a:rPr lang="en-US" smtClean="0">
                <a:latin typeface="Arial" panose="020B0604020202020204" pitchFamily="34" charset="0"/>
                <a:cs typeface="Arial" panose="020B0604020202020204" pitchFamily="34" charset="0"/>
              </a:rPr>
              <a:t> It </a:t>
            </a:r>
            <a:r>
              <a:rPr lang="en-US">
                <a:latin typeface="Arial" panose="020B0604020202020204" pitchFamily="34" charset="0"/>
                <a:cs typeface="Arial" panose="020B0604020202020204" pitchFamily="34" charset="0"/>
              </a:rPr>
              <a:t>was overall a nice experience on working on a real time project of NLP domain  to see how datascience and machine learning is useful in this field.</a:t>
            </a:r>
          </a:p>
          <a:p>
            <a:pPr>
              <a:lnSpc>
                <a:spcPct val="90000"/>
              </a:lnSpc>
            </a:pPr>
            <a:endParaRPr lang="en-US" sz="800"/>
          </a:p>
          <a:p>
            <a:endParaRPr lang="en-US">
              <a:latin typeface="Arial" panose="020B0604020202020204" pitchFamily="34" charset="0"/>
              <a:cs typeface="Arial" panose="020B0604020202020204" pitchFamily="34" charset="0"/>
            </a:endParaRPr>
          </a:p>
          <a:p>
            <a:endParaRPr lang="en-IN"/>
          </a:p>
        </p:txBody>
      </p:sp>
    </p:spTree>
    <p:extLst>
      <p:ext uri="{BB962C8B-B14F-4D97-AF65-F5344CB8AC3E}">
        <p14:creationId xmlns:p14="http://schemas.microsoft.com/office/powerpoint/2010/main" val="4161753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Introduction</a:t>
            </a:r>
            <a:endParaRPr lang="en-IN"/>
          </a:p>
        </p:txBody>
      </p:sp>
      <p:sp>
        <p:nvSpPr>
          <p:cNvPr id="3" name="Content Placeholder 2"/>
          <p:cNvSpPr>
            <a:spLocks noGrp="1"/>
          </p:cNvSpPr>
          <p:nvPr>
            <p:ph idx="1"/>
          </p:nvPr>
        </p:nvSpPr>
        <p:spPr/>
        <p:txBody>
          <a:bodyPr>
            <a:normAutofit fontScale="85000" lnSpcReduction="20000"/>
          </a:bodyPr>
          <a:lstStyle/>
          <a:p>
            <a:r>
              <a:rPr lang="en-IN"/>
              <a:t>Fake news is a form of news consisting of deliberate disinformation or hoaxes spread via traditional news media or online social media. Such news items may contain false and/or exaggerated claims, and may end up being viralized by algorithms, and users may end up in a filter </a:t>
            </a:r>
            <a:r>
              <a:rPr lang="en-IN" smtClean="0"/>
              <a:t>bubble.</a:t>
            </a:r>
          </a:p>
          <a:p>
            <a:r>
              <a:rPr lang="en-IN"/>
              <a:t>Fake news is not a recent concept, but it </a:t>
            </a:r>
            <a:r>
              <a:rPr lang="en-IN" smtClean="0"/>
              <a:t>is</a:t>
            </a:r>
            <a:r>
              <a:rPr lang="en-IN"/>
              <a:t>.With the widespread dissemination of information via digital media platforms, it is of utmost importance for individuals and societies to be able to judge the credibility of it. </a:t>
            </a:r>
            <a:r>
              <a:rPr lang="en-IN" smtClean="0"/>
              <a:t> </a:t>
            </a:r>
            <a:r>
              <a:rPr lang="en-IN"/>
              <a:t>a commonly occurring phenomenon in current times. </a:t>
            </a:r>
            <a:endParaRPr lang="en-IN" smtClean="0"/>
          </a:p>
        </p:txBody>
      </p:sp>
    </p:spTree>
    <p:extLst>
      <p:ext uri="{BB962C8B-B14F-4D97-AF65-F5344CB8AC3E}">
        <p14:creationId xmlns:p14="http://schemas.microsoft.com/office/powerpoint/2010/main" val="3511077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mtClean="0">
                <a:latin typeface="Times New Roman" panose="02020603050405020304" pitchFamily="18" charset="0"/>
                <a:cs typeface="Times New Roman" panose="02020603050405020304" pitchFamily="18" charset="0"/>
              </a:rPr>
              <a:t>Problem statement</a:t>
            </a:r>
            <a:br>
              <a:rPr lang="en-US" altLang="en-US" smtClean="0">
                <a:latin typeface="Times New Roman" panose="02020603050405020304" pitchFamily="18" charset="0"/>
                <a:cs typeface="Times New Roman" panose="02020603050405020304" pitchFamily="18" charset="0"/>
              </a:rPr>
            </a:br>
            <a:endParaRPr lang="en-IN"/>
          </a:p>
        </p:txBody>
      </p:sp>
      <p:sp>
        <p:nvSpPr>
          <p:cNvPr id="3" name="Content Placeholder 2"/>
          <p:cNvSpPr>
            <a:spLocks noGrp="1"/>
          </p:cNvSpPr>
          <p:nvPr>
            <p:ph idx="1"/>
          </p:nvPr>
        </p:nvSpPr>
        <p:spPr/>
        <p:txBody>
          <a:bodyPr>
            <a:normAutofit fontScale="77500" lnSpcReduction="20000"/>
          </a:bodyPr>
          <a:lstStyle/>
          <a:p>
            <a:r>
              <a:rPr lang="en-IN"/>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a:t>
            </a:r>
            <a:endParaRPr lang="en-IN" smtClean="0"/>
          </a:p>
          <a:p>
            <a:r>
              <a:rPr lang="en-IN"/>
              <a:t>The goal of this project is to use natural language processing techniques to automate stance detection, since it is not practical for humans to fact check every piece of information produced by the media</a:t>
            </a:r>
          </a:p>
          <a:p>
            <a:endParaRPr lang="en-IN"/>
          </a:p>
          <a:p>
            <a:endParaRPr lang="en-IN"/>
          </a:p>
        </p:txBody>
      </p:sp>
    </p:spTree>
    <p:extLst>
      <p:ext uri="{BB962C8B-B14F-4D97-AF65-F5344CB8AC3E}">
        <p14:creationId xmlns:p14="http://schemas.microsoft.com/office/powerpoint/2010/main" val="3206243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48680"/>
            <a:ext cx="7024744" cy="936104"/>
          </a:xfrm>
        </p:spPr>
        <p:txBody>
          <a:bodyPr>
            <a:normAutofit fontScale="90000"/>
          </a:bodyPr>
          <a:lstStyle/>
          <a:p>
            <a:r>
              <a:rPr lang="en-US">
                <a:latin typeface="Calibri" panose="020F0502020204030204" pitchFamily="34" charset="0"/>
                <a:ea typeface="Calibri" panose="020F0502020204030204" pitchFamily="34" charset="0"/>
                <a:cs typeface="Times New Roman" panose="02020603050405020304" pitchFamily="18" charset="0"/>
              </a:rPr>
              <a:t>Exploratory Data Analysis</a:t>
            </a:r>
            <a:r>
              <a:rPr lang="en-IN" sz="2400">
                <a:latin typeface="Calibri" panose="020F0502020204030204" pitchFamily="34" charset="0"/>
                <a:ea typeface="Calibri" panose="020F0502020204030204" pitchFamily="34" charset="0"/>
                <a:cs typeface="Times New Roman" panose="02020603050405020304" pitchFamily="18" charset="0"/>
              </a:rPr>
              <a:t/>
            </a:r>
            <a:br>
              <a:rPr lang="en-IN" sz="2400">
                <a:latin typeface="Calibri" panose="020F0502020204030204" pitchFamily="34" charset="0"/>
                <a:ea typeface="Calibri" panose="020F0502020204030204" pitchFamily="34" charset="0"/>
                <a:cs typeface="Times New Roman" panose="02020603050405020304" pitchFamily="18" charset="0"/>
              </a:rPr>
            </a:br>
            <a:endParaRPr lang="en-IN"/>
          </a:p>
        </p:txBody>
      </p:sp>
      <p:sp>
        <p:nvSpPr>
          <p:cNvPr id="3" name="Content Placeholder 2"/>
          <p:cNvSpPr>
            <a:spLocks noGrp="1"/>
          </p:cNvSpPr>
          <p:nvPr>
            <p:ph sz="quarter" idx="13"/>
          </p:nvPr>
        </p:nvSpPr>
        <p:spPr>
          <a:xfrm>
            <a:off x="467544" y="980728"/>
            <a:ext cx="8064896" cy="5472608"/>
          </a:xfrm>
        </p:spPr>
        <p:txBody>
          <a:bodyPr>
            <a:noAutofit/>
          </a:bodyPr>
          <a:lstStyle/>
          <a:p>
            <a:pPr marL="285750" indent="-285750">
              <a:lnSpc>
                <a:spcPct val="90000"/>
              </a:lnSpc>
              <a:buClrTx/>
              <a:buFont typeface="Wingdings" pitchFamily="2" charset="2"/>
              <a:buChar char="v"/>
            </a:pPr>
            <a:r>
              <a:rPr lang="en-US" sz="1600">
                <a:solidFill>
                  <a:schemeClr val="tx1"/>
                </a:solidFill>
                <a:latin typeface="Times New Roman" pitchFamily="18" charset="0"/>
                <a:cs typeface="Times New Roman" pitchFamily="18" charset="0"/>
              </a:rPr>
              <a:t>Checking shape of data.</a:t>
            </a:r>
          </a:p>
          <a:p>
            <a:pPr marL="285750" indent="-285750">
              <a:lnSpc>
                <a:spcPct val="90000"/>
              </a:lnSpc>
              <a:buClrTx/>
              <a:buFont typeface="Wingdings" pitchFamily="2" charset="2"/>
              <a:buChar char="v"/>
            </a:pPr>
            <a:r>
              <a:rPr lang="en-US" sz="1600">
                <a:solidFill>
                  <a:schemeClr val="tx1"/>
                </a:solidFill>
                <a:latin typeface="Times New Roman" pitchFamily="18" charset="0"/>
                <a:cs typeface="Times New Roman" pitchFamily="18" charset="0"/>
              </a:rPr>
              <a:t>Checking data types of each features using dataframe.info() function.</a:t>
            </a:r>
          </a:p>
          <a:p>
            <a:pPr marL="285750" indent="-285750">
              <a:lnSpc>
                <a:spcPct val="90000"/>
              </a:lnSpc>
              <a:buClrTx/>
              <a:buFont typeface="Wingdings" pitchFamily="2" charset="2"/>
              <a:buChar char="v"/>
            </a:pPr>
            <a:r>
              <a:rPr lang="en-US" sz="1600">
                <a:solidFill>
                  <a:schemeClr val="tx1"/>
                </a:solidFill>
                <a:latin typeface="Times New Roman" pitchFamily="18" charset="0"/>
                <a:cs typeface="Times New Roman" pitchFamily="18" charset="0"/>
              </a:rPr>
              <a:t>checking for null values in each </a:t>
            </a:r>
            <a:r>
              <a:rPr lang="en-US" sz="1600" smtClean="0">
                <a:solidFill>
                  <a:schemeClr val="tx1"/>
                </a:solidFill>
                <a:latin typeface="Times New Roman" pitchFamily="18" charset="0"/>
                <a:cs typeface="Times New Roman" pitchFamily="18" charset="0"/>
              </a:rPr>
              <a:t>column,and treating them.</a:t>
            </a:r>
            <a:endParaRPr lang="en-US" sz="1600">
              <a:solidFill>
                <a:schemeClr val="tx1"/>
              </a:solidFill>
              <a:latin typeface="Times New Roman" pitchFamily="18" charset="0"/>
              <a:cs typeface="Times New Roman" pitchFamily="18" charset="0"/>
            </a:endParaRPr>
          </a:p>
          <a:p>
            <a:pPr marL="285750" indent="-285750">
              <a:lnSpc>
                <a:spcPct val="90000"/>
              </a:lnSpc>
              <a:buClrTx/>
              <a:buFont typeface="Wingdings" pitchFamily="2" charset="2"/>
              <a:buChar char="v"/>
            </a:pPr>
            <a:r>
              <a:rPr lang="en-US" sz="1600" smtClean="0">
                <a:solidFill>
                  <a:schemeClr val="tx1"/>
                </a:solidFill>
                <a:latin typeface="Arial" panose="020B0604020202020204" pitchFamily="34" charset="0"/>
                <a:cs typeface="Arial" panose="020B0604020202020204" pitchFamily="34" charset="0"/>
              </a:rPr>
              <a:t>Pointing </a:t>
            </a:r>
            <a:r>
              <a:rPr lang="en-US" sz="1600">
                <a:solidFill>
                  <a:schemeClr val="tx1"/>
                </a:solidFill>
                <a:latin typeface="Arial" panose="020B0604020202020204" pitchFamily="34" charset="0"/>
                <a:cs typeface="Arial" panose="020B0604020202020204" pitchFamily="34" charset="0"/>
              </a:rPr>
              <a:t>out irrelevant features in </a:t>
            </a:r>
            <a:r>
              <a:rPr lang="en-US" sz="1600" smtClean="0">
                <a:solidFill>
                  <a:schemeClr val="tx1"/>
                </a:solidFill>
                <a:latin typeface="Arial" panose="020B0604020202020204" pitchFamily="34" charset="0"/>
                <a:cs typeface="Arial" panose="020B0604020202020204" pitchFamily="34" charset="0"/>
              </a:rPr>
              <a:t>dataset like ‘id’,unnamed:0’.</a:t>
            </a:r>
          </a:p>
          <a:p>
            <a:pPr marL="285750" indent="-285750">
              <a:lnSpc>
                <a:spcPct val="90000"/>
              </a:lnSpc>
              <a:buClrTx/>
              <a:buFont typeface="Wingdings" pitchFamily="2" charset="2"/>
              <a:buChar char="v"/>
            </a:pPr>
            <a:r>
              <a:rPr lang="en-US" sz="1600" smtClean="0">
                <a:solidFill>
                  <a:schemeClr val="tx1"/>
                </a:solidFill>
                <a:latin typeface="Arial" panose="020B0604020202020204" pitchFamily="34" charset="0"/>
                <a:cs typeface="Arial" panose="020B0604020202020204" pitchFamily="34" charset="0"/>
              </a:rPr>
              <a:t>Addition </a:t>
            </a:r>
            <a:r>
              <a:rPr lang="en-US" sz="1600">
                <a:solidFill>
                  <a:schemeClr val="tx1"/>
                </a:solidFill>
                <a:latin typeface="Arial" panose="020B0604020202020204" pitchFamily="34" charset="0"/>
                <a:cs typeface="Arial" panose="020B0604020202020204" pitchFamily="34" charset="0"/>
              </a:rPr>
              <a:t>of new </a:t>
            </a:r>
            <a:r>
              <a:rPr lang="en-US" sz="1600" smtClean="0">
                <a:solidFill>
                  <a:schemeClr val="tx1"/>
                </a:solidFill>
                <a:latin typeface="Arial" panose="020B0604020202020204" pitchFamily="34" charset="0"/>
                <a:cs typeface="Arial" panose="020B0604020202020204" pitchFamily="34" charset="0"/>
              </a:rPr>
              <a:t>features to check the length of headline and news before and after preprocessing.</a:t>
            </a:r>
            <a:endParaRPr lang="en-US" sz="1600">
              <a:solidFill>
                <a:schemeClr val="tx1"/>
              </a:solidFill>
              <a:latin typeface="Arial" panose="020B0604020202020204" pitchFamily="34" charset="0"/>
              <a:cs typeface="Arial" panose="020B0604020202020204" pitchFamily="34" charset="0"/>
            </a:endParaRPr>
          </a:p>
          <a:p>
            <a:pPr marL="285750" indent="-285750">
              <a:lnSpc>
                <a:spcPct val="90000"/>
              </a:lnSpc>
              <a:buClrTx/>
              <a:buFont typeface="Wingdings" pitchFamily="2" charset="2"/>
              <a:buChar char="v"/>
            </a:pPr>
            <a:r>
              <a:rPr lang="en-IN" sz="1600" smtClean="0">
                <a:latin typeface="Arial" pitchFamily="34" charset="0"/>
                <a:cs typeface="Arial" pitchFamily="34" charset="0"/>
              </a:rPr>
              <a:t>Cleaning </a:t>
            </a:r>
            <a:r>
              <a:rPr lang="en-IN" sz="1600">
                <a:latin typeface="Arial" pitchFamily="34" charset="0"/>
                <a:cs typeface="Arial" pitchFamily="34" charset="0"/>
              </a:rPr>
              <a:t>the raw data-It involves deletion of words or special characters that do not add meaning to the text</a:t>
            </a:r>
            <a:r>
              <a:rPr lang="en-IN" sz="1600"/>
              <a:t>.</a:t>
            </a:r>
          </a:p>
          <a:p>
            <a:pPr lvl="0">
              <a:buFont typeface="Wingdings" pitchFamily="2" charset="2"/>
              <a:buChar char="v"/>
            </a:pPr>
            <a:r>
              <a:rPr lang="en-IN" sz="1600" smtClean="0"/>
              <a:t>     </a:t>
            </a:r>
            <a:r>
              <a:rPr lang="en-IN" sz="1600" b="1" smtClean="0"/>
              <a:t>Important </a:t>
            </a:r>
            <a:r>
              <a:rPr lang="en-IN" sz="1600" b="1"/>
              <a:t>cleaning steps are:</a:t>
            </a:r>
          </a:p>
          <a:p>
            <a:pPr lvl="0"/>
            <a:r>
              <a:rPr lang="en-IN" sz="1600"/>
              <a:t>Lowering case</a:t>
            </a:r>
          </a:p>
          <a:p>
            <a:pPr lvl="0"/>
            <a:r>
              <a:rPr lang="en-IN" sz="1600"/>
              <a:t>Handling of special characters</a:t>
            </a:r>
          </a:p>
          <a:p>
            <a:pPr lvl="0"/>
            <a:r>
              <a:rPr lang="en-IN" sz="1600"/>
              <a:t>Removal of stopwords</a:t>
            </a:r>
          </a:p>
          <a:p>
            <a:pPr lvl="0"/>
            <a:r>
              <a:rPr lang="en-IN" sz="1600"/>
              <a:t>Handling of hyperlinks</a:t>
            </a:r>
          </a:p>
          <a:p>
            <a:pPr lvl="0"/>
            <a:r>
              <a:rPr lang="en-IN" sz="1600"/>
              <a:t>Removing leading and trailing white space</a:t>
            </a:r>
          </a:p>
          <a:p>
            <a:pPr lvl="0"/>
            <a:r>
              <a:rPr lang="en-IN" sz="1600"/>
              <a:t>Replacing urls with web address</a:t>
            </a:r>
          </a:p>
          <a:p>
            <a:pPr lvl="0"/>
            <a:r>
              <a:rPr lang="en-IN" sz="1600"/>
              <a:t>Converted words to most suitable base form by using lemmatization</a:t>
            </a:r>
          </a:p>
          <a:p>
            <a:pPr marL="0" indent="0">
              <a:lnSpc>
                <a:spcPct val="90000"/>
              </a:lnSpc>
              <a:buClrTx/>
              <a:buNone/>
            </a:pPr>
            <a:endParaRPr lang="en-US" sz="1600">
              <a:solidFill>
                <a:schemeClr val="tx1"/>
              </a:solidFill>
              <a:latin typeface="Arial" panose="020B0604020202020204" pitchFamily="34" charset="0"/>
              <a:cs typeface="Arial" panose="020B0604020202020204" pitchFamily="34" charset="0"/>
            </a:endParaRPr>
          </a:p>
          <a:p>
            <a:pPr>
              <a:lnSpc>
                <a:spcPct val="90000"/>
              </a:lnSpc>
              <a:buClrTx/>
            </a:pPr>
            <a:endParaRPr lang="en-US" sz="1600">
              <a:solidFill>
                <a:schemeClr val="tx1"/>
              </a:solidFill>
              <a:latin typeface="Arial" panose="020B0604020202020204" pitchFamily="34" charset="0"/>
              <a:cs typeface="Arial" panose="020B0604020202020204" pitchFamily="34" charset="0"/>
            </a:endParaRPr>
          </a:p>
          <a:p>
            <a:pPr lvl="0" indent="-342900" algn="just">
              <a:lnSpc>
                <a:spcPct val="107000"/>
              </a:lnSpc>
              <a:buFont typeface="Symbol" panose="05050102010706020507" pitchFamily="18" charset="2"/>
              <a:buChar char=""/>
            </a:pPr>
            <a:endParaRPr lang="en-IN" sz="16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1421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39752" y="1216769"/>
            <a:ext cx="3508375" cy="3508375"/>
          </a:xfrm>
          <a:prstGeom prst="rect">
            <a:avLst/>
          </a:prstGeom>
        </p:spPr>
      </p:pic>
      <p:sp>
        <p:nvSpPr>
          <p:cNvPr id="6" name="Rectangle 5"/>
          <p:cNvSpPr/>
          <p:nvPr/>
        </p:nvSpPr>
        <p:spPr>
          <a:xfrm>
            <a:off x="395536" y="4725144"/>
            <a:ext cx="8136904" cy="923330"/>
          </a:xfrm>
          <a:prstGeom prst="rect">
            <a:avLst/>
          </a:prstGeom>
        </p:spPr>
        <p:txBody>
          <a:bodyPr wrap="square">
            <a:spAutoFit/>
          </a:bodyPr>
          <a:lstStyle/>
          <a:p>
            <a:pPr lvl="0"/>
            <a:r>
              <a:rPr lang="en-IN"/>
              <a:t>We see that both news are equally distributed .ie  dataset is balanced which is good as it will help our model to classify more accurately, so we should expect good accuracy score.</a:t>
            </a:r>
          </a:p>
        </p:txBody>
      </p:sp>
      <p:sp>
        <p:nvSpPr>
          <p:cNvPr id="8" name="Rectangle 7"/>
          <p:cNvSpPr/>
          <p:nvPr/>
        </p:nvSpPr>
        <p:spPr>
          <a:xfrm>
            <a:off x="1043608" y="908720"/>
            <a:ext cx="6624736" cy="369332"/>
          </a:xfrm>
          <a:prstGeom prst="rect">
            <a:avLst/>
          </a:prstGeom>
        </p:spPr>
        <p:txBody>
          <a:bodyPr wrap="square">
            <a:spAutoFit/>
          </a:bodyPr>
          <a:lstStyle/>
          <a:p>
            <a:pPr lvl="0"/>
            <a:r>
              <a:rPr lang="en-IN" b="1"/>
              <a:t>Checking distribution of fake and real news</a:t>
            </a:r>
            <a:endParaRPr lang="en-IN"/>
          </a:p>
        </p:txBody>
      </p:sp>
    </p:spTree>
    <p:extLst>
      <p:ext uri="{BB962C8B-B14F-4D97-AF65-F5344CB8AC3E}">
        <p14:creationId xmlns:p14="http://schemas.microsoft.com/office/powerpoint/2010/main" val="3692631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116632"/>
            <a:ext cx="8280920" cy="1143000"/>
          </a:xfrm>
        </p:spPr>
        <p:txBody>
          <a:bodyPr>
            <a:normAutofit/>
          </a:bodyPr>
          <a:lstStyle/>
          <a:p>
            <a:r>
              <a:rPr lang="en-IN" sz="2000" b="1">
                <a:solidFill>
                  <a:schemeClr val="tx1"/>
                </a:solidFill>
              </a:rPr>
              <a:t>graph to show distribution of word count before cleaning  and after cleaning</a:t>
            </a:r>
            <a:endParaRPr lang="en-IN" sz="2000">
              <a:solidFill>
                <a:schemeClr val="tx1"/>
              </a:solidFil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563888" y="908720"/>
            <a:ext cx="4233907" cy="2365553"/>
          </a:xfrm>
          <a:prstGeom prst="rect">
            <a:avLst/>
          </a:prstGeom>
        </p:spPr>
      </p:pic>
      <p:sp>
        <p:nvSpPr>
          <p:cNvPr id="6" name="Rectangle 5"/>
          <p:cNvSpPr/>
          <p:nvPr/>
        </p:nvSpPr>
        <p:spPr>
          <a:xfrm>
            <a:off x="929974" y="1629831"/>
            <a:ext cx="2592288" cy="923330"/>
          </a:xfrm>
          <a:prstGeom prst="rect">
            <a:avLst/>
          </a:prstGeom>
        </p:spPr>
        <p:txBody>
          <a:bodyPr wrap="square">
            <a:spAutoFit/>
          </a:bodyPr>
          <a:lstStyle/>
          <a:p>
            <a:r>
              <a:rPr lang="en-IN" b="1"/>
              <a:t>News Before cleaning:</a:t>
            </a:r>
            <a:endParaRPr lang="en-IN"/>
          </a:p>
          <a:p>
            <a:endParaRPr lang="en-IN"/>
          </a:p>
        </p:txBody>
      </p:sp>
      <p:sp>
        <p:nvSpPr>
          <p:cNvPr id="8" name="Rectangle 7"/>
          <p:cNvSpPr/>
          <p:nvPr/>
        </p:nvSpPr>
        <p:spPr>
          <a:xfrm>
            <a:off x="953069" y="4149080"/>
            <a:ext cx="2057850" cy="923330"/>
          </a:xfrm>
          <a:prstGeom prst="rect">
            <a:avLst/>
          </a:prstGeom>
        </p:spPr>
        <p:txBody>
          <a:bodyPr wrap="square">
            <a:spAutoFit/>
          </a:bodyPr>
          <a:lstStyle/>
          <a:p>
            <a:r>
              <a:rPr lang="en-IN" b="1"/>
              <a:t>News </a:t>
            </a:r>
            <a:r>
              <a:rPr lang="en-IN" b="1" smtClean="0"/>
              <a:t>After </a:t>
            </a:r>
            <a:r>
              <a:rPr lang="en-IN" b="1"/>
              <a:t>cleaning:</a:t>
            </a:r>
            <a:endParaRPr lang="en-IN"/>
          </a:p>
          <a:p>
            <a:endParaRPr lang="en-IN"/>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3583810" y="3298942"/>
            <a:ext cx="4233907" cy="2088232"/>
          </a:xfrm>
          <a:prstGeom prst="rect">
            <a:avLst/>
          </a:prstGeom>
        </p:spPr>
      </p:pic>
      <p:sp>
        <p:nvSpPr>
          <p:cNvPr id="9" name="Rectangle 8"/>
          <p:cNvSpPr/>
          <p:nvPr/>
        </p:nvSpPr>
        <p:spPr>
          <a:xfrm>
            <a:off x="611560" y="5589240"/>
            <a:ext cx="8208912" cy="923330"/>
          </a:xfrm>
          <a:prstGeom prst="rect">
            <a:avLst/>
          </a:prstGeom>
        </p:spPr>
        <p:txBody>
          <a:bodyPr wrap="square">
            <a:spAutoFit/>
          </a:bodyPr>
          <a:lstStyle/>
          <a:p>
            <a:r>
              <a:rPr lang="en-IN"/>
              <a:t>To get better view of words contained in news . A word dictionary (wordcloud ) was made showing the </a:t>
            </a:r>
            <a:r>
              <a:rPr lang="en-IN" smtClean="0"/>
              <a:t>first 200 </a:t>
            </a:r>
            <a:r>
              <a:rPr lang="en-IN"/>
              <a:t>words highly occurred </a:t>
            </a:r>
            <a:r>
              <a:rPr lang="en-IN" smtClean="0"/>
              <a:t> </a:t>
            </a:r>
            <a:r>
              <a:rPr lang="en-IN"/>
              <a:t>in fake and real news for both headline and news column.</a:t>
            </a:r>
          </a:p>
        </p:txBody>
      </p:sp>
    </p:spTree>
    <p:extLst>
      <p:ext uri="{BB962C8B-B14F-4D97-AF65-F5344CB8AC3E}">
        <p14:creationId xmlns:p14="http://schemas.microsoft.com/office/powerpoint/2010/main" val="2129790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32040" y="1027664"/>
            <a:ext cx="3136194" cy="817160"/>
          </a:xfrm>
        </p:spPr>
        <p:txBody>
          <a:bodyPr>
            <a:noAutofit/>
          </a:bodyPr>
          <a:lstStyle/>
          <a:p>
            <a:r>
              <a:rPr lang="en-IN" sz="1600" b="1" i="1">
                <a:solidFill>
                  <a:schemeClr val="tx1"/>
                </a:solidFill>
              </a:rPr>
              <a:t>loud words in real News - Headline</a:t>
            </a:r>
            <a:r>
              <a:rPr lang="en-IN" sz="1600" b="1">
                <a:solidFill>
                  <a:schemeClr val="tx1"/>
                </a:solidFill>
              </a:rPr>
              <a:t/>
            </a:r>
            <a:br>
              <a:rPr lang="en-IN" sz="1600" b="1">
                <a:solidFill>
                  <a:schemeClr val="tx1"/>
                </a:solidFill>
              </a:rPr>
            </a:br>
            <a:endParaRPr lang="en-IN" sz="1600" b="1">
              <a:solidFill>
                <a:schemeClr val="tx1"/>
              </a:solidFill>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539552" y="332656"/>
            <a:ext cx="4320480" cy="3141330"/>
          </a:xfrm>
          <a:prstGeom prst="rect">
            <a:avLst/>
          </a:prstGeom>
        </p:spPr>
      </p:pic>
      <p:sp>
        <p:nvSpPr>
          <p:cNvPr id="5" name="Rectangle 4"/>
          <p:cNvSpPr/>
          <p:nvPr/>
        </p:nvSpPr>
        <p:spPr>
          <a:xfrm>
            <a:off x="5436096" y="4221088"/>
            <a:ext cx="2592288" cy="923330"/>
          </a:xfrm>
          <a:prstGeom prst="rect">
            <a:avLst/>
          </a:prstGeom>
        </p:spPr>
        <p:txBody>
          <a:bodyPr wrap="square">
            <a:spAutoFit/>
          </a:bodyPr>
          <a:lstStyle/>
          <a:p>
            <a:r>
              <a:rPr lang="en-IN" b="1" i="1"/>
              <a:t>loud words in </a:t>
            </a:r>
            <a:r>
              <a:rPr lang="en-IN" b="1" i="1" smtClean="0"/>
              <a:t>fake </a:t>
            </a:r>
            <a:r>
              <a:rPr lang="en-IN" b="1" i="1"/>
              <a:t>News - Headline</a:t>
            </a:r>
            <a:r>
              <a:rPr lang="en-IN" b="1"/>
              <a:t/>
            </a:r>
            <a:br>
              <a:rPr lang="en-IN" b="1"/>
            </a:br>
            <a:endParaRPr lang="en-IN"/>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39552" y="3573016"/>
            <a:ext cx="4320480" cy="2933700"/>
          </a:xfrm>
          <a:prstGeom prst="rect">
            <a:avLst/>
          </a:prstGeom>
        </p:spPr>
      </p:pic>
    </p:spTree>
    <p:extLst>
      <p:ext uri="{BB962C8B-B14F-4D97-AF65-F5344CB8AC3E}">
        <p14:creationId xmlns:p14="http://schemas.microsoft.com/office/powerpoint/2010/main" val="2044906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012160" y="836712"/>
            <a:ext cx="2545260" cy="646331"/>
          </a:xfrm>
          <a:prstGeom prst="rect">
            <a:avLst/>
          </a:prstGeom>
        </p:spPr>
        <p:txBody>
          <a:bodyPr wrap="square">
            <a:spAutoFit/>
          </a:bodyPr>
          <a:lstStyle/>
          <a:p>
            <a:r>
              <a:rPr lang="en-IN" b="1" i="1"/>
              <a:t>loud words in Not Fake News - Articles</a:t>
            </a:r>
            <a:endParaRPr lang="en-IN" b="1"/>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39552" y="404664"/>
            <a:ext cx="4680520" cy="2793060"/>
          </a:xfrm>
          <a:prstGeom prst="rect">
            <a:avLst/>
          </a:prstGeom>
        </p:spPr>
      </p:pic>
      <p:sp>
        <p:nvSpPr>
          <p:cNvPr id="4" name="Rectangle 3"/>
          <p:cNvSpPr/>
          <p:nvPr/>
        </p:nvSpPr>
        <p:spPr>
          <a:xfrm>
            <a:off x="6012160" y="4293096"/>
            <a:ext cx="2545260" cy="646331"/>
          </a:xfrm>
          <a:prstGeom prst="rect">
            <a:avLst/>
          </a:prstGeom>
        </p:spPr>
        <p:txBody>
          <a:bodyPr wrap="square">
            <a:spAutoFit/>
          </a:bodyPr>
          <a:lstStyle/>
          <a:p>
            <a:r>
              <a:rPr lang="en-IN" b="1" i="1"/>
              <a:t>loud </a:t>
            </a:r>
            <a:r>
              <a:rPr lang="en-IN" b="1" i="1"/>
              <a:t>words </a:t>
            </a:r>
            <a:r>
              <a:rPr lang="en-IN" b="1" i="1" smtClean="0"/>
              <a:t>in </a:t>
            </a:r>
            <a:r>
              <a:rPr lang="en-IN" b="1" i="1"/>
              <a:t>Fake News - Articles</a:t>
            </a:r>
            <a:endParaRPr lang="en-IN" b="1"/>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39552" y="3356992"/>
            <a:ext cx="4752528" cy="3261764"/>
          </a:xfrm>
          <a:prstGeom prst="rect">
            <a:avLst/>
          </a:prstGeom>
        </p:spPr>
      </p:pic>
    </p:spTree>
    <p:extLst>
      <p:ext uri="{BB962C8B-B14F-4D97-AF65-F5344CB8AC3E}">
        <p14:creationId xmlns:p14="http://schemas.microsoft.com/office/powerpoint/2010/main" val="2263917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490" y="1027664"/>
            <a:ext cx="7024744" cy="745152"/>
          </a:xfrm>
        </p:spPr>
        <p:txBody>
          <a:bodyPr>
            <a:normAutofit fontScale="90000"/>
          </a:bodyPr>
          <a:lstStyle/>
          <a:p>
            <a:r>
              <a:rPr lang="en-IN" sz="1600" b="1">
                <a:solidFill>
                  <a:schemeClr val="tx1"/>
                </a:solidFill>
              </a:rPr>
              <a:t>Training Classifier: </a:t>
            </a:r>
            <a:r>
              <a:rPr lang="en-IN" sz="1600">
                <a:solidFill>
                  <a:schemeClr val="tx1"/>
                </a:solidFill>
              </a:rPr>
              <a:t/>
            </a:r>
            <a:br>
              <a:rPr lang="en-IN" sz="1600">
                <a:solidFill>
                  <a:schemeClr val="tx1"/>
                </a:solidFill>
              </a:rPr>
            </a:br>
            <a:r>
              <a:rPr lang="en-IN" sz="1600">
                <a:solidFill>
                  <a:schemeClr val="tx1"/>
                </a:solidFill>
              </a:rPr>
              <a:t>We converted all the comment text into vectors , using TF-IDF. Then we have split features and label.</a:t>
            </a:r>
            <a:br>
              <a:rPr lang="en-IN" sz="1600">
                <a:solidFill>
                  <a:schemeClr val="tx1"/>
                </a:solidFill>
              </a:rPr>
            </a:br>
            <a:endParaRPr lang="en-IN" sz="1600">
              <a:solidFill>
                <a:schemeClr val="tx1"/>
              </a:solidFill>
            </a:endParaRPr>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43608" y="1772816"/>
            <a:ext cx="6777037" cy="3024336"/>
          </a:xfrm>
          <a:prstGeom prst="rect">
            <a:avLst/>
          </a:prstGeom>
        </p:spPr>
      </p:pic>
    </p:spTree>
    <p:extLst>
      <p:ext uri="{BB962C8B-B14F-4D97-AF65-F5344CB8AC3E}">
        <p14:creationId xmlns:p14="http://schemas.microsoft.com/office/powerpoint/2010/main" val="20213675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2190</TotalTime>
  <Words>610</Words>
  <Application>Microsoft Office PowerPoint</Application>
  <PresentationFormat>On-screen Show (4:3)</PresentationFormat>
  <Paragraphs>59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Austin</vt:lpstr>
      <vt:lpstr> Fake News Detection Project</vt:lpstr>
      <vt:lpstr>Introduction</vt:lpstr>
      <vt:lpstr>Problem statement </vt:lpstr>
      <vt:lpstr>Exploratory Data Analysis </vt:lpstr>
      <vt:lpstr>PowerPoint Presentation</vt:lpstr>
      <vt:lpstr>graph to show distribution of word count before cleaning  and after cleaning</vt:lpstr>
      <vt:lpstr>loud words in real News - Headline </vt:lpstr>
      <vt:lpstr>PowerPoint Presentation</vt:lpstr>
      <vt:lpstr>Training Classifier:  We converted all the comment text into vectors , using TF-IDF. Then we have split features and label. </vt:lpstr>
      <vt:lpstr>Model Building &amp; Performance </vt:lpstr>
      <vt:lpstr>Evaluation Matrices: </vt:lpstr>
      <vt:lpstr>All algorithm by using for loop</vt:lpstr>
      <vt:lpstr>result=pd.DataFrame({'Model': model_list, 'Accuracy_score': score, 'Cross_val_score':cvs,'Roc_auc_score': rocscore,'Log_Loss':logloss}) result</vt:lpstr>
      <vt:lpstr>PowerPoint Presentation</vt:lpstr>
      <vt:lpstr>PowerPoint Presentation</vt:lpstr>
      <vt:lpstr>Conclusion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HOUSING PRICE PREDICTION</dc:title>
  <dc:creator>Shama Tanweer</dc:creator>
  <cp:lastModifiedBy>HP</cp:lastModifiedBy>
  <cp:revision>45</cp:revision>
  <dcterms:created xsi:type="dcterms:W3CDTF">2021-05-06T05:43:56Z</dcterms:created>
  <dcterms:modified xsi:type="dcterms:W3CDTF">2021-06-17T07:49:16Z</dcterms:modified>
</cp:coreProperties>
</file>