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3" r:id="rId6"/>
    <p:sldId id="264" r:id="rId7"/>
    <p:sldId id="265" r:id="rId8"/>
    <p:sldId id="266" r:id="rId9"/>
    <p:sldId id="267" r:id="rId10"/>
    <p:sldId id="268" r:id="rId11"/>
    <p:sldId id="269" r:id="rId12"/>
    <p:sldId id="271" r:id="rId13"/>
    <p:sldId id="282" r:id="rId14"/>
    <p:sldId id="273" r:id="rId15"/>
    <p:sldId id="275" r:id="rId16"/>
    <p:sldId id="276" r:id="rId17"/>
    <p:sldId id="281" r:id="rId18"/>
    <p:sldId id="277" r:id="rId19"/>
    <p:sldId id="283" r:id="rId20"/>
    <p:sldId id="278" r:id="rId21"/>
    <p:sldId id="280"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2" d="100"/>
          <a:sy n="102" d="100"/>
        </p:scale>
        <p:origin x="221"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1A2D98C8-E5EF-4A63-9EFE-B93F0B717BC0}" type="datetimeFigureOut">
              <a:rPr lang="en-IN" smtClean="0"/>
              <a:t>07-06-2021</a:t>
            </a:fld>
            <a:endParaRPr lang="en-IN"/>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IN"/>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3714A1E7-41FE-4DE0-A0BB-56E3AA803BAD}" type="slidenum">
              <a:rPr lang="en-IN" smtClean="0"/>
              <a:t>‹#›</a:t>
            </a:fld>
            <a:endParaRPr lang="en-IN"/>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2D98C8-E5EF-4A63-9EFE-B93F0B717BC0}" type="datetimeFigureOut">
              <a:rPr lang="en-IN" smtClean="0"/>
              <a:t>07-06-2021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4A1E7-41FE-4DE0-A0BB-56E3AA803BA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2D98C8-E5EF-4A63-9EFE-B93F0B717BC0}" type="datetimeFigureOut">
              <a:rPr lang="en-IN" smtClean="0"/>
              <a:t>07-06-2021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4A1E7-41FE-4DE0-A0BB-56E3AA803BA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A2D98C8-E5EF-4A63-9EFE-B93F0B717BC0}" type="datetimeFigureOut">
              <a:rPr lang="en-IN" smtClean="0"/>
              <a:t>07-06-2021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4A1E7-41FE-4DE0-A0BB-56E3AA803BAD}"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2D98C8-E5EF-4A63-9EFE-B93F0B717BC0}" type="datetimeFigureOut">
              <a:rPr lang="en-IN" smtClean="0"/>
              <a:t>07-06-2021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4A1E7-41FE-4DE0-A0BB-56E3AA803BAD}"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A2D98C8-E5EF-4A63-9EFE-B93F0B717BC0}" type="datetimeFigureOut">
              <a:rPr lang="en-IN" smtClean="0"/>
              <a:t>07-06-2021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14A1E7-41FE-4DE0-A0BB-56E3AA803BAD}" type="slidenum">
              <a:rPr lang="en-IN" smtClean="0"/>
              <a:t>‹#›</a:t>
            </a:fld>
            <a:endParaRPr lang="en-IN"/>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A2D98C8-E5EF-4A63-9EFE-B93F0B717BC0}" type="datetimeFigureOut">
              <a:rPr lang="en-IN" smtClean="0"/>
              <a:t>07-06-2021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714A1E7-41FE-4DE0-A0BB-56E3AA803BAD}"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2D98C8-E5EF-4A63-9EFE-B93F0B717BC0}" type="datetimeFigureOut">
              <a:rPr lang="en-IN" smtClean="0"/>
              <a:t>07-06-2021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14A1E7-41FE-4DE0-A0BB-56E3AA803BAD}"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2D98C8-E5EF-4A63-9EFE-B93F0B717BC0}" type="datetimeFigureOut">
              <a:rPr lang="en-IN" smtClean="0"/>
              <a:t>07-06-2021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714A1E7-41FE-4DE0-A0BB-56E3AA803BA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A2D98C8-E5EF-4A63-9EFE-B93F0B717BC0}" type="datetimeFigureOut">
              <a:rPr lang="en-IN" smtClean="0"/>
              <a:t>07-06-2021</a:t>
            </a:fld>
            <a:endParaRPr lang="en-IN"/>
          </a:p>
        </p:txBody>
      </p:sp>
      <p:sp>
        <p:nvSpPr>
          <p:cNvPr id="7" name="Slide Number Placeholder 6"/>
          <p:cNvSpPr>
            <a:spLocks noGrp="1"/>
          </p:cNvSpPr>
          <p:nvPr>
            <p:ph type="sldNum" sz="quarter" idx="12"/>
          </p:nvPr>
        </p:nvSpPr>
        <p:spPr/>
        <p:txBody>
          <a:bodyPr/>
          <a:lstStyle/>
          <a:p>
            <a:fld id="{3714A1E7-41FE-4DE0-A0BB-56E3AA803BAD}" type="slidenum">
              <a:rPr lang="en-IN" smtClean="0"/>
              <a:t>‹#›</a:t>
            </a:fld>
            <a:endParaRPr lang="en-IN"/>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IN"/>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2D98C8-E5EF-4A63-9EFE-B93F0B717BC0}" type="datetimeFigureOut">
              <a:rPr lang="en-IN" smtClean="0"/>
              <a:t>07-06-2021</a:t>
            </a:fld>
            <a:endParaRPr lang="en-IN"/>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IN"/>
          </a:p>
        </p:txBody>
      </p:sp>
      <p:sp>
        <p:nvSpPr>
          <p:cNvPr id="7" name="Slide Number Placeholder 6"/>
          <p:cNvSpPr>
            <a:spLocks noGrp="1"/>
          </p:cNvSpPr>
          <p:nvPr>
            <p:ph type="sldNum" sz="quarter" idx="12"/>
          </p:nvPr>
        </p:nvSpPr>
        <p:spPr/>
        <p:txBody>
          <a:bodyPr/>
          <a:lstStyle/>
          <a:p>
            <a:fld id="{3714A1E7-41FE-4DE0-A0BB-56E3AA803BAD}"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1A2D98C8-E5EF-4A63-9EFE-B93F0B717BC0}" type="datetimeFigureOut">
              <a:rPr lang="en-IN" smtClean="0"/>
              <a:t>07-06-2021</a:t>
            </a:fld>
            <a:endParaRPr lang="en-IN"/>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3714A1E7-41FE-4DE0-A0BB-56E3AA803BAD}"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latin typeface="Times New Roman" pitchFamily="18" charset="0"/>
                <a:cs typeface="Times New Roman" pitchFamily="18" charset="0"/>
              </a:rPr>
              <a:t> Presentation on</a:t>
            </a:r>
            <a:r>
              <a:rPr lang="en-US" sz="2800" smtClean="0">
                <a:latin typeface="Times New Roman" pitchFamily="18" charset="0"/>
                <a:cs typeface="Times New Roman" pitchFamily="18" charset="0"/>
              </a:rPr>
              <a:t/>
            </a:r>
            <a:br>
              <a:rPr lang="en-US" sz="2800" smtClean="0">
                <a:latin typeface="Times New Roman" pitchFamily="18" charset="0"/>
                <a:cs typeface="Times New Roman" pitchFamily="18" charset="0"/>
              </a:rPr>
            </a:br>
            <a:r>
              <a:rPr lang="en-US" sz="2800" smtClean="0">
                <a:latin typeface="Times New Roman" pitchFamily="18" charset="0"/>
                <a:cs typeface="Times New Roman" pitchFamily="18" charset="0"/>
              </a:rPr>
              <a:t>Malignanat Comment Classification prediction</a:t>
            </a:r>
            <a:endParaRPr lang="en-IN"/>
          </a:p>
        </p:txBody>
      </p:sp>
      <p:sp>
        <p:nvSpPr>
          <p:cNvPr id="3" name="Subtitle 2"/>
          <p:cNvSpPr>
            <a:spLocks noGrp="1"/>
          </p:cNvSpPr>
          <p:nvPr>
            <p:ph type="subTitle" idx="1"/>
          </p:nvPr>
        </p:nvSpPr>
        <p:spPr/>
        <p:txBody>
          <a:bodyPr/>
          <a:lstStyle/>
          <a:p>
            <a:r>
              <a:rPr lang="en-IN" smtClean="0">
                <a:solidFill>
                  <a:schemeClr val="tx1"/>
                </a:solidFill>
                <a:latin typeface="Times New Roman" pitchFamily="18" charset="0"/>
                <a:cs typeface="Times New Roman" pitchFamily="18" charset="0"/>
              </a:rPr>
              <a:t>Submitted by:</a:t>
            </a:r>
          </a:p>
          <a:p>
            <a:r>
              <a:rPr lang="en-IN" b="1" smtClean="0">
                <a:solidFill>
                  <a:schemeClr val="tx1"/>
                </a:solidFill>
                <a:latin typeface="Times New Roman" pitchFamily="18" charset="0"/>
                <a:cs typeface="Times New Roman" pitchFamily="18" charset="0"/>
              </a:rPr>
              <a:t>Shama Tanweer</a:t>
            </a:r>
          </a:p>
          <a:p>
            <a:endParaRPr lang="en-IN"/>
          </a:p>
        </p:txBody>
      </p:sp>
      <p:pic>
        <p:nvPicPr>
          <p:cNvPr id="4" name="Picture 1"/>
          <p:cNvPicPr>
            <a:picLocks noChangeAspect="1" noChangeArrowheads="1"/>
          </p:cNvPicPr>
          <p:nvPr/>
        </p:nvPicPr>
        <p:blipFill>
          <a:blip r:embed="rId2"/>
          <a:srcRect/>
          <a:stretch>
            <a:fillRect/>
          </a:stretch>
        </p:blipFill>
        <p:spPr bwMode="auto">
          <a:xfrm>
            <a:off x="1357290" y="500042"/>
            <a:ext cx="6377707" cy="1285884"/>
          </a:xfrm>
          <a:prstGeom prst="rect">
            <a:avLst/>
          </a:prstGeom>
          <a:noFill/>
          <a:ln w="9525">
            <a:noFill/>
            <a:miter lim="800000"/>
            <a:headEnd/>
            <a:tailEnd/>
          </a:ln>
          <a:effectLst/>
        </p:spPr>
      </p:pic>
    </p:spTree>
    <p:extLst>
      <p:ext uri="{BB962C8B-B14F-4D97-AF65-F5344CB8AC3E}">
        <p14:creationId xmlns:p14="http://schemas.microsoft.com/office/powerpoint/2010/main" val="37595736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332656"/>
            <a:ext cx="7024744" cy="397848"/>
          </a:xfrm>
        </p:spPr>
        <p:txBody>
          <a:bodyPr>
            <a:normAutofit/>
          </a:bodyPr>
          <a:lstStyle/>
          <a:p>
            <a:r>
              <a:rPr lang="en-IN" sz="1800" b="1" smtClean="0">
                <a:solidFill>
                  <a:schemeClr val="tx1"/>
                </a:solidFill>
              </a:rPr>
              <a:t>Word cloud for negative comment</a:t>
            </a:r>
            <a:endParaRPr lang="en-IN" sz="1800" b="1">
              <a:solidFill>
                <a:schemeClr val="tx1"/>
              </a:solidFill>
            </a:endParaRPr>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755576" y="764704"/>
            <a:ext cx="7344816" cy="2520280"/>
          </a:xfrm>
          <a:prstGeom prst="rect">
            <a:avLst/>
          </a:prstGeom>
        </p:spPr>
      </p:pic>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775687" y="3645024"/>
            <a:ext cx="7352481" cy="2696205"/>
          </a:xfrm>
          <a:prstGeom prst="rect">
            <a:avLst/>
          </a:prstGeom>
        </p:spPr>
      </p:pic>
      <p:sp>
        <p:nvSpPr>
          <p:cNvPr id="8" name="Rectangle 7"/>
          <p:cNvSpPr/>
          <p:nvPr/>
        </p:nvSpPr>
        <p:spPr>
          <a:xfrm>
            <a:off x="775687" y="3275825"/>
            <a:ext cx="4770858" cy="369332"/>
          </a:xfrm>
          <a:prstGeom prst="rect">
            <a:avLst/>
          </a:prstGeom>
        </p:spPr>
        <p:txBody>
          <a:bodyPr wrap="none">
            <a:spAutoFit/>
          </a:bodyPr>
          <a:lstStyle/>
          <a:p>
            <a:r>
              <a:rPr lang="en-IN" b="1"/>
              <a:t>Word cloud for </a:t>
            </a:r>
            <a:r>
              <a:rPr lang="en-IN" b="1" smtClean="0"/>
              <a:t>positive/neutral </a:t>
            </a:r>
            <a:r>
              <a:rPr lang="en-IN" b="1"/>
              <a:t>comment</a:t>
            </a:r>
            <a:endParaRPr lang="en-IN"/>
          </a:p>
        </p:txBody>
      </p:sp>
    </p:spTree>
    <p:extLst>
      <p:ext uri="{BB962C8B-B14F-4D97-AF65-F5344CB8AC3E}">
        <p14:creationId xmlns:p14="http://schemas.microsoft.com/office/powerpoint/2010/main" val="22639172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43490" y="1027664"/>
            <a:ext cx="7024744" cy="745152"/>
          </a:xfrm>
        </p:spPr>
        <p:txBody>
          <a:bodyPr>
            <a:normAutofit fontScale="90000"/>
          </a:bodyPr>
          <a:lstStyle/>
          <a:p>
            <a:r>
              <a:rPr lang="en-IN" sz="1600" b="1">
                <a:solidFill>
                  <a:schemeClr val="tx1"/>
                </a:solidFill>
              </a:rPr>
              <a:t>Training Classifier: </a:t>
            </a:r>
            <a:r>
              <a:rPr lang="en-IN" sz="1600">
                <a:solidFill>
                  <a:schemeClr val="tx1"/>
                </a:solidFill>
              </a:rPr>
              <a:t/>
            </a:r>
            <a:br>
              <a:rPr lang="en-IN" sz="1600">
                <a:solidFill>
                  <a:schemeClr val="tx1"/>
                </a:solidFill>
              </a:rPr>
            </a:br>
            <a:r>
              <a:rPr lang="en-IN" sz="1600">
                <a:solidFill>
                  <a:schemeClr val="tx1"/>
                </a:solidFill>
              </a:rPr>
              <a:t>We converted all the comment text into vectors , using TF-IDF. Then we have split features and label.</a:t>
            </a:r>
            <a:br>
              <a:rPr lang="en-IN" sz="1600">
                <a:solidFill>
                  <a:schemeClr val="tx1"/>
                </a:solidFill>
              </a:rPr>
            </a:br>
            <a:endParaRPr lang="en-IN" sz="1600">
              <a:solidFill>
                <a:schemeClr val="tx1"/>
              </a:solidFill>
            </a:endParaRPr>
          </a:p>
        </p:txBody>
      </p:sp>
      <p:sp>
        <p:nvSpPr>
          <p:cNvPr id="5" name="Content Placeholder 4"/>
          <p:cNvSpPr>
            <a:spLocks noGrp="1"/>
          </p:cNvSpPr>
          <p:nvPr>
            <p:ph idx="1"/>
          </p:nvPr>
        </p:nvSpPr>
        <p:spPr/>
        <p:txBody>
          <a:bodyPr/>
          <a:lstStyle/>
          <a:p>
            <a:endParaRPr lang="en-IN"/>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1081405" y="1629727"/>
            <a:ext cx="6981190" cy="3598545"/>
          </a:xfrm>
          <a:prstGeom prst="rect">
            <a:avLst/>
          </a:prstGeom>
        </p:spPr>
      </p:pic>
    </p:spTree>
    <p:extLst>
      <p:ext uri="{BB962C8B-B14F-4D97-AF65-F5344CB8AC3E}">
        <p14:creationId xmlns:p14="http://schemas.microsoft.com/office/powerpoint/2010/main" val="20213675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04664"/>
            <a:ext cx="7024744" cy="576064"/>
          </a:xfrm>
        </p:spPr>
        <p:txBody>
          <a:bodyPr>
            <a:noAutofit/>
          </a:bodyPr>
          <a:lstStyle/>
          <a:p>
            <a:r>
              <a:rPr lang="en-US" sz="2400" b="1" u="sng">
                <a:latin typeface="Calibri" panose="020F0502020204030204" pitchFamily="34" charset="0"/>
                <a:ea typeface="Calibri" panose="020F0502020204030204" pitchFamily="34" charset="0"/>
                <a:cs typeface="Times New Roman" panose="02020603050405020304" pitchFamily="18" charset="0"/>
              </a:rPr>
              <a:t>Model Building &amp; Performance</a:t>
            </a:r>
            <a:r>
              <a:rPr lang="en-IN" sz="1050">
                <a:latin typeface="Calibri" panose="020F0502020204030204" pitchFamily="34" charset="0"/>
                <a:ea typeface="Calibri" panose="020F0502020204030204" pitchFamily="34" charset="0"/>
                <a:cs typeface="Times New Roman" panose="02020603050405020304" pitchFamily="18" charset="0"/>
              </a:rPr>
              <a:t/>
            </a:r>
            <a:br>
              <a:rPr lang="en-IN" sz="1050">
                <a:latin typeface="Calibri" panose="020F0502020204030204" pitchFamily="34" charset="0"/>
                <a:ea typeface="Calibri" panose="020F0502020204030204" pitchFamily="34" charset="0"/>
                <a:cs typeface="Times New Roman" panose="02020603050405020304" pitchFamily="18" charset="0"/>
              </a:rPr>
            </a:br>
            <a:endParaRPr lang="en-IN" sz="1600">
              <a:solidFill>
                <a:schemeClr val="tx1"/>
              </a:solidFill>
            </a:endParaRPr>
          </a:p>
        </p:txBody>
      </p:sp>
      <p:sp>
        <p:nvSpPr>
          <p:cNvPr id="3" name="Content Placeholder 2"/>
          <p:cNvSpPr>
            <a:spLocks noGrp="1"/>
          </p:cNvSpPr>
          <p:nvPr>
            <p:ph idx="1"/>
          </p:nvPr>
        </p:nvSpPr>
        <p:spPr>
          <a:xfrm>
            <a:off x="611560" y="980728"/>
            <a:ext cx="8136904" cy="4779893"/>
          </a:xfrm>
        </p:spPr>
        <p:txBody>
          <a:bodyPr/>
          <a:lstStyle/>
          <a:p>
            <a:pPr>
              <a:buFont typeface="Wingdings" pitchFamily="2" charset="2"/>
              <a:buChar char="Ø"/>
            </a:pPr>
            <a:r>
              <a:rPr lang="en-US" b="1"/>
              <a:t>it’s a </a:t>
            </a:r>
            <a:r>
              <a:rPr lang="en-US" b="1" smtClean="0"/>
              <a:t>classification </a:t>
            </a:r>
            <a:r>
              <a:rPr lang="en-US" b="1"/>
              <a:t>type </a:t>
            </a:r>
            <a:r>
              <a:rPr lang="en-US" b="1" smtClean="0"/>
              <a:t>problem </a:t>
            </a:r>
            <a:r>
              <a:rPr lang="en-IN" b="1">
                <a:latin typeface="Calibri" panose="020F0502020204030204" pitchFamily="34" charset="0"/>
                <a:ea typeface="Calibri" panose="020F0502020204030204" pitchFamily="34" charset="0"/>
                <a:cs typeface="Times New Roman" panose="02020603050405020304" pitchFamily="18" charset="0"/>
              </a:rPr>
              <a:t>and below models were </a:t>
            </a:r>
            <a:r>
              <a:rPr lang="en-IN" b="1" smtClean="0">
                <a:latin typeface="Calibri" panose="020F0502020204030204" pitchFamily="34" charset="0"/>
                <a:ea typeface="Calibri" panose="020F0502020204030204" pitchFamily="34" charset="0"/>
                <a:cs typeface="Times New Roman" panose="02020603050405020304" pitchFamily="18" charset="0"/>
              </a:rPr>
              <a:t>used:</a:t>
            </a:r>
          </a:p>
          <a:p>
            <a:pPr latinLnBrk="1"/>
            <a:r>
              <a:rPr lang="en-IN"/>
              <a:t>'KneighborsClassifier</a:t>
            </a:r>
            <a:r>
              <a:rPr lang="en-IN" smtClean="0"/>
              <a:t>'</a:t>
            </a:r>
            <a:endParaRPr lang="en-IN"/>
          </a:p>
          <a:p>
            <a:pPr latinLnBrk="1"/>
            <a:r>
              <a:rPr lang="en-IN" smtClean="0"/>
              <a:t>LogisticRegression</a:t>
            </a:r>
          </a:p>
          <a:p>
            <a:pPr latinLnBrk="1"/>
            <a:r>
              <a:rPr lang="en-IN" smtClean="0"/>
              <a:t>DecisionTreeClassifier</a:t>
            </a:r>
          </a:p>
          <a:p>
            <a:pPr latinLnBrk="1"/>
            <a:r>
              <a:rPr lang="en-IN" smtClean="0"/>
              <a:t>RandomForestClassifier</a:t>
            </a:r>
          </a:p>
          <a:p>
            <a:pPr latinLnBrk="1"/>
            <a:r>
              <a:rPr lang="en-IN" smtClean="0"/>
              <a:t>AdaBoostClassifier</a:t>
            </a:r>
          </a:p>
          <a:p>
            <a:pPr latinLnBrk="1"/>
            <a:r>
              <a:rPr lang="en-IN" smtClean="0"/>
              <a:t>MultinomialNB</a:t>
            </a:r>
            <a:endParaRPr lang="en-IN"/>
          </a:p>
        </p:txBody>
      </p:sp>
    </p:spTree>
    <p:extLst>
      <p:ext uri="{BB962C8B-B14F-4D97-AF65-F5344CB8AC3E}">
        <p14:creationId xmlns:p14="http://schemas.microsoft.com/office/powerpoint/2010/main" val="5656746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961176"/>
          </a:xfrm>
        </p:spPr>
        <p:txBody>
          <a:bodyPr>
            <a:noAutofit/>
          </a:bodyPr>
          <a:lstStyle/>
          <a:p>
            <a:pPr marL="91440" lvl="0" indent="-127000">
              <a:lnSpc>
                <a:spcPct val="90000"/>
              </a:lnSpc>
              <a:spcBef>
                <a:spcPts val="0"/>
              </a:spcBef>
            </a:pPr>
            <a:r>
              <a:rPr lang="en-IN" sz="2000" b="1">
                <a:solidFill>
                  <a:schemeClr val="tx1"/>
                </a:solidFill>
              </a:rPr>
              <a:t>Evaluation Matrices</a:t>
            </a:r>
            <a:r>
              <a:rPr lang="en-IN" sz="2000" b="1" smtClean="0">
                <a:solidFill>
                  <a:schemeClr val="tx1"/>
                </a:solidFill>
              </a:rPr>
              <a:t>:</a:t>
            </a:r>
            <a:br>
              <a:rPr lang="en-IN" sz="2000" b="1" smtClean="0">
                <a:solidFill>
                  <a:schemeClr val="tx1"/>
                </a:solidFill>
              </a:rPr>
            </a:br>
            <a:endParaRPr lang="en-IN" sz="2000">
              <a:solidFill>
                <a:schemeClr val="tx1"/>
              </a:solidFill>
            </a:endParaRPr>
          </a:p>
        </p:txBody>
      </p:sp>
      <p:sp>
        <p:nvSpPr>
          <p:cNvPr id="3" name="Content Placeholder 2"/>
          <p:cNvSpPr>
            <a:spLocks noGrp="1"/>
          </p:cNvSpPr>
          <p:nvPr>
            <p:ph idx="1"/>
          </p:nvPr>
        </p:nvSpPr>
        <p:spPr/>
        <p:txBody>
          <a:bodyPr>
            <a:normAutofit fontScale="70000" lnSpcReduction="20000"/>
          </a:bodyPr>
          <a:lstStyle/>
          <a:p>
            <a:pPr>
              <a:buFont typeface="Wingdings" pitchFamily="2" charset="2"/>
              <a:buChar char="v"/>
            </a:pPr>
            <a:r>
              <a:rPr lang="en-IN" b="1" smtClean="0"/>
              <a:t>Accuracy </a:t>
            </a:r>
            <a:r>
              <a:rPr lang="en-IN"/>
              <a:t>- it determines how often a model predicts default and non default correctly.</a:t>
            </a:r>
            <a:br>
              <a:rPr lang="en-IN"/>
            </a:br>
            <a:r>
              <a:rPr lang="en-IN" b="1" smtClean="0"/>
              <a:t>Confusion </a:t>
            </a:r>
            <a:r>
              <a:rPr lang="en-IN" b="1"/>
              <a:t>matrices</a:t>
            </a:r>
            <a:r>
              <a:rPr lang="en-IN"/>
              <a:t> </a:t>
            </a:r>
            <a:r>
              <a:rPr lang="en-IN" smtClean="0"/>
              <a:t>:It gives </a:t>
            </a:r>
            <a:r>
              <a:rPr lang="en-IN"/>
              <a:t>direct comparisons of values like True Positives, False Positives, True Negatives and False </a:t>
            </a:r>
            <a:r>
              <a:rPr lang="en-IN" smtClean="0"/>
              <a:t>Negatives</a:t>
            </a:r>
            <a:endParaRPr lang="en-IN" b="1" smtClean="0"/>
          </a:p>
          <a:p>
            <a:pPr>
              <a:buFont typeface="Wingdings" pitchFamily="2" charset="2"/>
              <a:buChar char="v"/>
            </a:pPr>
            <a:r>
              <a:rPr lang="en-IN" b="1" smtClean="0"/>
              <a:t>classification </a:t>
            </a:r>
            <a:r>
              <a:rPr lang="en-IN" b="1"/>
              <a:t>report</a:t>
            </a:r>
            <a:r>
              <a:rPr lang="en-IN"/>
              <a:t> </a:t>
            </a:r>
            <a:r>
              <a:rPr lang="en-IN" smtClean="0"/>
              <a:t>:It displays </a:t>
            </a:r>
            <a:r>
              <a:rPr lang="en-IN"/>
              <a:t>the precision, recall, F1, and support scores for the </a:t>
            </a:r>
            <a:r>
              <a:rPr lang="en-IN" smtClean="0"/>
              <a:t>model</a:t>
            </a:r>
          </a:p>
          <a:p>
            <a:pPr>
              <a:buFont typeface="Wingdings" pitchFamily="2" charset="2"/>
              <a:buChar char="v"/>
            </a:pPr>
            <a:r>
              <a:rPr lang="en-IN" b="1" smtClean="0"/>
              <a:t>F1 </a:t>
            </a:r>
            <a:r>
              <a:rPr lang="en-IN" b="1"/>
              <a:t>score </a:t>
            </a:r>
            <a:r>
              <a:rPr lang="en-IN"/>
              <a:t>- the F1-score, is a measure of a model's accuracy on a dataset. It is used to evaluate binary classification systems, which classify examples into 'positive' or 'negative'.</a:t>
            </a:r>
            <a:br>
              <a:rPr lang="en-IN"/>
            </a:br>
            <a:r>
              <a:rPr lang="en-IN" b="1" smtClean="0"/>
              <a:t>AUC: </a:t>
            </a:r>
            <a:r>
              <a:rPr lang="en-IN" smtClean="0"/>
              <a:t>It</a:t>
            </a:r>
            <a:r>
              <a:rPr lang="en-IN" b="1" smtClean="0"/>
              <a:t> </a:t>
            </a:r>
            <a:r>
              <a:rPr lang="en-IN"/>
              <a:t> represents the degree or measure of separability. It tells how much the model is capable of distinguishing </a:t>
            </a:r>
            <a:r>
              <a:rPr lang="en-IN" smtClean="0"/>
              <a:t>between</a:t>
            </a:r>
          </a:p>
          <a:p>
            <a:pPr>
              <a:buFont typeface="Wingdings" pitchFamily="2" charset="2"/>
              <a:buChar char="v"/>
            </a:pPr>
            <a:r>
              <a:rPr lang="en-IN" b="1" smtClean="0"/>
              <a:t>Log_Loss</a:t>
            </a:r>
            <a:r>
              <a:rPr lang="en-IN" smtClean="0"/>
              <a:t>:</a:t>
            </a:r>
            <a:r>
              <a:rPr lang="en-IN"/>
              <a:t>For any given problem, a lower </a:t>
            </a:r>
            <a:r>
              <a:rPr lang="en-IN" b="1"/>
              <a:t>log loss</a:t>
            </a:r>
            <a:r>
              <a:rPr lang="en-IN"/>
              <a:t> value means better predictions</a:t>
            </a:r>
          </a:p>
        </p:txBody>
      </p:sp>
    </p:spTree>
    <p:extLst>
      <p:ext uri="{BB962C8B-B14F-4D97-AF65-F5344CB8AC3E}">
        <p14:creationId xmlns:p14="http://schemas.microsoft.com/office/powerpoint/2010/main" val="28598187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548680"/>
            <a:ext cx="7024744" cy="216024"/>
          </a:xfrm>
        </p:spPr>
        <p:txBody>
          <a:bodyPr>
            <a:normAutofit fontScale="90000"/>
          </a:bodyPr>
          <a:lstStyle/>
          <a:p>
            <a:r>
              <a:rPr lang="en-IN" smtClean="0"/>
              <a:t>All algorithm by using for loop</a:t>
            </a:r>
            <a:endParaRPr lang="en-IN"/>
          </a:p>
        </p:txBody>
      </p:sp>
      <p:sp>
        <p:nvSpPr>
          <p:cNvPr id="3" name="Content Placeholder 2"/>
          <p:cNvSpPr>
            <a:spLocks noGrp="1"/>
          </p:cNvSpPr>
          <p:nvPr>
            <p:ph idx="1"/>
          </p:nvPr>
        </p:nvSpPr>
        <p:spPr>
          <a:xfrm>
            <a:off x="899592" y="692696"/>
            <a:ext cx="7704856" cy="6165304"/>
          </a:xfrm>
        </p:spPr>
        <p:txBody>
          <a:bodyPr>
            <a:normAutofit fontScale="32500" lnSpcReduction="20000"/>
          </a:bodyPr>
          <a:lstStyle/>
          <a:p>
            <a:pPr latinLnBrk="1"/>
            <a:r>
              <a:rPr lang="en-IN"/>
              <a:t>score=[]</a:t>
            </a:r>
          </a:p>
          <a:p>
            <a:pPr latinLnBrk="1"/>
            <a:r>
              <a:rPr lang="en-IN"/>
              <a:t>cvs=[]</a:t>
            </a:r>
          </a:p>
          <a:p>
            <a:pPr latinLnBrk="1"/>
            <a:r>
              <a:rPr lang="en-IN"/>
              <a:t>rocscore=[]</a:t>
            </a:r>
          </a:p>
          <a:p>
            <a:pPr latinLnBrk="1"/>
            <a:r>
              <a:rPr lang="en-IN"/>
              <a:t>logloss=[]</a:t>
            </a:r>
          </a:p>
          <a:p>
            <a:pPr latinLnBrk="1"/>
            <a:r>
              <a:rPr lang="en-IN"/>
              <a:t> </a:t>
            </a:r>
          </a:p>
          <a:p>
            <a:pPr latinLnBrk="1"/>
            <a:r>
              <a:rPr lang="en-IN" b="1"/>
              <a:t>for</a:t>
            </a:r>
            <a:r>
              <a:rPr lang="en-IN"/>
              <a:t> name, model </a:t>
            </a:r>
            <a:r>
              <a:rPr lang="en-IN" b="1"/>
              <a:t>in</a:t>
            </a:r>
            <a:r>
              <a:rPr lang="en-IN"/>
              <a:t> models:</a:t>
            </a:r>
          </a:p>
          <a:p>
            <a:pPr latinLnBrk="1"/>
            <a:r>
              <a:rPr lang="en-IN"/>
              <a:t>    print('*************************',name,'*************************',end='</a:t>
            </a:r>
            <a:r>
              <a:rPr lang="en-IN" b="1"/>
              <a:t>\n\n</a:t>
            </a:r>
            <a:r>
              <a:rPr lang="en-IN"/>
              <a:t>')</a:t>
            </a:r>
          </a:p>
          <a:p>
            <a:pPr latinLnBrk="1"/>
            <a:r>
              <a:rPr lang="en-IN"/>
              <a:t>   </a:t>
            </a:r>
          </a:p>
          <a:p>
            <a:pPr latinLnBrk="1"/>
            <a:r>
              <a:rPr lang="en-IN"/>
              <a:t>    model_list.append(name)</a:t>
            </a:r>
          </a:p>
          <a:p>
            <a:pPr latinLnBrk="1"/>
            <a:r>
              <a:rPr lang="en-IN"/>
              <a:t>    model.fit(x_train,y_train)</a:t>
            </a:r>
          </a:p>
          <a:p>
            <a:pPr latinLnBrk="1"/>
            <a:r>
              <a:rPr lang="en-IN"/>
              <a:t>    print(model,end='</a:t>
            </a:r>
            <a:r>
              <a:rPr lang="en-IN" b="1"/>
              <a:t>\n\n</a:t>
            </a:r>
            <a:r>
              <a:rPr lang="en-IN"/>
              <a:t>')</a:t>
            </a:r>
          </a:p>
          <a:p>
            <a:pPr latinLnBrk="1"/>
            <a:r>
              <a:rPr lang="en-IN"/>
              <a:t>    pre=model.predict(x_test)</a:t>
            </a:r>
          </a:p>
          <a:p>
            <a:pPr latinLnBrk="1"/>
            <a:r>
              <a:rPr lang="en-IN"/>
              <a:t>    print('</a:t>
            </a:r>
            <a:r>
              <a:rPr lang="en-IN" b="1"/>
              <a:t>\n</a:t>
            </a:r>
            <a:r>
              <a:rPr lang="en-IN"/>
              <a:t>')</a:t>
            </a:r>
          </a:p>
          <a:p>
            <a:pPr latinLnBrk="1"/>
            <a:r>
              <a:rPr lang="en-IN"/>
              <a:t>    AS=accuracy_score(y_test,pre)</a:t>
            </a:r>
          </a:p>
          <a:p>
            <a:pPr latinLnBrk="1"/>
            <a:r>
              <a:rPr lang="en-IN"/>
              <a:t>    print('Accuracy score =',AS)</a:t>
            </a:r>
          </a:p>
          <a:p>
            <a:pPr latinLnBrk="1"/>
            <a:r>
              <a:rPr lang="en-IN"/>
              <a:t>    score.append(AS*100)</a:t>
            </a:r>
          </a:p>
          <a:p>
            <a:pPr latinLnBrk="1"/>
            <a:r>
              <a:rPr lang="en-IN"/>
              <a:t>    print('</a:t>
            </a:r>
            <a:r>
              <a:rPr lang="en-IN" b="1"/>
              <a:t>\n</a:t>
            </a:r>
            <a:r>
              <a:rPr lang="en-IN"/>
              <a:t>')</a:t>
            </a:r>
          </a:p>
          <a:p>
            <a:pPr latinLnBrk="1"/>
            <a:r>
              <a:rPr lang="en-IN"/>
              <a:t>    sc=cross_val_score(model,x,y, cv=10, scoring='accuracy').mean()</a:t>
            </a:r>
          </a:p>
          <a:p>
            <a:pPr latinLnBrk="1"/>
            <a:r>
              <a:rPr lang="en-IN"/>
              <a:t>    print('cross validation score =',sc)</a:t>
            </a:r>
          </a:p>
          <a:p>
            <a:pPr latinLnBrk="1"/>
            <a:r>
              <a:rPr lang="en-IN"/>
              <a:t>    cvs.append(sc*100)</a:t>
            </a:r>
          </a:p>
          <a:p>
            <a:pPr latinLnBrk="1"/>
            <a:r>
              <a:rPr lang="en-IN"/>
              <a:t>    print('</a:t>
            </a:r>
            <a:r>
              <a:rPr lang="en-IN" b="1"/>
              <a:t>\n</a:t>
            </a:r>
            <a:r>
              <a:rPr lang="en-IN"/>
              <a:t>')</a:t>
            </a:r>
          </a:p>
          <a:p>
            <a:pPr latinLnBrk="1"/>
            <a:r>
              <a:rPr lang="en-IN"/>
              <a:t>    loss = log_loss(y_test,pre)</a:t>
            </a:r>
          </a:p>
          <a:p>
            <a:pPr latinLnBrk="1"/>
            <a:r>
              <a:rPr lang="en-IN"/>
              <a:t>    print('Log loss : ', loss)</a:t>
            </a:r>
          </a:p>
          <a:p>
            <a:pPr latinLnBrk="1"/>
            <a:r>
              <a:rPr lang="en-IN"/>
              <a:t>    logloss.append(loss)</a:t>
            </a:r>
          </a:p>
          <a:p>
            <a:pPr latinLnBrk="1"/>
            <a:r>
              <a:rPr lang="en-IN"/>
              <a:t>    false_positive_rate,true_positive_rate,thresholds=roc_curve(y_test,pre)</a:t>
            </a:r>
          </a:p>
          <a:p>
            <a:pPr latinLnBrk="1"/>
            <a:r>
              <a:rPr lang="en-IN"/>
              <a:t>    roc_auc=auc(false_positive_rate,true_positive_rate)</a:t>
            </a:r>
          </a:p>
          <a:p>
            <a:pPr latinLnBrk="1"/>
            <a:r>
              <a:rPr lang="en-IN"/>
              <a:t>    print('roc_auc_score = ', roc_auc)</a:t>
            </a:r>
          </a:p>
          <a:p>
            <a:pPr latinLnBrk="1"/>
            <a:r>
              <a:rPr lang="en-IN"/>
              <a:t>    rocscore.append(roc_auc*100)</a:t>
            </a:r>
          </a:p>
          <a:p>
            <a:pPr latinLnBrk="1"/>
            <a:r>
              <a:rPr lang="en-IN"/>
              <a:t>    print('</a:t>
            </a:r>
            <a:r>
              <a:rPr lang="en-IN" b="1"/>
              <a:t>\n</a:t>
            </a:r>
            <a:r>
              <a:rPr lang="en-IN"/>
              <a:t>')</a:t>
            </a:r>
          </a:p>
          <a:p>
            <a:pPr latinLnBrk="1"/>
            <a:r>
              <a:rPr lang="en-IN"/>
              <a:t>    print('classification_report</a:t>
            </a:r>
            <a:r>
              <a:rPr lang="en-IN" b="1"/>
              <a:t>\n</a:t>
            </a:r>
            <a:r>
              <a:rPr lang="en-IN"/>
              <a:t>',classification_report(y_test,pre))</a:t>
            </a:r>
          </a:p>
          <a:p>
            <a:pPr latinLnBrk="1"/>
            <a:r>
              <a:rPr lang="en-IN"/>
              <a:t>    print('</a:t>
            </a:r>
            <a:r>
              <a:rPr lang="en-IN" b="1"/>
              <a:t>\n</a:t>
            </a:r>
            <a:r>
              <a:rPr lang="en-IN"/>
              <a:t>')</a:t>
            </a:r>
          </a:p>
          <a:p>
            <a:pPr latinLnBrk="1"/>
            <a:r>
              <a:rPr lang="en-IN"/>
              <a:t>    cm=confusion_matrix(y_test,pre)</a:t>
            </a:r>
          </a:p>
          <a:p>
            <a:pPr latinLnBrk="1"/>
            <a:r>
              <a:rPr lang="en-IN"/>
              <a:t>    print(cm)</a:t>
            </a:r>
          </a:p>
          <a:p>
            <a:pPr latinLnBrk="1"/>
            <a:r>
              <a:rPr lang="en-IN"/>
              <a:t>    print('</a:t>
            </a:r>
            <a:r>
              <a:rPr lang="en-IN" b="1"/>
              <a:t>\n</a:t>
            </a:r>
            <a:r>
              <a:rPr lang="en-IN"/>
              <a:t>')</a:t>
            </a:r>
          </a:p>
          <a:p>
            <a:pPr latinLnBrk="1"/>
            <a:r>
              <a:rPr lang="en-IN"/>
              <a:t>    plt.figure(figsize=(10,40))</a:t>
            </a:r>
          </a:p>
          <a:p>
            <a:pPr latinLnBrk="1"/>
            <a:r>
              <a:rPr lang="en-IN"/>
              <a:t>    plt.subplot(911)</a:t>
            </a:r>
          </a:p>
          <a:p>
            <a:pPr latinLnBrk="1"/>
            <a:r>
              <a:rPr lang="en-IN"/>
              <a:t>    plt.title(name)</a:t>
            </a:r>
          </a:p>
          <a:p>
            <a:pPr latinLnBrk="1"/>
            <a:r>
              <a:rPr lang="en-IN"/>
              <a:t>    print(sns.heatmap(cm,annot=</a:t>
            </a:r>
            <a:r>
              <a:rPr lang="en-IN" b="1"/>
              <a:t>True</a:t>
            </a:r>
            <a:r>
              <a:rPr lang="en-IN"/>
              <a:t>))</a:t>
            </a:r>
          </a:p>
          <a:p>
            <a:pPr latinLnBrk="1"/>
            <a:r>
              <a:rPr lang="en-IN"/>
              <a:t>    plt.subplot(912)</a:t>
            </a:r>
          </a:p>
          <a:p>
            <a:pPr latinLnBrk="1"/>
            <a:r>
              <a:rPr lang="en-IN"/>
              <a:t>    plt.title(name)</a:t>
            </a:r>
          </a:p>
          <a:p>
            <a:pPr latinLnBrk="1"/>
            <a:r>
              <a:rPr lang="en-IN"/>
              <a:t>    plt.plot(false_positive_rate,true_positive_rate, label='AUC= </a:t>
            </a:r>
            <a:r>
              <a:rPr lang="en-IN" b="1"/>
              <a:t>%0.2f</a:t>
            </a:r>
            <a:r>
              <a:rPr lang="en-IN"/>
              <a:t>'%roc_auc)</a:t>
            </a:r>
          </a:p>
          <a:p>
            <a:pPr latinLnBrk="1"/>
            <a:r>
              <a:rPr lang="en-IN"/>
              <a:t>    plt.plot([0,1],[0,1],'r--')</a:t>
            </a:r>
          </a:p>
          <a:p>
            <a:pPr latinLnBrk="1"/>
            <a:r>
              <a:rPr lang="en-IN"/>
              <a:t>    plt.legend(loc='lower right')</a:t>
            </a:r>
          </a:p>
          <a:p>
            <a:pPr latinLnBrk="1"/>
            <a:r>
              <a:rPr lang="en-IN"/>
              <a:t>    plt.ylabel('True positive rate')</a:t>
            </a:r>
          </a:p>
          <a:p>
            <a:pPr latinLnBrk="1"/>
            <a:r>
              <a:rPr lang="en-IN"/>
              <a:t>    plt.xlabel('False positive rate')</a:t>
            </a:r>
          </a:p>
          <a:p>
            <a:pPr latinLnBrk="1"/>
            <a:r>
              <a:rPr lang="en-IN"/>
              <a:t>    print('</a:t>
            </a:r>
            <a:r>
              <a:rPr lang="en-IN" b="1"/>
              <a:t>\n\n</a:t>
            </a:r>
            <a:r>
              <a:rPr lang="en-IN"/>
              <a:t>')</a:t>
            </a:r>
          </a:p>
          <a:p>
            <a:endParaRPr lang="en-IN"/>
          </a:p>
        </p:txBody>
      </p:sp>
    </p:spTree>
    <p:extLst>
      <p:ext uri="{BB962C8B-B14F-4D97-AF65-F5344CB8AC3E}">
        <p14:creationId xmlns:p14="http://schemas.microsoft.com/office/powerpoint/2010/main" val="23458584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pPr latinLnBrk="1"/>
            <a:r>
              <a:rPr lang="en-IN" sz="1800">
                <a:solidFill>
                  <a:schemeClr val="tx1"/>
                </a:solidFill>
              </a:rPr>
              <a:t>result=pd.DataFrame({'Model': model_list, 'Accuracy_score': score, 'Cross_val_score':cvs,'Roc_auc_score': rocscore,'Log_Loss':logloss})</a:t>
            </a:r>
            <a:br>
              <a:rPr lang="en-IN" sz="1800">
                <a:solidFill>
                  <a:schemeClr val="tx1"/>
                </a:solidFill>
              </a:rPr>
            </a:br>
            <a:r>
              <a:rPr lang="en-IN" sz="1800">
                <a:solidFill>
                  <a:schemeClr val="tx1"/>
                </a:solidFill>
              </a:rPr>
              <a:t/>
            </a:r>
            <a:br>
              <a:rPr lang="en-IN" sz="1800">
                <a:solidFill>
                  <a:schemeClr val="tx1"/>
                </a:solidFill>
              </a:rPr>
            </a:br>
            <a:endParaRPr lang="en-IN" sz="1800">
              <a:solidFill>
                <a:schemeClr val="tx1"/>
              </a:solidFill>
            </a:endParaRPr>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75656" y="2060848"/>
            <a:ext cx="6639852" cy="2276793"/>
          </a:xfrm>
          <a:prstGeom prst="rect">
            <a:avLst/>
          </a:prstGeom>
        </p:spPr>
      </p:pic>
    </p:spTree>
    <p:extLst>
      <p:ext uri="{BB962C8B-B14F-4D97-AF65-F5344CB8AC3E}">
        <p14:creationId xmlns:p14="http://schemas.microsoft.com/office/powerpoint/2010/main" val="38392973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544" y="434762"/>
            <a:ext cx="3960440" cy="2984478"/>
          </a:xfr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1999" y="392853"/>
            <a:ext cx="4032449" cy="3068297"/>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560" y="3494235"/>
            <a:ext cx="3816424" cy="2762636"/>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1999" y="3412163"/>
            <a:ext cx="3576970" cy="3136404"/>
          </a:xfrm>
          <a:prstGeom prst="rect">
            <a:avLst/>
          </a:prstGeom>
        </p:spPr>
      </p:pic>
    </p:spTree>
    <p:extLst>
      <p:ext uri="{BB962C8B-B14F-4D97-AF65-F5344CB8AC3E}">
        <p14:creationId xmlns:p14="http://schemas.microsoft.com/office/powerpoint/2010/main" val="3993918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568" y="980728"/>
            <a:ext cx="4536504" cy="350837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5976" y="980728"/>
            <a:ext cx="3984995" cy="4089314"/>
          </a:xfrm>
          <a:prstGeom prst="rect">
            <a:avLst/>
          </a:prstGeom>
        </p:spPr>
      </p:pic>
    </p:spTree>
    <p:extLst>
      <p:ext uri="{BB962C8B-B14F-4D97-AF65-F5344CB8AC3E}">
        <p14:creationId xmlns:p14="http://schemas.microsoft.com/office/powerpoint/2010/main" val="38997005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500140"/>
            <a:ext cx="7024744" cy="336572"/>
          </a:xfrm>
        </p:spPr>
        <p:txBody>
          <a:bodyPr>
            <a:normAutofit fontScale="90000"/>
          </a:bodyPr>
          <a:lstStyle/>
          <a:p>
            <a:r>
              <a:rPr lang="en-IN" smtClean="0"/>
              <a:t>Final model</a:t>
            </a:r>
            <a:endParaRPr lang="en-IN"/>
          </a:p>
        </p:txBody>
      </p:sp>
      <p:sp>
        <p:nvSpPr>
          <p:cNvPr id="8" name="Rectangle 7"/>
          <p:cNvSpPr/>
          <p:nvPr/>
        </p:nvSpPr>
        <p:spPr>
          <a:xfrm>
            <a:off x="611560" y="692696"/>
            <a:ext cx="8064896" cy="923330"/>
          </a:xfrm>
          <a:prstGeom prst="rect">
            <a:avLst/>
          </a:prstGeom>
        </p:spPr>
        <p:txBody>
          <a:bodyPr wrap="square">
            <a:spAutoFit/>
          </a:bodyPr>
          <a:lstStyle/>
          <a:p>
            <a:r>
              <a:rPr lang="en-IN" b="1" i="1"/>
              <a:t>We choose Logistic Regression model as the final one,as it gives hightest accuracy score &amp; also log_loss value is minimum which indicates better prediction</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642" y="1556792"/>
            <a:ext cx="6847694" cy="4128160"/>
          </a:xfrm>
          <a:prstGeom prst="rect">
            <a:avLst/>
          </a:prstGeom>
        </p:spPr>
      </p:pic>
    </p:spTree>
    <p:extLst>
      <p:ext uri="{BB962C8B-B14F-4D97-AF65-F5344CB8AC3E}">
        <p14:creationId xmlns:p14="http://schemas.microsoft.com/office/powerpoint/2010/main" val="23842911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331640" y="404664"/>
            <a:ext cx="6192688" cy="4060190"/>
          </a:xfrm>
          <a:prstGeom prst="rect">
            <a:avLst/>
          </a:prstGeom>
        </p:spPr>
      </p:pic>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71600" y="4365104"/>
            <a:ext cx="6408712" cy="1743318"/>
          </a:xfrm>
        </p:spPr>
      </p:pic>
    </p:spTree>
    <p:extLst>
      <p:ext uri="{BB962C8B-B14F-4D97-AF65-F5344CB8AC3E}">
        <p14:creationId xmlns:p14="http://schemas.microsoft.com/office/powerpoint/2010/main" val="18462786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Introduction</a:t>
            </a:r>
            <a:endParaRPr lang="en-IN"/>
          </a:p>
        </p:txBody>
      </p:sp>
      <p:sp>
        <p:nvSpPr>
          <p:cNvPr id="3" name="Content Placeholder 2"/>
          <p:cNvSpPr>
            <a:spLocks noGrp="1"/>
          </p:cNvSpPr>
          <p:nvPr>
            <p:ph idx="1"/>
          </p:nvPr>
        </p:nvSpPr>
        <p:spPr/>
        <p:txBody>
          <a:bodyPr>
            <a:normAutofit fontScale="55000" lnSpcReduction="20000"/>
          </a:bodyPr>
          <a:lstStyle/>
          <a:p>
            <a:r>
              <a:rPr lang="en-IN"/>
              <a:t>The proliferation of social media enables people to express their opinions widely online. However, at the same time, this has resulted in the emergence of conflict and hate, making online environments uninviting for users. Online hate, described as abusive language, aggression, cyberbullying, hatefulness and many others has been identified as a major threat on online social media platforms. Social media platforms are the most prominent grounds for such toxic behaviour.   </a:t>
            </a:r>
          </a:p>
          <a:p>
            <a:r>
              <a:rPr lang="en-IN"/>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r>
              <a:rPr lang="en-IN"/>
              <a:t> Researchers have applied various machine learning systems to try to tackle the problem of toxicit., There are various factors affecting the comments and can be related to the emotion, figure of speeches, and sometimes sarcasms which is related to indirect taunting is also rude and as a human it’ssometimes hard for us to distinguish between sarcasms and real appreciation. </a:t>
            </a:r>
          </a:p>
          <a:p>
            <a:endParaRPr lang="en-IN"/>
          </a:p>
        </p:txBody>
      </p:sp>
    </p:spTree>
    <p:extLst>
      <p:ext uri="{BB962C8B-B14F-4D97-AF65-F5344CB8AC3E}">
        <p14:creationId xmlns:p14="http://schemas.microsoft.com/office/powerpoint/2010/main" val="35110779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8208912" cy="648072"/>
          </a:xfrm>
        </p:spPr>
        <p:txBody>
          <a:bodyPr>
            <a:noAutofit/>
          </a:bodyPr>
          <a:lstStyle/>
          <a:p>
            <a:r>
              <a:rPr lang="en-IN" sz="2000" b="1">
                <a:solidFill>
                  <a:schemeClr val="tx1"/>
                </a:solidFill>
                <a:latin typeface="Times New Roman" pitchFamily="18" charset="0"/>
                <a:cs typeface="Times New Roman" pitchFamily="18" charset="0"/>
              </a:rPr>
              <a:t>Predicting for Test Data</a:t>
            </a:r>
            <a:r>
              <a:rPr lang="en-IN" sz="2000">
                <a:solidFill>
                  <a:schemeClr val="tx1"/>
                </a:solidFill>
                <a:latin typeface="Times New Roman" pitchFamily="18" charset="0"/>
                <a:cs typeface="Times New Roman" pitchFamily="18" charset="0"/>
              </a:rPr>
              <a:t/>
            </a:r>
            <a:br>
              <a:rPr lang="en-IN" sz="2000">
                <a:solidFill>
                  <a:schemeClr val="tx1"/>
                </a:solidFill>
                <a:latin typeface="Times New Roman" pitchFamily="18" charset="0"/>
                <a:cs typeface="Times New Roman" pitchFamily="18" charset="0"/>
              </a:rPr>
            </a:br>
            <a:r>
              <a:rPr lang="en-IN" sz="2000">
                <a:solidFill>
                  <a:schemeClr val="tx1"/>
                </a:solidFill>
                <a:latin typeface="Times New Roman" pitchFamily="18" charset="0"/>
                <a:cs typeface="Times New Roman" pitchFamily="18" charset="0"/>
              </a:rPr>
              <a:t>A</a:t>
            </a:r>
            <a:r>
              <a:rPr lang="en-IN" sz="2000" smtClean="0">
                <a:solidFill>
                  <a:schemeClr val="tx1"/>
                </a:solidFill>
                <a:latin typeface="Times New Roman" pitchFamily="18" charset="0"/>
                <a:cs typeface="Times New Roman" pitchFamily="18" charset="0"/>
              </a:rPr>
              <a:t>ll the preprocessing step performed fot train data .ie df has been performed for test data .ie df_test also</a:t>
            </a:r>
            <a:endParaRPr lang="en-IN" sz="2000">
              <a:solidFill>
                <a:schemeClr val="tx1"/>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3608" y="1124744"/>
            <a:ext cx="6777037" cy="2401312"/>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608" y="3573016"/>
            <a:ext cx="5868219" cy="2400635"/>
          </a:xfrm>
          <a:prstGeom prst="rect">
            <a:avLst/>
          </a:prstGeom>
        </p:spPr>
      </p:pic>
    </p:spTree>
    <p:extLst>
      <p:ext uri="{BB962C8B-B14F-4D97-AF65-F5344CB8AC3E}">
        <p14:creationId xmlns:p14="http://schemas.microsoft.com/office/powerpoint/2010/main" val="2937765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pc="-50">
                <a:solidFill>
                  <a:schemeClr val="tx1">
                    <a:lumMod val="85000"/>
                    <a:lumOff val="15000"/>
                  </a:schemeClr>
                </a:solidFill>
                <a:latin typeface="Arial" panose="020B0604020202020204" pitchFamily="34" charset="0"/>
                <a:cs typeface="Arial" panose="020B0604020202020204" pitchFamily="34" charset="0"/>
              </a:rPr>
              <a:t>Conclusion</a:t>
            </a:r>
            <a:br>
              <a:rPr lang="en-US" spc="-50">
                <a:solidFill>
                  <a:schemeClr val="tx1">
                    <a:lumMod val="85000"/>
                    <a:lumOff val="15000"/>
                  </a:schemeClr>
                </a:solidFill>
                <a:latin typeface="Arial" panose="020B0604020202020204" pitchFamily="34" charset="0"/>
                <a:cs typeface="Arial" panose="020B0604020202020204" pitchFamily="34" charset="0"/>
              </a:rPr>
            </a:br>
            <a:endParaRPr lang="en-IN"/>
          </a:p>
        </p:txBody>
      </p:sp>
      <p:sp>
        <p:nvSpPr>
          <p:cNvPr id="3" name="Content Placeholder 2"/>
          <p:cNvSpPr>
            <a:spLocks noGrp="1"/>
          </p:cNvSpPr>
          <p:nvPr>
            <p:ph idx="1"/>
          </p:nvPr>
        </p:nvSpPr>
        <p:spPr/>
        <p:txBody>
          <a:bodyPr>
            <a:normAutofit/>
          </a:bodyPr>
          <a:lstStyle/>
          <a:p>
            <a:pPr marL="68580" indent="0">
              <a:buNone/>
            </a:pPr>
            <a:endParaRPr lang="en-US">
              <a:latin typeface="Arial" panose="020B0604020202020204" pitchFamily="34" charset="0"/>
              <a:cs typeface="Arial" panose="020B0604020202020204" pitchFamily="34" charset="0"/>
            </a:endParaRPr>
          </a:p>
          <a:p>
            <a:pPr>
              <a:lnSpc>
                <a:spcPct val="90000"/>
              </a:lnSpc>
              <a:buClrTx/>
            </a:pPr>
            <a:r>
              <a:rPr lang="en-US" smtClean="0">
                <a:latin typeface="Arial" panose="020B0604020202020204" pitchFamily="34" charset="0"/>
                <a:cs typeface="Arial" panose="020B0604020202020204" pitchFamily="34" charset="0"/>
              </a:rPr>
              <a:t>The </a:t>
            </a:r>
            <a:r>
              <a:rPr lang="en-US">
                <a:latin typeface="Arial" panose="020B0604020202020204" pitchFamily="34" charset="0"/>
                <a:cs typeface="Arial" panose="020B0604020202020204" pitchFamily="34" charset="0"/>
              </a:rPr>
              <a:t>saved model now can help </a:t>
            </a:r>
            <a:r>
              <a:rPr lang="en-US" smtClean="0">
                <a:latin typeface="Arial" panose="020B0604020202020204" pitchFamily="34" charset="0"/>
                <a:cs typeface="Arial" panose="020B0604020202020204" pitchFamily="34" charset="0"/>
              </a:rPr>
              <a:t>to </a:t>
            </a:r>
            <a:r>
              <a:rPr lang="en-US">
                <a:latin typeface="Arial" panose="020B0604020202020204" pitchFamily="34" charset="0"/>
                <a:cs typeface="Arial" panose="020B0604020202020204" pitchFamily="34" charset="0"/>
              </a:rPr>
              <a:t>give </a:t>
            </a:r>
            <a:r>
              <a:rPr lang="en-US" smtClean="0">
                <a:latin typeface="Arial" panose="020B0604020202020204" pitchFamily="34" charset="0"/>
                <a:cs typeface="Arial" panose="020B0604020202020204" pitchFamily="34" charset="0"/>
              </a:rPr>
              <a:t>an </a:t>
            </a:r>
            <a:r>
              <a:rPr lang="en-US">
                <a:latin typeface="Arial" panose="020B0604020202020204" pitchFamily="34" charset="0"/>
                <a:cs typeface="Arial" panose="020B0604020202020204" pitchFamily="34" charset="0"/>
              </a:rPr>
              <a:t>estimate of probability about the type of toxicity </a:t>
            </a:r>
            <a:r>
              <a:rPr lang="en-US" smtClean="0">
                <a:latin typeface="Arial" panose="020B0604020202020204" pitchFamily="34" charset="0"/>
                <a:cs typeface="Arial" panose="020B0604020202020204" pitchFamily="34" charset="0"/>
              </a:rPr>
              <a:t>in the </a:t>
            </a:r>
            <a:r>
              <a:rPr lang="en-US">
                <a:latin typeface="Arial" panose="020B0604020202020204" pitchFamily="34" charset="0"/>
                <a:cs typeface="Arial" panose="020B0604020202020204" pitchFamily="34" charset="0"/>
              </a:rPr>
              <a:t>comment.</a:t>
            </a:r>
          </a:p>
          <a:p>
            <a:pPr>
              <a:lnSpc>
                <a:spcPct val="90000"/>
              </a:lnSpc>
              <a:buClrTx/>
            </a:pPr>
            <a:r>
              <a:rPr lang="en-US">
                <a:latin typeface="Arial" panose="020B0604020202020204" pitchFamily="34" charset="0"/>
                <a:cs typeface="Arial" panose="020B0604020202020204" pitchFamily="34" charset="0"/>
              </a:rPr>
              <a:t>It was overall a nice experience on working on a real time project of NLP domain  to see how datascience and machine learning is useful in this field.</a:t>
            </a:r>
          </a:p>
          <a:p>
            <a:pPr>
              <a:lnSpc>
                <a:spcPct val="90000"/>
              </a:lnSpc>
            </a:pPr>
            <a:endParaRPr lang="en-US" sz="800"/>
          </a:p>
          <a:p>
            <a:endParaRPr lang="en-US">
              <a:latin typeface="Arial" panose="020B0604020202020204" pitchFamily="34" charset="0"/>
              <a:cs typeface="Arial" panose="020B0604020202020204" pitchFamily="34" charset="0"/>
            </a:endParaRPr>
          </a:p>
          <a:p>
            <a:endParaRPr lang="en-IN"/>
          </a:p>
        </p:txBody>
      </p:sp>
    </p:spTree>
    <p:extLst>
      <p:ext uri="{BB962C8B-B14F-4D97-AF65-F5344CB8AC3E}">
        <p14:creationId xmlns:p14="http://schemas.microsoft.com/office/powerpoint/2010/main" val="41617538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smtClean="0">
                <a:latin typeface="Times New Roman" panose="02020603050405020304" pitchFamily="18" charset="0"/>
                <a:cs typeface="Times New Roman" panose="02020603050405020304" pitchFamily="18" charset="0"/>
              </a:rPr>
              <a:t>Problem statement</a:t>
            </a:r>
            <a:br>
              <a:rPr lang="en-US" altLang="en-US" smtClean="0">
                <a:latin typeface="Times New Roman" panose="02020603050405020304" pitchFamily="18" charset="0"/>
                <a:cs typeface="Times New Roman" panose="02020603050405020304" pitchFamily="18" charset="0"/>
              </a:rPr>
            </a:br>
            <a:endParaRPr lang="en-IN"/>
          </a:p>
        </p:txBody>
      </p:sp>
      <p:sp>
        <p:nvSpPr>
          <p:cNvPr id="3" name="Content Placeholder 2"/>
          <p:cNvSpPr>
            <a:spLocks noGrp="1"/>
          </p:cNvSpPr>
          <p:nvPr>
            <p:ph idx="1"/>
          </p:nvPr>
        </p:nvSpPr>
        <p:spPr/>
        <p:txBody>
          <a:bodyPr>
            <a:normAutofit fontScale="92500" lnSpcReduction="10000"/>
          </a:bodyPr>
          <a:lstStyle/>
          <a:p>
            <a:r>
              <a:rPr lang="en-IN"/>
              <a:t>Internet comments are bastions of hatred and vitriol. While online anonymity has provided a new outlet for aggression and hate speech, machine learning can be used to fight it</a:t>
            </a:r>
          </a:p>
          <a:p>
            <a:r>
              <a:rPr lang="en-IN"/>
              <a:t>The objective is to build </a:t>
            </a:r>
            <a:r>
              <a:rPr lang="en-IN" smtClean="0"/>
              <a:t> </a:t>
            </a:r>
            <a:r>
              <a:rPr lang="en-IN"/>
              <a:t>a model which can identify and tag unexpected comments on social media platforms by categorizing them as hateful , abusive , malignant ,loathe ,threat </a:t>
            </a:r>
            <a:r>
              <a:rPr lang="en-IN" smtClean="0"/>
              <a:t>.So, </a:t>
            </a:r>
            <a:r>
              <a:rPr lang="en-IN"/>
              <a:t>that it can be controlled and restricted from spreading hatred and </a:t>
            </a:r>
            <a:r>
              <a:rPr lang="en-IN" smtClean="0"/>
              <a:t>cyberbullying</a:t>
            </a:r>
            <a:endParaRPr lang="en-IN"/>
          </a:p>
        </p:txBody>
      </p:sp>
    </p:spTree>
    <p:extLst>
      <p:ext uri="{BB962C8B-B14F-4D97-AF65-F5344CB8AC3E}">
        <p14:creationId xmlns:p14="http://schemas.microsoft.com/office/powerpoint/2010/main" val="32062434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548680"/>
            <a:ext cx="7024744" cy="936104"/>
          </a:xfrm>
        </p:spPr>
        <p:txBody>
          <a:bodyPr>
            <a:normAutofit fontScale="90000"/>
          </a:bodyPr>
          <a:lstStyle/>
          <a:p>
            <a:r>
              <a:rPr lang="en-US">
                <a:latin typeface="Calibri" panose="020F0502020204030204" pitchFamily="34" charset="0"/>
                <a:ea typeface="Calibri" panose="020F0502020204030204" pitchFamily="34" charset="0"/>
                <a:cs typeface="Times New Roman" panose="02020603050405020304" pitchFamily="18" charset="0"/>
              </a:rPr>
              <a:t>Exploratory Data Analysis</a:t>
            </a:r>
            <a:r>
              <a:rPr lang="en-IN" sz="2400">
                <a:latin typeface="Calibri" panose="020F0502020204030204" pitchFamily="34" charset="0"/>
                <a:ea typeface="Calibri" panose="020F0502020204030204" pitchFamily="34" charset="0"/>
                <a:cs typeface="Times New Roman" panose="02020603050405020304" pitchFamily="18" charset="0"/>
              </a:rPr>
              <a:t/>
            </a:r>
            <a:br>
              <a:rPr lang="en-IN" sz="2400">
                <a:latin typeface="Calibri" panose="020F0502020204030204" pitchFamily="34" charset="0"/>
                <a:ea typeface="Calibri" panose="020F0502020204030204" pitchFamily="34" charset="0"/>
                <a:cs typeface="Times New Roman" panose="02020603050405020304" pitchFamily="18" charset="0"/>
              </a:rPr>
            </a:br>
            <a:endParaRPr lang="en-IN"/>
          </a:p>
        </p:txBody>
      </p:sp>
      <p:sp>
        <p:nvSpPr>
          <p:cNvPr id="3" name="Content Placeholder 2"/>
          <p:cNvSpPr>
            <a:spLocks noGrp="1"/>
          </p:cNvSpPr>
          <p:nvPr>
            <p:ph sz="quarter" idx="13"/>
          </p:nvPr>
        </p:nvSpPr>
        <p:spPr>
          <a:xfrm>
            <a:off x="467544" y="980728"/>
            <a:ext cx="8064896" cy="5472608"/>
          </a:xfrm>
        </p:spPr>
        <p:txBody>
          <a:bodyPr>
            <a:noAutofit/>
          </a:bodyPr>
          <a:lstStyle/>
          <a:p>
            <a:pPr marL="285750" indent="-285750">
              <a:lnSpc>
                <a:spcPct val="90000"/>
              </a:lnSpc>
              <a:buClrTx/>
              <a:buFont typeface="Wingdings" pitchFamily="2" charset="2"/>
              <a:buChar char="v"/>
            </a:pPr>
            <a:r>
              <a:rPr lang="en-US" sz="1600">
                <a:solidFill>
                  <a:schemeClr val="tx1"/>
                </a:solidFill>
                <a:latin typeface="Times New Roman" pitchFamily="18" charset="0"/>
                <a:cs typeface="Times New Roman" pitchFamily="18" charset="0"/>
              </a:rPr>
              <a:t>Checking shape of data.</a:t>
            </a:r>
          </a:p>
          <a:p>
            <a:pPr marL="285750" indent="-285750">
              <a:lnSpc>
                <a:spcPct val="90000"/>
              </a:lnSpc>
              <a:buClrTx/>
              <a:buFont typeface="Wingdings" pitchFamily="2" charset="2"/>
              <a:buChar char="v"/>
            </a:pPr>
            <a:r>
              <a:rPr lang="en-US" sz="1600">
                <a:solidFill>
                  <a:schemeClr val="tx1"/>
                </a:solidFill>
                <a:latin typeface="Times New Roman" pitchFamily="18" charset="0"/>
                <a:cs typeface="Times New Roman" pitchFamily="18" charset="0"/>
              </a:rPr>
              <a:t>Checking data types of each features using dataframe.info() function.</a:t>
            </a:r>
          </a:p>
          <a:p>
            <a:pPr marL="285750" indent="-285750">
              <a:lnSpc>
                <a:spcPct val="90000"/>
              </a:lnSpc>
              <a:buClrTx/>
              <a:buFont typeface="Wingdings" pitchFamily="2" charset="2"/>
              <a:buChar char="v"/>
            </a:pPr>
            <a:r>
              <a:rPr lang="en-US" sz="1600">
                <a:solidFill>
                  <a:schemeClr val="tx1"/>
                </a:solidFill>
                <a:latin typeface="Times New Roman" pitchFamily="18" charset="0"/>
                <a:cs typeface="Times New Roman" pitchFamily="18" charset="0"/>
              </a:rPr>
              <a:t>checking for null values in each column.</a:t>
            </a:r>
          </a:p>
          <a:p>
            <a:pPr marL="285750" indent="-285750">
              <a:lnSpc>
                <a:spcPct val="90000"/>
              </a:lnSpc>
              <a:buClrTx/>
              <a:buFont typeface="Wingdings" pitchFamily="2" charset="2"/>
              <a:buChar char="v"/>
            </a:pPr>
            <a:r>
              <a:rPr lang="en-US" sz="1600">
                <a:solidFill>
                  <a:schemeClr val="tx1"/>
                </a:solidFill>
                <a:latin typeface="Times New Roman" pitchFamily="18" charset="0"/>
                <a:cs typeface="Times New Roman" pitchFamily="18" charset="0"/>
              </a:rPr>
              <a:t>Checking </a:t>
            </a:r>
            <a:r>
              <a:rPr lang="en-US" sz="1600" smtClean="0">
                <a:solidFill>
                  <a:schemeClr val="tx1"/>
                </a:solidFill>
                <a:latin typeface="Times New Roman" pitchFamily="18" charset="0"/>
                <a:cs typeface="Times New Roman" pitchFamily="18" charset="0"/>
              </a:rPr>
              <a:t>statistical analysis of numeric feature</a:t>
            </a:r>
            <a:endParaRPr lang="en-US" sz="1600">
              <a:solidFill>
                <a:schemeClr val="tx1"/>
              </a:solidFill>
              <a:latin typeface="Times New Roman" pitchFamily="18" charset="0"/>
              <a:cs typeface="Times New Roman" pitchFamily="18" charset="0"/>
            </a:endParaRPr>
          </a:p>
          <a:p>
            <a:pPr marL="285750" indent="-285750">
              <a:lnSpc>
                <a:spcPct val="90000"/>
              </a:lnSpc>
              <a:buClrTx/>
              <a:buFont typeface="Wingdings" pitchFamily="2" charset="2"/>
              <a:buChar char="v"/>
            </a:pPr>
            <a:r>
              <a:rPr lang="en-US" sz="1600" smtClean="0">
                <a:solidFill>
                  <a:schemeClr val="tx1"/>
                </a:solidFill>
                <a:latin typeface="Arial" panose="020B0604020202020204" pitchFamily="34" charset="0"/>
                <a:cs typeface="Arial" panose="020B0604020202020204" pitchFamily="34" charset="0"/>
              </a:rPr>
              <a:t>Pointing </a:t>
            </a:r>
            <a:r>
              <a:rPr lang="en-US" sz="1600">
                <a:solidFill>
                  <a:schemeClr val="tx1"/>
                </a:solidFill>
                <a:latin typeface="Arial" panose="020B0604020202020204" pitchFamily="34" charset="0"/>
                <a:cs typeface="Arial" panose="020B0604020202020204" pitchFamily="34" charset="0"/>
              </a:rPr>
              <a:t>out irrelevant features in </a:t>
            </a:r>
            <a:r>
              <a:rPr lang="en-US" sz="1600" smtClean="0">
                <a:solidFill>
                  <a:schemeClr val="tx1"/>
                </a:solidFill>
                <a:latin typeface="Arial" panose="020B0604020202020204" pitchFamily="34" charset="0"/>
                <a:cs typeface="Arial" panose="020B0604020202020204" pitchFamily="34" charset="0"/>
              </a:rPr>
              <a:t>dataset like ‘id.</a:t>
            </a:r>
            <a:endParaRPr lang="en-US" sz="1600">
              <a:solidFill>
                <a:schemeClr val="tx1"/>
              </a:solidFill>
              <a:latin typeface="Arial" panose="020B0604020202020204" pitchFamily="34" charset="0"/>
              <a:cs typeface="Arial" panose="020B0604020202020204" pitchFamily="34" charset="0"/>
            </a:endParaRPr>
          </a:p>
          <a:p>
            <a:pPr marL="285750" indent="-285750">
              <a:lnSpc>
                <a:spcPct val="90000"/>
              </a:lnSpc>
              <a:buClrTx/>
              <a:buFont typeface="Wingdings" pitchFamily="2" charset="2"/>
              <a:buChar char="v"/>
            </a:pPr>
            <a:r>
              <a:rPr lang="en-US" sz="1600">
                <a:solidFill>
                  <a:schemeClr val="tx1"/>
                </a:solidFill>
                <a:latin typeface="Arial" panose="020B0604020202020204" pitchFamily="34" charset="0"/>
                <a:cs typeface="Arial" panose="020B0604020202020204" pitchFamily="34" charset="0"/>
              </a:rPr>
              <a:t>Viewing the distribution of each labels using </a:t>
            </a:r>
            <a:r>
              <a:rPr lang="en-US" sz="1600" smtClean="0">
                <a:solidFill>
                  <a:schemeClr val="tx1"/>
                </a:solidFill>
                <a:latin typeface="Arial" panose="020B0604020202020204" pitchFamily="34" charset="0"/>
                <a:cs typeface="Arial" panose="020B0604020202020204" pitchFamily="34" charset="0"/>
              </a:rPr>
              <a:t>countplot.</a:t>
            </a:r>
            <a:endParaRPr lang="en-US" sz="1600">
              <a:solidFill>
                <a:schemeClr val="tx1"/>
              </a:solidFill>
              <a:latin typeface="Arial" panose="020B0604020202020204" pitchFamily="34" charset="0"/>
              <a:cs typeface="Arial" panose="020B0604020202020204" pitchFamily="34" charset="0"/>
            </a:endParaRPr>
          </a:p>
          <a:p>
            <a:pPr marL="285750" indent="-285750">
              <a:lnSpc>
                <a:spcPct val="90000"/>
              </a:lnSpc>
              <a:buClrTx/>
              <a:buFont typeface="Wingdings" pitchFamily="2" charset="2"/>
              <a:buChar char="v"/>
            </a:pPr>
            <a:r>
              <a:rPr lang="en-US" sz="1600">
                <a:solidFill>
                  <a:schemeClr val="tx1"/>
                </a:solidFill>
                <a:latin typeface="Arial" panose="020B0604020202020204" pitchFamily="34" charset="0"/>
                <a:cs typeface="Arial" panose="020B0604020202020204" pitchFamily="34" charset="0"/>
              </a:rPr>
              <a:t>Viewing the distribution of multilabel count using barplot.</a:t>
            </a:r>
          </a:p>
          <a:p>
            <a:pPr marL="285750" indent="-285750">
              <a:lnSpc>
                <a:spcPct val="90000"/>
              </a:lnSpc>
              <a:buClrTx/>
              <a:buFont typeface="Wingdings" pitchFamily="2" charset="2"/>
              <a:buChar char="v"/>
            </a:pPr>
            <a:r>
              <a:rPr lang="en-US" sz="1600" smtClean="0">
                <a:solidFill>
                  <a:schemeClr val="tx1"/>
                </a:solidFill>
                <a:latin typeface="Arial" panose="020B0604020202020204" pitchFamily="34" charset="0"/>
                <a:cs typeface="Arial" panose="020B0604020202020204" pitchFamily="34" charset="0"/>
              </a:rPr>
              <a:t>Addition </a:t>
            </a:r>
            <a:r>
              <a:rPr lang="en-US" sz="1600">
                <a:solidFill>
                  <a:schemeClr val="tx1"/>
                </a:solidFill>
                <a:latin typeface="Arial" panose="020B0604020202020204" pitchFamily="34" charset="0"/>
                <a:cs typeface="Arial" panose="020B0604020202020204" pitchFamily="34" charset="0"/>
              </a:rPr>
              <a:t>of new features like length (before preprocessing )  and cleaned_length (after preprocessing) to get an idea on the total length of the text.</a:t>
            </a:r>
          </a:p>
          <a:p>
            <a:pPr marL="285750" indent="-285750">
              <a:lnSpc>
                <a:spcPct val="90000"/>
              </a:lnSpc>
              <a:buClrTx/>
              <a:buFont typeface="Wingdings" pitchFamily="2" charset="2"/>
              <a:buChar char="v"/>
            </a:pPr>
            <a:r>
              <a:rPr lang="en-US" sz="1600">
                <a:solidFill>
                  <a:schemeClr val="tx1"/>
                </a:solidFill>
                <a:latin typeface="Arial" panose="020B0604020202020204" pitchFamily="34" charset="0"/>
                <a:cs typeface="Arial" panose="020B0604020202020204" pitchFamily="34" charset="0"/>
              </a:rPr>
              <a:t> Finding and removing of irrelevant words from text using regex ,nltk.</a:t>
            </a:r>
          </a:p>
          <a:p>
            <a:pPr>
              <a:lnSpc>
                <a:spcPct val="90000"/>
              </a:lnSpc>
              <a:buClrTx/>
            </a:pPr>
            <a:endParaRPr lang="en-US" sz="1600">
              <a:solidFill>
                <a:schemeClr val="tx1"/>
              </a:solidFill>
              <a:latin typeface="Arial" panose="020B0604020202020204" pitchFamily="34" charset="0"/>
              <a:cs typeface="Arial" panose="020B0604020202020204" pitchFamily="34" charset="0"/>
            </a:endParaRPr>
          </a:p>
          <a:p>
            <a:pPr lvl="0" indent="-342900" algn="just">
              <a:lnSpc>
                <a:spcPct val="107000"/>
              </a:lnSpc>
              <a:buFont typeface="Symbol" panose="05050102010706020507" pitchFamily="18" charset="2"/>
              <a:buChar char=""/>
            </a:pPr>
            <a:endParaRPr lang="en-IN" sz="160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114214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601136"/>
          </a:xfrm>
        </p:spPr>
        <p:txBody>
          <a:bodyPr>
            <a:normAutofit fontScale="90000"/>
          </a:bodyPr>
          <a:lstStyle/>
          <a:p>
            <a:r>
              <a:rPr lang="en-US" b="1"/>
              <a:t>Data Visualisation</a:t>
            </a:r>
            <a:r>
              <a:rPr lang="en-IN"/>
              <a:t/>
            </a:r>
            <a:br>
              <a:rPr lang="en-IN"/>
            </a:br>
            <a:endParaRPr lang="en-IN"/>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539552" y="1052736"/>
            <a:ext cx="3451050" cy="1728192"/>
          </a:xfrm>
          <a:prstGeom prst="rect">
            <a:avLst/>
          </a:prstGeom>
        </p:spPr>
      </p:pic>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4571999" y="1052736"/>
            <a:ext cx="3096345" cy="1610360"/>
          </a:xfrm>
          <a:prstGeom prst="rect">
            <a:avLst/>
          </a:prstGeom>
        </p:spPr>
      </p:pic>
      <p:pic>
        <p:nvPicPr>
          <p:cNvPr id="8" name="Picture 7"/>
          <p:cNvPicPr/>
          <p:nvPr/>
        </p:nvPicPr>
        <p:blipFill>
          <a:blip r:embed="rId4">
            <a:extLst>
              <a:ext uri="{28A0092B-C50C-407E-A947-70E740481C1C}">
                <a14:useLocalDpi xmlns:a14="http://schemas.microsoft.com/office/drawing/2010/main" val="0"/>
              </a:ext>
            </a:extLst>
          </a:blip>
          <a:stretch>
            <a:fillRect/>
          </a:stretch>
        </p:blipFill>
        <p:spPr>
          <a:xfrm>
            <a:off x="4572000" y="2766932"/>
            <a:ext cx="3096344" cy="1685925"/>
          </a:xfrm>
          <a:prstGeom prst="rect">
            <a:avLst/>
          </a:prstGeom>
        </p:spPr>
      </p:pic>
      <p:pic>
        <p:nvPicPr>
          <p:cNvPr id="9" name="Picture 8"/>
          <p:cNvPicPr/>
          <p:nvPr/>
        </p:nvPicPr>
        <p:blipFill>
          <a:blip r:embed="rId5">
            <a:extLst>
              <a:ext uri="{28A0092B-C50C-407E-A947-70E740481C1C}">
                <a14:useLocalDpi xmlns:a14="http://schemas.microsoft.com/office/drawing/2010/main" val="0"/>
              </a:ext>
            </a:extLst>
          </a:blip>
          <a:stretch>
            <a:fillRect/>
          </a:stretch>
        </p:blipFill>
        <p:spPr>
          <a:xfrm>
            <a:off x="539552" y="2780928"/>
            <a:ext cx="3456384" cy="1704975"/>
          </a:xfrm>
          <a:prstGeom prst="rect">
            <a:avLst/>
          </a:prstGeom>
        </p:spPr>
      </p:pic>
      <p:pic>
        <p:nvPicPr>
          <p:cNvPr id="10" name="Picture 9"/>
          <p:cNvPicPr/>
          <p:nvPr/>
        </p:nvPicPr>
        <p:blipFill>
          <a:blip r:embed="rId6">
            <a:extLst>
              <a:ext uri="{28A0092B-C50C-407E-A947-70E740481C1C}">
                <a14:useLocalDpi xmlns:a14="http://schemas.microsoft.com/office/drawing/2010/main" val="0"/>
              </a:ext>
            </a:extLst>
          </a:blip>
          <a:stretch>
            <a:fillRect/>
          </a:stretch>
        </p:blipFill>
        <p:spPr>
          <a:xfrm>
            <a:off x="611560" y="4520792"/>
            <a:ext cx="3384376" cy="1761490"/>
          </a:xfrm>
          <a:prstGeom prst="rect">
            <a:avLst/>
          </a:prstGeom>
        </p:spPr>
      </p:pic>
      <p:pic>
        <p:nvPicPr>
          <p:cNvPr id="11" name="Picture 10"/>
          <p:cNvPicPr/>
          <p:nvPr/>
        </p:nvPicPr>
        <p:blipFill>
          <a:blip r:embed="rId7">
            <a:extLst>
              <a:ext uri="{28A0092B-C50C-407E-A947-70E740481C1C}">
                <a14:useLocalDpi xmlns:a14="http://schemas.microsoft.com/office/drawing/2010/main" val="0"/>
              </a:ext>
            </a:extLst>
          </a:blip>
          <a:stretch>
            <a:fillRect/>
          </a:stretch>
        </p:blipFill>
        <p:spPr>
          <a:xfrm>
            <a:off x="4644008" y="4452857"/>
            <a:ext cx="3096345" cy="1718310"/>
          </a:xfrm>
          <a:prstGeom prst="rect">
            <a:avLst/>
          </a:prstGeom>
        </p:spPr>
      </p:pic>
      <p:sp>
        <p:nvSpPr>
          <p:cNvPr id="4" name="Rectangle 3"/>
          <p:cNvSpPr/>
          <p:nvPr/>
        </p:nvSpPr>
        <p:spPr>
          <a:xfrm>
            <a:off x="1190261" y="6282282"/>
            <a:ext cx="6840760" cy="369332"/>
          </a:xfrm>
          <a:prstGeom prst="rect">
            <a:avLst/>
          </a:prstGeom>
        </p:spPr>
        <p:txBody>
          <a:bodyPr wrap="square">
            <a:spAutoFit/>
          </a:bodyPr>
          <a:lstStyle/>
          <a:p>
            <a:r>
              <a:rPr lang="en-IN" b="1"/>
              <a:t>We observe that the data is unbalanced</a:t>
            </a:r>
            <a:endParaRPr lang="en-IN"/>
          </a:p>
        </p:txBody>
      </p:sp>
    </p:spTree>
    <p:extLst>
      <p:ext uri="{BB962C8B-B14F-4D97-AF65-F5344CB8AC3E}">
        <p14:creationId xmlns:p14="http://schemas.microsoft.com/office/powerpoint/2010/main" val="35770760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76672"/>
            <a:ext cx="7024744" cy="1008112"/>
          </a:xfrm>
        </p:spPr>
        <p:txBody>
          <a:bodyPr>
            <a:noAutofit/>
          </a:bodyPr>
          <a:lstStyle/>
          <a:p>
            <a:r>
              <a:rPr lang="en-IN" sz="1400" b="1">
                <a:solidFill>
                  <a:schemeClr val="tx1"/>
                </a:solidFill>
              </a:rPr>
              <a:t>Again checking percentage of negative comments in each category:</a:t>
            </a:r>
            <a:r>
              <a:rPr lang="en-IN" sz="1400">
                <a:solidFill>
                  <a:schemeClr val="tx1"/>
                </a:solidFill>
              </a:rPr>
              <a:t/>
            </a:r>
            <a:br>
              <a:rPr lang="en-IN" sz="1400">
                <a:solidFill>
                  <a:schemeClr val="tx1"/>
                </a:solidFill>
              </a:rPr>
            </a:br>
            <a:endParaRPr lang="en-IN" sz="1400">
              <a:solidFill>
                <a:schemeClr val="tx1"/>
              </a:solidFill>
            </a:endParaRPr>
          </a:p>
        </p:txBody>
      </p:sp>
      <p:sp>
        <p:nvSpPr>
          <p:cNvPr id="3" name="Content Placeholder 2"/>
          <p:cNvSpPr>
            <a:spLocks noGrp="1"/>
          </p:cNvSpPr>
          <p:nvPr>
            <p:ph idx="1"/>
          </p:nvPr>
        </p:nvSpPr>
        <p:spPr/>
        <p:txBody>
          <a:bodyPr/>
          <a:lstStyle/>
          <a:p>
            <a:r>
              <a:rPr lang="en-IN" b="1"/>
              <a:t>Again checking percentage of negative comments in each category:</a:t>
            </a:r>
            <a:endParaRPr lang="en-IN"/>
          </a:p>
          <a:p>
            <a:endParaRPr lang="en-IN"/>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1473517" y="1906587"/>
            <a:ext cx="6196965" cy="3044825"/>
          </a:xfrm>
          <a:prstGeom prst="rect">
            <a:avLst/>
          </a:prstGeom>
        </p:spPr>
      </p:pic>
      <p:sp>
        <p:nvSpPr>
          <p:cNvPr id="4" name="Rectangle 3"/>
          <p:cNvSpPr/>
          <p:nvPr/>
        </p:nvSpPr>
        <p:spPr>
          <a:xfrm>
            <a:off x="914196" y="5157192"/>
            <a:ext cx="7200800" cy="923330"/>
          </a:xfrm>
          <a:prstGeom prst="rect">
            <a:avLst/>
          </a:prstGeom>
        </p:spPr>
        <p:txBody>
          <a:bodyPr wrap="square">
            <a:spAutoFit/>
          </a:bodyPr>
          <a:lstStyle/>
          <a:p>
            <a:pPr lvl="0"/>
            <a:r>
              <a:rPr lang="en-IN" smtClean="0"/>
              <a:t>Most unwanted </a:t>
            </a:r>
            <a:r>
              <a:rPr lang="en-IN"/>
              <a:t>comments were of malignant type followed by rude and abuse. </a:t>
            </a:r>
          </a:p>
          <a:p>
            <a:pPr lvl="0"/>
            <a:r>
              <a:rPr lang="en-IN"/>
              <a:t> Threat comments were least in number with only 0.30%</a:t>
            </a:r>
          </a:p>
        </p:txBody>
      </p:sp>
    </p:spTree>
    <p:extLst>
      <p:ext uri="{BB962C8B-B14F-4D97-AF65-F5344CB8AC3E}">
        <p14:creationId xmlns:p14="http://schemas.microsoft.com/office/powerpoint/2010/main" val="14614208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IN" sz="2000">
                <a:solidFill>
                  <a:schemeClr val="tx1"/>
                </a:solidFill>
              </a:rPr>
              <a:t>Some of the comments belonged to more than one category i.e comments belong to different label .To check this I have used below plot</a:t>
            </a:r>
            <a:br>
              <a:rPr lang="en-IN" sz="2000">
                <a:solidFill>
                  <a:schemeClr val="tx1"/>
                </a:solidFill>
              </a:rPr>
            </a:br>
            <a:endParaRPr lang="en-IN" sz="2000">
              <a:solidFill>
                <a:schemeClr val="tx1"/>
              </a:solidFill>
            </a:endParaRPr>
          </a:p>
        </p:txBody>
      </p:sp>
      <p:pic>
        <p:nvPicPr>
          <p:cNvPr id="11" name="Content Placeholder 10"/>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03648" y="1844824"/>
            <a:ext cx="5814193" cy="3508375"/>
          </a:xfrm>
          <a:prstGeom prst="rect">
            <a:avLst/>
          </a:prstGeom>
        </p:spPr>
      </p:pic>
      <p:sp>
        <p:nvSpPr>
          <p:cNvPr id="12" name="Rectangle 11"/>
          <p:cNvSpPr/>
          <p:nvPr/>
        </p:nvSpPr>
        <p:spPr>
          <a:xfrm>
            <a:off x="611560" y="5301208"/>
            <a:ext cx="7848872" cy="923330"/>
          </a:xfrm>
          <a:prstGeom prst="rect">
            <a:avLst/>
          </a:prstGeom>
        </p:spPr>
        <p:txBody>
          <a:bodyPr wrap="square">
            <a:spAutoFit/>
          </a:bodyPr>
          <a:lstStyle/>
          <a:p>
            <a:pPr marL="285750" lvl="0" indent="-285750">
              <a:buFont typeface="Arial" pitchFamily="34" charset="0"/>
              <a:buChar char="•"/>
            </a:pPr>
            <a:r>
              <a:rPr lang="en-IN"/>
              <a:t>3.98% comments belongs to only one label</a:t>
            </a:r>
          </a:p>
          <a:p>
            <a:pPr marL="285750" lvl="0" indent="-285750">
              <a:buFont typeface="Arial" pitchFamily="34" charset="0"/>
              <a:buChar char="•"/>
            </a:pPr>
            <a:r>
              <a:rPr lang="en-IN"/>
              <a:t>0.01% comments belong to all the labels.</a:t>
            </a:r>
          </a:p>
          <a:p>
            <a:pPr marL="285750" lvl="0" indent="-285750">
              <a:buFont typeface="Arial" pitchFamily="34" charset="0"/>
              <a:buChar char="•"/>
            </a:pPr>
            <a:r>
              <a:rPr lang="en-IN"/>
              <a:t>2.63% comments belongs to 3 different labels</a:t>
            </a:r>
          </a:p>
        </p:txBody>
      </p:sp>
    </p:spTree>
    <p:extLst>
      <p:ext uri="{BB962C8B-B14F-4D97-AF65-F5344CB8AC3E}">
        <p14:creationId xmlns:p14="http://schemas.microsoft.com/office/powerpoint/2010/main" val="36926318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43490" y="1027664"/>
            <a:ext cx="7024744" cy="673144"/>
          </a:xfrm>
        </p:spPr>
        <p:txBody>
          <a:bodyPr>
            <a:normAutofit fontScale="90000"/>
          </a:bodyPr>
          <a:lstStyle/>
          <a:p>
            <a:pPr lvl="0"/>
            <a:r>
              <a:rPr lang="en-IN" sz="2000">
                <a:solidFill>
                  <a:schemeClr val="tx1"/>
                </a:solidFill>
              </a:rPr>
              <a:t>Checking average comment length before cleaning</a:t>
            </a:r>
            <a:br>
              <a:rPr lang="en-IN" sz="2000">
                <a:solidFill>
                  <a:schemeClr val="tx1"/>
                </a:solidFill>
              </a:rPr>
            </a:br>
            <a:endParaRPr lang="en-IN" sz="2000">
              <a:solidFill>
                <a:schemeClr val="tx1"/>
              </a:solidFill>
            </a:endParaRPr>
          </a:p>
        </p:txBody>
      </p:sp>
      <p:pic>
        <p:nvPicPr>
          <p:cNvPr id="14" name="Content Placeholder 1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315196" y="1628800"/>
            <a:ext cx="5180952" cy="3326984"/>
          </a:xfrm>
          <a:prstGeom prst="rect">
            <a:avLst/>
          </a:prstGeom>
        </p:spPr>
      </p:pic>
      <p:sp>
        <p:nvSpPr>
          <p:cNvPr id="5" name="Rectangle 4"/>
          <p:cNvSpPr/>
          <p:nvPr/>
        </p:nvSpPr>
        <p:spPr>
          <a:xfrm>
            <a:off x="539552" y="5229200"/>
            <a:ext cx="7776864" cy="923330"/>
          </a:xfrm>
          <a:prstGeom prst="rect">
            <a:avLst/>
          </a:prstGeom>
        </p:spPr>
        <p:txBody>
          <a:bodyPr wrap="square">
            <a:spAutoFit/>
          </a:bodyPr>
          <a:lstStyle/>
          <a:p>
            <a:pPr marL="285750" lvl="0" indent="-285750">
              <a:buFont typeface="Arial" pitchFamily="34" charset="0"/>
              <a:buChar char="•"/>
            </a:pPr>
            <a:r>
              <a:rPr lang="en-IN"/>
              <a:t>In the train dataset, the average length of comments are 400, &amp; we also notice that the frequency reduces as the number of characters increase</a:t>
            </a:r>
          </a:p>
        </p:txBody>
      </p:sp>
    </p:spTree>
    <p:extLst>
      <p:ext uri="{BB962C8B-B14F-4D97-AF65-F5344CB8AC3E}">
        <p14:creationId xmlns:p14="http://schemas.microsoft.com/office/powerpoint/2010/main" val="21297906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620688"/>
            <a:ext cx="8280920" cy="504056"/>
          </a:xfrm>
        </p:spPr>
        <p:txBody>
          <a:bodyPr>
            <a:normAutofit fontScale="90000"/>
          </a:bodyPr>
          <a:lstStyle/>
          <a:p>
            <a:r>
              <a:rPr lang="en-IN" sz="1600" b="1">
                <a:solidFill>
                  <a:schemeClr val="tx1"/>
                </a:solidFill>
              </a:rPr>
              <a:t>graph to show distribution of word count before cleaning  and after </a:t>
            </a:r>
            <a:r>
              <a:rPr lang="en-IN" sz="1600" b="1" smtClean="0">
                <a:solidFill>
                  <a:schemeClr val="tx1"/>
                </a:solidFill>
              </a:rPr>
              <a:t>cleaning</a:t>
            </a:r>
            <a:r>
              <a:rPr lang="en-IN" sz="1600">
                <a:solidFill>
                  <a:schemeClr val="tx1"/>
                </a:solidFill>
              </a:rPr>
              <a:t/>
            </a:r>
            <a:br>
              <a:rPr lang="en-IN" sz="1600">
                <a:solidFill>
                  <a:schemeClr val="tx1"/>
                </a:solidFill>
              </a:rPr>
            </a:br>
            <a:r>
              <a:rPr lang="en-IN" sz="1400" b="1" smtClean="0">
                <a:solidFill>
                  <a:schemeClr val="tx1"/>
                </a:solidFill>
              </a:rPr>
              <a:t>Before </a:t>
            </a:r>
            <a:r>
              <a:rPr lang="en-IN" sz="1400" b="1">
                <a:solidFill>
                  <a:schemeClr val="tx1"/>
                </a:solidFill>
              </a:rPr>
              <a:t>cleaning:</a:t>
            </a:r>
            <a:r>
              <a:rPr lang="en-IN" sz="1400">
                <a:solidFill>
                  <a:schemeClr val="tx1"/>
                </a:solidFill>
              </a:rPr>
              <a:t/>
            </a:r>
            <a:br>
              <a:rPr lang="en-IN" sz="1400">
                <a:solidFill>
                  <a:schemeClr val="tx1"/>
                </a:solidFill>
              </a:rPr>
            </a:br>
            <a:endParaRPr lang="en-IN" sz="1600">
              <a:solidFill>
                <a:schemeClr val="tx1"/>
              </a:solidFill>
            </a:endParaRPr>
          </a:p>
        </p:txBody>
      </p:sp>
      <p:pic>
        <p:nvPicPr>
          <p:cNvPr id="11" name="Content Placeholder 10"/>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971600" y="952220"/>
            <a:ext cx="6777037" cy="1944216"/>
          </a:xfrm>
          <a:prstGeom prst="rect">
            <a:avLst/>
          </a:prstGeom>
        </p:spPr>
      </p:pic>
      <p:sp>
        <p:nvSpPr>
          <p:cNvPr id="12" name="Rectangle 11"/>
          <p:cNvSpPr/>
          <p:nvPr/>
        </p:nvSpPr>
        <p:spPr>
          <a:xfrm>
            <a:off x="780522" y="2864285"/>
            <a:ext cx="1762021" cy="369332"/>
          </a:xfrm>
          <a:prstGeom prst="rect">
            <a:avLst/>
          </a:prstGeom>
        </p:spPr>
        <p:txBody>
          <a:bodyPr wrap="none">
            <a:spAutoFit/>
          </a:bodyPr>
          <a:lstStyle/>
          <a:p>
            <a:r>
              <a:rPr lang="en-IN" b="1"/>
              <a:t>After cleaning</a:t>
            </a:r>
            <a:endParaRPr lang="en-IN"/>
          </a:p>
        </p:txBody>
      </p:sp>
      <p:pic>
        <p:nvPicPr>
          <p:cNvPr id="13" name="Picture 12"/>
          <p:cNvPicPr/>
          <p:nvPr/>
        </p:nvPicPr>
        <p:blipFill>
          <a:blip r:embed="rId3">
            <a:extLst>
              <a:ext uri="{28A0092B-C50C-407E-A947-70E740481C1C}">
                <a14:useLocalDpi xmlns:a14="http://schemas.microsoft.com/office/drawing/2010/main" val="0"/>
              </a:ext>
            </a:extLst>
          </a:blip>
          <a:stretch>
            <a:fillRect/>
          </a:stretch>
        </p:blipFill>
        <p:spPr>
          <a:xfrm>
            <a:off x="866541" y="3356992"/>
            <a:ext cx="6057900" cy="2572519"/>
          </a:xfrm>
          <a:prstGeom prst="rect">
            <a:avLst/>
          </a:prstGeom>
        </p:spPr>
      </p:pic>
    </p:spTree>
    <p:extLst>
      <p:ext uri="{BB962C8B-B14F-4D97-AF65-F5344CB8AC3E}">
        <p14:creationId xmlns:p14="http://schemas.microsoft.com/office/powerpoint/2010/main" val="204490648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1620</TotalTime>
  <Words>717</Words>
  <Application>Microsoft Office PowerPoint</Application>
  <PresentationFormat>On-screen Show (4:3)</PresentationFormat>
  <Paragraphs>106</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Austin</vt:lpstr>
      <vt:lpstr> Presentation on Malignanat Comment Classification prediction</vt:lpstr>
      <vt:lpstr>Introduction</vt:lpstr>
      <vt:lpstr>Problem statement </vt:lpstr>
      <vt:lpstr>Exploratory Data Analysis </vt:lpstr>
      <vt:lpstr>Data Visualisation </vt:lpstr>
      <vt:lpstr>Again checking percentage of negative comments in each category: </vt:lpstr>
      <vt:lpstr>Some of the comments belonged to more than one category i.e comments belong to different label .To check this I have used below plot </vt:lpstr>
      <vt:lpstr>Checking average comment length before cleaning </vt:lpstr>
      <vt:lpstr>graph to show distribution of word count before cleaning  and after cleaning Before cleaning: </vt:lpstr>
      <vt:lpstr>Word cloud for negative comment</vt:lpstr>
      <vt:lpstr>Training Classifier:  We converted all the comment text into vectors , using TF-IDF. Then we have split features and label. </vt:lpstr>
      <vt:lpstr>Model Building &amp; Performance </vt:lpstr>
      <vt:lpstr>Evaluation Matrices: </vt:lpstr>
      <vt:lpstr>All algorithm by using for loop</vt:lpstr>
      <vt:lpstr>result=pd.DataFrame({'Model': model_list, 'Accuracy_score': score, 'Cross_val_score':cvs,'Roc_auc_score': rocscore,'Log_Loss':logloss})  </vt:lpstr>
      <vt:lpstr>PowerPoint Presentation</vt:lpstr>
      <vt:lpstr>PowerPoint Presentation</vt:lpstr>
      <vt:lpstr>Final model</vt:lpstr>
      <vt:lpstr>PowerPoint Presentation</vt:lpstr>
      <vt:lpstr>Predicting for Test Data All the preprocessing step performed fot train data .ie df has been performed for test data .ie df_test also</vt:lpstr>
      <vt:lpstr>Conclusion </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HOUSING PRICE PREDICTION</dc:title>
  <dc:creator>Shama Tanweer</dc:creator>
  <cp:lastModifiedBy>HP</cp:lastModifiedBy>
  <cp:revision>34</cp:revision>
  <dcterms:created xsi:type="dcterms:W3CDTF">2021-05-06T05:43:56Z</dcterms:created>
  <dcterms:modified xsi:type="dcterms:W3CDTF">2021-06-07T10:15:19Z</dcterms:modified>
</cp:coreProperties>
</file>