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5" r:id="rId6"/>
    <p:sldId id="266" r:id="rId7"/>
    <p:sldId id="267" r:id="rId8"/>
    <p:sldId id="268" r:id="rId9"/>
    <p:sldId id="269" r:id="rId10"/>
    <p:sldId id="271" r:id="rId11"/>
    <p:sldId id="282" r:id="rId12"/>
    <p:sldId id="273" r:id="rId13"/>
    <p:sldId id="275" r:id="rId14"/>
    <p:sldId id="276" r:id="rId15"/>
    <p:sldId id="281" r:id="rId16"/>
    <p:sldId id="280" r:id="rId17"/>
    <p:sldId id="283"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53" y="89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14-07-2021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14-07-2021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14-07-2021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14-07-2021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Rating Prediction</a:t>
            </a: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Project</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1008112"/>
          </a:xfrm>
        </p:spPr>
        <p:txBody>
          <a:bodyPr>
            <a:noAutofit/>
          </a:bodyPr>
          <a:lstStyle/>
          <a:p>
            <a:r>
              <a:rPr lang="en-US" sz="2400" b="1" u="sng" smtClean="0">
                <a:latin typeface="Calibri" panose="020F0502020204030204" pitchFamily="34" charset="0"/>
                <a:ea typeface="Calibri" panose="020F0502020204030204" pitchFamily="34" charset="0"/>
                <a:cs typeface="Times New Roman" panose="02020603050405020304" pitchFamily="18" charset="0"/>
              </a:rPr>
              <a:t/>
            </a:r>
            <a:br>
              <a:rPr lang="en-US" sz="2400" b="1" u="sng" smtClean="0">
                <a:latin typeface="Calibri" panose="020F0502020204030204" pitchFamily="34" charset="0"/>
                <a:ea typeface="Calibri" panose="020F0502020204030204" pitchFamily="34" charset="0"/>
                <a:cs typeface="Times New Roman" panose="02020603050405020304" pitchFamily="18" charset="0"/>
              </a:rPr>
            </a:br>
            <a:r>
              <a:rPr lang="en-US" sz="2400" b="1" u="sng">
                <a:latin typeface="Calibri" panose="020F0502020204030204" pitchFamily="34" charset="0"/>
                <a:ea typeface="Calibri" panose="020F0502020204030204" pitchFamily="34" charset="0"/>
                <a:cs typeface="Times New Roman" panose="02020603050405020304" pitchFamily="18" charset="0"/>
              </a:rPr>
              <a:t/>
            </a:r>
            <a:br>
              <a:rPr lang="en-US" sz="2400" b="1" u="sng">
                <a:latin typeface="Calibri" panose="020F0502020204030204" pitchFamily="34" charset="0"/>
                <a:ea typeface="Calibri" panose="020F0502020204030204" pitchFamily="34" charset="0"/>
                <a:cs typeface="Times New Roman" panose="02020603050405020304" pitchFamily="18" charset="0"/>
              </a:rPr>
            </a:br>
            <a:r>
              <a:rPr lang="en-US" sz="2400" b="1" u="sng" smtClean="0">
                <a:latin typeface="Calibri" panose="020F0502020204030204" pitchFamily="34" charset="0"/>
                <a:ea typeface="Calibri" panose="020F0502020204030204" pitchFamily="34" charset="0"/>
                <a:cs typeface="Times New Roman" panose="02020603050405020304" pitchFamily="18" charset="0"/>
              </a:rPr>
              <a:t>Model </a:t>
            </a:r>
            <a:r>
              <a:rPr lang="en-US" sz="2400" b="1" u="sng">
                <a:latin typeface="Calibri" panose="020F0502020204030204" pitchFamily="34" charset="0"/>
                <a:ea typeface="Calibri" panose="020F0502020204030204" pitchFamily="34" charset="0"/>
                <a:cs typeface="Times New Roman" panose="02020603050405020304" pitchFamily="18" charset="0"/>
              </a:rPr>
              <a:t>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endParaRPr lang="en-US" b="1" smtClean="0"/>
          </a:p>
          <a:p>
            <a:pPr>
              <a:buFont typeface="Wingdings" pitchFamily="2" charset="2"/>
              <a:buChar char="Ø"/>
            </a:pPr>
            <a:r>
              <a:rPr lang="en-US" b="1" smtClean="0"/>
              <a:t>it’s a </a:t>
            </a:r>
            <a:r>
              <a:rPr lang="en-US" b="1" smtClean="0"/>
              <a:t>classification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r>
              <a:rPr lang="en-IN" b="1" smtClean="0">
                <a:latin typeface="Calibri" panose="020F0502020204030204" pitchFamily="34" charset="0"/>
                <a:ea typeface="Calibri" panose="020F0502020204030204" pitchFamily="34" charset="0"/>
                <a:cs typeface="Times New Roman" panose="02020603050405020304" pitchFamily="18" charset="0"/>
              </a:rPr>
              <a:t>:</a:t>
            </a:r>
            <a:endParaRPr lang="en-IN"/>
          </a:p>
          <a:p>
            <a:pPr>
              <a:buFont typeface="Wingdings" pitchFamily="2" charset="2"/>
              <a:buChar char="Ø"/>
            </a:pPr>
            <a:endParaRPr lang="en-IN" smtClean="0"/>
          </a:p>
          <a:p>
            <a:pPr latinLnBrk="1"/>
            <a:r>
              <a:rPr lang="en-IN" smtClean="0"/>
              <a:t>DecisionTreeClassifier</a:t>
            </a:r>
          </a:p>
          <a:p>
            <a:pPr latinLnBrk="1"/>
            <a:r>
              <a:rPr lang="en-IN" smtClean="0"/>
              <a:t>RandomForestClassifier</a:t>
            </a:r>
          </a:p>
          <a:p>
            <a:pPr latinLnBrk="1"/>
            <a:r>
              <a:rPr lang="en-IN" smtClean="0"/>
              <a:t>AdaBoostClassifier</a:t>
            </a:r>
          </a:p>
          <a:p>
            <a:pPr latinLnBrk="1"/>
            <a:r>
              <a:rPr lang="en-IN" smtClean="0"/>
              <a:t>MultinomialNB</a:t>
            </a:r>
          </a:p>
          <a:p>
            <a:pPr latinLnBrk="1"/>
            <a:r>
              <a:rPr lang="en-IN" smtClean="0"/>
              <a:t>XGBoost Classifier</a:t>
            </a:r>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noAutofit/>
          </a:bodyPr>
          <a:lstStyle/>
          <a:p>
            <a:pPr marL="91440" lvl="0" indent="-127000">
              <a:lnSpc>
                <a:spcPct val="90000"/>
              </a:lnSpc>
              <a:spcBef>
                <a:spcPts val="0"/>
              </a:spcBef>
            </a:pPr>
            <a:r>
              <a:rPr lang="en-IN" sz="2000" b="1">
                <a:solidFill>
                  <a:schemeClr val="tx1"/>
                </a:solidFill>
              </a:rPr>
              <a:t>Evaluation Matrices</a:t>
            </a:r>
            <a:r>
              <a:rPr lang="en-IN" sz="2000" b="1" smtClean="0">
                <a:solidFill>
                  <a:schemeClr val="tx1"/>
                </a:solidFill>
              </a:rPr>
              <a:t>:</a:t>
            </a:r>
            <a:br>
              <a:rPr lang="en-IN" sz="2000" b="1" smtClean="0">
                <a:solidFill>
                  <a:schemeClr val="tx1"/>
                </a:solidFill>
              </a:rPr>
            </a:br>
            <a:endParaRPr lang="en-IN" sz="2000">
              <a:solidFill>
                <a:schemeClr val="tx1"/>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b="1" smtClean="0"/>
              <a:t>Accuracy </a:t>
            </a:r>
            <a:r>
              <a:rPr lang="en-IN"/>
              <a:t>- it determines how often a model predicts default and non default correctly.</a:t>
            </a:r>
            <a:br>
              <a:rPr lang="en-IN"/>
            </a:br>
            <a:r>
              <a:rPr lang="en-IN" b="1" smtClean="0"/>
              <a:t>Confusion </a:t>
            </a:r>
            <a:r>
              <a:rPr lang="en-IN" b="1"/>
              <a:t>matrices</a:t>
            </a:r>
            <a:r>
              <a:rPr lang="en-IN"/>
              <a:t> </a:t>
            </a:r>
            <a:r>
              <a:rPr lang="en-IN" smtClean="0"/>
              <a:t>:It gives </a:t>
            </a:r>
            <a:r>
              <a:rPr lang="en-IN"/>
              <a:t>direct comparisons of values like True Positives, False Positives, True Negatives and False </a:t>
            </a:r>
            <a:r>
              <a:rPr lang="en-IN" smtClean="0"/>
              <a:t>Negatives</a:t>
            </a:r>
            <a:endParaRPr lang="en-IN" b="1" smtClean="0"/>
          </a:p>
          <a:p>
            <a:pPr>
              <a:buFont typeface="Wingdings" pitchFamily="2" charset="2"/>
              <a:buChar char="v"/>
            </a:pPr>
            <a:r>
              <a:rPr lang="en-IN" b="1" smtClean="0"/>
              <a:t>classification </a:t>
            </a:r>
            <a:r>
              <a:rPr lang="en-IN" b="1"/>
              <a:t>report</a:t>
            </a:r>
            <a:r>
              <a:rPr lang="en-IN"/>
              <a:t> </a:t>
            </a:r>
            <a:r>
              <a:rPr lang="en-IN" smtClean="0"/>
              <a:t>:It displays </a:t>
            </a:r>
            <a:r>
              <a:rPr lang="en-IN"/>
              <a:t>the precision, recall, F1, and support scores for the </a:t>
            </a:r>
            <a:r>
              <a:rPr lang="en-IN" smtClean="0"/>
              <a:t>model</a:t>
            </a:r>
            <a:endParaRPr lang="en-IN" smtClean="0"/>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216024"/>
          </a:xfrm>
        </p:spPr>
        <p:txBody>
          <a:bodyPr>
            <a:noAutofit/>
          </a:bodyPr>
          <a:lstStyle/>
          <a:p>
            <a:r>
              <a:rPr lang="en-IN" sz="2000" b="1" smtClean="0">
                <a:solidFill>
                  <a:schemeClr val="tx1"/>
                </a:solidFill>
              </a:rPr>
              <a:t>All algorithm by using for loop</a:t>
            </a:r>
            <a:endParaRPr lang="en-IN" sz="2000" b="1">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836712"/>
            <a:ext cx="5400600" cy="5472608"/>
          </a:xfr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332656"/>
            <a:ext cx="7344816" cy="26642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954" y="2197187"/>
            <a:ext cx="4072790" cy="4184141"/>
          </a:xfrm>
          <a:prstGeom prst="rect">
            <a:avLst/>
          </a:prstGeo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764704"/>
            <a:ext cx="2376264" cy="369332"/>
          </a:xfrm>
          <a:prstGeom prst="rect">
            <a:avLst/>
          </a:prstGeom>
        </p:spPr>
        <p:txBody>
          <a:bodyPr wrap="square">
            <a:spAutoFit/>
          </a:bodyPr>
          <a:lstStyle/>
          <a:p>
            <a:r>
              <a:rPr lang="en-IN" b="1"/>
              <a:t>Final Model</a:t>
            </a:r>
          </a:p>
        </p:txBody>
      </p:sp>
      <p:sp>
        <p:nvSpPr>
          <p:cNvPr id="2" name="Rectangle 1"/>
          <p:cNvSpPr/>
          <p:nvPr/>
        </p:nvSpPr>
        <p:spPr>
          <a:xfrm>
            <a:off x="683568" y="1134035"/>
            <a:ext cx="7992888" cy="646331"/>
          </a:xfrm>
          <a:prstGeom prst="rect">
            <a:avLst/>
          </a:prstGeom>
        </p:spPr>
        <p:txBody>
          <a:bodyPr wrap="square">
            <a:spAutoFit/>
          </a:bodyPr>
          <a:lstStyle/>
          <a:p>
            <a:r>
              <a:rPr lang="en-IN"/>
              <a:t>We </a:t>
            </a:r>
            <a:r>
              <a:rPr lang="en-IN"/>
              <a:t>choose </a:t>
            </a:r>
            <a:r>
              <a:rPr lang="en-IN" smtClean="0"/>
              <a:t>RandomForest </a:t>
            </a:r>
            <a:r>
              <a:rPr lang="en-IN"/>
              <a:t>Classifier model as the final one,as it gives hightest </a:t>
            </a:r>
            <a:r>
              <a:rPr lang="en-IN"/>
              <a:t>accuracy </a:t>
            </a:r>
            <a:r>
              <a:rPr lang="en-IN" smtClean="0"/>
              <a:t>score</a:t>
            </a:r>
            <a:endParaRPr lang="en-I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75656" y="2204864"/>
            <a:ext cx="5731510" cy="3849370"/>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0171" y="788683"/>
            <a:ext cx="3227165" cy="430887"/>
          </a:xfrm>
          <a:prstGeom prst="rect">
            <a:avLst/>
          </a:prstGeom>
        </p:spPr>
        <p:txBody>
          <a:bodyPr wrap="none">
            <a:spAutoFit/>
          </a:bodyPr>
          <a:lstStyle/>
          <a:p>
            <a:pPr lvl="0"/>
            <a:r>
              <a:rPr lang="en-IN" sz="2200" b="1"/>
              <a:t>Saving the best model</a:t>
            </a:r>
            <a:endParaRPr lang="en-IN" sz="220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1628801"/>
            <a:ext cx="5760640" cy="379270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a:xfrm>
            <a:off x="827584" y="1556792"/>
            <a:ext cx="6993225" cy="4275837"/>
          </a:xfrm>
        </p:spPr>
        <p:txBody>
          <a:bodyPr>
            <a:normAutofit fontScale="70000" lnSpcReduction="20000"/>
          </a:bodyPr>
          <a:lstStyle/>
          <a:p>
            <a:pPr lvl="0"/>
            <a:r>
              <a:rPr lang="en-IN" b="1"/>
              <a:t>Key Findings and Conclusions of the Study</a:t>
            </a:r>
            <a:endParaRPr lang="en-IN"/>
          </a:p>
          <a:p>
            <a:pPr marL="68580" indent="0">
              <a:buNone/>
            </a:pPr>
            <a:endParaRPr lang="en-IN" smtClean="0"/>
          </a:p>
          <a:p>
            <a:pPr marL="68580" indent="0">
              <a:buNone/>
            </a:pPr>
            <a:r>
              <a:rPr lang="en-IN" smtClean="0"/>
              <a:t>Dataset </a:t>
            </a:r>
            <a:r>
              <a:rPr lang="en-IN"/>
              <a:t>was quite imbalanced with very high number 5 ratings in comparison to other ratings. Raw data contained many unwanted text. .After all the process used in Natural Language Processing has been applied on our dataset, our model is able to predict ratings with an accuracy of 65% with Random forest classifier.</a:t>
            </a:r>
          </a:p>
          <a:p>
            <a:pPr marL="68580" indent="0">
              <a:buNone/>
            </a:pPr>
            <a:r>
              <a:rPr lang="en-IN"/>
              <a:t> </a:t>
            </a:r>
          </a:p>
          <a:p>
            <a:pPr lvl="0"/>
            <a:r>
              <a:rPr lang="en-IN" b="1"/>
              <a:t>Learning Outcomes of the Study in respect of Data Science</a:t>
            </a:r>
            <a:endParaRPr lang="en-IN"/>
          </a:p>
          <a:p>
            <a:pPr marL="68580" indent="0">
              <a:buNone/>
            </a:pPr>
            <a:r>
              <a:rPr lang="en-IN"/>
              <a:t> </a:t>
            </a:r>
          </a:p>
          <a:p>
            <a:r>
              <a:rPr lang="en-IN"/>
              <a:t>I found visualisation a very useful technique to infer insights from dataset especially in case of large datasets.</a:t>
            </a:r>
          </a:p>
          <a:p>
            <a:r>
              <a:rPr lang="en-IN"/>
              <a:t>Use of TF-IDF was very helpful in text to </a:t>
            </a:r>
            <a:r>
              <a:rPr lang="en-IN"/>
              <a:t>numeric </a:t>
            </a:r>
            <a:r>
              <a:rPr lang="en-IN" smtClean="0"/>
              <a:t>conversion</a:t>
            </a:r>
          </a:p>
          <a:p>
            <a:endParaRPr lang="en-IN"/>
          </a:p>
          <a:p>
            <a:pPr marL="68580" indent="0">
              <a:buNone/>
            </a:pPr>
            <a:endParaRPr lang="en-IN"/>
          </a:p>
          <a:p>
            <a:pPr marL="68580" indent="0">
              <a:buNone/>
            </a:pPr>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268760"/>
            <a:ext cx="6993225" cy="4563869"/>
          </a:xfrm>
        </p:spPr>
        <p:txBody>
          <a:bodyPr>
            <a:normAutofit fontScale="77500" lnSpcReduction="20000"/>
          </a:bodyPr>
          <a:lstStyle/>
          <a:p>
            <a:pPr lvl="0"/>
            <a:r>
              <a:rPr lang="en-IN" b="1"/>
              <a:t>Limitations of this work and Scope for Future Work</a:t>
            </a:r>
            <a:endParaRPr lang="en-IN"/>
          </a:p>
          <a:p>
            <a:pPr marL="68580" indent="0">
              <a:buNone/>
            </a:pPr>
            <a:r>
              <a:rPr lang="en-IN"/>
              <a:t>Although I have performed all necessary steps of data cleaning I was able to get 65% of accuracy . With web scraping, more data can be retrieved and can be used to train the model. More data will build the model better.. Currently, despite having retrieved more than 20K data from the e-commerce websites, balancing the data with the same count of ratings was a major objective but had to leave out many reviews. So more data will definitely help in achieving high accuracy</a:t>
            </a:r>
          </a:p>
          <a:p>
            <a:pPr marL="68580" indent="0">
              <a:buNone/>
            </a:pPr>
            <a:r>
              <a:rPr lang="en-IN"/>
              <a:t> </a:t>
            </a:r>
          </a:p>
          <a:p>
            <a:r>
              <a:rPr lang="en-IN"/>
              <a:t>Current model is limited to technical product rating(s) and reviews data but this can further be improved for other sectors of ecommerce rating(s) prediction by training the model accordingly. The overall score can also be improved further by training the model with more specific data.</a:t>
            </a:r>
            <a:endParaRPr lang="en-IN" sz="2000">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3380081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7784" y="2996952"/>
            <a:ext cx="3672524" cy="1249364"/>
          </a:xfrm>
        </p:spPr>
        <p:txBody>
          <a:bodyPr>
            <a:normAutofit/>
          </a:bodyPr>
          <a:lstStyle/>
          <a:p>
            <a:pPr marL="68580" indent="0">
              <a:buNone/>
            </a:pPr>
            <a:r>
              <a:rPr lang="en-IN" sz="5000" smtClean="0">
                <a:latin typeface="Algerian" pitchFamily="82" charset="0"/>
              </a:rPr>
              <a:t>Thank YOU</a:t>
            </a:r>
            <a:endParaRPr lang="en-IN" sz="5000">
              <a:latin typeface="Algerian" pitchFamily="82" charset="0"/>
            </a:endParaRPr>
          </a:p>
        </p:txBody>
      </p:sp>
    </p:spTree>
    <p:extLst>
      <p:ext uri="{BB962C8B-B14F-4D97-AF65-F5344CB8AC3E}">
        <p14:creationId xmlns:p14="http://schemas.microsoft.com/office/powerpoint/2010/main" val="3649954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62500" lnSpcReduction="20000"/>
          </a:bodyPr>
          <a:lstStyle/>
          <a:p>
            <a:endParaRPr lang="en-IN" smtClean="0"/>
          </a:p>
          <a:p>
            <a:r>
              <a:rPr lang="en-IN"/>
              <a:t>In an ecommerce-driven world where customers can’t physically experience products before purchasing, many consumers turn to online product </a:t>
            </a:r>
            <a:r>
              <a:rPr lang="en-IN"/>
              <a:t>reviews </a:t>
            </a:r>
            <a:endParaRPr lang="en-IN" smtClean="0"/>
          </a:p>
          <a:p>
            <a:r>
              <a:rPr lang="en-IN" smtClean="0"/>
              <a:t>Websites </a:t>
            </a:r>
            <a:r>
              <a:rPr lang="en-IN"/>
              <a:t>and online stores increasingly rely on rating systems and interactive elements for visitors and customers: users leave ratings on websites or give their opinions on products and companies using the comment boxes embedded on the page</a:t>
            </a:r>
            <a:r>
              <a:rPr lang="en-IN"/>
              <a:t>. </a:t>
            </a:r>
            <a:endParaRPr lang="en-IN" smtClean="0"/>
          </a:p>
          <a:p>
            <a:r>
              <a:rPr lang="en-IN" smtClean="0"/>
              <a:t>Customers </a:t>
            </a:r>
            <a:r>
              <a:rPr lang="en-IN"/>
              <a:t>and website visitors often gain important information through ratings and can read other user’s experiences before investing in a product, service, or company</a:t>
            </a:r>
            <a:r>
              <a:rPr lang="en-IN"/>
              <a:t>. </a:t>
            </a:r>
            <a:endParaRPr lang="en-IN"/>
          </a:p>
          <a:p>
            <a:r>
              <a:rPr lang="en-IN" smtClean="0"/>
              <a:t>For </a:t>
            </a:r>
            <a:r>
              <a:rPr lang="en-IN"/>
              <a:t>any company that exists in the digital space, online reviews are critically important when it comes to winning business and maintaining a </a:t>
            </a:r>
            <a:r>
              <a:rPr lang="en-IN"/>
              <a:t>positive </a:t>
            </a:r>
            <a:r>
              <a:rPr lang="en-IN" smtClean="0"/>
              <a:t>reputation</a:t>
            </a:r>
            <a:endParaRPr lang="en-IN"/>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92500" lnSpcReduction="20000"/>
          </a:bodyPr>
          <a:lstStyle/>
          <a:p>
            <a:r>
              <a:rPr lang="en-IN"/>
              <a:t>This project is related a website where people write different reviews for technical products. Now a new feature has been added to website i.e., the reviewer will have to add stars (rating) as well with the review. The rating is out 5 stars and it only has 5 options available 1 star, 2 stars, 3 stars, 4 stars, 5 stars. Now the requirement is to predict ratings for the reviews which were written in the past for which website don’t have a rating. So, we have to build an application which can predict the rating by seeing the review.</a:t>
            </a:r>
            <a:endParaRPr lang="en-IN" sz="2000">
              <a:latin typeface="Calibri" panose="020F0502020204030204" pitchFamily="34" charset="0"/>
              <a:ea typeface="Calibri" panose="020F0502020204030204" pitchFamily="34" charset="0"/>
              <a:cs typeface="Times New Roman" panose="02020603050405020304" pitchFamily="18" charset="0"/>
            </a:endParaRPr>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8064896" cy="5472608"/>
          </a:xfrm>
        </p:spPr>
        <p:txBody>
          <a:bodyPr>
            <a:noAutofit/>
          </a:bodyPr>
          <a:lstStyle/>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shape of data.</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data types of each features using dataframe.info() function.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for null values in each </a:t>
            </a:r>
            <a:r>
              <a:rPr lang="en-US" sz="1600" smtClean="0">
                <a:solidFill>
                  <a:schemeClr val="tx1"/>
                </a:solidFill>
                <a:latin typeface="Times New Roman" pitchFamily="18" charset="0"/>
                <a:cs typeface="Times New Roman" pitchFamily="18" charset="0"/>
              </a:rPr>
              <a:t>column,and treating them.</a:t>
            </a:r>
            <a:endParaRPr lang="en-US" sz="1600">
              <a:solidFill>
                <a:schemeClr val="tx1"/>
              </a:solidFill>
              <a:latin typeface="Times New Roman" pitchFamily="18" charset="0"/>
              <a:cs typeface="Times New Roman" pitchFamily="18"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Pointing </a:t>
            </a:r>
            <a:r>
              <a:rPr lang="en-US" sz="1600">
                <a:solidFill>
                  <a:schemeClr val="tx1"/>
                </a:solidFill>
                <a:latin typeface="Arial" panose="020B0604020202020204" pitchFamily="34" charset="0"/>
                <a:cs typeface="Arial" panose="020B0604020202020204" pitchFamily="34" charset="0"/>
              </a:rPr>
              <a:t>out irrelevant features in </a:t>
            </a:r>
            <a:r>
              <a:rPr lang="en-US" sz="1600" smtClean="0">
                <a:solidFill>
                  <a:schemeClr val="tx1"/>
                </a:solidFill>
                <a:latin typeface="Arial" panose="020B0604020202020204" pitchFamily="34" charset="0"/>
                <a:cs typeface="Arial" panose="020B0604020202020204" pitchFamily="34" charset="0"/>
              </a:rPr>
              <a:t>dataset like </a:t>
            </a:r>
            <a:r>
              <a:rPr lang="en-US" sz="1600" smtClean="0">
                <a:solidFill>
                  <a:schemeClr val="tx1"/>
                </a:solidFill>
                <a:latin typeface="Arial" panose="020B0604020202020204" pitchFamily="34" charset="0"/>
                <a:cs typeface="Arial" panose="020B0604020202020204" pitchFamily="34" charset="0"/>
              </a:rPr>
              <a:t>,</a:t>
            </a:r>
            <a:r>
              <a:rPr lang="en-US" sz="1600" smtClean="0">
                <a:solidFill>
                  <a:schemeClr val="tx1"/>
                </a:solidFill>
                <a:latin typeface="Arial" panose="020B0604020202020204" pitchFamily="34" charset="0"/>
                <a:cs typeface="Arial" panose="020B0604020202020204" pitchFamily="34" charset="0"/>
              </a:rPr>
              <a:t>unnamed:0</a:t>
            </a:r>
            <a:r>
              <a:rPr lang="en-US" sz="1600" smtClean="0">
                <a:solidFill>
                  <a:schemeClr val="tx1"/>
                </a:solidFill>
                <a:latin typeface="Arial" panose="020B0604020202020204" pitchFamily="34" charset="0"/>
                <a:cs typeface="Arial" panose="020B0604020202020204" pitchFamily="34" charset="0"/>
              </a:rPr>
              <a:t>’ &amp; ‘unnamed:01’.</a:t>
            </a:r>
            <a:endParaRPr lang="en-US" sz="1600" smtClean="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Addition </a:t>
            </a:r>
            <a:r>
              <a:rPr lang="en-US" sz="1600">
                <a:solidFill>
                  <a:schemeClr val="tx1"/>
                </a:solidFill>
                <a:latin typeface="Arial" panose="020B0604020202020204" pitchFamily="34" charset="0"/>
                <a:cs typeface="Arial" panose="020B0604020202020204" pitchFamily="34" charset="0"/>
              </a:rPr>
              <a:t>of new </a:t>
            </a:r>
            <a:r>
              <a:rPr lang="en-US" sz="160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1600" smtClean="0">
                <a:latin typeface="Arial" pitchFamily="34" charset="0"/>
                <a:cs typeface="Arial" pitchFamily="34" charset="0"/>
              </a:rPr>
              <a:t>Cleaning </a:t>
            </a:r>
            <a:r>
              <a:rPr lang="en-IN" sz="1600">
                <a:latin typeface="Arial" pitchFamily="34" charset="0"/>
                <a:cs typeface="Arial" pitchFamily="34" charset="0"/>
              </a:rPr>
              <a:t>the raw data-It involves deletion of words or special characters that do not add meaning to the text</a:t>
            </a:r>
            <a:r>
              <a:rPr lang="en-IN" sz="1600"/>
              <a:t>.</a:t>
            </a:r>
          </a:p>
          <a:p>
            <a:pPr lvl="0">
              <a:buFont typeface="Wingdings" pitchFamily="2" charset="2"/>
              <a:buChar char="v"/>
            </a:pPr>
            <a:r>
              <a:rPr lang="en-IN" sz="1600" smtClean="0"/>
              <a:t>     </a:t>
            </a:r>
            <a:r>
              <a:rPr lang="en-IN" sz="1600" b="1" smtClean="0"/>
              <a:t>Important </a:t>
            </a:r>
            <a:r>
              <a:rPr lang="en-IN" sz="1600" b="1"/>
              <a:t>cleaning steps are:</a:t>
            </a:r>
          </a:p>
          <a:p>
            <a:pPr lvl="0"/>
            <a:r>
              <a:rPr lang="en-IN" sz="1600"/>
              <a:t>Lowering case</a:t>
            </a:r>
          </a:p>
          <a:p>
            <a:pPr lvl="0"/>
            <a:r>
              <a:rPr lang="en-IN" sz="1600"/>
              <a:t>Handling of special characters</a:t>
            </a:r>
          </a:p>
          <a:p>
            <a:pPr lvl="0"/>
            <a:r>
              <a:rPr lang="en-IN" sz="1600"/>
              <a:t>Removal of stopwords</a:t>
            </a:r>
          </a:p>
          <a:p>
            <a:pPr lvl="0"/>
            <a:r>
              <a:rPr lang="en-IN" sz="1600"/>
              <a:t>Handling of hyperlinks</a:t>
            </a:r>
          </a:p>
          <a:p>
            <a:pPr lvl="0"/>
            <a:r>
              <a:rPr lang="en-IN" sz="1600"/>
              <a:t>Removing leading and trailing white space</a:t>
            </a:r>
          </a:p>
          <a:p>
            <a:pPr lvl="0"/>
            <a:r>
              <a:rPr lang="en-IN" sz="1600"/>
              <a:t>Replacing urls with web address</a:t>
            </a:r>
          </a:p>
          <a:p>
            <a:pPr lvl="0"/>
            <a:r>
              <a:rPr lang="en-IN" sz="1600"/>
              <a:t>Converted words to most suitable base form by using lemmatization</a:t>
            </a:r>
          </a:p>
          <a:p>
            <a:pPr marL="0" indent="0">
              <a:lnSpc>
                <a:spcPct val="90000"/>
              </a:lnSpc>
              <a:buClrTx/>
              <a:buNone/>
            </a:pPr>
            <a:endParaRPr lang="en-US" sz="1600">
              <a:solidFill>
                <a:schemeClr val="tx1"/>
              </a:solidFill>
              <a:latin typeface="Arial" panose="020B0604020202020204" pitchFamily="34" charset="0"/>
              <a:cs typeface="Arial" panose="020B0604020202020204" pitchFamily="34" charset="0"/>
            </a:endParaRPr>
          </a:p>
          <a:p>
            <a:pPr>
              <a:lnSpc>
                <a:spcPct val="90000"/>
              </a:lnSpc>
              <a:buClrTx/>
            </a:pPr>
            <a:endParaRPr lang="en-US" sz="1600">
              <a:solidFill>
                <a:schemeClr val="tx1"/>
              </a:solidFill>
              <a:latin typeface="Arial" panose="020B0604020202020204" pitchFamily="34" charset="0"/>
              <a:cs typeface="Arial" panose="020B0604020202020204" pitchFamily="34" charset="0"/>
            </a:endParaRPr>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4725144"/>
            <a:ext cx="8136904" cy="1477328"/>
          </a:xfrm>
          <a:prstGeom prst="rect">
            <a:avLst/>
          </a:prstGeom>
        </p:spPr>
        <p:txBody>
          <a:bodyPr wrap="square">
            <a:spAutoFit/>
          </a:bodyPr>
          <a:lstStyle/>
          <a:p>
            <a:endParaRPr lang="en-IN" smtClean="0"/>
          </a:p>
          <a:p>
            <a:r>
              <a:rPr lang="en-IN" smtClean="0"/>
              <a:t>Previously </a:t>
            </a:r>
            <a:r>
              <a:rPr lang="en-IN"/>
              <a:t>the data was imbalanced with highest number of ‘5’ rating.We made it equally </a:t>
            </a:r>
            <a:r>
              <a:rPr lang="en-IN"/>
              <a:t>ditributed </a:t>
            </a:r>
            <a:r>
              <a:rPr lang="en-IN" smtClean="0"/>
              <a:t>by making all rating equally distributed</a:t>
            </a:r>
            <a:endParaRPr lang="en-IN"/>
          </a:p>
          <a:p>
            <a:pPr lvl="0"/>
            <a:endParaRPr lang="en-IN" smtClean="0"/>
          </a:p>
        </p:txBody>
      </p:sp>
      <p:sp>
        <p:nvSpPr>
          <p:cNvPr id="8" name="Rectangle 7"/>
          <p:cNvSpPr/>
          <p:nvPr/>
        </p:nvSpPr>
        <p:spPr>
          <a:xfrm>
            <a:off x="1043608" y="908720"/>
            <a:ext cx="6624736" cy="369332"/>
          </a:xfrm>
          <a:prstGeom prst="rect">
            <a:avLst/>
          </a:prstGeom>
        </p:spPr>
        <p:txBody>
          <a:bodyPr wrap="square">
            <a:spAutoFit/>
          </a:bodyPr>
          <a:lstStyle/>
          <a:p>
            <a:pPr lvl="0"/>
            <a:r>
              <a:rPr lang="en-IN" b="1"/>
              <a:t>Checking distribution of </a:t>
            </a:r>
            <a:r>
              <a:rPr lang="en-IN" b="1" smtClean="0"/>
              <a:t>rating</a:t>
            </a:r>
            <a:endParaRPr lang="en-IN"/>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835696" y="1278052"/>
            <a:ext cx="3631565" cy="3631565"/>
          </a:xfrm>
          <a:prstGeom prst="rect">
            <a:avLst/>
          </a:prstGeom>
        </p:spPr>
      </p:pic>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r>
              <a:rPr lang="en-IN" sz="2000" b="1">
                <a:solidFill>
                  <a:schemeClr val="tx1"/>
                </a:solidFill>
              </a:rPr>
              <a:t>graph to show distribution of </a:t>
            </a:r>
            <a:r>
              <a:rPr lang="en-IN" sz="2000" b="1" smtClean="0">
                <a:solidFill>
                  <a:schemeClr val="tx1"/>
                </a:solidFill>
              </a:rPr>
              <a:t>reviewslength</a:t>
            </a:r>
            <a:r>
              <a:rPr lang="en-IN" sz="2000" b="1" smtClean="0">
                <a:solidFill>
                  <a:schemeClr val="tx1"/>
                </a:solidFill>
              </a:rPr>
              <a:t> </a:t>
            </a:r>
            <a:r>
              <a:rPr lang="en-IN" sz="2000" b="1">
                <a:solidFill>
                  <a:schemeClr val="tx1"/>
                </a:solidFill>
              </a:rPr>
              <a:t>before cleaning  and after cleaning</a:t>
            </a:r>
            <a:endParaRPr lang="en-IN" sz="2000">
              <a:solidFill>
                <a:schemeClr val="tx1"/>
              </a:solidFill>
            </a:endParaRPr>
          </a:p>
        </p:txBody>
      </p:sp>
      <p:sp>
        <p:nvSpPr>
          <p:cNvPr id="6" name="Rectangle 5"/>
          <p:cNvSpPr/>
          <p:nvPr/>
        </p:nvSpPr>
        <p:spPr>
          <a:xfrm>
            <a:off x="467544" y="1629831"/>
            <a:ext cx="1728192" cy="923330"/>
          </a:xfrm>
          <a:prstGeom prst="rect">
            <a:avLst/>
          </a:prstGeom>
        </p:spPr>
        <p:txBody>
          <a:bodyPr wrap="square">
            <a:spAutoFit/>
          </a:bodyPr>
          <a:lstStyle/>
          <a:p>
            <a:r>
              <a:rPr lang="en-IN" b="1" smtClean="0"/>
              <a:t> </a:t>
            </a:r>
            <a:r>
              <a:rPr lang="en-IN" b="1"/>
              <a:t>Before cleaning:</a:t>
            </a:r>
            <a:endParaRPr lang="en-IN"/>
          </a:p>
          <a:p>
            <a:endParaRPr lang="en-IN"/>
          </a:p>
        </p:txBody>
      </p:sp>
      <p:sp>
        <p:nvSpPr>
          <p:cNvPr id="8" name="Rectangle 7"/>
          <p:cNvSpPr/>
          <p:nvPr/>
        </p:nvSpPr>
        <p:spPr>
          <a:xfrm>
            <a:off x="467545" y="4149080"/>
            <a:ext cx="1944216" cy="646331"/>
          </a:xfrm>
          <a:prstGeom prst="rect">
            <a:avLst/>
          </a:prstGeom>
        </p:spPr>
        <p:txBody>
          <a:bodyPr wrap="square">
            <a:spAutoFit/>
          </a:bodyPr>
          <a:lstStyle/>
          <a:p>
            <a:r>
              <a:rPr lang="en-IN" b="1" smtClean="0"/>
              <a:t>After </a:t>
            </a:r>
            <a:r>
              <a:rPr lang="en-IN" b="1"/>
              <a:t>cleaning:</a:t>
            </a:r>
            <a:endParaRPr lang="en-IN"/>
          </a:p>
          <a:p>
            <a:endParaRPr lang="en-IN"/>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2411760" y="840228"/>
            <a:ext cx="6149975" cy="2502535"/>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2555776" y="3534620"/>
            <a:ext cx="6005959" cy="2877820"/>
          </a:xfrm>
          <a:prstGeom prst="rect">
            <a:avLst/>
          </a:prstGeom>
        </p:spPr>
      </p:pic>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52120" y="1124744"/>
            <a:ext cx="2848162" cy="720080"/>
          </a:xfrm>
        </p:spPr>
        <p:txBody>
          <a:bodyPr>
            <a:noAutofit/>
          </a:bodyPr>
          <a:lstStyle/>
          <a:p>
            <a:endParaRPr lang="en-IN" sz="1600" b="1">
              <a:solidFill>
                <a:schemeClr val="tx1"/>
              </a:solidFill>
            </a:endParaRPr>
          </a:p>
        </p:txBody>
      </p:sp>
      <p:sp>
        <p:nvSpPr>
          <p:cNvPr id="2" name="Rectangle 1"/>
          <p:cNvSpPr/>
          <p:nvPr/>
        </p:nvSpPr>
        <p:spPr>
          <a:xfrm>
            <a:off x="395536" y="260648"/>
            <a:ext cx="8280920" cy="646331"/>
          </a:xfrm>
          <a:prstGeom prst="rect">
            <a:avLst/>
          </a:prstGeom>
        </p:spPr>
        <p:txBody>
          <a:bodyPr wrap="square">
            <a:spAutoFit/>
          </a:bodyPr>
          <a:lstStyle/>
          <a:p>
            <a:r>
              <a:rPr lang="en-IN">
                <a:latin typeface="Arial Narrow" pitchFamily="34" charset="0"/>
              </a:rPr>
              <a:t>To get better view of words contained </a:t>
            </a:r>
            <a:r>
              <a:rPr lang="en-IN">
                <a:latin typeface="Arial Narrow" pitchFamily="34" charset="0"/>
              </a:rPr>
              <a:t>in </a:t>
            </a:r>
            <a:r>
              <a:rPr lang="en-IN" smtClean="0">
                <a:latin typeface="Arial Narrow" pitchFamily="34" charset="0"/>
              </a:rPr>
              <a:t>Review. </a:t>
            </a:r>
            <a:r>
              <a:rPr lang="en-IN">
                <a:latin typeface="Arial Narrow" pitchFamily="34" charset="0"/>
              </a:rPr>
              <a:t>A word dictionary (wordcloud ) was made showing the </a:t>
            </a:r>
            <a:r>
              <a:rPr lang="en-IN">
                <a:latin typeface="Arial Narrow" pitchFamily="34" charset="0"/>
              </a:rPr>
              <a:t>first </a:t>
            </a:r>
            <a:r>
              <a:rPr lang="en-IN" smtClean="0">
                <a:latin typeface="Arial Narrow" pitchFamily="34" charset="0"/>
              </a:rPr>
              <a:t>50 </a:t>
            </a:r>
            <a:r>
              <a:rPr lang="en-IN">
                <a:latin typeface="Arial Narrow" pitchFamily="34" charset="0"/>
              </a:rPr>
              <a:t>words </a:t>
            </a:r>
            <a:r>
              <a:rPr lang="en-IN">
                <a:latin typeface="Arial Narrow" pitchFamily="34" charset="0"/>
              </a:rPr>
              <a:t>highly </a:t>
            </a:r>
            <a:r>
              <a:rPr lang="en-IN" smtClean="0">
                <a:latin typeface="Arial Narrow" pitchFamily="34" charset="0"/>
              </a:rPr>
              <a:t>occurred in reviews according to rating</a:t>
            </a:r>
            <a:endParaRPr lang="en-IN">
              <a:latin typeface="Arial Narrow" pitchFamily="34" charset="0"/>
            </a:endParaRPr>
          </a:p>
        </p:txBody>
      </p:sp>
      <p:pic>
        <p:nvPicPr>
          <p:cNvPr id="2049"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3589338" cy="2232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161" y="980728"/>
            <a:ext cx="3825875" cy="2232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10" y="3356993"/>
            <a:ext cx="3831326" cy="28083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7"/>
          <p:cNvSpPr>
            <a:spLocks noChangeArrowheads="1"/>
          </p:cNvSpPr>
          <p:nvPr/>
        </p:nvSpPr>
        <p:spPr bwMode="auto">
          <a:xfrm>
            <a:off x="0" y="457200"/>
            <a:ext cx="9144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0" i="0" u="none" strike="noStrike" cap="none" normalizeH="0" baseline="0" smtClean="0">
                <a:ln>
                  <a:noFill/>
                </a:ln>
                <a:solidFill>
                  <a:srgbClr val="333333"/>
                </a:solidFill>
                <a:effectLst/>
                <a:latin typeface="Courier New" pitchFamily="49" charset="0"/>
                <a:ea typeface="Times New Roman" pitchFamily="18" charset="0"/>
                <a:cs typeface="Courier New" pitchFamily="49" charset="0"/>
              </a:rPr>
              <a:t>    plt.show()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8"/>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191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955997"/>
            <a:ext cx="3830638" cy="3041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52736"/>
            <a:ext cx="3733800" cy="303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745152"/>
          </a:xfrm>
        </p:spPr>
        <p:txBody>
          <a:bodyPr>
            <a:normAutofit fontScale="90000"/>
          </a:bodyPr>
          <a:lstStyle/>
          <a:p>
            <a:r>
              <a:rPr lang="en-IN" sz="1600" b="1">
                <a:solidFill>
                  <a:schemeClr val="tx1"/>
                </a:solidFill>
              </a:rPr>
              <a:t>Training Classifier: </a:t>
            </a:r>
            <a:r>
              <a:rPr lang="en-IN" sz="1600">
                <a:solidFill>
                  <a:schemeClr val="tx1"/>
                </a:solidFill>
              </a:rPr>
              <a:t/>
            </a:r>
            <a:br>
              <a:rPr lang="en-IN" sz="1600">
                <a:solidFill>
                  <a:schemeClr val="tx1"/>
                </a:solidFill>
              </a:rPr>
            </a:br>
            <a:r>
              <a:rPr lang="en-IN" sz="1600">
                <a:solidFill>
                  <a:schemeClr val="tx1"/>
                </a:solidFill>
              </a:rPr>
              <a:t>We converted all the comment text into vectors , using TF-IDF. Then we have split features and label.</a:t>
            </a:r>
            <a:br>
              <a:rPr lang="en-IN" sz="1600">
                <a:solidFill>
                  <a:schemeClr val="tx1"/>
                </a:solidFill>
              </a:rPr>
            </a:br>
            <a:endParaRPr lang="en-IN" sz="160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47664" y="2204864"/>
            <a:ext cx="5976664" cy="2664296"/>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2234</TotalTime>
  <Words>551</Words>
  <Application>Microsoft Office PowerPoint</Application>
  <PresentationFormat>On-screen Show (4:3)</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 Rating Prediction Project</vt:lpstr>
      <vt:lpstr>Introduction</vt:lpstr>
      <vt:lpstr>Problem statement </vt:lpstr>
      <vt:lpstr>Exploratory Data Analysis </vt:lpstr>
      <vt:lpstr>PowerPoint Presentation</vt:lpstr>
      <vt:lpstr>graph to show distribution of reviewslength before cleaning  and after cleaning</vt:lpstr>
      <vt:lpstr>PowerPoint Presentation</vt:lpstr>
      <vt:lpstr>PowerPoint Presentation</vt:lpstr>
      <vt:lpstr>Training Classifier:  We converted all the comment text into vectors , using TF-IDF. Then we have split features and label. </vt:lpstr>
      <vt:lpstr>  Model Building &amp; Performance </vt:lpstr>
      <vt:lpstr>Evaluation Matrices: </vt:lpstr>
      <vt:lpstr>All algorithm by using for loop</vt:lpstr>
      <vt:lpstr>PowerPoint Presentation</vt:lpstr>
      <vt:lpstr>PowerPoint Presentation</vt:lpstr>
      <vt:lpstr>PowerPoint Presentation</vt:lpstr>
      <vt:lpstr>Conclusion </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50</cp:revision>
  <dcterms:created xsi:type="dcterms:W3CDTF">2021-05-06T05:43:56Z</dcterms:created>
  <dcterms:modified xsi:type="dcterms:W3CDTF">2021-07-14T07:57:22Z</dcterms:modified>
</cp:coreProperties>
</file>