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0"/>
  </p:notesMasterIdLst>
  <p:sldIdLst>
    <p:sldId id="256" r:id="rId5"/>
    <p:sldId id="258" r:id="rId6"/>
    <p:sldId id="259" r:id="rId7"/>
    <p:sldId id="267" r:id="rId8"/>
    <p:sldId id="266" r:id="rId9"/>
    <p:sldId id="268" r:id="rId10"/>
    <p:sldId id="269" r:id="rId11"/>
    <p:sldId id="272"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6/30/2023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6/30/2023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6/30/2023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anchor="ctr">
            <a:normAutofit/>
          </a:bodyPr>
          <a:lstStyle/>
          <a:p>
            <a:pPr algn="ctr"/>
            <a:r>
              <a:rPr lang="en-US" sz="2800" dirty="0"/>
              <a:t>By </a:t>
            </a:r>
            <a:r>
              <a:rPr lang="en-US" sz="2800" dirty="0" err="1"/>
              <a:t>Shama</a:t>
            </a:r>
            <a:endParaRPr lang="en-US" sz="2800" dirty="0"/>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600" dirty="0"/>
              <a:t>Data Analysis Using Python</a:t>
            </a:r>
          </a:p>
        </p:txBody>
      </p:sp>
    </p:spTree>
    <p:extLst>
      <p:ext uri="{BB962C8B-B14F-4D97-AF65-F5344CB8AC3E}">
        <p14:creationId xmlns:p14="http://schemas.microsoft.com/office/powerpoint/2010/main" val="405477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4B46-AAB9-4FEC-AA75-2DD42FDC679E}"/>
              </a:ext>
            </a:extLst>
          </p:cNvPr>
          <p:cNvSpPr>
            <a:spLocks noGrp="1"/>
          </p:cNvSpPr>
          <p:nvPr>
            <p:ph type="title"/>
          </p:nvPr>
        </p:nvSpPr>
        <p:spPr>
          <a:xfrm>
            <a:off x="216212" y="286947"/>
            <a:ext cx="4852988" cy="477823"/>
          </a:xfrm>
        </p:spPr>
        <p:txBody>
          <a:bodyPr/>
          <a:lstStyle/>
          <a:p>
            <a:r>
              <a:rPr lang="en-GB" b="1" dirty="0"/>
              <a:t>State</a:t>
            </a:r>
            <a:endParaRPr lang="en-IN" b="1" dirty="0"/>
          </a:p>
        </p:txBody>
      </p:sp>
      <p:pic>
        <p:nvPicPr>
          <p:cNvPr id="5" name="Picture 4">
            <a:extLst>
              <a:ext uri="{FF2B5EF4-FFF2-40B4-BE49-F238E27FC236}">
                <a16:creationId xmlns:a16="http://schemas.microsoft.com/office/drawing/2014/main" id="{7423EA9E-C08F-4D91-BF64-D6E3C19ECA0F}"/>
              </a:ext>
            </a:extLst>
          </p:cNvPr>
          <p:cNvPicPr>
            <a:picLocks noChangeAspect="1"/>
          </p:cNvPicPr>
          <p:nvPr/>
        </p:nvPicPr>
        <p:blipFill>
          <a:blip r:embed="rId2"/>
          <a:stretch>
            <a:fillRect/>
          </a:stretch>
        </p:blipFill>
        <p:spPr>
          <a:xfrm>
            <a:off x="126850" y="924371"/>
            <a:ext cx="6119390" cy="1877017"/>
          </a:xfrm>
          <a:prstGeom prst="rect">
            <a:avLst/>
          </a:prstGeom>
        </p:spPr>
      </p:pic>
      <p:pic>
        <p:nvPicPr>
          <p:cNvPr id="6" name="Picture 5">
            <a:extLst>
              <a:ext uri="{FF2B5EF4-FFF2-40B4-BE49-F238E27FC236}">
                <a16:creationId xmlns:a16="http://schemas.microsoft.com/office/drawing/2014/main" id="{991F1605-A33C-4308-BFD2-AB879697B7AC}"/>
              </a:ext>
            </a:extLst>
          </p:cNvPr>
          <p:cNvPicPr>
            <a:picLocks noChangeAspect="1"/>
          </p:cNvPicPr>
          <p:nvPr/>
        </p:nvPicPr>
        <p:blipFill>
          <a:blip r:embed="rId3"/>
          <a:stretch>
            <a:fillRect/>
          </a:stretch>
        </p:blipFill>
        <p:spPr>
          <a:xfrm>
            <a:off x="126850" y="2801388"/>
            <a:ext cx="6119390" cy="2192417"/>
          </a:xfrm>
          <a:prstGeom prst="rect">
            <a:avLst/>
          </a:prstGeom>
        </p:spPr>
      </p:pic>
      <p:pic>
        <p:nvPicPr>
          <p:cNvPr id="7" name="Picture 6">
            <a:extLst>
              <a:ext uri="{FF2B5EF4-FFF2-40B4-BE49-F238E27FC236}">
                <a16:creationId xmlns:a16="http://schemas.microsoft.com/office/drawing/2014/main" id="{E2B881F1-39F3-45BD-A738-13633CE202F1}"/>
              </a:ext>
            </a:extLst>
          </p:cNvPr>
          <p:cNvPicPr>
            <a:picLocks noChangeAspect="1"/>
          </p:cNvPicPr>
          <p:nvPr/>
        </p:nvPicPr>
        <p:blipFill>
          <a:blip r:embed="rId4"/>
          <a:stretch>
            <a:fillRect/>
          </a:stretch>
        </p:blipFill>
        <p:spPr>
          <a:xfrm>
            <a:off x="6369368" y="924372"/>
            <a:ext cx="5758902" cy="4069433"/>
          </a:xfrm>
          <a:prstGeom prst="rect">
            <a:avLst/>
          </a:prstGeom>
        </p:spPr>
      </p:pic>
    </p:spTree>
    <p:extLst>
      <p:ext uri="{BB962C8B-B14F-4D97-AF65-F5344CB8AC3E}">
        <p14:creationId xmlns:p14="http://schemas.microsoft.com/office/powerpoint/2010/main" val="216664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291E-BB68-43F6-9413-207893861AF7}"/>
              </a:ext>
            </a:extLst>
          </p:cNvPr>
          <p:cNvSpPr>
            <a:spLocks noGrp="1"/>
          </p:cNvSpPr>
          <p:nvPr>
            <p:ph type="title"/>
          </p:nvPr>
        </p:nvSpPr>
        <p:spPr>
          <a:xfrm>
            <a:off x="216211" y="62505"/>
            <a:ext cx="4852988" cy="594202"/>
          </a:xfrm>
        </p:spPr>
        <p:txBody>
          <a:bodyPr/>
          <a:lstStyle/>
          <a:p>
            <a:r>
              <a:rPr lang="en-GB" b="1" dirty="0"/>
              <a:t>Marital Status</a:t>
            </a:r>
            <a:endParaRPr lang="en-IN" b="1" dirty="0"/>
          </a:p>
        </p:txBody>
      </p:sp>
      <p:pic>
        <p:nvPicPr>
          <p:cNvPr id="5" name="Picture 4">
            <a:extLst>
              <a:ext uri="{FF2B5EF4-FFF2-40B4-BE49-F238E27FC236}">
                <a16:creationId xmlns:a16="http://schemas.microsoft.com/office/drawing/2014/main" id="{D8472C24-0BF7-4852-9807-60556561EBD3}"/>
              </a:ext>
            </a:extLst>
          </p:cNvPr>
          <p:cNvPicPr>
            <a:picLocks noChangeAspect="1"/>
          </p:cNvPicPr>
          <p:nvPr/>
        </p:nvPicPr>
        <p:blipFill>
          <a:blip r:embed="rId2"/>
          <a:stretch>
            <a:fillRect/>
          </a:stretch>
        </p:blipFill>
        <p:spPr>
          <a:xfrm>
            <a:off x="216211" y="1076991"/>
            <a:ext cx="6264183" cy="4587638"/>
          </a:xfrm>
          <a:prstGeom prst="rect">
            <a:avLst/>
          </a:prstGeom>
        </p:spPr>
      </p:pic>
      <p:pic>
        <p:nvPicPr>
          <p:cNvPr id="6" name="Picture 5">
            <a:extLst>
              <a:ext uri="{FF2B5EF4-FFF2-40B4-BE49-F238E27FC236}">
                <a16:creationId xmlns:a16="http://schemas.microsoft.com/office/drawing/2014/main" id="{6ADDBF97-A279-4DE7-9FD5-69FF61C42233}"/>
              </a:ext>
            </a:extLst>
          </p:cNvPr>
          <p:cNvPicPr>
            <a:picLocks noChangeAspect="1"/>
          </p:cNvPicPr>
          <p:nvPr/>
        </p:nvPicPr>
        <p:blipFill>
          <a:blip r:embed="rId3"/>
          <a:stretch>
            <a:fillRect/>
          </a:stretch>
        </p:blipFill>
        <p:spPr>
          <a:xfrm>
            <a:off x="6564034" y="1076990"/>
            <a:ext cx="5489421" cy="4587637"/>
          </a:xfrm>
          <a:prstGeom prst="rect">
            <a:avLst/>
          </a:prstGeom>
        </p:spPr>
      </p:pic>
    </p:spTree>
    <p:extLst>
      <p:ext uri="{BB962C8B-B14F-4D97-AF65-F5344CB8AC3E}">
        <p14:creationId xmlns:p14="http://schemas.microsoft.com/office/powerpoint/2010/main" val="93930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5EF1-485E-4D2C-8ED5-E2B952137D55}"/>
              </a:ext>
            </a:extLst>
          </p:cNvPr>
          <p:cNvSpPr>
            <a:spLocks noGrp="1"/>
          </p:cNvSpPr>
          <p:nvPr>
            <p:ph type="title"/>
          </p:nvPr>
        </p:nvSpPr>
        <p:spPr>
          <a:xfrm>
            <a:off x="266088" y="345137"/>
            <a:ext cx="4852988" cy="552638"/>
          </a:xfrm>
        </p:spPr>
        <p:txBody>
          <a:bodyPr/>
          <a:lstStyle/>
          <a:p>
            <a:r>
              <a:rPr lang="en-GB" b="1" dirty="0"/>
              <a:t>Occupation</a:t>
            </a:r>
            <a:endParaRPr lang="en-IN" b="1" dirty="0"/>
          </a:p>
        </p:txBody>
      </p:sp>
      <p:pic>
        <p:nvPicPr>
          <p:cNvPr id="5" name="Picture 4">
            <a:extLst>
              <a:ext uri="{FF2B5EF4-FFF2-40B4-BE49-F238E27FC236}">
                <a16:creationId xmlns:a16="http://schemas.microsoft.com/office/drawing/2014/main" id="{2FDB78BA-CE5B-4C3A-91B6-A999BE4B2208}"/>
              </a:ext>
            </a:extLst>
          </p:cNvPr>
          <p:cNvPicPr>
            <a:picLocks noChangeAspect="1"/>
          </p:cNvPicPr>
          <p:nvPr/>
        </p:nvPicPr>
        <p:blipFill>
          <a:blip r:embed="rId2"/>
          <a:stretch>
            <a:fillRect/>
          </a:stretch>
        </p:blipFill>
        <p:spPr>
          <a:xfrm>
            <a:off x="3280058" y="1035285"/>
            <a:ext cx="6287045" cy="2491956"/>
          </a:xfrm>
          <a:prstGeom prst="rect">
            <a:avLst/>
          </a:prstGeom>
        </p:spPr>
      </p:pic>
      <p:pic>
        <p:nvPicPr>
          <p:cNvPr id="6" name="Picture 5">
            <a:extLst>
              <a:ext uri="{FF2B5EF4-FFF2-40B4-BE49-F238E27FC236}">
                <a16:creationId xmlns:a16="http://schemas.microsoft.com/office/drawing/2014/main" id="{26B2053F-D679-4CC6-8788-A8334D5ECC97}"/>
              </a:ext>
            </a:extLst>
          </p:cNvPr>
          <p:cNvPicPr>
            <a:picLocks noChangeAspect="1"/>
          </p:cNvPicPr>
          <p:nvPr/>
        </p:nvPicPr>
        <p:blipFill>
          <a:blip r:embed="rId3"/>
          <a:stretch>
            <a:fillRect/>
          </a:stretch>
        </p:blipFill>
        <p:spPr>
          <a:xfrm>
            <a:off x="3280057" y="3527241"/>
            <a:ext cx="6287045" cy="2895851"/>
          </a:xfrm>
          <a:prstGeom prst="rect">
            <a:avLst/>
          </a:prstGeom>
        </p:spPr>
      </p:pic>
    </p:spTree>
    <p:extLst>
      <p:ext uri="{BB962C8B-B14F-4D97-AF65-F5344CB8AC3E}">
        <p14:creationId xmlns:p14="http://schemas.microsoft.com/office/powerpoint/2010/main" val="357356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5438-1A01-4E33-9B42-4F278C31A8FF}"/>
              </a:ext>
            </a:extLst>
          </p:cNvPr>
          <p:cNvSpPr>
            <a:spLocks noGrp="1"/>
          </p:cNvSpPr>
          <p:nvPr>
            <p:ph type="title"/>
          </p:nvPr>
        </p:nvSpPr>
        <p:spPr>
          <a:xfrm>
            <a:off x="143476" y="179443"/>
            <a:ext cx="4852988" cy="552638"/>
          </a:xfrm>
        </p:spPr>
        <p:txBody>
          <a:bodyPr/>
          <a:lstStyle/>
          <a:p>
            <a:r>
              <a:rPr lang="en-GB" b="1" dirty="0"/>
              <a:t>Product Category</a:t>
            </a:r>
            <a:endParaRPr lang="en-IN" b="1" dirty="0"/>
          </a:p>
        </p:txBody>
      </p:sp>
      <p:pic>
        <p:nvPicPr>
          <p:cNvPr id="5" name="Picture 4">
            <a:extLst>
              <a:ext uri="{FF2B5EF4-FFF2-40B4-BE49-F238E27FC236}">
                <a16:creationId xmlns:a16="http://schemas.microsoft.com/office/drawing/2014/main" id="{20D26ED7-4C08-40C5-9E9F-49BBBA823AE3}"/>
              </a:ext>
            </a:extLst>
          </p:cNvPr>
          <p:cNvPicPr>
            <a:picLocks noChangeAspect="1"/>
          </p:cNvPicPr>
          <p:nvPr/>
        </p:nvPicPr>
        <p:blipFill>
          <a:blip r:embed="rId2"/>
          <a:stretch>
            <a:fillRect/>
          </a:stretch>
        </p:blipFill>
        <p:spPr>
          <a:xfrm>
            <a:off x="143816" y="853217"/>
            <a:ext cx="6218459" cy="2575783"/>
          </a:xfrm>
          <a:prstGeom prst="rect">
            <a:avLst/>
          </a:prstGeom>
        </p:spPr>
      </p:pic>
      <p:pic>
        <p:nvPicPr>
          <p:cNvPr id="6" name="Picture 5">
            <a:extLst>
              <a:ext uri="{FF2B5EF4-FFF2-40B4-BE49-F238E27FC236}">
                <a16:creationId xmlns:a16="http://schemas.microsoft.com/office/drawing/2014/main" id="{529F937E-A752-4795-8B99-1A10AC8FCA61}"/>
              </a:ext>
            </a:extLst>
          </p:cNvPr>
          <p:cNvPicPr>
            <a:picLocks noChangeAspect="1"/>
          </p:cNvPicPr>
          <p:nvPr/>
        </p:nvPicPr>
        <p:blipFill>
          <a:blip r:embed="rId3"/>
          <a:stretch>
            <a:fillRect/>
          </a:stretch>
        </p:blipFill>
        <p:spPr>
          <a:xfrm>
            <a:off x="7195537" y="270323"/>
            <a:ext cx="4298052" cy="4549534"/>
          </a:xfrm>
          <a:prstGeom prst="rect">
            <a:avLst/>
          </a:prstGeom>
        </p:spPr>
      </p:pic>
      <p:pic>
        <p:nvPicPr>
          <p:cNvPr id="7" name="Picture 6">
            <a:extLst>
              <a:ext uri="{FF2B5EF4-FFF2-40B4-BE49-F238E27FC236}">
                <a16:creationId xmlns:a16="http://schemas.microsoft.com/office/drawing/2014/main" id="{CFDE2B99-948B-4EAE-A537-FA7A83CAF371}"/>
              </a:ext>
            </a:extLst>
          </p:cNvPr>
          <p:cNvPicPr>
            <a:picLocks noChangeAspect="1"/>
          </p:cNvPicPr>
          <p:nvPr/>
        </p:nvPicPr>
        <p:blipFill>
          <a:blip r:embed="rId4"/>
          <a:stretch>
            <a:fillRect/>
          </a:stretch>
        </p:blipFill>
        <p:spPr>
          <a:xfrm>
            <a:off x="1283106" y="3465687"/>
            <a:ext cx="3833192" cy="510584"/>
          </a:xfrm>
          <a:prstGeom prst="rect">
            <a:avLst/>
          </a:prstGeom>
        </p:spPr>
      </p:pic>
      <p:pic>
        <p:nvPicPr>
          <p:cNvPr id="8" name="Picture 7">
            <a:extLst>
              <a:ext uri="{FF2B5EF4-FFF2-40B4-BE49-F238E27FC236}">
                <a16:creationId xmlns:a16="http://schemas.microsoft.com/office/drawing/2014/main" id="{C61BA9F8-6626-408D-87F9-A3F538A2C099}"/>
              </a:ext>
            </a:extLst>
          </p:cNvPr>
          <p:cNvPicPr>
            <a:picLocks noChangeAspect="1"/>
          </p:cNvPicPr>
          <p:nvPr/>
        </p:nvPicPr>
        <p:blipFill>
          <a:blip r:embed="rId5"/>
          <a:stretch>
            <a:fillRect/>
          </a:stretch>
        </p:blipFill>
        <p:spPr>
          <a:xfrm>
            <a:off x="1283107" y="3905474"/>
            <a:ext cx="3833192" cy="2804403"/>
          </a:xfrm>
          <a:prstGeom prst="rect">
            <a:avLst/>
          </a:prstGeom>
        </p:spPr>
      </p:pic>
    </p:spTree>
    <p:extLst>
      <p:ext uri="{BB962C8B-B14F-4D97-AF65-F5344CB8AC3E}">
        <p14:creationId xmlns:p14="http://schemas.microsoft.com/office/powerpoint/2010/main" val="2084294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E6CF-71F7-414F-956C-A3AC5078DDFD}"/>
              </a:ext>
            </a:extLst>
          </p:cNvPr>
          <p:cNvSpPr>
            <a:spLocks noGrp="1"/>
          </p:cNvSpPr>
          <p:nvPr>
            <p:ph type="title"/>
          </p:nvPr>
        </p:nvSpPr>
        <p:spPr/>
        <p:txBody>
          <a:bodyPr/>
          <a:lstStyle/>
          <a:p>
            <a:r>
              <a:rPr lang="en-GB" dirty="0"/>
              <a:t>Insights</a:t>
            </a:r>
            <a:endParaRPr lang="en-IN" dirty="0"/>
          </a:p>
        </p:txBody>
      </p:sp>
      <p:sp>
        <p:nvSpPr>
          <p:cNvPr id="3" name="Content Placeholder 2">
            <a:extLst>
              <a:ext uri="{FF2B5EF4-FFF2-40B4-BE49-F238E27FC236}">
                <a16:creationId xmlns:a16="http://schemas.microsoft.com/office/drawing/2014/main" id="{3A516618-5A5A-4118-BCD1-B41298279E58}"/>
              </a:ext>
            </a:extLst>
          </p:cNvPr>
          <p:cNvSpPr>
            <a:spLocks noGrp="1"/>
          </p:cNvSpPr>
          <p:nvPr>
            <p:ph idx="1"/>
          </p:nvPr>
        </p:nvSpPr>
        <p:spPr>
          <a:xfrm>
            <a:off x="628502" y="3158836"/>
            <a:ext cx="10658391" cy="2575271"/>
          </a:xfrm>
        </p:spPr>
        <p:txBody>
          <a:bodyPr>
            <a:noAutofit/>
          </a:bodyPr>
          <a:lstStyle/>
          <a:p>
            <a:pPr marL="0" indent="0" algn="ctr">
              <a:buNone/>
            </a:pPr>
            <a:r>
              <a:rPr lang="en-GB" sz="2000" dirty="0"/>
              <a:t>The analysis of the provided data reveals several key insights about the consumer market. Firstly, the majority of buyers are females, with a greater purchasing power compared to men. Additionally, the largest proportion of buyers falls within the age group of 26-35 years, predominantly comprising females. Geographically, the states of Uttar Pradesh, Maharashtra, and Karnataka stand out as the regions with the highest number of orders and total sales/amount. Furthermore, the majority of buyers are married women who demonstrate a high purchasing power. Occupation-wise, the buyers predominantly work in the IT, Healthcare, and Aviation sectors. Lastly, the most popular product categories among buyers are Food, Clothing, and Electronics. These insights provide valuable information for businesses to tailor their marketing strategies, product offerings, and distribution channels to effectively target the female consumer base in these specific regions, particularly those employed in the mentioned sectors, and focus on product categories that align with their preferences and purchasing patterns.</a:t>
            </a:r>
            <a:endParaRPr lang="en-IN" sz="2000" dirty="0"/>
          </a:p>
        </p:txBody>
      </p:sp>
    </p:spTree>
    <p:extLst>
      <p:ext uri="{BB962C8B-B14F-4D97-AF65-F5344CB8AC3E}">
        <p14:creationId xmlns:p14="http://schemas.microsoft.com/office/powerpoint/2010/main" val="98635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D155-1A0F-43B3-A88A-A206910FC2A7}"/>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796CBB7B-37B6-4F8E-BA51-C68C7875D5B9}"/>
              </a:ext>
            </a:extLst>
          </p:cNvPr>
          <p:cNvSpPr>
            <a:spLocks noGrp="1"/>
          </p:cNvSpPr>
          <p:nvPr>
            <p:ph idx="1"/>
          </p:nvPr>
        </p:nvSpPr>
        <p:spPr/>
        <p:txBody>
          <a:bodyPr>
            <a:normAutofit/>
          </a:bodyPr>
          <a:lstStyle/>
          <a:p>
            <a:pPr marL="0" indent="0">
              <a:buNone/>
            </a:pPr>
            <a:r>
              <a:rPr lang="en-GB" sz="2400" dirty="0"/>
              <a:t>Based on the information Married women age group 26-35 years from UP, </a:t>
            </a:r>
            <a:r>
              <a:rPr lang="en-GB" sz="2400" dirty="0" err="1"/>
              <a:t>Maharastra</a:t>
            </a:r>
            <a:r>
              <a:rPr lang="en-GB" sz="2400" dirty="0"/>
              <a:t> and Karnataka working in IT, Healthcare and Aviation are more likely to buy products from Food, Clothing and Electronics category.</a:t>
            </a:r>
            <a:endParaRPr lang="en-IN" sz="2400" dirty="0"/>
          </a:p>
        </p:txBody>
      </p:sp>
    </p:spTree>
    <p:extLst>
      <p:ext uri="{BB962C8B-B14F-4D97-AF65-F5344CB8AC3E}">
        <p14:creationId xmlns:p14="http://schemas.microsoft.com/office/powerpoint/2010/main" val="111377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3754-2425-4C1D-8C3A-2FA25965EA51}"/>
              </a:ext>
            </a:extLst>
          </p:cNvPr>
          <p:cNvSpPr>
            <a:spLocks noGrp="1"/>
          </p:cNvSpPr>
          <p:nvPr>
            <p:ph type="title"/>
          </p:nvPr>
        </p:nvSpPr>
        <p:spPr/>
        <p:txBody>
          <a:bodyPr/>
          <a:lstStyle/>
          <a:p>
            <a:r>
              <a:rPr lang="en-GB" dirty="0"/>
              <a:t>Objective</a:t>
            </a:r>
            <a:endParaRPr lang="en-IN" dirty="0"/>
          </a:p>
        </p:txBody>
      </p:sp>
      <p:sp>
        <p:nvSpPr>
          <p:cNvPr id="3" name="Content Placeholder 2">
            <a:extLst>
              <a:ext uri="{FF2B5EF4-FFF2-40B4-BE49-F238E27FC236}">
                <a16:creationId xmlns:a16="http://schemas.microsoft.com/office/drawing/2014/main" id="{BCC7B7EA-4F9C-45CF-B8AA-8D1FD229C315}"/>
              </a:ext>
            </a:extLst>
          </p:cNvPr>
          <p:cNvSpPr>
            <a:spLocks noGrp="1"/>
          </p:cNvSpPr>
          <p:nvPr>
            <p:ph idx="1"/>
          </p:nvPr>
        </p:nvSpPr>
        <p:spPr/>
        <p:txBody>
          <a:bodyPr>
            <a:normAutofit/>
          </a:bodyPr>
          <a:lstStyle/>
          <a:p>
            <a:pPr marL="0" indent="0" algn="ctr">
              <a:buNone/>
            </a:pPr>
            <a:r>
              <a:rPr lang="en-GB" sz="3200" dirty="0"/>
              <a:t>Improve customer experience by analysing the sales data and increasing the revenue.</a:t>
            </a:r>
            <a:endParaRPr lang="en-IN" sz="3200" dirty="0"/>
          </a:p>
        </p:txBody>
      </p:sp>
    </p:spTree>
    <p:extLst>
      <p:ext uri="{BB962C8B-B14F-4D97-AF65-F5344CB8AC3E}">
        <p14:creationId xmlns:p14="http://schemas.microsoft.com/office/powerpoint/2010/main" val="36792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42A8-7265-4D74-998E-636DE7395CA6}"/>
              </a:ext>
            </a:extLst>
          </p:cNvPr>
          <p:cNvSpPr>
            <a:spLocks noGrp="1"/>
          </p:cNvSpPr>
          <p:nvPr>
            <p:ph type="title"/>
          </p:nvPr>
        </p:nvSpPr>
        <p:spPr/>
        <p:txBody>
          <a:bodyPr/>
          <a:lstStyle/>
          <a:p>
            <a:r>
              <a:rPr lang="en-GB" dirty="0"/>
              <a:t>Process</a:t>
            </a:r>
            <a:endParaRPr lang="en-IN" dirty="0"/>
          </a:p>
        </p:txBody>
      </p:sp>
      <p:sp>
        <p:nvSpPr>
          <p:cNvPr id="3" name="Content Placeholder 2">
            <a:extLst>
              <a:ext uri="{FF2B5EF4-FFF2-40B4-BE49-F238E27FC236}">
                <a16:creationId xmlns:a16="http://schemas.microsoft.com/office/drawing/2014/main" id="{2CD1850C-C38B-48A4-ADE1-67EF0EC7175F}"/>
              </a:ext>
            </a:extLst>
          </p:cNvPr>
          <p:cNvSpPr>
            <a:spLocks noGrp="1"/>
          </p:cNvSpPr>
          <p:nvPr>
            <p:ph idx="1"/>
          </p:nvPr>
        </p:nvSpPr>
        <p:spPr/>
        <p:txBody>
          <a:bodyPr>
            <a:normAutofit/>
          </a:bodyPr>
          <a:lstStyle/>
          <a:p>
            <a:r>
              <a:rPr lang="en-GB" sz="3200" dirty="0"/>
              <a:t>Load Data</a:t>
            </a:r>
          </a:p>
          <a:p>
            <a:r>
              <a:rPr lang="en-GB" sz="3200" dirty="0"/>
              <a:t>Data Cleaning</a:t>
            </a:r>
          </a:p>
          <a:p>
            <a:r>
              <a:rPr lang="en-GB" sz="3200" dirty="0"/>
              <a:t>Exploratory Data Analytics</a:t>
            </a:r>
          </a:p>
          <a:p>
            <a:r>
              <a:rPr lang="en-GB" sz="3200" dirty="0"/>
              <a:t>Conclusions</a:t>
            </a:r>
            <a:endParaRPr lang="en-IN" sz="3200" dirty="0"/>
          </a:p>
        </p:txBody>
      </p:sp>
    </p:spTree>
    <p:extLst>
      <p:ext uri="{BB962C8B-B14F-4D97-AF65-F5344CB8AC3E}">
        <p14:creationId xmlns:p14="http://schemas.microsoft.com/office/powerpoint/2010/main" val="159999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C281FD-854A-4ABE-8A48-38B616CDA2E2}"/>
              </a:ext>
            </a:extLst>
          </p:cNvPr>
          <p:cNvSpPr txBox="1"/>
          <p:nvPr/>
        </p:nvSpPr>
        <p:spPr>
          <a:xfrm>
            <a:off x="440575" y="315884"/>
            <a:ext cx="3823854" cy="461665"/>
          </a:xfrm>
          <a:prstGeom prst="rect">
            <a:avLst/>
          </a:prstGeom>
          <a:noFill/>
        </p:spPr>
        <p:txBody>
          <a:bodyPr wrap="square" rtlCol="0">
            <a:spAutoFit/>
          </a:bodyPr>
          <a:lstStyle/>
          <a:p>
            <a:r>
              <a:rPr lang="en-GB" sz="2400" b="1" u="sng" dirty="0"/>
              <a:t>Loading the Data</a:t>
            </a:r>
            <a:endParaRPr lang="en-IN" b="1" u="sng" dirty="0"/>
          </a:p>
        </p:txBody>
      </p:sp>
      <p:pic>
        <p:nvPicPr>
          <p:cNvPr id="3" name="Picture 2">
            <a:extLst>
              <a:ext uri="{FF2B5EF4-FFF2-40B4-BE49-F238E27FC236}">
                <a16:creationId xmlns:a16="http://schemas.microsoft.com/office/drawing/2014/main" id="{17C34872-73AF-4FD1-A90E-F0D66CBCCCB5}"/>
              </a:ext>
            </a:extLst>
          </p:cNvPr>
          <p:cNvPicPr>
            <a:picLocks noChangeAspect="1"/>
          </p:cNvPicPr>
          <p:nvPr/>
        </p:nvPicPr>
        <p:blipFill>
          <a:blip r:embed="rId2"/>
          <a:stretch>
            <a:fillRect/>
          </a:stretch>
        </p:blipFill>
        <p:spPr>
          <a:xfrm>
            <a:off x="2624789" y="773084"/>
            <a:ext cx="6942422" cy="5974713"/>
          </a:xfrm>
          <a:prstGeom prst="rect">
            <a:avLst/>
          </a:prstGeom>
        </p:spPr>
      </p:pic>
    </p:spTree>
    <p:extLst>
      <p:ext uri="{BB962C8B-B14F-4D97-AF65-F5344CB8AC3E}">
        <p14:creationId xmlns:p14="http://schemas.microsoft.com/office/powerpoint/2010/main" val="49244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DBDB53-0B06-44E3-9C8F-4F55A10E39D5}"/>
              </a:ext>
            </a:extLst>
          </p:cNvPr>
          <p:cNvPicPr>
            <a:picLocks noChangeAspect="1"/>
          </p:cNvPicPr>
          <p:nvPr/>
        </p:nvPicPr>
        <p:blipFill>
          <a:blip r:embed="rId2"/>
          <a:stretch>
            <a:fillRect/>
          </a:stretch>
        </p:blipFill>
        <p:spPr>
          <a:xfrm>
            <a:off x="1371601" y="465513"/>
            <a:ext cx="9476508" cy="5818909"/>
          </a:xfrm>
          <a:prstGeom prst="rect">
            <a:avLst/>
          </a:prstGeom>
        </p:spPr>
      </p:pic>
    </p:spTree>
    <p:extLst>
      <p:ext uri="{BB962C8B-B14F-4D97-AF65-F5344CB8AC3E}">
        <p14:creationId xmlns:p14="http://schemas.microsoft.com/office/powerpoint/2010/main" val="174453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FE4B3-8B30-48AA-BD25-8CA640E33616}"/>
              </a:ext>
            </a:extLst>
          </p:cNvPr>
          <p:cNvSpPr txBox="1"/>
          <p:nvPr/>
        </p:nvSpPr>
        <p:spPr>
          <a:xfrm>
            <a:off x="266007" y="357447"/>
            <a:ext cx="3657600" cy="523220"/>
          </a:xfrm>
          <a:prstGeom prst="rect">
            <a:avLst/>
          </a:prstGeom>
          <a:noFill/>
        </p:spPr>
        <p:txBody>
          <a:bodyPr wrap="square" rtlCol="0">
            <a:spAutoFit/>
          </a:bodyPr>
          <a:lstStyle/>
          <a:p>
            <a:r>
              <a:rPr lang="en-GB" sz="2800" b="1" u="sng" dirty="0"/>
              <a:t>Data Cleaning</a:t>
            </a:r>
            <a:endParaRPr lang="en-IN" b="1" u="sng" dirty="0"/>
          </a:p>
        </p:txBody>
      </p:sp>
      <p:pic>
        <p:nvPicPr>
          <p:cNvPr id="3" name="Picture 2">
            <a:extLst>
              <a:ext uri="{FF2B5EF4-FFF2-40B4-BE49-F238E27FC236}">
                <a16:creationId xmlns:a16="http://schemas.microsoft.com/office/drawing/2014/main" id="{145EBE92-245D-4888-A28D-A02D7AB7921C}"/>
              </a:ext>
            </a:extLst>
          </p:cNvPr>
          <p:cNvPicPr>
            <a:picLocks noChangeAspect="1"/>
          </p:cNvPicPr>
          <p:nvPr/>
        </p:nvPicPr>
        <p:blipFill>
          <a:blip r:embed="rId2"/>
          <a:stretch>
            <a:fillRect/>
          </a:stretch>
        </p:blipFill>
        <p:spPr>
          <a:xfrm>
            <a:off x="2551359" y="1004977"/>
            <a:ext cx="6972904" cy="3917019"/>
          </a:xfrm>
          <a:prstGeom prst="rect">
            <a:avLst/>
          </a:prstGeom>
        </p:spPr>
      </p:pic>
      <p:pic>
        <p:nvPicPr>
          <p:cNvPr id="4" name="Picture 3">
            <a:extLst>
              <a:ext uri="{FF2B5EF4-FFF2-40B4-BE49-F238E27FC236}">
                <a16:creationId xmlns:a16="http://schemas.microsoft.com/office/drawing/2014/main" id="{98CA7410-BA04-4FAD-A4DF-48DD8B978EB3}"/>
              </a:ext>
            </a:extLst>
          </p:cNvPr>
          <p:cNvPicPr>
            <a:picLocks noChangeAspect="1"/>
          </p:cNvPicPr>
          <p:nvPr/>
        </p:nvPicPr>
        <p:blipFill>
          <a:blip r:embed="rId3"/>
          <a:stretch>
            <a:fillRect/>
          </a:stretch>
        </p:blipFill>
        <p:spPr>
          <a:xfrm>
            <a:off x="2551359" y="4921996"/>
            <a:ext cx="6972904" cy="1752752"/>
          </a:xfrm>
          <a:prstGeom prst="rect">
            <a:avLst/>
          </a:prstGeom>
        </p:spPr>
      </p:pic>
    </p:spTree>
    <p:extLst>
      <p:ext uri="{BB962C8B-B14F-4D97-AF65-F5344CB8AC3E}">
        <p14:creationId xmlns:p14="http://schemas.microsoft.com/office/powerpoint/2010/main" val="405507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BF67D0-90B1-4229-B554-09DE0D7A5C3E}"/>
              </a:ext>
            </a:extLst>
          </p:cNvPr>
          <p:cNvPicPr>
            <a:picLocks noChangeAspect="1"/>
          </p:cNvPicPr>
          <p:nvPr/>
        </p:nvPicPr>
        <p:blipFill>
          <a:blip r:embed="rId2"/>
          <a:stretch>
            <a:fillRect/>
          </a:stretch>
        </p:blipFill>
        <p:spPr>
          <a:xfrm>
            <a:off x="2609548" y="266426"/>
            <a:ext cx="6972904" cy="6325148"/>
          </a:xfrm>
          <a:prstGeom prst="rect">
            <a:avLst/>
          </a:prstGeom>
        </p:spPr>
      </p:pic>
    </p:spTree>
    <p:extLst>
      <p:ext uri="{BB962C8B-B14F-4D97-AF65-F5344CB8AC3E}">
        <p14:creationId xmlns:p14="http://schemas.microsoft.com/office/powerpoint/2010/main" val="212533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F897-046B-471B-B60C-AB0ECDCB6959}"/>
              </a:ext>
            </a:extLst>
          </p:cNvPr>
          <p:cNvSpPr>
            <a:spLocks noGrp="1"/>
          </p:cNvSpPr>
          <p:nvPr>
            <p:ph type="title"/>
          </p:nvPr>
        </p:nvSpPr>
        <p:spPr>
          <a:xfrm>
            <a:off x="553109" y="758841"/>
            <a:ext cx="4852988" cy="469510"/>
          </a:xfrm>
        </p:spPr>
        <p:txBody>
          <a:bodyPr>
            <a:normAutofit fontScale="90000"/>
          </a:bodyPr>
          <a:lstStyle/>
          <a:p>
            <a:r>
              <a:rPr lang="en-GB" b="1" u="sng" dirty="0"/>
              <a:t>Exploratory Data Analytics </a:t>
            </a:r>
            <a:br>
              <a:rPr lang="en-GB" b="1" u="sng" dirty="0"/>
            </a:br>
            <a:br>
              <a:rPr lang="en-GB" b="1" u="sng" dirty="0"/>
            </a:br>
            <a:r>
              <a:rPr lang="en-GB" b="1" dirty="0"/>
              <a:t>Gender</a:t>
            </a:r>
            <a:endParaRPr lang="en-IN" b="1" dirty="0"/>
          </a:p>
        </p:txBody>
      </p:sp>
      <p:pic>
        <p:nvPicPr>
          <p:cNvPr id="5" name="Picture 4">
            <a:extLst>
              <a:ext uri="{FF2B5EF4-FFF2-40B4-BE49-F238E27FC236}">
                <a16:creationId xmlns:a16="http://schemas.microsoft.com/office/drawing/2014/main" id="{746A3C27-2A85-4EB2-9BA8-C957D4071882}"/>
              </a:ext>
            </a:extLst>
          </p:cNvPr>
          <p:cNvPicPr>
            <a:picLocks noChangeAspect="1"/>
          </p:cNvPicPr>
          <p:nvPr/>
        </p:nvPicPr>
        <p:blipFill>
          <a:blip r:embed="rId2"/>
          <a:stretch>
            <a:fillRect/>
          </a:stretch>
        </p:blipFill>
        <p:spPr>
          <a:xfrm>
            <a:off x="553109" y="1414781"/>
            <a:ext cx="5696105" cy="5091702"/>
          </a:xfrm>
          <a:prstGeom prst="rect">
            <a:avLst/>
          </a:prstGeom>
        </p:spPr>
      </p:pic>
      <p:pic>
        <p:nvPicPr>
          <p:cNvPr id="6" name="Picture 5">
            <a:extLst>
              <a:ext uri="{FF2B5EF4-FFF2-40B4-BE49-F238E27FC236}">
                <a16:creationId xmlns:a16="http://schemas.microsoft.com/office/drawing/2014/main" id="{A695A031-D6CC-4830-9B20-299CB53458E5}"/>
              </a:ext>
            </a:extLst>
          </p:cNvPr>
          <p:cNvPicPr>
            <a:picLocks noChangeAspect="1"/>
          </p:cNvPicPr>
          <p:nvPr/>
        </p:nvPicPr>
        <p:blipFill>
          <a:blip r:embed="rId3"/>
          <a:stretch>
            <a:fillRect/>
          </a:stretch>
        </p:blipFill>
        <p:spPr>
          <a:xfrm>
            <a:off x="6510833" y="1656603"/>
            <a:ext cx="5524979" cy="3939881"/>
          </a:xfrm>
          <a:prstGeom prst="rect">
            <a:avLst/>
          </a:prstGeom>
        </p:spPr>
      </p:pic>
    </p:spTree>
    <p:extLst>
      <p:ext uri="{BB962C8B-B14F-4D97-AF65-F5344CB8AC3E}">
        <p14:creationId xmlns:p14="http://schemas.microsoft.com/office/powerpoint/2010/main" val="284169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F7FD-98DB-48D0-9C4C-169413EF80F9}"/>
              </a:ext>
            </a:extLst>
          </p:cNvPr>
          <p:cNvSpPr>
            <a:spLocks noGrp="1"/>
          </p:cNvSpPr>
          <p:nvPr>
            <p:ph type="title"/>
          </p:nvPr>
        </p:nvSpPr>
        <p:spPr>
          <a:xfrm>
            <a:off x="324277" y="270322"/>
            <a:ext cx="4852988" cy="403009"/>
          </a:xfrm>
        </p:spPr>
        <p:txBody>
          <a:bodyPr>
            <a:normAutofit fontScale="90000"/>
          </a:bodyPr>
          <a:lstStyle/>
          <a:p>
            <a:r>
              <a:rPr lang="en-GB" b="1" dirty="0"/>
              <a:t>Age</a:t>
            </a:r>
            <a:endParaRPr lang="en-IN" b="1" dirty="0"/>
          </a:p>
        </p:txBody>
      </p:sp>
      <p:pic>
        <p:nvPicPr>
          <p:cNvPr id="5" name="Picture 4">
            <a:extLst>
              <a:ext uri="{FF2B5EF4-FFF2-40B4-BE49-F238E27FC236}">
                <a16:creationId xmlns:a16="http://schemas.microsoft.com/office/drawing/2014/main" id="{7D77C13C-9CE3-4994-89A9-C864FD2C1129}"/>
              </a:ext>
            </a:extLst>
          </p:cNvPr>
          <p:cNvPicPr>
            <a:picLocks noChangeAspect="1"/>
          </p:cNvPicPr>
          <p:nvPr/>
        </p:nvPicPr>
        <p:blipFill>
          <a:blip r:embed="rId2"/>
          <a:stretch>
            <a:fillRect/>
          </a:stretch>
        </p:blipFill>
        <p:spPr>
          <a:xfrm>
            <a:off x="234907" y="883532"/>
            <a:ext cx="5991980" cy="967824"/>
          </a:xfrm>
          <a:prstGeom prst="rect">
            <a:avLst/>
          </a:prstGeom>
        </p:spPr>
      </p:pic>
      <p:pic>
        <p:nvPicPr>
          <p:cNvPr id="6" name="Picture 5">
            <a:extLst>
              <a:ext uri="{FF2B5EF4-FFF2-40B4-BE49-F238E27FC236}">
                <a16:creationId xmlns:a16="http://schemas.microsoft.com/office/drawing/2014/main" id="{282BEC26-D19A-4DBD-A2DD-D95CEB5BF4A1}"/>
              </a:ext>
            </a:extLst>
          </p:cNvPr>
          <p:cNvPicPr>
            <a:picLocks noChangeAspect="1"/>
          </p:cNvPicPr>
          <p:nvPr/>
        </p:nvPicPr>
        <p:blipFill>
          <a:blip r:embed="rId3"/>
          <a:stretch>
            <a:fillRect/>
          </a:stretch>
        </p:blipFill>
        <p:spPr>
          <a:xfrm>
            <a:off x="234907" y="1851356"/>
            <a:ext cx="5991980" cy="4123112"/>
          </a:xfrm>
          <a:prstGeom prst="rect">
            <a:avLst/>
          </a:prstGeom>
        </p:spPr>
      </p:pic>
      <p:pic>
        <p:nvPicPr>
          <p:cNvPr id="7" name="Picture 6">
            <a:extLst>
              <a:ext uri="{FF2B5EF4-FFF2-40B4-BE49-F238E27FC236}">
                <a16:creationId xmlns:a16="http://schemas.microsoft.com/office/drawing/2014/main" id="{B86168F1-5750-4C61-8B08-B568A5B203E3}"/>
              </a:ext>
            </a:extLst>
          </p:cNvPr>
          <p:cNvPicPr>
            <a:picLocks noChangeAspect="1"/>
          </p:cNvPicPr>
          <p:nvPr/>
        </p:nvPicPr>
        <p:blipFill>
          <a:blip r:embed="rId4"/>
          <a:stretch>
            <a:fillRect/>
          </a:stretch>
        </p:blipFill>
        <p:spPr>
          <a:xfrm>
            <a:off x="6744065" y="653001"/>
            <a:ext cx="5379283" cy="1358679"/>
          </a:xfrm>
          <a:prstGeom prst="rect">
            <a:avLst/>
          </a:prstGeom>
        </p:spPr>
      </p:pic>
      <p:pic>
        <p:nvPicPr>
          <p:cNvPr id="8" name="Picture 7">
            <a:extLst>
              <a:ext uri="{FF2B5EF4-FFF2-40B4-BE49-F238E27FC236}">
                <a16:creationId xmlns:a16="http://schemas.microsoft.com/office/drawing/2014/main" id="{0E21A63F-289E-4D9E-8943-AE3B3EEC70D3}"/>
              </a:ext>
            </a:extLst>
          </p:cNvPr>
          <p:cNvPicPr>
            <a:picLocks noChangeAspect="1"/>
          </p:cNvPicPr>
          <p:nvPr/>
        </p:nvPicPr>
        <p:blipFill>
          <a:blip r:embed="rId5"/>
          <a:stretch>
            <a:fillRect/>
          </a:stretch>
        </p:blipFill>
        <p:spPr>
          <a:xfrm>
            <a:off x="6744065" y="2011680"/>
            <a:ext cx="5379282" cy="3962788"/>
          </a:xfrm>
          <a:prstGeom prst="rect">
            <a:avLst/>
          </a:prstGeom>
        </p:spPr>
      </p:pic>
    </p:spTree>
    <p:extLst>
      <p:ext uri="{BB962C8B-B14F-4D97-AF65-F5344CB8AC3E}">
        <p14:creationId xmlns:p14="http://schemas.microsoft.com/office/powerpoint/2010/main" val="1781371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Quotable design</Template>
  <TotalTime>0</TotalTime>
  <Words>270</Words>
  <Application>Microsoft Office PowerPoint</Application>
  <PresentationFormat>Widescreen</PresentationFormat>
  <Paragraphs>21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Gothic</vt:lpstr>
      <vt:lpstr>Wingdings 2</vt:lpstr>
      <vt:lpstr>Quotable</vt:lpstr>
      <vt:lpstr>Data Analysis Using Python</vt:lpstr>
      <vt:lpstr>Objective</vt:lpstr>
      <vt:lpstr>Process</vt:lpstr>
      <vt:lpstr>PowerPoint Presentation</vt:lpstr>
      <vt:lpstr>PowerPoint Presentation</vt:lpstr>
      <vt:lpstr>PowerPoint Presentation</vt:lpstr>
      <vt:lpstr>PowerPoint Presentation</vt:lpstr>
      <vt:lpstr>Exploratory Data Analytics   Gender</vt:lpstr>
      <vt:lpstr>Age</vt:lpstr>
      <vt:lpstr>State</vt:lpstr>
      <vt:lpstr>Marital Status</vt:lpstr>
      <vt:lpstr>Occupation</vt:lpstr>
      <vt:lpstr>Product Category</vt:lpstr>
      <vt:lpstr>Insights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2023-06-30T14:20:31Z</dcterms:created>
  <dcterms:modified xsi:type="dcterms:W3CDTF">2023-06-30T15:40:41Z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