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70" r:id="rId6"/>
    <p:sldId id="266" r:id="rId7"/>
    <p:sldId id="260" r:id="rId8"/>
    <p:sldId id="259" r:id="rId9"/>
    <p:sldId id="279" r:id="rId10"/>
    <p:sldId id="261" r:id="rId11"/>
    <p:sldId id="268" r:id="rId12"/>
    <p:sldId id="263" r:id="rId13"/>
    <p:sldId id="276" r:id="rId14"/>
    <p:sldId id="272" r:id="rId15"/>
    <p:sldId id="278" r:id="rId16"/>
    <p:sldId id="280" r:id="rId17"/>
    <p:sldId id="262" r:id="rId18"/>
    <p:sldId id="271" r:id="rId19"/>
    <p:sldId id="267" r:id="rId20"/>
    <p:sldId id="258" r:id="rId21"/>
    <p:sldId id="277" r:id="rId22"/>
    <p:sldId id="274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56EF-DF95-4E66-BA94-D968EC184758}" type="datetimeFigureOut">
              <a:rPr lang="en-US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EBD7E-D9DD-4848-9284-FB69E5A16D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0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2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4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9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1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9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9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9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1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EBD7E-D9DD-4848-9284-FB69E5A16DE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YQ8qrapF2Q" TargetMode="Externa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maahsaa/Local_Business_DataAnalysi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rtonworks.com/tutorial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LOCAL BUSINESS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9972" y="923925"/>
            <a:ext cx="4323532" cy="785812"/>
          </a:xfrm>
        </p:spPr>
        <p:txBody>
          <a:bodyPr>
            <a:normAutofit fontScale="90000"/>
          </a:bodyPr>
          <a:lstStyle/>
          <a:p>
            <a:r>
              <a:rPr lang="EN-US"/>
              <a:t>REVIEW COUNT FOR BUSINESS TYPES</a:t>
            </a:r>
          </a:p>
        </p:txBody>
      </p:sp>
      <p:pic>
        <p:nvPicPr>
          <p:cNvPr id="14" name="Content Placeholder 13" descr="review number based on each catergory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3675" y="1075563"/>
            <a:ext cx="6838950" cy="5717350"/>
          </a:xfrm>
        </p:spPr>
      </p:pic>
      <p:pic>
        <p:nvPicPr>
          <p:cNvPr id="17" name="Content Placeholder 16" descr="1.pn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40821" y="3657600"/>
            <a:ext cx="4940300" cy="668098"/>
          </a:xfrm>
        </p:spPr>
      </p:pic>
      <p:pic>
        <p:nvPicPr>
          <p:cNvPr id="18" name="Picture 17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55" y="2019300"/>
            <a:ext cx="4899025" cy="600675"/>
          </a:xfrm>
          <a:prstGeom prst="rect">
            <a:avLst/>
          </a:prstGeom>
        </p:spPr>
      </p:pic>
      <p:pic>
        <p:nvPicPr>
          <p:cNvPr id="19" name="Picture 18" descr="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21" y="2724150"/>
            <a:ext cx="4929787" cy="749300"/>
          </a:xfrm>
          <a:prstGeom prst="rect">
            <a:avLst/>
          </a:prstGeom>
        </p:spPr>
      </p:pic>
      <p:pic>
        <p:nvPicPr>
          <p:cNvPr id="20" name="Picture 19" descr="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55" y="4457700"/>
            <a:ext cx="4971690" cy="682625"/>
          </a:xfrm>
          <a:prstGeom prst="rect">
            <a:avLst/>
          </a:prstGeom>
        </p:spPr>
      </p:pic>
      <p:pic>
        <p:nvPicPr>
          <p:cNvPr id="21" name="Picture 20" descr="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55" y="5276850"/>
            <a:ext cx="4942935" cy="677863"/>
          </a:xfrm>
          <a:prstGeom prst="rect">
            <a:avLst/>
          </a:prstGeom>
        </p:spPr>
      </p:pic>
      <p:pic>
        <p:nvPicPr>
          <p:cNvPr id="22" name="Picture 21" descr="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255" y="6095281"/>
            <a:ext cx="4957763" cy="7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0"/>
            <a:ext cx="9720072" cy="1499616"/>
          </a:xfrm>
        </p:spPr>
        <p:txBody>
          <a:bodyPr/>
          <a:lstStyle/>
          <a:p>
            <a:r>
              <a:rPr lang="EN-US"/>
              <a:t>TOP BUSINESS IN THE SIX CATEGORIES</a:t>
            </a:r>
          </a:p>
        </p:txBody>
      </p:sp>
      <p:pic>
        <p:nvPicPr>
          <p:cNvPr id="5" name="Content Placeholder 4" descr="top business in diffrenet cit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525" y="1657350"/>
            <a:ext cx="10476396" cy="5010664"/>
          </a:xfrm>
        </p:spPr>
      </p:pic>
    </p:spTree>
    <p:extLst>
      <p:ext uri="{BB962C8B-B14F-4D97-AF65-F5344CB8AC3E}">
        <p14:creationId xmlns:p14="http://schemas.microsoft.com/office/powerpoint/2010/main" val="269546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47675"/>
            <a:ext cx="9720263" cy="1284319"/>
          </a:xfrm>
        </p:spPr>
        <p:txBody>
          <a:bodyPr>
            <a:normAutofit fontScale="90000"/>
          </a:bodyPr>
          <a:lstStyle/>
          <a:p>
            <a:r>
              <a:rPr lang="EN-US"/>
              <a:t>Review count of popular sub-categories of business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81150"/>
            <a:ext cx="11741427" cy="49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reviews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34025" y="2686050"/>
            <a:ext cx="6333188" cy="3779838"/>
          </a:xfrm>
        </p:spPr>
      </p:pic>
      <p:sp>
        <p:nvSpPr>
          <p:cNvPr id="6" name="TextBox 5"/>
          <p:cNvSpPr txBox="1"/>
          <p:nvPr/>
        </p:nvSpPr>
        <p:spPr>
          <a:xfrm>
            <a:off x="352425" y="2657475"/>
            <a:ext cx="4775903" cy="276998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2400">
                <a:latin typeface="Calibri"/>
              </a:rPr>
              <a:t>Maximum number of reviews made by unique user IDs over 10 years</a:t>
            </a:r>
            <a:endParaRPr lang="en-US" sz="2400">
              <a:latin typeface="Calibri"/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r>
              <a:rPr lang="EN-US" sz="2400">
                <a:latin typeface="Calibri"/>
              </a:rPr>
              <a:t>Further text analysis of the reviews is required to investigate the authenticity of these reviews</a:t>
            </a:r>
          </a:p>
        </p:txBody>
      </p:sp>
    </p:spTree>
    <p:extLst>
      <p:ext uri="{BB962C8B-B14F-4D97-AF65-F5344CB8AC3E}">
        <p14:creationId xmlns:p14="http://schemas.microsoft.com/office/powerpoint/2010/main" val="99630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13106"/>
            <a:ext cx="9720263" cy="902969"/>
          </a:xfrm>
        </p:spPr>
        <p:txBody>
          <a:bodyPr/>
          <a:lstStyle/>
          <a:p>
            <a:r>
              <a:rPr lang="EN-US"/>
              <a:t>SENTIMENT ANALYSIS </a:t>
            </a:r>
          </a:p>
        </p:txBody>
      </p:sp>
      <p:pic>
        <p:nvPicPr>
          <p:cNvPr id="4" name="Content Placeholder 3" descr="sentimenanalysis fro all busines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2525" y="1571625"/>
            <a:ext cx="9137561" cy="4772458"/>
          </a:xfrm>
        </p:spPr>
      </p:pic>
    </p:spTree>
    <p:extLst>
      <p:ext uri="{BB962C8B-B14F-4D97-AF65-F5344CB8AC3E}">
        <p14:creationId xmlns:p14="http://schemas.microsoft.com/office/powerpoint/2010/main" val="308725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Analysis of Services category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1739660"/>
            <a:ext cx="9462194" cy="5122562"/>
          </a:xfrm>
        </p:spPr>
      </p:pic>
    </p:spTree>
    <p:extLst>
      <p:ext uri="{BB962C8B-B14F-4D97-AF65-F5344CB8AC3E}">
        <p14:creationId xmlns:p14="http://schemas.microsoft.com/office/powerpoint/2010/main" val="32745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0D0D"/>
                </a:solidFill>
                <a:latin typeface="Tw Cen MT Condensed"/>
              </a:rPr>
              <a:t>Popular and unpopular food business attributes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9" y="2012830"/>
            <a:ext cx="11593943" cy="1670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3" y="4356339"/>
            <a:ext cx="11527870" cy="19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9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icture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079471"/>
              </p:ext>
            </p:extLst>
          </p:nvPr>
        </p:nvGraphicFramePr>
        <p:xfrm>
          <a:off x="228600" y="2847975"/>
          <a:ext cx="11796280" cy="3581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94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8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54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reservation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ambience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wheelchair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has </a:t>
                      </a:r>
                      <a:r>
                        <a:rPr lang="EN-US" sz="1000" u="none" strike="noStrike" dirty="0" err="1">
                          <a:effectLst/>
                        </a:rPr>
                        <a:t>tv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wifi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✔️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✖️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</a:rPr>
                        <a:t>20%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10%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30%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30%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625" marR="8625" marT="1081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0792" y="589471"/>
            <a:ext cx="9720072" cy="1499616"/>
          </a:xfrm>
        </p:spPr>
        <p:txBody>
          <a:bodyPr/>
          <a:lstStyle/>
          <a:p>
            <a:r>
              <a:rPr lang="EN-US">
                <a:solidFill>
                  <a:srgbClr val="0D0D0D"/>
                </a:solidFill>
              </a:rPr>
              <a:t>Comparison of the key attributes</a:t>
            </a:r>
          </a:p>
        </p:txBody>
      </p:sp>
    </p:spTree>
    <p:extLst>
      <p:ext uri="{BB962C8B-B14F-4D97-AF65-F5344CB8AC3E}">
        <p14:creationId xmlns:p14="http://schemas.microsoft.com/office/powerpoint/2010/main" val="204859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81000"/>
            <a:ext cx="9720263" cy="1350741"/>
          </a:xfrm>
        </p:spPr>
        <p:txBody>
          <a:bodyPr/>
          <a:lstStyle/>
          <a:p>
            <a:r>
              <a:rPr lang="EN-US"/>
              <a:t>GEOSPATIAL REPRESENTATION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76288" y="1931988"/>
            <a:ext cx="10931525" cy="47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08278" y="2012831"/>
            <a:ext cx="4970222" cy="4295894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 sz="2400">
              <a:latin typeface="Calibri"/>
            </a:endParaRPr>
          </a:p>
          <a:p>
            <a:endParaRPr lang="EN-US" sz="2400">
              <a:latin typeface="Calibri"/>
            </a:endParaRPr>
          </a:p>
          <a:p>
            <a:endParaRPr lang="EN-US" sz="2400">
              <a:latin typeface="Calibri"/>
            </a:endParaRPr>
          </a:p>
          <a:p>
            <a:r>
              <a:rPr lang="EN-US" sz="2400">
                <a:latin typeface="Calibri"/>
                <a:hlinkClick r:id="rId3"/>
              </a:rPr>
              <a:t>https://github.com/shamaahsaa/Local_Business_DataAnalysis</a:t>
            </a:r>
            <a:endParaRPr lang="EN-US" sz="2400">
              <a:latin typeface="Calibri"/>
            </a:endParaRPr>
          </a:p>
        </p:txBody>
      </p:sp>
      <p:pic>
        <p:nvPicPr>
          <p:cNvPr id="2" name="Content Placeholder 1" descr="Github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7646" y="1541241"/>
            <a:ext cx="6284342" cy="5164359"/>
          </a:xfrm>
        </p:spPr>
      </p:pic>
    </p:spTree>
    <p:extLst>
      <p:ext uri="{BB962C8B-B14F-4D97-AF65-F5344CB8AC3E}">
        <p14:creationId xmlns:p14="http://schemas.microsoft.com/office/powerpoint/2010/main" val="41205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sz="2400">
                <a:latin typeface="Calibri"/>
              </a:rPr>
              <a:t>HEMAMALINI MADHANGURU</a:t>
            </a:r>
            <a:endParaRPr lang="en-US" sz="2400">
              <a:latin typeface="Calibri"/>
            </a:endParaRPr>
          </a:p>
          <a:p>
            <a:r>
              <a:rPr lang="EN-US" sz="2400">
                <a:latin typeface="Calibri"/>
              </a:rPr>
              <a:t>MAHSA TAYER FARAHANI</a:t>
            </a:r>
          </a:p>
          <a:p>
            <a:r>
              <a:rPr lang="EN-US" sz="2400">
                <a:latin typeface="Calibri"/>
              </a:rPr>
              <a:t>RUCHI SINGH</a:t>
            </a:r>
          </a:p>
          <a:p>
            <a:r>
              <a:rPr lang="EN-US" sz="2400">
                <a:latin typeface="Calibri"/>
              </a:rPr>
              <a:t>YASHASWI ANANTH</a:t>
            </a:r>
          </a:p>
        </p:txBody>
      </p:sp>
    </p:spTree>
    <p:extLst>
      <p:ext uri="{BB962C8B-B14F-4D97-AF65-F5344CB8AC3E}">
        <p14:creationId xmlns:p14="http://schemas.microsoft.com/office/powerpoint/2010/main" val="147987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1860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0D0D"/>
                </a:solidFill>
                <a:latin typeface="Tw Cen MT Condensed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425" y="2095500"/>
            <a:ext cx="10579763" cy="4410075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Food is the most popular category of Local Business based on the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Las Vegas is the most popular city based on review count for Local Business in every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Reservation, Ambience, </a:t>
            </a:r>
            <a:r>
              <a:rPr lang="EN-US" sz="2400" err="1">
                <a:latin typeface="Calibri"/>
              </a:rPr>
              <a:t>Wifi</a:t>
            </a:r>
            <a:r>
              <a:rPr lang="EN-US" sz="2400">
                <a:latin typeface="Calibri"/>
              </a:rPr>
              <a:t> are some of the main factors responsible for the popularity of food 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More than 60% of people in a city write positive reviews for Local 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Around 250 reviews(maximum) were written by one reviewer in a span of 10 years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http://www.tableau.com</a:t>
            </a:r>
            <a:endParaRPr lang="EN-US" sz="2400">
              <a:latin typeface="Calibri"/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https://hortonworks.com/tutorials</a:t>
            </a:r>
            <a:endParaRPr lang="EN-US" sz="2400">
              <a:latin typeface="Calibri"/>
              <a:hlinkClick r:id="rId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Prof. Woo's Big Data Resource: instructional1.calstatela.edu/jwoo5/classes/2016/fall/cis5200/</a:t>
            </a:r>
          </a:p>
          <a:p>
            <a:endParaRPr lang="EN-US">
              <a:solidFill>
                <a:srgbClr val="000000"/>
              </a:solidFill>
              <a:latin typeface="Tw Cen MT"/>
            </a:endParaRPr>
          </a:p>
          <a:p>
            <a:endParaRPr lang="EN-US">
              <a:solidFill>
                <a:srgbClr val="000000"/>
              </a:solidFill>
              <a:latin typeface="Tw Cen MT"/>
            </a:endParaRPr>
          </a:p>
          <a:p>
            <a:endParaRPr lang="EN-US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1126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4900" y="1971675"/>
            <a:ext cx="10318054" cy="2562928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THANK YOU</a:t>
            </a:r>
            <a:br>
              <a:rPr lang="EN-US" sz="7200">
                <a:solidFill>
                  <a:schemeClr val="tx1"/>
                </a:solidFill>
              </a:rPr>
            </a:br>
            <a:r>
              <a:rPr lang="EN-US" sz="4800">
                <a:solidFill>
                  <a:srgbClr val="0D0D0D"/>
                </a:solidFill>
                <a:latin typeface="Tw Cen MT Condensed"/>
              </a:rPr>
              <a:t>Questions...</a:t>
            </a:r>
          </a:p>
        </p:txBody>
      </p:sp>
    </p:spTree>
    <p:extLst>
      <p:ext uri="{BB962C8B-B14F-4D97-AF65-F5344CB8AC3E}">
        <p14:creationId xmlns:p14="http://schemas.microsoft.com/office/powerpoint/2010/main" val="28973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Project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Data 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Project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Geospatial Representation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err="1">
                <a:latin typeface="Calibri"/>
              </a:rPr>
              <a:t>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alibri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583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2000250"/>
            <a:ext cx="5199063" cy="4630636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</a:rPr>
              <a:t>Wide variety of information available about local business</a:t>
            </a:r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Helps in understanding the performance of the Local Business</a:t>
            </a:r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Derive insights from the customer reviews for the Local Business</a:t>
            </a:r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Factors Responsible for the popularity of Local Business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1441" r="22022"/>
          <a:stretch>
            <a:fillRect/>
          </a:stretch>
        </p:blipFill>
        <p:spPr>
          <a:xfrm>
            <a:off x="5486400" y="2000250"/>
            <a:ext cx="6572773" cy="38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666750"/>
            <a:ext cx="9720262" cy="1168082"/>
          </a:xfrm>
        </p:spPr>
        <p:txBody>
          <a:bodyPr/>
          <a:lstStyle/>
          <a:p>
            <a:r>
              <a:rPr lang="EN-US">
                <a:solidFill>
                  <a:srgbClr val="0D0D0D"/>
                </a:solidFill>
                <a:latin typeface="Tw Cen MT Condensed"/>
              </a:rPr>
              <a:t> Project workFLOW</a:t>
            </a:r>
          </a:p>
        </p:txBody>
      </p:sp>
      <p:pic>
        <p:nvPicPr>
          <p:cNvPr id="5" name="Content Placeholder 4" descr="FLOW 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950" y="1681163"/>
            <a:ext cx="8351902" cy="5146675"/>
          </a:xfrm>
        </p:spPr>
      </p:pic>
    </p:spTree>
    <p:extLst>
      <p:ext uri="{BB962C8B-B14F-4D97-AF65-F5344CB8AC3E}">
        <p14:creationId xmlns:p14="http://schemas.microsoft.com/office/powerpoint/2010/main" val="11744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0D0D"/>
                </a:solidFill>
                <a:latin typeface="Tw Cen MT Condensed"/>
              </a:rPr>
              <a:t>DATA SPECIFICATIONS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770346708"/>
              </p:ext>
            </p:extLst>
          </p:nvPr>
        </p:nvGraphicFramePr>
        <p:xfrm>
          <a:off x="657225" y="1866900"/>
          <a:ext cx="11384513" cy="276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385">
                  <a:extLst>
                    <a:ext uri="{9D8B030D-6E8A-4147-A177-3AD203B41FA5}">
                      <a16:colId xmlns:a16="http://schemas.microsoft.com/office/drawing/2014/main" val="3864070074"/>
                    </a:ext>
                  </a:extLst>
                </a:gridCol>
                <a:gridCol w="1742266">
                  <a:extLst>
                    <a:ext uri="{9D8B030D-6E8A-4147-A177-3AD203B41FA5}">
                      <a16:colId xmlns:a16="http://schemas.microsoft.com/office/drawing/2014/main" val="2265471667"/>
                    </a:ext>
                  </a:extLst>
                </a:gridCol>
                <a:gridCol w="1938027">
                  <a:extLst>
                    <a:ext uri="{9D8B030D-6E8A-4147-A177-3AD203B41FA5}">
                      <a16:colId xmlns:a16="http://schemas.microsoft.com/office/drawing/2014/main" val="2665073563"/>
                    </a:ext>
                  </a:extLst>
                </a:gridCol>
                <a:gridCol w="1654173">
                  <a:extLst>
                    <a:ext uri="{9D8B030D-6E8A-4147-A177-3AD203B41FA5}">
                      <a16:colId xmlns:a16="http://schemas.microsoft.com/office/drawing/2014/main" val="2811741097"/>
                    </a:ext>
                  </a:extLst>
                </a:gridCol>
                <a:gridCol w="2281662">
                  <a:extLst>
                    <a:ext uri="{9D8B030D-6E8A-4147-A177-3AD203B41FA5}">
                      <a16:colId xmlns:a16="http://schemas.microsoft.com/office/drawing/2014/main" val="2882161016"/>
                    </a:ext>
                  </a:extLst>
                </a:gridCol>
              </a:tblGrid>
              <a:tr h="570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02223"/>
                  </a:ext>
                </a:extLst>
              </a:tr>
              <a:tr h="95868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https://s3.amazonaws.com/hipicdatasets/yelp_raw_fall_2016.csv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334,335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51187"/>
                  </a:ext>
                </a:extLst>
              </a:tr>
              <a:tr h="123505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Calibri"/>
                        </a:rPr>
                        <a:t>https://docs.google.com/uc?id=0B9kspRX6SWaaMlRvREQ3NmUxOE0&amp;export=download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117,486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934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8675" y="4857750"/>
            <a:ext cx="10836275" cy="193899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2400" b="1"/>
              <a:t>Data Engineering</a:t>
            </a:r>
          </a:p>
          <a:p>
            <a:r>
              <a:rPr lang="EN-US" sz="2400">
                <a:latin typeface="Calibri"/>
              </a:rPr>
              <a:t>Removed Junk Data and Duplicate rows</a:t>
            </a:r>
          </a:p>
          <a:p>
            <a:r>
              <a:rPr lang="EN-US" sz="2400">
                <a:latin typeface="Calibri"/>
              </a:rPr>
              <a:t>Removed NULL values</a:t>
            </a:r>
          </a:p>
          <a:p>
            <a:r>
              <a:rPr lang="EN-US" sz="2400">
                <a:latin typeface="Calibri"/>
              </a:rPr>
              <a:t>Formatted JASON file and converted to CSV</a:t>
            </a:r>
          </a:p>
          <a:p>
            <a:r>
              <a:rPr lang="EN-US" sz="2400">
                <a:latin typeface="Calibri"/>
              </a:rPr>
              <a:t>Formatted the data for date time columns </a:t>
            </a:r>
          </a:p>
        </p:txBody>
      </p:sp>
    </p:spTree>
    <p:extLst>
      <p:ext uri="{BB962C8B-B14F-4D97-AF65-F5344CB8AC3E}">
        <p14:creationId xmlns:p14="http://schemas.microsoft.com/office/powerpoint/2010/main" val="240832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2100" y="784225"/>
            <a:ext cx="8875713" cy="1161631"/>
          </a:xfrm>
        </p:spPr>
        <p:txBody>
          <a:bodyPr/>
          <a:lstStyle/>
          <a:p>
            <a:pPr algn="ctr"/>
            <a:r>
              <a:rPr lang="EN-US"/>
              <a:t>PROJECT SPECIFICATIONS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66700" y="1820007"/>
            <a:ext cx="4762500" cy="4279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alibri"/>
              </a:rPr>
              <a:t>Cluster on </a:t>
            </a:r>
            <a:r>
              <a:rPr lang="EN-US" sz="2400" err="1">
                <a:latin typeface="Calibri"/>
              </a:rPr>
              <a:t>BigInsight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alibri"/>
              </a:rPr>
              <a:t>Hive QL and Pig for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alibri"/>
              </a:rPr>
              <a:t>Tableau for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alibri"/>
              </a:rPr>
              <a:t>Excel 3D Maps for Geospatial representation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alibri"/>
              </a:rPr>
              <a:t>Azure for backup</a:t>
            </a:r>
            <a:endParaRPr lang="EN-US"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276225"/>
            <a:ext cx="6305671" cy="63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 </a:t>
            </a:r>
            <a:endParaRPr lang="en-US"/>
          </a:p>
        </p:txBody>
      </p:sp>
      <p:pic>
        <p:nvPicPr>
          <p:cNvPr id="5" name="Picture 4" descr="Image"/>
          <p:cNvPicPr>
            <a:picLocks noChangeAspect="1"/>
          </p:cNvPicPr>
          <p:nvPr/>
        </p:nvPicPr>
        <p:blipFill>
          <a:blip r:embed="rId3"/>
          <a:srcRect b="65416"/>
          <a:stretch>
            <a:fillRect/>
          </a:stretch>
        </p:blipFill>
        <p:spPr>
          <a:xfrm>
            <a:off x="323850" y="4581525"/>
            <a:ext cx="11797636" cy="1620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" y="1948815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>
                <a:latin typeface="Calibri"/>
              </a:rPr>
              <a:t>Local Business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50" y="4057650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>
                <a:latin typeface="Calibri"/>
              </a:rPr>
              <a:t>Reviews Table</a:t>
            </a:r>
          </a:p>
        </p:txBody>
      </p:sp>
      <p:pic>
        <p:nvPicPr>
          <p:cNvPr id="10" name="Picture 9" descr="Image"/>
          <p:cNvPicPr>
            <a:picLocks noChangeAspect="1"/>
          </p:cNvPicPr>
          <p:nvPr/>
        </p:nvPicPr>
        <p:blipFill>
          <a:blip r:embed="rId4"/>
          <a:srcRect l="176" t="-462" r="436" b="83141"/>
          <a:stretch>
            <a:fillRect/>
          </a:stretch>
        </p:blipFill>
        <p:spPr>
          <a:xfrm>
            <a:off x="323850" y="2486025"/>
            <a:ext cx="11594594" cy="10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1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Integral</vt:lpstr>
      <vt:lpstr>LOCAL BUSINESS DATA ANALYSIS </vt:lpstr>
      <vt:lpstr>Team Members</vt:lpstr>
      <vt:lpstr>TABLE OF CONTENTS</vt:lpstr>
      <vt:lpstr>INTRODUCTION</vt:lpstr>
      <vt:lpstr> Project workFLOW</vt:lpstr>
      <vt:lpstr>DATA SPECIFICATIONS</vt:lpstr>
      <vt:lpstr>PROJECT SPECIFICATIONS</vt:lpstr>
      <vt:lpstr>DATA </vt:lpstr>
      <vt:lpstr>visualizations</vt:lpstr>
      <vt:lpstr>REVIEW COUNT FOR BUSINESS TYPES</vt:lpstr>
      <vt:lpstr>TOP BUSINESS IN THE SIX CATEGORIES</vt:lpstr>
      <vt:lpstr>Review count of popular sub-categories of business</vt:lpstr>
      <vt:lpstr>Maximum reviews</vt:lpstr>
      <vt:lpstr>SENTIMENT ANALYSIS </vt:lpstr>
      <vt:lpstr>Sentiment Analysis of Services category</vt:lpstr>
      <vt:lpstr>Popular and unpopular food business attributes</vt:lpstr>
      <vt:lpstr>Comparison of the key attributes</vt:lpstr>
      <vt:lpstr>GEOSPATIAL REPRESENTATION</vt:lpstr>
      <vt:lpstr>GITHUB</vt:lpstr>
      <vt:lpstr>INSIGHTS</vt:lpstr>
      <vt:lpstr>insights</vt:lpstr>
      <vt:lpstr>REFERENCES</vt:lpstr>
      <vt:lpstr>THANK YOU Questions...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BUSINESS DATA ANALYSIS </dc:title>
  <cp:revision>1</cp:revision>
  <dcterms:modified xsi:type="dcterms:W3CDTF">2016-12-08T00:28:03Z</dcterms:modified>
</cp:coreProperties>
</file>