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9"/>
  </p:notesMasterIdLst>
  <p:sldIdLst>
    <p:sldId id="256" r:id="rId3"/>
    <p:sldId id="257" r:id="rId4"/>
    <p:sldId id="270" r:id="rId5"/>
    <p:sldId id="27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71712-99CB-4AC8-95F1-4CAE27BF48E1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CB37D-1922-4213-87E9-D22A3F9BB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06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CB37D-1922-4213-87E9-D22A3F9BBBB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73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73B28-9A65-4475-83E0-205F17D71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0317A2-ACEB-4340-AD6E-40080C1C8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0DB1EB-D208-4093-B00C-FAE2C970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642B3-8339-4681-9A53-EDB5E5A0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78BC66-022B-4CB1-9250-59A461D1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17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20DD5-7E75-4620-95A7-7D793AC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5E420B-8342-41A7-AF2C-3E2EA6453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EEECEE-5C56-44DD-9A31-C23D1B66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C1E3-2FD9-481D-81F4-07432421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75A3BA-7AA2-47DA-8492-9D4170DD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19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7ED4CA-427B-48B5-9AE1-4631C8727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CFBFE7-22AC-44C9-AE81-3D71902AC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51493-ED32-4696-B27F-137DA72C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371215-0825-4138-9CE1-4DEF41BF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6ABC4F-B331-45D7-B6CA-F71587A4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33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D3CE1-A52B-497F-9C1B-14F0998A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772"/>
            <a:ext cx="10515600" cy="72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D5D17C-D040-452F-82D2-E8C7B908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A42A9-583E-4F03-A55F-12E5F7B8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3E4047-86FD-49D9-A162-4DA96586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ED67D-B27D-45B1-AE72-D09D52EF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5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D0D65-FA5B-441E-ACA3-B7CDB6F8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00F6EC-D3AA-4F95-86EC-132FA3C94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0B78C-8CF2-45F3-A350-A5A67981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06EC8B-6416-4BFB-8539-2E0BB201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E187C-05E8-49E1-87D1-CCA562F5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87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EADF8-3D23-454B-B2B7-4BFB7E6E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C4676D-1EA1-4ED2-B0E0-9DA00ED70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99E070-CE8B-46D8-A798-AA541C493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D1EE48-A94B-447B-8A46-D3199B5C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588877-66A6-4127-8853-BDD556C4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1D7DF-0A18-4203-9DE1-746209EE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25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979C0-749C-4F69-9AA7-35919959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EDD30E-91BB-4FD0-B2EB-F0C5B55E4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AC470C-9E64-4E0C-89F9-4A53ACC45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2BB277-E10F-497C-9C80-8321F8B41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2F7171-1985-4345-9543-47089877E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86035FA-6265-445A-9C92-E0F3981F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F550DF-2770-439D-A698-F8DE32B2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505A13-17A4-4B28-A296-2DCFA279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58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E9384-9385-49B5-9110-753F5836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1FD28A-86B0-48D8-B06F-16C08C95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042D561-D19F-4145-A697-9EDEBD85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6F011B-6DAD-48B8-9A55-013E7365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14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F2AAD4-2EA4-47EB-A3C1-AD54DD24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E121C0-0CC4-4DBE-82BD-B737DAC0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E6F6D5-D14D-4A76-9118-AC57EE83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1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9B036-611C-4F47-BA7E-01D5DF83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5DE530-7E73-4EB3-A69D-B9673DE6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078DEC-0DE7-472C-9E6F-00D0191F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F52DDC-F962-457F-AE2E-50E85D44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91858A-9086-4D71-850D-B01B7CBF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6ACCD1-2810-4741-8FDF-ADE91C6D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2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523FF-427C-424B-8274-3BC7FEA4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B3F348-614E-4959-A4E0-BC183ED3E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7E9E20-F81A-4E80-84A8-A76FEDF5D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7F252A-ADEC-49AA-A787-AD84885B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B0E-7C7B-417B-86E9-88B6B18183FC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D9337E-04CD-4B95-9786-F620BC71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D91704-5988-487E-A2EA-9950B0C1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3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5AA155-0ECF-4374-B80B-F95BE399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8CD1F9-5BFF-4D13-8289-9BEEEB8E4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1C8E8-5937-42DC-806D-750B81F9B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7B0E-7C7B-417B-86E9-88B6B18183FC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60C17A-E97C-43F9-BE52-2B5D96243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88AA4-E925-4CF1-AB19-0C44CCA19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2965-779A-4D05-A1BA-04F234E3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04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rgbClr val="20202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rgbClr val="20202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rgbClr val="20202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20202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20202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20202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BCEDC-8F08-408D-91C5-489C8F075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406" y="918547"/>
            <a:ext cx="10383187" cy="676457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ja-JP" sz="4000">
                <a:latin typeface="Noto Sans JP Bold" panose="020B0800000000000000" pitchFamily="34" charset="-128"/>
                <a:ea typeface="Noto Sans JP Bold" panose="020B0800000000000000" pitchFamily="34" charset="-128"/>
              </a:rPr>
              <a:t>Automation Center Report Viewer </a:t>
            </a:r>
            <a:r>
              <a:rPr kumimoji="1" lang="ja-JP" altLang="en-US" sz="4000">
                <a:latin typeface="Noto Sans JP Bold" panose="020B0800000000000000" pitchFamily="34" charset="-128"/>
                <a:ea typeface="Noto Sans JP Bold" panose="020B0800000000000000" pitchFamily="34" charset="-128"/>
              </a:rPr>
              <a:t>の</a:t>
            </a:r>
            <a:r>
              <a:rPr kumimoji="1" lang="ja-JP" altLang="en-US" sz="40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紹介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918B9A-1C07-431F-96AE-71E5DCE20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406" y="1595004"/>
            <a:ext cx="9144000" cy="3703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kumimoji="1" lang="en-US" altLang="ja-JP">
                <a:latin typeface="Noto Sans JP Regular" panose="020B0500000000000000" pitchFamily="34" charset="-128"/>
                <a:ea typeface="Noto Sans JP Regular" panose="020B0500000000000000" pitchFamily="34" charset="-128"/>
              </a:rPr>
              <a:t>EM</a:t>
            </a:r>
            <a:r>
              <a:rPr kumimoji="1" lang="ja-JP" altLang="en-US">
                <a:latin typeface="Noto Sans JP Regular" panose="020B0500000000000000" pitchFamily="34" charset="-128"/>
                <a:ea typeface="Noto Sans JP Regular" panose="020B0500000000000000" pitchFamily="34" charset="-128"/>
              </a:rPr>
              <a:t>システム部</a:t>
            </a:r>
            <a:r>
              <a:rPr kumimoji="1" lang="ja-JP" altLang="en-US" dirty="0">
                <a:latin typeface="Noto Sans JP Regular" panose="020B0500000000000000" pitchFamily="34" charset="-128"/>
                <a:ea typeface="Noto Sans JP Regular" panose="020B0500000000000000" pitchFamily="34" charset="-128"/>
              </a:rPr>
              <a:t>内定例会 トピック紹介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5A742D-D335-41C1-8187-18033404D083}"/>
              </a:ext>
            </a:extLst>
          </p:cNvPr>
          <p:cNvSpPr txBox="1"/>
          <p:nvPr/>
        </p:nvSpPr>
        <p:spPr>
          <a:xfrm>
            <a:off x="904406" y="5231567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Noto Sans JP Regular" panose="020B0500000000000000" pitchFamily="34" charset="-128"/>
                <a:ea typeface="Noto Sans JP Regular" panose="020B0500000000000000" pitchFamily="34" charset="-128"/>
              </a:rPr>
              <a:t>2023-06-15</a:t>
            </a:r>
          </a:p>
          <a:p>
            <a:r>
              <a:rPr lang="ja-JP" altLang="en-US" sz="2000" dirty="0">
                <a:latin typeface="Noto Sans JP Regular" panose="020B0500000000000000" pitchFamily="34" charset="-128"/>
                <a:ea typeface="Noto Sans JP Regular" panose="020B0500000000000000" pitchFamily="34" charset="-128"/>
              </a:rPr>
              <a:t>濱田</a:t>
            </a:r>
            <a:endParaRPr kumimoji="1" lang="ja-JP" altLang="en-US" sz="2000" dirty="0">
              <a:latin typeface="Noto Sans JP Regular" panose="020B0500000000000000" pitchFamily="34" charset="-128"/>
              <a:ea typeface="Noto Sans JP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199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EE0AE-14DC-4D7F-B2D3-75F5A02F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レポートファイルの解析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サブレシピのツリー化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37D244-86CB-42A2-8D5B-666D73E0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388269"/>
          </a:xfrm>
        </p:spPr>
        <p:txBody>
          <a:bodyPr/>
          <a:lstStyle/>
          <a:p>
            <a:r>
              <a:rPr lang="ja-JP" altLang="en-US" dirty="0"/>
              <a:t>ファイル・フォルダ名だとなにか分からないので</a:t>
            </a:r>
            <a:br>
              <a:rPr lang="en-US" altLang="ja-JP" dirty="0"/>
            </a:br>
            <a:r>
              <a:rPr lang="ja-JP" altLang="en-US" dirty="0"/>
              <a:t>わかりやすい構造化を目指す</a:t>
            </a:r>
          </a:p>
          <a:p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F21EC23-B660-44BE-9962-18AEDB077637}"/>
              </a:ext>
            </a:extLst>
          </p:cNvPr>
          <p:cNvGrpSpPr/>
          <p:nvPr/>
        </p:nvGrpSpPr>
        <p:grpSpPr>
          <a:xfrm>
            <a:off x="8787865" y="1253332"/>
            <a:ext cx="2952706" cy="2077891"/>
            <a:chOff x="554636" y="2083634"/>
            <a:chExt cx="2565935" cy="2077891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B3731F6F-4102-442C-A640-FE587ABA0F2B}"/>
                </a:ext>
              </a:extLst>
            </p:cNvPr>
            <p:cNvSpPr/>
            <p:nvPr/>
          </p:nvSpPr>
          <p:spPr>
            <a:xfrm>
              <a:off x="554636" y="2083634"/>
              <a:ext cx="2565935" cy="2077891"/>
            </a:xfrm>
            <a:prstGeom prst="roundRect">
              <a:avLst>
                <a:gd name="adj" fmla="val 2084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5D19F03-432E-4FC5-95B8-67F172861312}"/>
                </a:ext>
              </a:extLst>
            </p:cNvPr>
            <p:cNvSpPr/>
            <p:nvPr/>
          </p:nvSpPr>
          <p:spPr>
            <a:xfrm>
              <a:off x="639580" y="2099422"/>
              <a:ext cx="2480991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latin typeface="Consolas" panose="020B0609020204030204" pitchFamily="49" charset="0"/>
                </a:rPr>
                <a:t>Report.html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|- 2/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|- Report.html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|- 3/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|- Report.html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|- 2/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  |- Report.html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...</a:t>
              </a:r>
              <a:endParaRPr lang="ja-JP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AD12D01-4262-4964-9EAF-64BF34A89B83}"/>
              </a:ext>
            </a:extLst>
          </p:cNvPr>
          <p:cNvSpPr txBox="1">
            <a:spLocks/>
          </p:cNvSpPr>
          <p:nvPr/>
        </p:nvSpPr>
        <p:spPr>
          <a:xfrm>
            <a:off x="838200" y="4108595"/>
            <a:ext cx="10515600" cy="263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ディレクトリを再帰的に探索し木構造を作成</a:t>
            </a:r>
          </a:p>
          <a:p>
            <a:pPr lvl="1"/>
            <a:r>
              <a:rPr lang="en-US" altLang="ja-JP" dirty="0"/>
              <a:t>Report.html </a:t>
            </a:r>
            <a:r>
              <a:rPr lang="ja-JP" altLang="en-US" dirty="0"/>
              <a:t>内のレシピ名を </a:t>
            </a:r>
            <a:r>
              <a:rPr lang="en-US" altLang="ja-JP" dirty="0"/>
              <a:t>`</a:t>
            </a:r>
            <a:r>
              <a:rPr lang="en-US" altLang="ja-JP" dirty="0" err="1"/>
              <a:t>report.title</a:t>
            </a:r>
            <a:r>
              <a:rPr lang="en-US" altLang="ja-JP" dirty="0"/>
              <a:t>`</a:t>
            </a:r>
            <a:r>
              <a:rPr lang="ja-JP" altLang="en-US" dirty="0"/>
              <a:t> に保存</a:t>
            </a:r>
          </a:p>
          <a:p>
            <a:pPr lvl="1"/>
            <a:r>
              <a:rPr lang="ja-JP" altLang="en-US" dirty="0"/>
              <a:t>エラーメッセージがあれば </a:t>
            </a:r>
            <a:r>
              <a:rPr lang="en-US" altLang="ja-JP" dirty="0"/>
              <a:t>`</a:t>
            </a:r>
            <a:r>
              <a:rPr lang="en-US" altLang="ja-JP" dirty="0" err="1"/>
              <a:t>report.error</a:t>
            </a:r>
            <a:r>
              <a:rPr lang="en-US" altLang="ja-JP" dirty="0"/>
              <a:t> = true`</a:t>
            </a:r>
            <a:endParaRPr lang="ja-JP" altLang="en-US" dirty="0"/>
          </a:p>
          <a:p>
            <a:pPr lvl="1"/>
            <a:r>
              <a:rPr lang="ja-JP" altLang="en-US" dirty="0"/>
              <a:t>ルートディレクトリからの相対パスを </a:t>
            </a:r>
            <a:r>
              <a:rPr lang="en-US" altLang="ja-JP" dirty="0"/>
              <a:t>`</a:t>
            </a:r>
            <a:r>
              <a:rPr lang="en-US" altLang="ja-JP" dirty="0" err="1"/>
              <a:t>href</a:t>
            </a:r>
            <a:r>
              <a:rPr lang="en-US" altLang="ja-JP" dirty="0"/>
              <a:t>`</a:t>
            </a:r>
            <a:r>
              <a:rPr lang="ja-JP" altLang="en-US" dirty="0"/>
              <a:t> に保存</a:t>
            </a:r>
          </a:p>
          <a:p>
            <a:pPr lvl="1"/>
            <a:r>
              <a:rPr lang="ja-JP" altLang="en-US" dirty="0"/>
              <a:t>サブディレクトリ内の </a:t>
            </a:r>
            <a:r>
              <a:rPr lang="en-US" altLang="ja-JP" dirty="0"/>
              <a:t>Report.html </a:t>
            </a:r>
            <a:r>
              <a:rPr lang="ja-JP" altLang="en-US" dirty="0"/>
              <a:t>を </a:t>
            </a:r>
            <a:r>
              <a:rPr lang="en-US" altLang="ja-JP" dirty="0"/>
              <a:t>`children`</a:t>
            </a:r>
            <a:r>
              <a:rPr lang="ja-JP" altLang="en-US" dirty="0"/>
              <a:t> 配列に追加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B6EF653-A79C-4A31-8356-44243C0BD444}"/>
              </a:ext>
            </a:extLst>
          </p:cNvPr>
          <p:cNvGrpSpPr/>
          <p:nvPr/>
        </p:nvGrpSpPr>
        <p:grpSpPr>
          <a:xfrm>
            <a:off x="8789351" y="4113203"/>
            <a:ext cx="2952706" cy="2324112"/>
            <a:chOff x="554636" y="2083634"/>
            <a:chExt cx="2952706" cy="2324112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B8DE1842-580E-4751-A2C4-28F5D0D1DBBD}"/>
                </a:ext>
              </a:extLst>
            </p:cNvPr>
            <p:cNvSpPr/>
            <p:nvPr/>
          </p:nvSpPr>
          <p:spPr>
            <a:xfrm>
              <a:off x="554636" y="2083634"/>
              <a:ext cx="2952706" cy="2324112"/>
            </a:xfrm>
            <a:prstGeom prst="roundRect">
              <a:avLst>
                <a:gd name="adj" fmla="val 2084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12A5154-736D-46B9-97B7-7319B458863C}"/>
                </a:ext>
              </a:extLst>
            </p:cNvPr>
            <p:cNvSpPr/>
            <p:nvPr/>
          </p:nvSpPr>
          <p:spPr>
            <a:xfrm>
              <a:off x="639580" y="2099422"/>
              <a:ext cx="2867762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report: {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  title: string,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  error: </a:t>
              </a:r>
              <a:r>
                <a:rPr lang="en-US" altLang="ja-JP" sz="1600" dirty="0" err="1">
                  <a:latin typeface="Consolas" panose="020B0609020204030204" pitchFamily="49" charset="0"/>
                </a:rPr>
                <a:t>boolean</a:t>
              </a:r>
              <a:endParaRPr lang="en-US" altLang="ja-JP" sz="1600" dirty="0">
                <a:latin typeface="Consolas" panose="020B0609020204030204" pitchFamily="49" charset="0"/>
              </a:endParaRP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},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</a:t>
              </a:r>
              <a:r>
                <a:rPr lang="en-US" altLang="ja-JP" sz="1600" dirty="0" err="1">
                  <a:latin typeface="Consolas" panose="020B0609020204030204" pitchFamily="49" charset="0"/>
                </a:rPr>
                <a:t>href</a:t>
              </a:r>
              <a:r>
                <a:rPr lang="en-US" altLang="ja-JP" sz="1600" dirty="0">
                  <a:latin typeface="Consolas" panose="020B0609020204030204" pitchFamily="49" charset="0"/>
                </a:rPr>
                <a:t>: string,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  children?: Array&lt;this&gt;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</a:rPr>
                <a:t>}</a:t>
              </a:r>
              <a:endParaRPr lang="ja-JP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14BF47-9469-4537-9061-DCF1D43D86D9}"/>
              </a:ext>
            </a:extLst>
          </p:cNvPr>
          <p:cNvSpPr txBox="1"/>
          <p:nvPr/>
        </p:nvSpPr>
        <p:spPr>
          <a:xfrm>
            <a:off x="9651586" y="3347011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ディレクトリ構造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C67DA5-E494-46FB-BFEE-486C2AF29743}"/>
              </a:ext>
            </a:extLst>
          </p:cNvPr>
          <p:cNvSpPr txBox="1"/>
          <p:nvPr/>
        </p:nvSpPr>
        <p:spPr>
          <a:xfrm>
            <a:off x="9510521" y="6465402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レポートのツリー構造</a:t>
            </a:r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AFE2471A-5AF2-47D4-A33C-04AC4F475671}"/>
              </a:ext>
            </a:extLst>
          </p:cNvPr>
          <p:cNvSpPr/>
          <p:nvPr/>
        </p:nvSpPr>
        <p:spPr>
          <a:xfrm rot="10800000">
            <a:off x="5705245" y="3562366"/>
            <a:ext cx="781509" cy="26258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67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81B21-C484-4BCB-B428-F6620A3A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レポートファイルの解析</a:t>
            </a:r>
            <a:r>
              <a:rPr lang="en-US" altLang="ja-JP" dirty="0"/>
              <a:t>: </a:t>
            </a:r>
            <a:r>
              <a:rPr lang="ja-JP" altLang="en-US" dirty="0"/>
              <a:t>エラー検出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947487-588E-43ED-8EE4-1FFE2D587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442735"/>
          </a:xfrm>
        </p:spPr>
        <p:txBody>
          <a:bodyPr/>
          <a:lstStyle/>
          <a:p>
            <a:r>
              <a:rPr lang="ja-JP" altLang="en-US" dirty="0"/>
              <a:t>レポート内にエラーの情報は含まれていないので自前で解析が必要</a:t>
            </a:r>
          </a:p>
          <a:p>
            <a:r>
              <a:rPr lang="ja-JP" altLang="en-US" dirty="0"/>
              <a:t>各アクティビティの </a:t>
            </a:r>
            <a:r>
              <a:rPr lang="en-US" altLang="ja-JP" dirty="0"/>
              <a:t>Output </a:t>
            </a:r>
            <a:r>
              <a:rPr lang="ja-JP" altLang="en-US" dirty="0"/>
              <a:t>を解析してキーワードの有無を確認</a:t>
            </a:r>
          </a:p>
          <a:p>
            <a:pPr lvl="1"/>
            <a:r>
              <a:rPr lang="ja-JP" altLang="en-US" dirty="0"/>
              <a:t>キーワードは </a:t>
            </a:r>
            <a:r>
              <a:rPr lang="en-US" altLang="ja-JP" dirty="0"/>
              <a:t>C#, Python </a:t>
            </a:r>
            <a:r>
              <a:rPr lang="ja-JP" altLang="en-US" dirty="0"/>
              <a:t>の例外メッセージとした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C3302D4-8C40-4937-8B93-7756E38E3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56" y="2680695"/>
            <a:ext cx="1695687" cy="290553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64EF55E-4B54-4DA4-B07E-14B75F2B7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71" y="2785484"/>
            <a:ext cx="4496427" cy="269595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CD92648-7F4E-41F8-A973-22597DA70EE8}"/>
              </a:ext>
            </a:extLst>
          </p:cNvPr>
          <p:cNvSpPr/>
          <p:nvPr/>
        </p:nvSpPr>
        <p:spPr>
          <a:xfrm>
            <a:off x="1451428" y="4245947"/>
            <a:ext cx="4238171" cy="10051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D380FAA-C750-4D91-B767-3BFA75CDD566}"/>
              </a:ext>
            </a:extLst>
          </p:cNvPr>
          <p:cNvCxnSpPr>
            <a:stCxn id="8" idx="3"/>
          </p:cNvCxnSpPr>
          <p:nvPr/>
        </p:nvCxnSpPr>
        <p:spPr>
          <a:xfrm flipV="1">
            <a:off x="5689599" y="3462175"/>
            <a:ext cx="2032001" cy="1286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B9858F70-B391-4969-B259-E3254315FB72}"/>
              </a:ext>
            </a:extLst>
          </p:cNvPr>
          <p:cNvSpPr txBox="1">
            <a:spLocks/>
          </p:cNvSpPr>
          <p:nvPr/>
        </p:nvSpPr>
        <p:spPr>
          <a:xfrm>
            <a:off x="838200" y="5671399"/>
            <a:ext cx="10515600" cy="59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Output </a:t>
            </a:r>
            <a:r>
              <a:rPr lang="ja-JP" altLang="en-US" dirty="0"/>
              <a:t>の内容はスクレイピングの要領で </a:t>
            </a:r>
            <a:r>
              <a:rPr lang="en-US" altLang="ja-JP" dirty="0"/>
              <a:t>html </a:t>
            </a:r>
            <a:r>
              <a:rPr lang="ja-JP" altLang="en-US" dirty="0"/>
              <a:t>を解析</a:t>
            </a:r>
          </a:p>
        </p:txBody>
      </p:sp>
    </p:spTree>
    <p:extLst>
      <p:ext uri="{BB962C8B-B14F-4D97-AF65-F5344CB8AC3E}">
        <p14:creationId xmlns:p14="http://schemas.microsoft.com/office/powerpoint/2010/main" val="383495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56E26-3D5A-4EE7-91B0-264790F7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Automation Center </a:t>
            </a:r>
            <a:r>
              <a:rPr kumimoji="1" lang="ja-JP" altLang="en-US" dirty="0"/>
              <a:t>でレシピを開く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48BBDE-F9C1-4F13-B978-34FBF613D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851240"/>
          </a:xfrm>
        </p:spPr>
        <p:txBody>
          <a:bodyPr/>
          <a:lstStyle/>
          <a:p>
            <a:r>
              <a:rPr lang="en-US" altLang="ja-JP" dirty="0"/>
              <a:t>Report </a:t>
            </a:r>
            <a:r>
              <a:rPr lang="ja-JP" altLang="en-US" dirty="0"/>
              <a:t>の中身を見てレシピを修正したいときに使う想定</a:t>
            </a:r>
          </a:p>
          <a:p>
            <a:pPr lvl="1"/>
            <a:r>
              <a:rPr lang="ja-JP" altLang="en-US" b="1" dirty="0"/>
              <a:t>⚠ </a:t>
            </a:r>
            <a:r>
              <a:rPr lang="en-US" altLang="ja-JP" dirty="0"/>
              <a:t>Report </a:t>
            </a:r>
            <a:r>
              <a:rPr lang="ja-JP" altLang="en-US" dirty="0"/>
              <a:t>内にレシピ情報が残っていないので、機能しないケースもある</a:t>
            </a:r>
          </a:p>
          <a:p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FAA02C5-85CF-469A-B2AA-3AAC2730D7BB}"/>
              </a:ext>
            </a:extLst>
          </p:cNvPr>
          <p:cNvSpPr txBox="1">
            <a:spLocks/>
          </p:cNvSpPr>
          <p:nvPr/>
        </p:nvSpPr>
        <p:spPr>
          <a:xfrm>
            <a:off x="838200" y="3249158"/>
            <a:ext cx="10515600" cy="2643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Report </a:t>
            </a:r>
            <a:r>
              <a:rPr lang="ja-JP" altLang="en-US" dirty="0"/>
              <a:t>のデフォルトの出力先からのみ推測できる</a:t>
            </a:r>
          </a:p>
          <a:p>
            <a:r>
              <a:rPr lang="en-US" altLang="ja-JP" dirty="0"/>
              <a:t>Automation Center </a:t>
            </a:r>
            <a:r>
              <a:rPr lang="ja-JP" altLang="en-US" dirty="0"/>
              <a:t>は設定に従って以下にレポートを保存する</a:t>
            </a:r>
          </a:p>
          <a:p>
            <a:pPr lvl="1"/>
            <a:r>
              <a:rPr lang="en-US" altLang="ja-JP" dirty="0">
                <a:highlight>
                  <a:srgbClr val="C0C0C0"/>
                </a:highlight>
                <a:latin typeface="Consolas" panose="020B0609020204030204" pitchFamily="49" charset="0"/>
              </a:rPr>
              <a:t>{</a:t>
            </a:r>
            <a:r>
              <a:rPr lang="en-US" altLang="ja-JP" dirty="0" err="1">
                <a:highlight>
                  <a:srgbClr val="C0C0C0"/>
                </a:highlight>
                <a:latin typeface="Consolas" panose="020B0609020204030204" pitchFamily="49" charset="0"/>
              </a:rPr>
              <a:t>OutputDir</a:t>
            </a:r>
            <a:r>
              <a:rPr lang="en-US" altLang="ja-JP" dirty="0">
                <a:highlight>
                  <a:srgbClr val="C0C0C0"/>
                </a:highlight>
                <a:latin typeface="Consolas" panose="020B0609020204030204" pitchFamily="49" charset="0"/>
              </a:rPr>
              <a:t>}\Report\Local\{</a:t>
            </a:r>
            <a:r>
              <a:rPr lang="en-US" altLang="ja-JP" dirty="0" err="1">
                <a:highlight>
                  <a:srgbClr val="C0C0C0"/>
                </a:highlight>
                <a:latin typeface="Consolas" panose="020B0609020204030204" pitchFamily="49" charset="0"/>
              </a:rPr>
              <a:t>RecipePath</a:t>
            </a:r>
            <a:r>
              <a:rPr lang="en-US" altLang="ja-JP" dirty="0">
                <a:highlight>
                  <a:srgbClr val="C0C0C0"/>
                </a:highlight>
                <a:latin typeface="Consolas" panose="020B0609020204030204" pitchFamily="49" charset="0"/>
              </a:rPr>
              <a:t>}\</a:t>
            </a:r>
            <a:r>
              <a:rPr lang="en-US" altLang="ja-JP" dirty="0" err="1">
                <a:highlight>
                  <a:srgbClr val="C0C0C0"/>
                </a:highlight>
                <a:latin typeface="Consolas" panose="020B0609020204030204" pitchFamily="49" charset="0"/>
              </a:rPr>
              <a:t>YYYYMMDDHHmmSSfff</a:t>
            </a:r>
            <a:r>
              <a:rPr lang="en-US" altLang="ja-JP" dirty="0">
                <a:highlight>
                  <a:srgbClr val="C0C0C0"/>
                </a:highlight>
                <a:latin typeface="Consolas" panose="020B0609020204030204" pitchFamily="49" charset="0"/>
              </a:rPr>
              <a:t>_{</a:t>
            </a:r>
            <a:r>
              <a:rPr lang="en-US" altLang="ja-JP" dirty="0" err="1">
                <a:highlight>
                  <a:srgbClr val="C0C0C0"/>
                </a:highlight>
                <a:latin typeface="Consolas" panose="020B0609020204030204" pitchFamily="49" charset="0"/>
              </a:rPr>
              <a:t>process_id</a:t>
            </a:r>
            <a:r>
              <a:rPr lang="en-US" altLang="ja-JP" dirty="0">
                <a:highlight>
                  <a:srgbClr val="C0C0C0"/>
                </a:highlight>
                <a:latin typeface="Consolas" panose="020B0609020204030204" pitchFamily="49" charset="0"/>
              </a:rPr>
              <a:t>}\</a:t>
            </a:r>
            <a:endParaRPr lang="ja-JP" alt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ja-JP" altLang="en-US" dirty="0"/>
              <a:t>この設定に従った場所に保存されている場合のみ </a:t>
            </a:r>
            <a:r>
              <a:rPr lang="en-US" altLang="ja-JP" dirty="0"/>
              <a:t>`{</a:t>
            </a:r>
            <a:r>
              <a:rPr lang="en-US" altLang="ja-JP" dirty="0" err="1"/>
              <a:t>RecipePath</a:t>
            </a:r>
            <a:r>
              <a:rPr lang="en-US" altLang="ja-JP" dirty="0"/>
              <a:t>}`</a:t>
            </a:r>
            <a:r>
              <a:rPr lang="ja-JP" altLang="en-US" dirty="0"/>
              <a:t> を抽出してレシピを開く</a:t>
            </a:r>
          </a:p>
          <a:p>
            <a:endParaRPr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6FB007D-BEBF-4B77-B381-214E75A37B25}"/>
              </a:ext>
            </a:extLst>
          </p:cNvPr>
          <p:cNvSpPr txBox="1">
            <a:spLocks/>
          </p:cNvSpPr>
          <p:nvPr/>
        </p:nvSpPr>
        <p:spPr>
          <a:xfrm>
            <a:off x="838200" y="2524629"/>
            <a:ext cx="10515600" cy="724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レシピの特定方法</a:t>
            </a:r>
          </a:p>
        </p:txBody>
      </p:sp>
    </p:spTree>
    <p:extLst>
      <p:ext uri="{BB962C8B-B14F-4D97-AF65-F5344CB8AC3E}">
        <p14:creationId xmlns:p14="http://schemas.microsoft.com/office/powerpoint/2010/main" val="10047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E0E5B-53EA-411C-A132-B280D494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6735"/>
            <a:ext cx="10515600" cy="724530"/>
          </a:xfrm>
        </p:spPr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42150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E0E5B-53EA-411C-A132-B280D494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6735"/>
            <a:ext cx="10515600" cy="724530"/>
          </a:xfrm>
        </p:spPr>
        <p:txBody>
          <a:bodyPr/>
          <a:lstStyle/>
          <a:p>
            <a:r>
              <a:rPr kumimoji="1" lang="ja-JP" altLang="en-US" dirty="0"/>
              <a:t>補足資料</a:t>
            </a:r>
          </a:p>
        </p:txBody>
      </p:sp>
    </p:spTree>
    <p:extLst>
      <p:ext uri="{BB962C8B-B14F-4D97-AF65-F5344CB8AC3E}">
        <p14:creationId xmlns:p14="http://schemas.microsoft.com/office/powerpoint/2010/main" val="373433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06C3A-AF05-44AC-B400-D6E63286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Electron </a:t>
            </a:r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D75966-09A1-4C40-9378-45A28E8E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393507"/>
          </a:xfrm>
        </p:spPr>
        <p:txBody>
          <a:bodyPr/>
          <a:lstStyle/>
          <a:p>
            <a:r>
              <a:rPr lang="en-US" altLang="ja-JP" dirty="0"/>
              <a:t>Electron </a:t>
            </a:r>
            <a:r>
              <a:rPr lang="ja-JP" altLang="en-US" dirty="0"/>
              <a:t>は、</a:t>
            </a:r>
            <a:r>
              <a:rPr lang="en-US" altLang="ja-JP" dirty="0"/>
              <a:t>JavaScript</a:t>
            </a:r>
            <a:r>
              <a:rPr lang="ja-JP" altLang="en-US" dirty="0" err="1"/>
              <a:t>、</a:t>
            </a:r>
            <a:r>
              <a:rPr lang="en-US" altLang="ja-JP" dirty="0"/>
              <a:t>HTML</a:t>
            </a:r>
            <a:r>
              <a:rPr lang="ja-JP" altLang="en-US" dirty="0" err="1"/>
              <a:t>、</a:t>
            </a:r>
            <a:r>
              <a:rPr lang="en-US" altLang="ja-JP" dirty="0"/>
              <a:t>CSS </a:t>
            </a:r>
            <a:r>
              <a:rPr lang="ja-JP" altLang="en-US" dirty="0"/>
              <a:t>によるデスクトップアプリケーションを構築するフレームワークです。</a:t>
            </a:r>
            <a:r>
              <a:rPr lang="en-US" altLang="ja-JP" dirty="0"/>
              <a:t>(</a:t>
            </a:r>
            <a:r>
              <a:rPr lang="ja-JP" altLang="en-US" dirty="0"/>
              <a:t>公式の説明文より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VS Code </a:t>
            </a:r>
            <a:r>
              <a:rPr lang="ja-JP" altLang="en-US" dirty="0"/>
              <a:t>や </a:t>
            </a:r>
            <a:r>
              <a:rPr lang="en-US" altLang="ja-JP" dirty="0"/>
              <a:t>Slack,  GitHub Desktop </a:t>
            </a:r>
            <a:r>
              <a:rPr lang="ja-JP" altLang="en-US" dirty="0"/>
              <a:t>などで採用</a:t>
            </a:r>
            <a:endParaRPr lang="en-US" altLang="ja-JP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F9C5763-BF35-42FB-85F8-BB8061FE44A2}"/>
              </a:ext>
            </a:extLst>
          </p:cNvPr>
          <p:cNvGrpSpPr/>
          <p:nvPr/>
        </p:nvGrpSpPr>
        <p:grpSpPr>
          <a:xfrm>
            <a:off x="2304736" y="5533811"/>
            <a:ext cx="7582527" cy="1227520"/>
            <a:chOff x="2278504" y="5311709"/>
            <a:chExt cx="7582527" cy="1227520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795013E-E74A-4D11-87FE-0D3B5176936C}"/>
                </a:ext>
              </a:extLst>
            </p:cNvPr>
            <p:cNvGrpSpPr/>
            <p:nvPr/>
          </p:nvGrpSpPr>
          <p:grpSpPr>
            <a:xfrm>
              <a:off x="2278504" y="5311709"/>
              <a:ext cx="2023673" cy="1227519"/>
              <a:chOff x="2278504" y="5007784"/>
              <a:chExt cx="2023673" cy="1227519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0CAB6DD8-1959-4CEF-A141-40850419108D}"/>
                  </a:ext>
                </a:extLst>
              </p:cNvPr>
              <p:cNvSpPr/>
              <p:nvPr/>
            </p:nvSpPr>
            <p:spPr>
              <a:xfrm>
                <a:off x="2278504" y="5007784"/>
                <a:ext cx="2023673" cy="12275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D6A6F123-052A-4FE7-8D06-162146DA4B60}"/>
                  </a:ext>
                </a:extLst>
              </p:cNvPr>
              <p:cNvGrpSpPr/>
              <p:nvPr/>
            </p:nvGrpSpPr>
            <p:grpSpPr>
              <a:xfrm>
                <a:off x="2290707" y="5279067"/>
                <a:ext cx="1999265" cy="684952"/>
                <a:chOff x="2290707" y="5202122"/>
                <a:chExt cx="1999265" cy="684952"/>
              </a:xfrm>
            </p:grpSpPr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C4DB4B6C-9393-45BE-8549-01C09B04B939}"/>
                    </a:ext>
                  </a:extLst>
                </p:cNvPr>
                <p:cNvSpPr txBox="1"/>
                <p:nvPr/>
              </p:nvSpPr>
              <p:spPr>
                <a:xfrm>
                  <a:off x="2290707" y="5202122"/>
                  <a:ext cx="19992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Renderer Process</a:t>
                  </a:r>
                  <a:endParaRPr kumimoji="1" lang="ja-JP" altLang="en-US" dirty="0"/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6BF3029-9844-4A4E-AB59-71B56122E27B}"/>
                    </a:ext>
                  </a:extLst>
                </p:cNvPr>
                <p:cNvSpPr txBox="1"/>
                <p:nvPr/>
              </p:nvSpPr>
              <p:spPr>
                <a:xfrm>
                  <a:off x="2417343" y="5610075"/>
                  <a:ext cx="174599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HTML, CSS, JavaScript</a:t>
                  </a:r>
                  <a:endParaRPr kumimoji="1" lang="ja-JP" altLang="en-US" sz="1200" dirty="0"/>
                </a:p>
              </p:txBody>
            </p:sp>
          </p:grp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14DAAE8-74DE-4B38-A3EE-683F3280739F}"/>
                </a:ext>
              </a:extLst>
            </p:cNvPr>
            <p:cNvGrpSpPr/>
            <p:nvPr/>
          </p:nvGrpSpPr>
          <p:grpSpPr>
            <a:xfrm>
              <a:off x="7837358" y="5311709"/>
              <a:ext cx="2023673" cy="1227520"/>
              <a:chOff x="7837358" y="5007784"/>
              <a:chExt cx="2023673" cy="1227520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CAA244E-D3FF-49F5-AB60-6068CDFA8492}"/>
                  </a:ext>
                </a:extLst>
              </p:cNvPr>
              <p:cNvSpPr/>
              <p:nvPr/>
            </p:nvSpPr>
            <p:spPr>
              <a:xfrm>
                <a:off x="7837358" y="5007784"/>
                <a:ext cx="2023673" cy="12275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754BCE97-9B84-459B-AFCB-991E7D62C7C1}"/>
                  </a:ext>
                </a:extLst>
              </p:cNvPr>
              <p:cNvGrpSpPr/>
              <p:nvPr/>
            </p:nvGrpSpPr>
            <p:grpSpPr>
              <a:xfrm>
                <a:off x="8055547" y="5298533"/>
                <a:ext cx="1587294" cy="656002"/>
                <a:chOff x="8055547" y="5192451"/>
                <a:chExt cx="1587294" cy="656002"/>
              </a:xfrm>
            </p:grpSpPr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A1FCAAE7-938E-4679-84F8-DAEE69C4EA2C}"/>
                    </a:ext>
                  </a:extLst>
                </p:cNvPr>
                <p:cNvSpPr txBox="1"/>
                <p:nvPr/>
              </p:nvSpPr>
              <p:spPr>
                <a:xfrm>
                  <a:off x="8055547" y="5192451"/>
                  <a:ext cx="15872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Main Process</a:t>
                  </a:r>
                  <a:endParaRPr kumimoji="1" lang="ja-JP" altLang="en-US" dirty="0"/>
                </a:p>
              </p:txBody>
            </p: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10A099C-5577-420C-B126-72D9B8A3B89E}"/>
                    </a:ext>
                  </a:extLst>
                </p:cNvPr>
                <p:cNvSpPr txBox="1"/>
                <p:nvPr/>
              </p:nvSpPr>
              <p:spPr>
                <a:xfrm>
                  <a:off x="8395383" y="5571454"/>
                  <a:ext cx="9076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JavaScript</a:t>
                  </a:r>
                  <a:endParaRPr kumimoji="1" lang="ja-JP" altLang="en-US" sz="1200" dirty="0"/>
                </a:p>
              </p:txBody>
            </p:sp>
          </p:grpSp>
        </p:grp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9CFF020-F932-4F75-8D9E-A0A18FACBFF1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4302177" y="5925469"/>
              <a:ext cx="3535181" cy="0"/>
            </a:xfrm>
            <a:prstGeom prst="straightConnector1">
              <a:avLst/>
            </a:prstGeom>
            <a:ln w="28575">
              <a:solidFill>
                <a:srgbClr val="20202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67553B7-2CC1-474B-B8C2-75799F4E33B3}"/>
                </a:ext>
              </a:extLst>
            </p:cNvPr>
            <p:cNvSpPr txBox="1"/>
            <p:nvPr/>
          </p:nvSpPr>
          <p:spPr>
            <a:xfrm>
              <a:off x="5169521" y="547648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プロセス間通信</a:t>
              </a:r>
            </a:p>
          </p:txBody>
        </p:sp>
      </p:grp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657E1394-13E2-497B-900B-A12864AE298A}"/>
              </a:ext>
            </a:extLst>
          </p:cNvPr>
          <p:cNvSpPr txBox="1">
            <a:spLocks/>
          </p:cNvSpPr>
          <p:nvPr/>
        </p:nvSpPr>
        <p:spPr>
          <a:xfrm>
            <a:off x="838200" y="3287622"/>
            <a:ext cx="10515600" cy="232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20202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rgbClr val="20202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20202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20202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20202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HTML+CSS </a:t>
            </a:r>
            <a:r>
              <a:rPr lang="ja-JP" altLang="en-US" dirty="0"/>
              <a:t>で手軽に </a:t>
            </a:r>
            <a:r>
              <a:rPr lang="en-US" altLang="ja-JP" dirty="0"/>
              <a:t>UI </a:t>
            </a:r>
            <a:r>
              <a:rPr lang="ja-JP" altLang="en-US" dirty="0"/>
              <a:t>を構築</a:t>
            </a:r>
            <a:endParaRPr lang="en-US" altLang="ja-JP" dirty="0"/>
          </a:p>
          <a:p>
            <a:r>
              <a:rPr lang="ja-JP" altLang="en-US" dirty="0"/>
              <a:t>開発リソースを </a:t>
            </a:r>
            <a:r>
              <a:rPr lang="en-US" altLang="ja-JP" dirty="0"/>
              <a:t>JavaScript </a:t>
            </a:r>
            <a:r>
              <a:rPr lang="ja-JP" altLang="en-US" dirty="0"/>
              <a:t>に集約可能</a:t>
            </a:r>
            <a:endParaRPr lang="en-US" altLang="ja-JP" dirty="0"/>
          </a:p>
          <a:p>
            <a:r>
              <a:rPr lang="ja-JP" altLang="en-US" dirty="0"/>
              <a:t>アプリをマルチプロセスで管理</a:t>
            </a:r>
            <a:endParaRPr lang="en-US" altLang="ja-JP" dirty="0"/>
          </a:p>
          <a:p>
            <a:pPr lvl="1"/>
            <a:r>
              <a:rPr lang="en-US" altLang="ja-JP" dirty="0"/>
              <a:t>Main Process: </a:t>
            </a:r>
            <a:r>
              <a:rPr lang="ja-JP" altLang="en-US" dirty="0"/>
              <a:t>アプリごとに一つ。アプリのライフサイクルや </a:t>
            </a:r>
            <a:r>
              <a:rPr lang="en-US" altLang="ja-JP" dirty="0"/>
              <a:t>window </a:t>
            </a:r>
            <a:r>
              <a:rPr lang="ja-JP" altLang="en-US" dirty="0"/>
              <a:t>の管理を行う</a:t>
            </a:r>
            <a:endParaRPr lang="en-US" altLang="ja-JP" dirty="0"/>
          </a:p>
          <a:p>
            <a:pPr lvl="1"/>
            <a:r>
              <a:rPr lang="en-US" altLang="ja-JP" dirty="0" err="1"/>
              <a:t>RendererProcess</a:t>
            </a:r>
            <a:r>
              <a:rPr lang="en-US" altLang="ja-JP" dirty="0"/>
              <a:t>: Window </a:t>
            </a:r>
            <a:r>
              <a:rPr lang="ja-JP" altLang="en-US" dirty="0"/>
              <a:t>ごとに一つ。</a:t>
            </a:r>
            <a:r>
              <a:rPr lang="en-US" altLang="ja-JP" dirty="0"/>
              <a:t>UI </a:t>
            </a:r>
            <a:r>
              <a:rPr lang="ja-JP" altLang="en-US" dirty="0"/>
              <a:t>の描画を行う</a:t>
            </a:r>
            <a:endParaRPr lang="en-US" altLang="ja-JP" dirty="0"/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30357EA1-F1E8-4398-9F35-87F8D67CDCB5}"/>
              </a:ext>
            </a:extLst>
          </p:cNvPr>
          <p:cNvSpPr txBox="1">
            <a:spLocks/>
          </p:cNvSpPr>
          <p:nvPr/>
        </p:nvSpPr>
        <p:spPr>
          <a:xfrm>
            <a:off x="838200" y="2673580"/>
            <a:ext cx="10515600" cy="724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rgbClr val="2020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特徴</a:t>
            </a:r>
          </a:p>
        </p:txBody>
      </p:sp>
    </p:spTree>
    <p:extLst>
      <p:ext uri="{BB962C8B-B14F-4D97-AF65-F5344CB8AC3E}">
        <p14:creationId xmlns:p14="http://schemas.microsoft.com/office/powerpoint/2010/main" val="163775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79CD3-E0C1-4575-B987-45AA1D47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Issue Report </a:t>
            </a:r>
            <a:r>
              <a:rPr lang="ja-JP" altLang="en-US" b="1" dirty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ADF76E-919B-4078-AED4-13B0AA86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バグ報告を忘れないように、アプリ上に報告機能を用意した</a:t>
            </a:r>
          </a:p>
          <a:p>
            <a:pPr lvl="1"/>
            <a:r>
              <a:rPr lang="ja-JP" altLang="en-US" dirty="0"/>
              <a:t>自分用でもあるし、配布したとき用でもある</a:t>
            </a:r>
          </a:p>
          <a:p>
            <a:r>
              <a:rPr lang="ja-JP" altLang="en-US" dirty="0"/>
              <a:t>送信ボタンを押すと </a:t>
            </a:r>
            <a:r>
              <a:rPr lang="en-US" altLang="ja-JP" dirty="0"/>
              <a:t>GitHub API </a:t>
            </a:r>
            <a:r>
              <a:rPr lang="ja-JP" altLang="en-US" dirty="0"/>
              <a:t>を叩いて </a:t>
            </a:r>
            <a:r>
              <a:rPr lang="en-US" altLang="ja-JP" dirty="0"/>
              <a:t>Issue </a:t>
            </a:r>
            <a:r>
              <a:rPr lang="ja-JP" altLang="en-US" dirty="0"/>
              <a:t>を通知する仕組み</a:t>
            </a:r>
          </a:p>
          <a:p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16EACE0-2099-46F2-84D3-A0DC5748C4C5}"/>
              </a:ext>
            </a:extLst>
          </p:cNvPr>
          <p:cNvGrpSpPr/>
          <p:nvPr/>
        </p:nvGrpSpPr>
        <p:grpSpPr>
          <a:xfrm>
            <a:off x="1677905" y="2830713"/>
            <a:ext cx="7899186" cy="3599775"/>
            <a:chOff x="2862785" y="2830713"/>
            <a:chExt cx="7899186" cy="359977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69D554D-6A91-412D-BE73-CD3496D0B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3001" y="3138713"/>
              <a:ext cx="4410877" cy="3291775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CD63C655-D50A-445A-A87E-3E3046962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785" y="2830713"/>
              <a:ext cx="2258905" cy="1085552"/>
            </a:xfrm>
            <a:prstGeom prst="rect">
              <a:avLst/>
            </a:prstGeom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136004C9-4395-4B27-B5C8-2A2C6359F304}"/>
                </a:ext>
              </a:extLst>
            </p:cNvPr>
            <p:cNvGrpSpPr/>
            <p:nvPr/>
          </p:nvGrpSpPr>
          <p:grpSpPr>
            <a:xfrm>
              <a:off x="9179909" y="3859801"/>
              <a:ext cx="1582062" cy="1849596"/>
              <a:chOff x="8178423" y="3774039"/>
              <a:chExt cx="1582062" cy="1849596"/>
            </a:xfrm>
          </p:grpSpPr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A23FD1A3-C3F5-46B9-8A20-E3B8005B8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8423" y="3774039"/>
                <a:ext cx="1582062" cy="1582062"/>
              </a:xfrm>
              <a:prstGeom prst="rect">
                <a:avLst/>
              </a:prstGeom>
            </p:spPr>
          </p:pic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885C73F-B3D0-421C-B0EC-E18B90B4F7A9}"/>
                  </a:ext>
                </a:extLst>
              </p:cNvPr>
              <p:cNvSpPr txBox="1"/>
              <p:nvPr/>
            </p:nvSpPr>
            <p:spPr>
              <a:xfrm>
                <a:off x="8600603" y="5315858"/>
                <a:ext cx="737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GitHub</a:t>
                </a:r>
                <a:endParaRPr kumimoji="1" lang="ja-JP" altLang="en-US" sz="1400" dirty="0"/>
              </a:p>
            </p:txBody>
          </p:sp>
        </p:grpSp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id="{1C51878B-EF15-4D21-9693-DF469908D56A}"/>
                </a:ext>
              </a:extLst>
            </p:cNvPr>
            <p:cNvSpPr/>
            <p:nvPr/>
          </p:nvSpPr>
          <p:spPr>
            <a:xfrm>
              <a:off x="8178064" y="4565070"/>
              <a:ext cx="667658" cy="439059"/>
            </a:xfrm>
            <a:prstGeom prst="rightArrow">
              <a:avLst>
                <a:gd name="adj1" fmla="val 43388"/>
                <a:gd name="adj2" fmla="val 6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55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77FBC-7772-401A-B8EC-30E1498A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3BE69E-1C48-489E-B1CD-E7795F41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業務の改善と実験を兼ねたツール開発事例の紹介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24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259C8-97FA-4B18-8F74-A57EA097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74917B-127D-4C3A-AB2A-42B5A308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993"/>
            <a:ext cx="10515600" cy="178306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レシピを実行すると </a:t>
            </a:r>
            <a:r>
              <a:rPr kumimoji="1" lang="en-US" altLang="ja-JP" dirty="0"/>
              <a:t>Report.html </a:t>
            </a:r>
            <a:r>
              <a:rPr kumimoji="1" lang="ja-JP" altLang="en-US" dirty="0"/>
              <a:t>という</a:t>
            </a:r>
            <a:br>
              <a:rPr kumimoji="1" lang="en-US" altLang="ja-JP" dirty="0"/>
            </a:br>
            <a:r>
              <a:rPr kumimoji="1" lang="ja-JP" altLang="en-US" dirty="0"/>
              <a:t>実行結果を出力</a:t>
            </a:r>
            <a:endParaRPr kumimoji="1" lang="en-US" altLang="ja-JP" dirty="0"/>
          </a:p>
          <a:p>
            <a:r>
              <a:rPr lang="en-US" altLang="ja-JP" dirty="0"/>
              <a:t>Report.html </a:t>
            </a:r>
            <a:r>
              <a:rPr lang="ja-JP" altLang="en-US" dirty="0" err="1"/>
              <a:t>には</a:t>
            </a:r>
            <a:r>
              <a:rPr lang="ja-JP" altLang="en-US" dirty="0"/>
              <a:t>実行した </a:t>
            </a:r>
            <a:r>
              <a:rPr lang="en-US" altLang="ja-JP" dirty="0"/>
              <a:t>Activity </a:t>
            </a:r>
            <a:r>
              <a:rPr lang="ja-JP" altLang="en-US" dirty="0"/>
              <a:t>の情報が記載</a:t>
            </a:r>
            <a:endParaRPr lang="en-US" altLang="ja-JP" dirty="0"/>
          </a:p>
          <a:p>
            <a:r>
              <a:rPr kumimoji="1" lang="ja-JP" altLang="en-US" dirty="0"/>
              <a:t>レシピの実行結果の確認やデバッグなどで活用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804FE9E-EF3A-4AD3-8488-AF269E251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081" y="1253332"/>
            <a:ext cx="3669482" cy="2578440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C126803-F5DC-4B81-BD52-90C5C2A8F2BE}"/>
              </a:ext>
            </a:extLst>
          </p:cNvPr>
          <p:cNvSpPr txBox="1">
            <a:spLocks/>
          </p:cNvSpPr>
          <p:nvPr/>
        </p:nvSpPr>
        <p:spPr>
          <a:xfrm>
            <a:off x="838200" y="4617144"/>
            <a:ext cx="10515600" cy="211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20202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rgbClr val="20202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20202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20202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20202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目的の場所を探しづらい</a:t>
            </a:r>
            <a:endParaRPr lang="en-US" altLang="ja-JP" dirty="0"/>
          </a:p>
          <a:p>
            <a:r>
              <a:rPr lang="ja-JP" altLang="en-US" dirty="0"/>
              <a:t>エラーが発生しているかわからない</a:t>
            </a:r>
            <a:endParaRPr lang="en-US" altLang="ja-JP" dirty="0"/>
          </a:p>
          <a:p>
            <a:r>
              <a:rPr lang="ja-JP" altLang="en-US" dirty="0"/>
              <a:t>サブレシピが入り組んでいると問題がより複雑に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2C3C74AD-04D4-49AF-8F09-8617F57377E7}"/>
              </a:ext>
            </a:extLst>
          </p:cNvPr>
          <p:cNvSpPr txBox="1">
            <a:spLocks/>
          </p:cNvSpPr>
          <p:nvPr/>
        </p:nvSpPr>
        <p:spPr>
          <a:xfrm>
            <a:off x="838200" y="1106463"/>
            <a:ext cx="10515600" cy="724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rgbClr val="2020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/>
              <a:t>Automation Center </a:t>
            </a:r>
            <a:r>
              <a:rPr lang="ja-JP" altLang="en-US" sz="2800" b="1" dirty="0"/>
              <a:t>のレポート機能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37A8A696-8706-4355-888C-4309447A2D5D}"/>
              </a:ext>
            </a:extLst>
          </p:cNvPr>
          <p:cNvSpPr txBox="1">
            <a:spLocks/>
          </p:cNvSpPr>
          <p:nvPr/>
        </p:nvSpPr>
        <p:spPr>
          <a:xfrm>
            <a:off x="838200" y="3829453"/>
            <a:ext cx="10515600" cy="724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rgbClr val="2020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/>
              <a:t>個人的に感じていた課題点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F49CE4F-F790-429F-B4AC-B3A97CC468EC}"/>
              </a:ext>
            </a:extLst>
          </p:cNvPr>
          <p:cNvGrpSpPr/>
          <p:nvPr/>
        </p:nvGrpSpPr>
        <p:grpSpPr>
          <a:xfrm>
            <a:off x="8692232" y="4183939"/>
            <a:ext cx="2952706" cy="2355289"/>
            <a:chOff x="8787865" y="1253332"/>
            <a:chExt cx="2952706" cy="2355289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5054CA57-A879-485A-BA04-9ADCEB987408}"/>
                </a:ext>
              </a:extLst>
            </p:cNvPr>
            <p:cNvGrpSpPr/>
            <p:nvPr/>
          </p:nvGrpSpPr>
          <p:grpSpPr>
            <a:xfrm>
              <a:off x="8787865" y="1253332"/>
              <a:ext cx="2952706" cy="2077891"/>
              <a:chOff x="554636" y="2083634"/>
              <a:chExt cx="2565935" cy="2077891"/>
            </a:xfrm>
          </p:grpSpPr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D5730AE-5353-4378-9FDA-D1613780F0CD}"/>
                  </a:ext>
                </a:extLst>
              </p:cNvPr>
              <p:cNvSpPr/>
              <p:nvPr/>
            </p:nvSpPr>
            <p:spPr>
              <a:xfrm>
                <a:off x="554636" y="2083634"/>
                <a:ext cx="2565935" cy="2077891"/>
              </a:xfrm>
              <a:prstGeom prst="roundRect">
                <a:avLst>
                  <a:gd name="adj" fmla="val 2084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6A3D958-E90E-4EE8-A22B-9DD18D9745BF}"/>
                  </a:ext>
                </a:extLst>
              </p:cNvPr>
              <p:cNvSpPr/>
              <p:nvPr/>
            </p:nvSpPr>
            <p:spPr>
              <a:xfrm>
                <a:off x="639580" y="2099422"/>
                <a:ext cx="248099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1600" dirty="0">
                    <a:latin typeface="Consolas" panose="020B0609020204030204" pitchFamily="49" charset="0"/>
                  </a:rPr>
                  <a:t>Report.html</a:t>
                </a:r>
              </a:p>
              <a:p>
                <a:r>
                  <a:rPr lang="en-US" altLang="ja-JP" sz="1600" dirty="0">
                    <a:latin typeface="Consolas" panose="020B0609020204030204" pitchFamily="49" charset="0"/>
                  </a:rPr>
                  <a:t>|- 2/</a:t>
                </a:r>
              </a:p>
              <a:p>
                <a:r>
                  <a:rPr lang="en-US" altLang="ja-JP" sz="1600" dirty="0">
                    <a:latin typeface="Consolas" panose="020B0609020204030204" pitchFamily="49" charset="0"/>
                  </a:rPr>
                  <a:t>  |- Report.html</a:t>
                </a:r>
              </a:p>
              <a:p>
                <a:r>
                  <a:rPr lang="en-US" altLang="ja-JP" sz="1600" dirty="0">
                    <a:latin typeface="Consolas" panose="020B0609020204030204" pitchFamily="49" charset="0"/>
                  </a:rPr>
                  <a:t>|- 3/</a:t>
                </a:r>
              </a:p>
              <a:p>
                <a:r>
                  <a:rPr lang="en-US" altLang="ja-JP" sz="1600" dirty="0">
                    <a:latin typeface="Consolas" panose="020B0609020204030204" pitchFamily="49" charset="0"/>
                  </a:rPr>
                  <a:t>  |- Report.html</a:t>
                </a:r>
              </a:p>
              <a:p>
                <a:r>
                  <a:rPr lang="en-US" altLang="ja-JP" sz="1600" dirty="0">
                    <a:latin typeface="Consolas" panose="020B0609020204030204" pitchFamily="49" charset="0"/>
                  </a:rPr>
                  <a:t>  |- 2/</a:t>
                </a:r>
              </a:p>
              <a:p>
                <a:r>
                  <a:rPr lang="en-US" altLang="ja-JP" sz="1600" dirty="0">
                    <a:latin typeface="Consolas" panose="020B0609020204030204" pitchFamily="49" charset="0"/>
                  </a:rPr>
                  <a:t>    |- Report.html</a:t>
                </a:r>
              </a:p>
              <a:p>
                <a:r>
                  <a:rPr lang="en-US" altLang="ja-JP" sz="1600" dirty="0">
                    <a:latin typeface="Consolas" panose="020B0609020204030204" pitchFamily="49" charset="0"/>
                  </a:rPr>
                  <a:t>...</a:t>
                </a:r>
                <a:endParaRPr lang="ja-JP" altLang="en-US" sz="16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93CBE2B-818F-460D-B42E-7BB90C03FE50}"/>
                </a:ext>
              </a:extLst>
            </p:cNvPr>
            <p:cNvSpPr txBox="1"/>
            <p:nvPr/>
          </p:nvSpPr>
          <p:spPr>
            <a:xfrm>
              <a:off x="9651586" y="3347011"/>
              <a:ext cx="13131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/>
                <a:t>ディレクトリ構造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19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0">
            <a:extLst>
              <a:ext uri="{FF2B5EF4-FFF2-40B4-BE49-F238E27FC236}">
                <a16:creationId xmlns:a16="http://schemas.microsoft.com/office/drawing/2014/main" id="{0A3745DD-A437-440A-B351-A0A723A7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772"/>
            <a:ext cx="10515600" cy="724530"/>
          </a:xfrm>
        </p:spPr>
        <p:txBody>
          <a:bodyPr/>
          <a:lstStyle/>
          <a:p>
            <a:pPr algn="ctr"/>
            <a:r>
              <a:rPr lang="en-US" altLang="ja-JP" dirty="0"/>
              <a:t>Report Viewer</a:t>
            </a:r>
            <a:endParaRPr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C95BB08-E1A0-4317-952E-4F997A916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55" y="1108486"/>
            <a:ext cx="9517289" cy="5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5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8596DA-901D-4B0B-95F6-605BC1637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63"/>
            <a:ext cx="10515600" cy="497850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Automation Center </a:t>
            </a:r>
            <a:r>
              <a:rPr lang="ja-JP" altLang="en-US" sz="2400" dirty="0"/>
              <a:t>が出力する </a:t>
            </a:r>
            <a:r>
              <a:rPr lang="en-US" altLang="ja-JP" sz="2400" dirty="0"/>
              <a:t>Report </a:t>
            </a:r>
            <a:r>
              <a:rPr lang="ja-JP" altLang="en-US" sz="2400" dirty="0"/>
              <a:t>の閲覧ツール</a:t>
            </a:r>
          </a:p>
          <a:p>
            <a:endParaRPr kumimoji="1" lang="ja-JP" altLang="en-US" sz="24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28E0EBA-95FD-4BFB-B9E6-B5E629641A42}"/>
              </a:ext>
            </a:extLst>
          </p:cNvPr>
          <p:cNvSpPr txBox="1">
            <a:spLocks/>
          </p:cNvSpPr>
          <p:nvPr/>
        </p:nvSpPr>
        <p:spPr>
          <a:xfrm>
            <a:off x="838200" y="3013206"/>
            <a:ext cx="10515600" cy="2811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sz="2400" dirty="0"/>
              <a:t>任意 </a:t>
            </a:r>
            <a:r>
              <a:rPr lang="en-US" altLang="ja-JP" sz="2400" dirty="0"/>
              <a:t>or </a:t>
            </a:r>
            <a:r>
              <a:rPr lang="ja-JP" altLang="en-US" sz="2400" dirty="0"/>
              <a:t>最新レポートの表示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ネストされたサブレシピのツリー表示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エラーが起きたレシピのハイライト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アクティビティ間移動</a:t>
            </a:r>
          </a:p>
          <a:p>
            <a:pPr>
              <a:lnSpc>
                <a:spcPct val="100000"/>
              </a:lnSpc>
            </a:pPr>
            <a:r>
              <a:rPr lang="en-US" altLang="ja-JP" sz="2400" dirty="0"/>
              <a:t>Automation Center </a:t>
            </a:r>
            <a:r>
              <a:rPr lang="ja-JP" altLang="en-US" sz="2400" dirty="0"/>
              <a:t>上でレシピを開く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72F112F-B6D0-4FF3-A125-20158921B199}"/>
              </a:ext>
            </a:extLst>
          </p:cNvPr>
          <p:cNvSpPr txBox="1">
            <a:spLocks/>
          </p:cNvSpPr>
          <p:nvPr/>
        </p:nvSpPr>
        <p:spPr>
          <a:xfrm>
            <a:off x="838200" y="2242279"/>
            <a:ext cx="10515600" cy="77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/>
              <a:t>Features</a:t>
            </a:r>
            <a:endParaRPr lang="ja-JP" altLang="en-US" sz="3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0A9A3B-AE69-48B5-9845-6817BB16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67" y="2458412"/>
            <a:ext cx="5340661" cy="4014578"/>
          </a:xfrm>
          <a:prstGeom prst="rect">
            <a:avLst/>
          </a:prstGeom>
        </p:spPr>
      </p:pic>
      <p:sp>
        <p:nvSpPr>
          <p:cNvPr id="10" name="タイトル 10">
            <a:extLst>
              <a:ext uri="{FF2B5EF4-FFF2-40B4-BE49-F238E27FC236}">
                <a16:creationId xmlns:a16="http://schemas.microsoft.com/office/drawing/2014/main" id="{0A3745DD-A437-440A-B351-A0A723A7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772"/>
            <a:ext cx="10515600" cy="724530"/>
          </a:xfrm>
        </p:spPr>
        <p:txBody>
          <a:bodyPr/>
          <a:lstStyle/>
          <a:p>
            <a:r>
              <a:rPr lang="en-US" altLang="ja-JP" dirty="0"/>
              <a:t>Report Viewer </a:t>
            </a:r>
            <a:r>
              <a:rPr lang="ja-JP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418008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A4FBFE65-FD4E-4FE7-9AAB-C227C789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アーキテクチャ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3F34F5A-E795-496D-A912-079291AFA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57" y="3013023"/>
            <a:ext cx="4765886" cy="3526205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C839BF4-6661-4C59-A778-CF457C0AC2AD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主に </a:t>
            </a:r>
            <a:r>
              <a:rPr lang="en-US" altLang="ja-JP" dirty="0"/>
              <a:t>3 </a:t>
            </a:r>
            <a:r>
              <a:rPr lang="ja-JP" altLang="en-US" dirty="0" err="1"/>
              <a:t>つの</a:t>
            </a:r>
            <a:r>
              <a:rPr lang="ja-JP" altLang="en-US" dirty="0"/>
              <a:t>要素で成り立っている</a:t>
            </a:r>
          </a:p>
          <a:p>
            <a:pPr lvl="1"/>
            <a:r>
              <a:rPr lang="en-US" altLang="ja-JP" dirty="0"/>
              <a:t>UI </a:t>
            </a:r>
            <a:r>
              <a:rPr lang="ja-JP" altLang="en-US" dirty="0"/>
              <a:t>プロセス</a:t>
            </a:r>
            <a:r>
              <a:rPr lang="en-US" altLang="ja-JP" dirty="0"/>
              <a:t>: UI </a:t>
            </a:r>
            <a:r>
              <a:rPr lang="ja-JP" altLang="en-US" dirty="0"/>
              <a:t>の描画</a:t>
            </a:r>
          </a:p>
          <a:p>
            <a:pPr lvl="1"/>
            <a:r>
              <a:rPr lang="en-US" altLang="ja-JP" dirty="0"/>
              <a:t>Application Server: Web Server </a:t>
            </a:r>
            <a:r>
              <a:rPr lang="ja-JP" altLang="en-US" dirty="0"/>
              <a:t>と </a:t>
            </a:r>
            <a:r>
              <a:rPr lang="en-US" altLang="ja-JP" dirty="0"/>
              <a:t>UI </a:t>
            </a:r>
            <a:r>
              <a:rPr lang="ja-JP" altLang="en-US" dirty="0"/>
              <a:t>の仲介・</a:t>
            </a:r>
            <a:r>
              <a:rPr lang="en-US" altLang="ja-JP"/>
              <a:t>OS </a:t>
            </a:r>
            <a:r>
              <a:rPr lang="ja-JP" altLang="en-US"/>
              <a:t>の </a:t>
            </a:r>
            <a:r>
              <a:rPr lang="en-US" altLang="ja-JP" dirty="0"/>
              <a:t>API </a:t>
            </a:r>
            <a:r>
              <a:rPr lang="ja-JP" altLang="en-US" dirty="0"/>
              <a:t>実行</a:t>
            </a:r>
          </a:p>
          <a:p>
            <a:pPr lvl="1"/>
            <a:r>
              <a:rPr lang="en-US" altLang="ja-JP" dirty="0"/>
              <a:t>Web Server: Report </a:t>
            </a:r>
            <a:r>
              <a:rPr lang="ja-JP" altLang="en-US" dirty="0"/>
              <a:t>ファイルの解析と整形</a:t>
            </a:r>
          </a:p>
        </p:txBody>
      </p:sp>
    </p:spTree>
    <p:extLst>
      <p:ext uri="{BB962C8B-B14F-4D97-AF65-F5344CB8AC3E}">
        <p14:creationId xmlns:p14="http://schemas.microsoft.com/office/powerpoint/2010/main" val="144253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6D54B-E9BE-4D3C-B94D-BEF0CA36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  <a:r>
              <a:rPr kumimoji="1" lang="en-US" altLang="ja-JP" dirty="0"/>
              <a:t>: </a:t>
            </a:r>
            <a:r>
              <a:rPr kumimoji="1" lang="ja-JP" altLang="en-US" dirty="0"/>
              <a:t>採用技術について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E2E653-A284-49AC-842F-8543D093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20" y="1604799"/>
            <a:ext cx="10515600" cy="845292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Server </a:t>
            </a:r>
            <a:r>
              <a:rPr lang="ja-JP" altLang="en-US" dirty="0"/>
              <a:t>用の </a:t>
            </a:r>
            <a:r>
              <a:rPr lang="en-US" altLang="ja-JP" dirty="0"/>
              <a:t>JavaScript </a:t>
            </a:r>
            <a:r>
              <a:rPr lang="ja-JP" altLang="en-US" dirty="0"/>
              <a:t>実行環境</a:t>
            </a:r>
            <a:br>
              <a:rPr lang="en-US" altLang="ja-JP" dirty="0"/>
            </a:br>
            <a:r>
              <a:rPr lang="ja-JP" altLang="en-US" dirty="0"/>
              <a:t>ブラウザ以外でも </a:t>
            </a:r>
            <a:r>
              <a:rPr lang="en-US" altLang="ja-JP" dirty="0"/>
              <a:t>JavaScript </a:t>
            </a:r>
            <a:r>
              <a:rPr lang="ja-JP" altLang="en-US" dirty="0"/>
              <a:t>が実行できるようになる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3AD289-DA98-4503-932D-4AEC9D5A056A}"/>
              </a:ext>
            </a:extLst>
          </p:cNvPr>
          <p:cNvSpPr txBox="1"/>
          <p:nvPr/>
        </p:nvSpPr>
        <p:spPr>
          <a:xfrm>
            <a:off x="838200" y="1156529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Node.js</a:t>
            </a:r>
            <a:endParaRPr kumimoji="1" lang="ja-JP" altLang="en-US" sz="2800" b="1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E754FC6-8E0B-4563-9788-03527A7AA89A}"/>
              </a:ext>
            </a:extLst>
          </p:cNvPr>
          <p:cNvSpPr txBox="1">
            <a:spLocks/>
          </p:cNvSpPr>
          <p:nvPr/>
        </p:nvSpPr>
        <p:spPr>
          <a:xfrm>
            <a:off x="958120" y="2983260"/>
            <a:ext cx="10515600" cy="84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動的型付け言語の </a:t>
            </a:r>
            <a:r>
              <a:rPr lang="en-US" altLang="ja-JP" dirty="0"/>
              <a:t>JavaScript </a:t>
            </a:r>
            <a:r>
              <a:rPr lang="ja-JP" altLang="en-US" dirty="0"/>
              <a:t>を </a:t>
            </a:r>
            <a:r>
              <a:rPr lang="en-US" altLang="ja-JP" dirty="0"/>
              <a:t>C# </a:t>
            </a:r>
            <a:r>
              <a:rPr lang="ja-JP" altLang="en-US" dirty="0" err="1"/>
              <a:t>のように</a:t>
            </a:r>
            <a:r>
              <a:rPr lang="ja-JP" altLang="en-US" dirty="0"/>
              <a:t>静的型付けを行った派生言語</a:t>
            </a:r>
            <a:br>
              <a:rPr lang="en-US" altLang="ja-JP" dirty="0"/>
            </a:br>
            <a:r>
              <a:rPr lang="en-US" altLang="ja-JP" dirty="0"/>
              <a:t>JavaScript </a:t>
            </a:r>
            <a:r>
              <a:rPr lang="ja-JP" altLang="en-US" dirty="0"/>
              <a:t>の機能すべて</a:t>
            </a:r>
            <a:r>
              <a:rPr lang="en-US" altLang="ja-JP" dirty="0"/>
              <a:t>+</a:t>
            </a:r>
            <a:r>
              <a:rPr lang="ja-JP" altLang="en-US" dirty="0"/>
              <a:t>型付けができる言語というイメージ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E37AAD-0279-48EA-B4DF-77B828FBB34D}"/>
              </a:ext>
            </a:extLst>
          </p:cNvPr>
          <p:cNvSpPr txBox="1"/>
          <p:nvPr/>
        </p:nvSpPr>
        <p:spPr>
          <a:xfrm>
            <a:off x="838200" y="252000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TypeScript</a:t>
            </a:r>
            <a:endParaRPr kumimoji="1" lang="ja-JP" altLang="en-US" sz="2800" b="1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511CDEF-D47B-416B-9050-62B04AA68634}"/>
              </a:ext>
            </a:extLst>
          </p:cNvPr>
          <p:cNvSpPr txBox="1">
            <a:spLocks/>
          </p:cNvSpPr>
          <p:nvPr/>
        </p:nvSpPr>
        <p:spPr>
          <a:xfrm>
            <a:off x="958120" y="4331741"/>
            <a:ext cx="10515600" cy="53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JavaScript </a:t>
            </a:r>
            <a:r>
              <a:rPr lang="ja-JP" altLang="en-US" dirty="0"/>
              <a:t>で </a:t>
            </a:r>
            <a:r>
              <a:rPr lang="en-US" altLang="ja-JP" dirty="0"/>
              <a:t>UI </a:t>
            </a:r>
            <a:r>
              <a:rPr lang="ja-JP" altLang="en-US" dirty="0"/>
              <a:t>を構築するためのライブラリ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CA73F5-2760-4F51-A5CB-8CEA3D64631A}"/>
              </a:ext>
            </a:extLst>
          </p:cNvPr>
          <p:cNvSpPr txBox="1"/>
          <p:nvPr/>
        </p:nvSpPr>
        <p:spPr>
          <a:xfrm>
            <a:off x="838200" y="3883471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React</a:t>
            </a:r>
            <a:endParaRPr kumimoji="1" lang="ja-JP" altLang="en-US" sz="2800" b="1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294B7BF7-8DF4-4024-A747-06D5C6CC9D2C}"/>
              </a:ext>
            </a:extLst>
          </p:cNvPr>
          <p:cNvSpPr txBox="1">
            <a:spLocks/>
          </p:cNvSpPr>
          <p:nvPr/>
        </p:nvSpPr>
        <p:spPr>
          <a:xfrm>
            <a:off x="958120" y="5380559"/>
            <a:ext cx="10515600" cy="84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Node.js </a:t>
            </a:r>
            <a:r>
              <a:rPr lang="ja-JP" altLang="en-US" dirty="0"/>
              <a:t>でデスクトップアプリケーションを開発できるフレームワーク</a:t>
            </a:r>
            <a:br>
              <a:rPr lang="en-US" altLang="ja-JP" dirty="0"/>
            </a:br>
            <a:r>
              <a:rPr lang="en-US" altLang="ja-JP" dirty="0"/>
              <a:t>html/</a:t>
            </a:r>
            <a:r>
              <a:rPr lang="en-US" altLang="ja-JP" dirty="0" err="1"/>
              <a:t>css</a:t>
            </a:r>
            <a:r>
              <a:rPr lang="en-US" altLang="ja-JP" dirty="0"/>
              <a:t>/</a:t>
            </a:r>
            <a:r>
              <a:rPr lang="en-US" altLang="ja-JP" dirty="0" err="1"/>
              <a:t>js</a:t>
            </a:r>
            <a:r>
              <a:rPr lang="en-US" altLang="ja-JP" dirty="0"/>
              <a:t> </a:t>
            </a:r>
            <a:r>
              <a:rPr lang="ja-JP" altLang="en-US" dirty="0"/>
              <a:t>で </a:t>
            </a:r>
            <a:r>
              <a:rPr lang="en-US" altLang="ja-JP" dirty="0"/>
              <a:t>UI </a:t>
            </a:r>
            <a:r>
              <a:rPr lang="ja-JP" altLang="en-US" dirty="0"/>
              <a:t>が構築できる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5F438A-7A27-4F3F-AF06-071DBB4E97FE}"/>
              </a:ext>
            </a:extLst>
          </p:cNvPr>
          <p:cNvSpPr txBox="1"/>
          <p:nvPr/>
        </p:nvSpPr>
        <p:spPr>
          <a:xfrm>
            <a:off x="838200" y="4932289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Electron</a:t>
            </a:r>
            <a:endParaRPr kumimoji="1" lang="ja-JP" altLang="en-US" sz="2800" b="1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16A588B-FB38-4694-AB9A-1B450A10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68" y="1156530"/>
            <a:ext cx="736194" cy="45034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AFC6468-E7C2-4644-B445-2ED3D3094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68" y="2474467"/>
            <a:ext cx="491588" cy="491588"/>
          </a:xfrm>
          <a:prstGeom prst="rect">
            <a:avLst/>
          </a:prstGeom>
        </p:spPr>
      </p:pic>
      <p:pic>
        <p:nvPicPr>
          <p:cNvPr id="16" name="Picture 2" descr="ファイル:React-icon.svg">
            <a:extLst>
              <a:ext uri="{FF2B5EF4-FFF2-40B4-BE49-F238E27FC236}">
                <a16:creationId xmlns:a16="http://schemas.microsoft.com/office/drawing/2014/main" id="{4F91401E-515D-46A5-A446-042E82248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518" y="3873837"/>
            <a:ext cx="503320" cy="44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E1F09C2-4D04-470E-9BB3-12570D5207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98" y="4847705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1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E0E5B-53EA-411C-A132-B280D494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6735"/>
            <a:ext cx="10515600" cy="724530"/>
          </a:xfrm>
        </p:spPr>
        <p:txBody>
          <a:bodyPr/>
          <a:lstStyle/>
          <a:p>
            <a:r>
              <a:rPr kumimoji="1" lang="ja-JP" altLang="en-US" dirty="0"/>
              <a:t>機能紹介</a:t>
            </a:r>
          </a:p>
        </p:txBody>
      </p:sp>
    </p:spTree>
    <p:extLst>
      <p:ext uri="{BB962C8B-B14F-4D97-AF65-F5344CB8AC3E}">
        <p14:creationId xmlns:p14="http://schemas.microsoft.com/office/powerpoint/2010/main" val="79066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94876-A830-4A2E-8F02-2DB85ECB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レポートファイルの表示</a:t>
            </a:r>
            <a:r>
              <a:rPr lang="en-US" altLang="ja-JP" b="1" dirty="0"/>
              <a:t>: Web Server </a:t>
            </a:r>
            <a:r>
              <a:rPr lang="ja-JP" altLang="en-US" b="1" dirty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67CD5E-AB51-48AC-9886-3569C6EB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レポートファイルの表示には</a:t>
            </a:r>
            <a:br>
              <a:rPr lang="en-US" altLang="ja-JP" dirty="0"/>
            </a:br>
            <a:r>
              <a:rPr lang="ja-JP" altLang="en-US" dirty="0"/>
              <a:t>静的ファイルを配信する簡易</a:t>
            </a:r>
            <a:br>
              <a:rPr lang="en-US" altLang="ja-JP" dirty="0"/>
            </a:br>
            <a:r>
              <a:rPr lang="en-US" altLang="ja-JP" dirty="0"/>
              <a:t>Web Server </a:t>
            </a:r>
            <a:r>
              <a:rPr lang="ja-JP" altLang="en-US" dirty="0"/>
              <a:t>を使用</a:t>
            </a:r>
            <a:endParaRPr lang="en-US" altLang="ja-JP" dirty="0"/>
          </a:p>
          <a:p>
            <a:pPr lvl="1"/>
            <a:r>
              <a:rPr lang="ja-JP" altLang="en-US" dirty="0"/>
              <a:t>アプリから </a:t>
            </a:r>
            <a:r>
              <a:rPr lang="en-US" altLang="ja-JP" dirty="0"/>
              <a:t>Web Server </a:t>
            </a:r>
            <a:r>
              <a:rPr lang="ja-JP" altLang="en-US" dirty="0"/>
              <a:t>へ </a:t>
            </a:r>
            <a:r>
              <a:rPr lang="en-US" altLang="ja-JP" dirty="0"/>
              <a:t>http </a:t>
            </a:r>
            <a:br>
              <a:rPr lang="en-US" altLang="ja-JP" dirty="0"/>
            </a:br>
            <a:r>
              <a:rPr lang="ja-JP" altLang="en-US" dirty="0"/>
              <a:t>通信でレポートを取得・表示</a:t>
            </a:r>
          </a:p>
          <a:p>
            <a:r>
              <a:rPr lang="en-US" altLang="ja-JP" dirty="0"/>
              <a:t>Web Server </a:t>
            </a:r>
            <a:r>
              <a:rPr lang="ja-JP" altLang="en-US" dirty="0"/>
              <a:t>上ではレポート</a:t>
            </a:r>
            <a:br>
              <a:rPr lang="en-US" altLang="ja-JP" dirty="0"/>
            </a:br>
            <a:r>
              <a:rPr lang="ja-JP" altLang="en-US" dirty="0"/>
              <a:t>ファイルの解析・整形を行う</a:t>
            </a:r>
            <a:endParaRPr lang="en-US" altLang="ja-JP" dirty="0"/>
          </a:p>
          <a:p>
            <a:r>
              <a:rPr lang="en-US" altLang="ja-JP" dirty="0"/>
              <a:t>Window </a:t>
            </a:r>
            <a:r>
              <a:rPr lang="ja-JP" altLang="en-US" dirty="0"/>
              <a:t>につき </a:t>
            </a:r>
            <a:r>
              <a:rPr lang="en-US" altLang="ja-JP" dirty="0"/>
              <a:t>1 </a:t>
            </a:r>
            <a:r>
              <a:rPr lang="ja-JP" altLang="en-US" dirty="0" err="1"/>
              <a:t>つの</a:t>
            </a:r>
            <a:r>
              <a:rPr lang="ja-JP" altLang="en-US" dirty="0"/>
              <a:t>サーバー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BF85537-9BB1-4D53-9F23-07E501D98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20" y="1043302"/>
            <a:ext cx="63150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1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Roboto Black"/>
        <a:ea typeface="Noto Sans JP Bold"/>
        <a:cs typeface=""/>
      </a:majorFont>
      <a:minorFont>
        <a:latin typeface="Roboto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Props1.xml><?xml version="1.0" encoding="utf-8"?>
<ds:datastoreItem xmlns:ds="http://schemas.openxmlformats.org/officeDocument/2006/customXml" ds:itemID="{5EEC478A-3740-4F24-8E6B-C56F50EC16C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787</Words>
  <Application>Microsoft Office PowerPoint</Application>
  <PresentationFormat>ワイド画面</PresentationFormat>
  <Paragraphs>113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Noto Sans JP Bold</vt:lpstr>
      <vt:lpstr>Noto Sans JP Regular</vt:lpstr>
      <vt:lpstr>游ゴシック</vt:lpstr>
      <vt:lpstr>Arial</vt:lpstr>
      <vt:lpstr>Consolas</vt:lpstr>
      <vt:lpstr>Roboto</vt:lpstr>
      <vt:lpstr>Roboto Black</vt:lpstr>
      <vt:lpstr>Office テーマ</vt:lpstr>
      <vt:lpstr>Automation Center Report Viewer の紹介</vt:lpstr>
      <vt:lpstr>今回のテーマ</vt:lpstr>
      <vt:lpstr>開発背景</vt:lpstr>
      <vt:lpstr>Report Viewer</vt:lpstr>
      <vt:lpstr>Report Viewer 概要</vt:lpstr>
      <vt:lpstr>アーキテクチャ</vt:lpstr>
      <vt:lpstr>補足: 採用技術について</vt:lpstr>
      <vt:lpstr>機能紹介</vt:lpstr>
      <vt:lpstr>レポートファイルの表示: Web Server 機能</vt:lpstr>
      <vt:lpstr>レポートファイルの解析: サブレシピのツリー化</vt:lpstr>
      <vt:lpstr>レポートファイルの解析: エラー検出</vt:lpstr>
      <vt:lpstr>Automation Center でレシピを開く</vt:lpstr>
      <vt:lpstr>デモンストレーション</vt:lpstr>
      <vt:lpstr>補足資料</vt:lpstr>
      <vt:lpstr>Electron 概要</vt:lpstr>
      <vt:lpstr>Issue Report 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Center Report Viewer の紹介</dc:title>
  <dc:creator>shinichiro hamada</dc:creator>
  <cp:lastModifiedBy>shinichiro hamada</cp:lastModifiedBy>
  <cp:revision>48</cp:revision>
  <dcterms:created xsi:type="dcterms:W3CDTF">2023-06-09T06:48:56Z</dcterms:created>
  <dcterms:modified xsi:type="dcterms:W3CDTF">2023-06-13T01:02:17Z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